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6" r:id="rId2"/>
    <p:sldId id="282" r:id="rId3"/>
    <p:sldId id="280" r:id="rId4"/>
    <p:sldId id="335" r:id="rId5"/>
    <p:sldId id="274" r:id="rId6"/>
    <p:sldId id="281" r:id="rId7"/>
    <p:sldId id="336" r:id="rId8"/>
    <p:sldId id="337" r:id="rId9"/>
    <p:sldId id="338" r:id="rId10"/>
    <p:sldId id="339" r:id="rId11"/>
    <p:sldId id="340" r:id="rId12"/>
    <p:sldId id="333" r:id="rId13"/>
    <p:sldId id="302" r:id="rId14"/>
    <p:sldId id="304" r:id="rId15"/>
    <p:sldId id="318" r:id="rId16"/>
    <p:sldId id="325" r:id="rId17"/>
    <p:sldId id="326" r:id="rId18"/>
    <p:sldId id="285" r:id="rId19"/>
    <p:sldId id="294" r:id="rId20"/>
    <p:sldId id="288" r:id="rId21"/>
    <p:sldId id="341" r:id="rId22"/>
    <p:sldId id="342" r:id="rId23"/>
    <p:sldId id="343" r:id="rId24"/>
    <p:sldId id="344" r:id="rId25"/>
    <p:sldId id="334" r:id="rId26"/>
    <p:sldId id="296" r:id="rId27"/>
    <p:sldId id="297" r:id="rId28"/>
    <p:sldId id="298" r:id="rId29"/>
    <p:sldId id="299" r:id="rId30"/>
    <p:sldId id="290" r:id="rId31"/>
    <p:sldId id="33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992A"/>
    <a:srgbClr val="C6CD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43" autoAdjust="0"/>
    <p:restoredTop sz="99010" autoAdjust="0"/>
  </p:normalViewPr>
  <p:slideViewPr>
    <p:cSldViewPr snapToGrid="0" snapToObjects="1">
      <p:cViewPr varScale="1">
        <p:scale>
          <a:sx n="63" d="100"/>
          <a:sy n="63" d="100"/>
        </p:scale>
        <p:origin x="1376"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A4B91D-D23E-9147-9768-D2794C231413}" type="datetimeFigureOut">
              <a:rPr lang="en-US" smtClean="0"/>
              <a:t>10/16/2018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DE1CA2-999C-4D42-AA58-1DFCCD958222}" type="slidenum">
              <a:rPr lang="en-US" smtClean="0"/>
              <a:t>‹#›</a:t>
            </a:fld>
            <a:endParaRPr lang="en-US"/>
          </a:p>
        </p:txBody>
      </p:sp>
    </p:spTree>
    <p:extLst>
      <p:ext uri="{BB962C8B-B14F-4D97-AF65-F5344CB8AC3E}">
        <p14:creationId xmlns:p14="http://schemas.microsoft.com/office/powerpoint/2010/main" val="36222139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5</a:t>
            </a:fld>
            <a:endParaRPr lang="en-US"/>
          </a:p>
        </p:txBody>
      </p:sp>
    </p:spTree>
    <p:extLst>
      <p:ext uri="{BB962C8B-B14F-4D97-AF65-F5344CB8AC3E}">
        <p14:creationId xmlns:p14="http://schemas.microsoft.com/office/powerpoint/2010/main" val="151516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17</a:t>
            </a:fld>
            <a:endParaRPr lang="en-US" dirty="0"/>
          </a:p>
        </p:txBody>
      </p:sp>
    </p:spTree>
    <p:extLst>
      <p:ext uri="{BB962C8B-B14F-4D97-AF65-F5344CB8AC3E}">
        <p14:creationId xmlns:p14="http://schemas.microsoft.com/office/powerpoint/2010/main" val="2193529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19</a:t>
            </a:fld>
            <a:endParaRPr lang="en-US" dirty="0"/>
          </a:p>
        </p:txBody>
      </p:sp>
    </p:spTree>
    <p:extLst>
      <p:ext uri="{BB962C8B-B14F-4D97-AF65-F5344CB8AC3E}">
        <p14:creationId xmlns:p14="http://schemas.microsoft.com/office/powerpoint/2010/main" val="1228317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21</a:t>
            </a:fld>
            <a:endParaRPr lang="en-US" dirty="0"/>
          </a:p>
        </p:txBody>
      </p:sp>
    </p:spTree>
    <p:extLst>
      <p:ext uri="{BB962C8B-B14F-4D97-AF65-F5344CB8AC3E}">
        <p14:creationId xmlns:p14="http://schemas.microsoft.com/office/powerpoint/2010/main" val="1341281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22</a:t>
            </a:fld>
            <a:endParaRPr lang="en-US" dirty="0"/>
          </a:p>
        </p:txBody>
      </p:sp>
    </p:spTree>
    <p:extLst>
      <p:ext uri="{BB962C8B-B14F-4D97-AF65-F5344CB8AC3E}">
        <p14:creationId xmlns:p14="http://schemas.microsoft.com/office/powerpoint/2010/main" val="41556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23</a:t>
            </a:fld>
            <a:endParaRPr lang="en-US" dirty="0"/>
          </a:p>
        </p:txBody>
      </p:sp>
    </p:spTree>
    <p:extLst>
      <p:ext uri="{BB962C8B-B14F-4D97-AF65-F5344CB8AC3E}">
        <p14:creationId xmlns:p14="http://schemas.microsoft.com/office/powerpoint/2010/main" val="305725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24</a:t>
            </a:fld>
            <a:endParaRPr lang="en-US" dirty="0"/>
          </a:p>
        </p:txBody>
      </p:sp>
    </p:spTree>
    <p:extLst>
      <p:ext uri="{BB962C8B-B14F-4D97-AF65-F5344CB8AC3E}">
        <p14:creationId xmlns:p14="http://schemas.microsoft.com/office/powerpoint/2010/main" val="2865269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26</a:t>
            </a:fld>
            <a:endParaRPr lang="en-US" dirty="0"/>
          </a:p>
        </p:txBody>
      </p:sp>
    </p:spTree>
    <p:extLst>
      <p:ext uri="{BB962C8B-B14F-4D97-AF65-F5344CB8AC3E}">
        <p14:creationId xmlns:p14="http://schemas.microsoft.com/office/powerpoint/2010/main" val="2398322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27</a:t>
            </a:fld>
            <a:endParaRPr lang="en-US" dirty="0"/>
          </a:p>
        </p:txBody>
      </p:sp>
    </p:spTree>
    <p:extLst>
      <p:ext uri="{BB962C8B-B14F-4D97-AF65-F5344CB8AC3E}">
        <p14:creationId xmlns:p14="http://schemas.microsoft.com/office/powerpoint/2010/main" val="1337071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28</a:t>
            </a:fld>
            <a:endParaRPr lang="en-US" dirty="0"/>
          </a:p>
        </p:txBody>
      </p:sp>
    </p:spTree>
    <p:extLst>
      <p:ext uri="{BB962C8B-B14F-4D97-AF65-F5344CB8AC3E}">
        <p14:creationId xmlns:p14="http://schemas.microsoft.com/office/powerpoint/2010/main" val="2752458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29</a:t>
            </a:fld>
            <a:endParaRPr lang="en-US" dirty="0"/>
          </a:p>
        </p:txBody>
      </p:sp>
    </p:spTree>
    <p:extLst>
      <p:ext uri="{BB962C8B-B14F-4D97-AF65-F5344CB8AC3E}">
        <p14:creationId xmlns:p14="http://schemas.microsoft.com/office/powerpoint/2010/main" val="1320017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7</a:t>
            </a:fld>
            <a:endParaRPr lang="en-US"/>
          </a:p>
        </p:txBody>
      </p:sp>
    </p:spTree>
    <p:extLst>
      <p:ext uri="{BB962C8B-B14F-4D97-AF65-F5344CB8AC3E}">
        <p14:creationId xmlns:p14="http://schemas.microsoft.com/office/powerpoint/2010/main" val="2814924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30</a:t>
            </a:fld>
            <a:endParaRPr lang="en-US" dirty="0"/>
          </a:p>
        </p:txBody>
      </p:sp>
    </p:spTree>
    <p:extLst>
      <p:ext uri="{BB962C8B-B14F-4D97-AF65-F5344CB8AC3E}">
        <p14:creationId xmlns:p14="http://schemas.microsoft.com/office/powerpoint/2010/main" val="1746265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31</a:t>
            </a:fld>
            <a:endParaRPr lang="en-US" dirty="0"/>
          </a:p>
        </p:txBody>
      </p:sp>
    </p:spTree>
    <p:extLst>
      <p:ext uri="{BB962C8B-B14F-4D97-AF65-F5344CB8AC3E}">
        <p14:creationId xmlns:p14="http://schemas.microsoft.com/office/powerpoint/2010/main" val="304131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8</a:t>
            </a:fld>
            <a:endParaRPr lang="en-US"/>
          </a:p>
        </p:txBody>
      </p:sp>
    </p:spTree>
    <p:extLst>
      <p:ext uri="{BB962C8B-B14F-4D97-AF65-F5344CB8AC3E}">
        <p14:creationId xmlns:p14="http://schemas.microsoft.com/office/powerpoint/2010/main" val="1702380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9</a:t>
            </a:fld>
            <a:endParaRPr lang="en-US"/>
          </a:p>
        </p:txBody>
      </p:sp>
    </p:spTree>
    <p:extLst>
      <p:ext uri="{BB962C8B-B14F-4D97-AF65-F5344CB8AC3E}">
        <p14:creationId xmlns:p14="http://schemas.microsoft.com/office/powerpoint/2010/main" val="2789709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10</a:t>
            </a:fld>
            <a:endParaRPr lang="en-US"/>
          </a:p>
        </p:txBody>
      </p:sp>
    </p:spTree>
    <p:extLst>
      <p:ext uri="{BB962C8B-B14F-4D97-AF65-F5344CB8AC3E}">
        <p14:creationId xmlns:p14="http://schemas.microsoft.com/office/powerpoint/2010/main" val="458263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11</a:t>
            </a:fld>
            <a:endParaRPr lang="en-US"/>
          </a:p>
        </p:txBody>
      </p:sp>
    </p:spTree>
    <p:extLst>
      <p:ext uri="{BB962C8B-B14F-4D97-AF65-F5344CB8AC3E}">
        <p14:creationId xmlns:p14="http://schemas.microsoft.com/office/powerpoint/2010/main" val="95324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14</a:t>
            </a:fld>
            <a:endParaRPr lang="en-US" dirty="0"/>
          </a:p>
        </p:txBody>
      </p:sp>
    </p:spTree>
    <p:extLst>
      <p:ext uri="{BB962C8B-B14F-4D97-AF65-F5344CB8AC3E}">
        <p14:creationId xmlns:p14="http://schemas.microsoft.com/office/powerpoint/2010/main" val="3857856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15</a:t>
            </a:fld>
            <a:endParaRPr lang="en-US" dirty="0"/>
          </a:p>
        </p:txBody>
      </p:sp>
    </p:spTree>
    <p:extLst>
      <p:ext uri="{BB962C8B-B14F-4D97-AF65-F5344CB8AC3E}">
        <p14:creationId xmlns:p14="http://schemas.microsoft.com/office/powerpoint/2010/main" val="2105213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DE1CA2-999C-4D42-AA58-1DFCCD958222}" type="slidenum">
              <a:rPr lang="en-US" smtClean="0"/>
              <a:t>16</a:t>
            </a:fld>
            <a:endParaRPr lang="en-US" dirty="0"/>
          </a:p>
        </p:txBody>
      </p:sp>
    </p:spTree>
    <p:extLst>
      <p:ext uri="{BB962C8B-B14F-4D97-AF65-F5344CB8AC3E}">
        <p14:creationId xmlns:p14="http://schemas.microsoft.com/office/powerpoint/2010/main" val="152312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96B2721-E50D-0E44-933A-5124F5D2A7E1}"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1045625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96B2721-E50D-0E44-933A-5124F5D2A7E1}"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3548418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96B2721-E50D-0E44-933A-5124F5D2A7E1}"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1039043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96B2721-E50D-0E44-933A-5124F5D2A7E1}"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377210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96B2721-E50D-0E44-933A-5124F5D2A7E1}" type="datetimeFigureOut">
              <a:rPr lang="en-US" smtClean="0"/>
              <a:t>10/16/2018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365392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96B2721-E50D-0E44-933A-5124F5D2A7E1}"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1121731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96B2721-E50D-0E44-933A-5124F5D2A7E1}" type="datetimeFigureOut">
              <a:rPr lang="en-US" smtClean="0"/>
              <a:t>10/16/2018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218584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96B2721-E50D-0E44-933A-5124F5D2A7E1}" type="datetimeFigureOut">
              <a:rPr lang="en-US" smtClean="0"/>
              <a:t>10/16/2018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4075654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6B2721-E50D-0E44-933A-5124F5D2A7E1}" type="datetimeFigureOut">
              <a:rPr lang="en-US" smtClean="0"/>
              <a:t>10/16/2018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637731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96B2721-E50D-0E44-933A-5124F5D2A7E1}"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60700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96B2721-E50D-0E44-933A-5124F5D2A7E1}" type="datetimeFigureOut">
              <a:rPr lang="en-US" smtClean="0"/>
              <a:t>10/16/2018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35BF4-457E-A542-BB35-A25E54A9C25D}" type="slidenum">
              <a:rPr lang="en-US" smtClean="0"/>
              <a:t>‹#›</a:t>
            </a:fld>
            <a:endParaRPr lang="en-US"/>
          </a:p>
        </p:txBody>
      </p:sp>
    </p:spTree>
    <p:extLst>
      <p:ext uri="{BB962C8B-B14F-4D97-AF65-F5344CB8AC3E}">
        <p14:creationId xmlns:p14="http://schemas.microsoft.com/office/powerpoint/2010/main" val="164688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B2721-E50D-0E44-933A-5124F5D2A7E1}" type="datetimeFigureOut">
              <a:rPr lang="en-US" smtClean="0"/>
              <a:t>10/16/2018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35BF4-457E-A542-BB35-A25E54A9C25D}" type="slidenum">
              <a:rPr lang="en-US" smtClean="0"/>
              <a:t>‹#›</a:t>
            </a:fld>
            <a:endParaRPr lang="en-US"/>
          </a:p>
        </p:txBody>
      </p:sp>
    </p:spTree>
    <p:extLst>
      <p:ext uri="{BB962C8B-B14F-4D97-AF65-F5344CB8AC3E}">
        <p14:creationId xmlns:p14="http://schemas.microsoft.com/office/powerpoint/2010/main" val="1727441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72"/>
            <a:ext cx="9144000" cy="5957455"/>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10514" y="642287"/>
            <a:ext cx="6801486" cy="4647426"/>
          </a:xfrm>
          <a:prstGeom prst="rect">
            <a:avLst/>
          </a:prstGeom>
          <a:noFill/>
        </p:spPr>
        <p:txBody>
          <a:bodyPr wrap="square" rtlCol="0">
            <a:spAutoFit/>
          </a:bodyPr>
          <a:lstStyle/>
          <a:p>
            <a:pPr fontAlgn="base"/>
            <a:r>
              <a:rPr lang="en-GB" sz="5400" dirty="0">
                <a:solidFill>
                  <a:schemeClr val="bg1"/>
                </a:solidFill>
                <a:latin typeface="+mj-lt"/>
              </a:rPr>
              <a:t>Community Circles</a:t>
            </a:r>
          </a:p>
          <a:p>
            <a:pPr fontAlgn="base"/>
            <a:endParaRPr lang="en-GB" sz="2800" dirty="0">
              <a:solidFill>
                <a:schemeClr val="bg1"/>
              </a:solidFill>
              <a:latin typeface="+mj-lt"/>
            </a:endParaRPr>
          </a:p>
          <a:p>
            <a:pPr fontAlgn="base"/>
            <a:r>
              <a:rPr lang="en-US" sz="4000" dirty="0">
                <a:solidFill>
                  <a:schemeClr val="bg1"/>
                </a:solidFill>
              </a:rPr>
              <a:t>Circles help people to be happier, healthier and more connected with the support of their community</a:t>
            </a:r>
          </a:p>
          <a:p>
            <a:pPr fontAlgn="base"/>
            <a:endParaRPr lang="en-GB" sz="5400" dirty="0">
              <a:solidFill>
                <a:srgbClr val="363636"/>
              </a:solidFill>
              <a:latin typeface="helvetica" pitchFamily="2" charset="0"/>
            </a:endParaRPr>
          </a:p>
        </p:txBody>
      </p:sp>
      <p:sp>
        <p:nvSpPr>
          <p:cNvPr id="8" name="TextBox 7"/>
          <p:cNvSpPr txBox="1"/>
          <p:nvPr/>
        </p:nvSpPr>
        <p:spPr>
          <a:xfrm>
            <a:off x="310514" y="5371930"/>
            <a:ext cx="6801486" cy="400110"/>
          </a:xfrm>
          <a:prstGeom prst="rect">
            <a:avLst/>
          </a:prstGeom>
          <a:noFill/>
        </p:spPr>
        <p:txBody>
          <a:bodyPr wrap="square" rtlCol="0">
            <a:spAutoFit/>
          </a:bodyPr>
          <a:lstStyle/>
          <a:p>
            <a:r>
              <a:rPr lang="en-US" sz="2000" dirty="0">
                <a:solidFill>
                  <a:schemeClr val="bg1"/>
                </a:solidFill>
                <a:latin typeface="Open Sans"/>
                <a:cs typeface="Open Sans"/>
              </a:rPr>
              <a:t>Cath Barton, Community Circles Connector</a:t>
            </a:r>
          </a:p>
        </p:txBody>
      </p:sp>
      <p:pic>
        <p:nvPicPr>
          <p:cNvPr id="2" name="Picture 1" descr="Community_Circl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690" y="6072910"/>
            <a:ext cx="807789" cy="669636"/>
          </a:xfrm>
          <a:prstGeom prst="rect">
            <a:avLst/>
          </a:prstGeom>
        </p:spPr>
      </p:pic>
      <p:sp>
        <p:nvSpPr>
          <p:cNvPr id="9" name="Rectangle 8"/>
          <p:cNvSpPr/>
          <p:nvPr/>
        </p:nvSpPr>
        <p:spPr>
          <a:xfrm>
            <a:off x="0" y="5853212"/>
            <a:ext cx="9144000" cy="110315"/>
          </a:xfrm>
          <a:prstGeom prst="rect">
            <a:avLst/>
          </a:prstGeom>
          <a:solidFill>
            <a:srgbClr val="6A99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77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69" y="172538"/>
            <a:ext cx="8611562" cy="646331"/>
          </a:xfrm>
          <a:prstGeom prst="rect">
            <a:avLst/>
          </a:prstGeom>
          <a:noFill/>
        </p:spPr>
        <p:txBody>
          <a:bodyPr wrap="square" rtlCol="0">
            <a:spAutoFit/>
          </a:bodyPr>
          <a:lstStyle/>
          <a:p>
            <a:r>
              <a:rPr lang="en-US" sz="3600" dirty="0">
                <a:solidFill>
                  <a:schemeClr val="accent3">
                    <a:lumMod val="50000"/>
                  </a:schemeClr>
                </a:solidFill>
                <a:latin typeface="Claire Hand Light"/>
              </a:rPr>
              <a:t>Doreen’s Circle</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Rectangle 1">
            <a:extLst>
              <a:ext uri="{FF2B5EF4-FFF2-40B4-BE49-F238E27FC236}">
                <a16:creationId xmlns:a16="http://schemas.microsoft.com/office/drawing/2014/main" id="{623C6093-B2DA-8647-94F5-13F50E07EB9F}"/>
              </a:ext>
            </a:extLst>
          </p:cNvPr>
          <p:cNvSpPr/>
          <p:nvPr/>
        </p:nvSpPr>
        <p:spPr>
          <a:xfrm>
            <a:off x="505188" y="1796025"/>
            <a:ext cx="3268344" cy="3539430"/>
          </a:xfrm>
          <a:prstGeom prst="rect">
            <a:avLst/>
          </a:prstGeom>
        </p:spPr>
        <p:txBody>
          <a:bodyPr wrap="square">
            <a:spAutoFit/>
          </a:bodyPr>
          <a:lstStyle/>
          <a:p>
            <a:pPr>
              <a:defRPr/>
            </a:pPr>
            <a:r>
              <a:rPr lang="en-GB" sz="2800" dirty="0">
                <a:solidFill>
                  <a:schemeClr val="bg1">
                    <a:lumMod val="50000"/>
                  </a:schemeClr>
                </a:solidFill>
              </a:rPr>
              <a:t>Doreen’s Circle provided practical and emotional support following her cancer diagnosis and helped with making decisions for the end of her life</a:t>
            </a:r>
          </a:p>
        </p:txBody>
      </p:sp>
      <p:pic>
        <p:nvPicPr>
          <p:cNvPr id="6" name="Picture 5">
            <a:extLst>
              <a:ext uri="{FF2B5EF4-FFF2-40B4-BE49-F238E27FC236}">
                <a16:creationId xmlns:a16="http://schemas.microsoft.com/office/drawing/2014/main" id="{040EADB2-25C5-3946-B61E-D5C4307D8DB8}"/>
              </a:ext>
            </a:extLst>
          </p:cNvPr>
          <p:cNvPicPr>
            <a:picLocks noChangeAspect="1"/>
          </p:cNvPicPr>
          <p:nvPr/>
        </p:nvPicPr>
        <p:blipFill rotWithShape="1">
          <a:blip r:embed="rId4"/>
          <a:srcRect b="35881"/>
          <a:stretch/>
        </p:blipFill>
        <p:spPr>
          <a:xfrm>
            <a:off x="4764671" y="1796025"/>
            <a:ext cx="3686175" cy="3279639"/>
          </a:xfrm>
          <a:prstGeom prst="rect">
            <a:avLst/>
          </a:prstGeom>
        </p:spPr>
      </p:pic>
    </p:spTree>
    <p:extLst>
      <p:ext uri="{BB962C8B-B14F-4D97-AF65-F5344CB8AC3E}">
        <p14:creationId xmlns:p14="http://schemas.microsoft.com/office/powerpoint/2010/main" val="28720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7.4.tiff">
            <a:extLst>
              <a:ext uri="{FF2B5EF4-FFF2-40B4-BE49-F238E27FC236}">
                <a16:creationId xmlns:a16="http://schemas.microsoft.com/office/drawing/2014/main" id="{CE38BF2D-ED35-1347-B0E3-DFC968678CF4}"/>
              </a:ext>
            </a:extLst>
          </p:cNvPr>
          <p:cNvPicPr>
            <a:picLocks noChangeAspect="1"/>
          </p:cNvPicPr>
          <p:nvPr/>
        </p:nvPicPr>
        <p:blipFill>
          <a:blip r:embed="rId3"/>
          <a:stretch>
            <a:fillRect/>
          </a:stretch>
        </p:blipFill>
        <p:spPr>
          <a:xfrm>
            <a:off x="3991062" y="3810000"/>
            <a:ext cx="4438636" cy="2592290"/>
          </a:xfrm>
          <a:prstGeom prst="rect">
            <a:avLst/>
          </a:prstGeom>
        </p:spPr>
      </p:pic>
      <p:sp>
        <p:nvSpPr>
          <p:cNvPr id="27" name="TextBox 26"/>
          <p:cNvSpPr txBox="1"/>
          <p:nvPr/>
        </p:nvSpPr>
        <p:spPr>
          <a:xfrm>
            <a:off x="171969" y="172538"/>
            <a:ext cx="8611562" cy="646331"/>
          </a:xfrm>
          <a:prstGeom prst="rect">
            <a:avLst/>
          </a:prstGeom>
          <a:noFill/>
        </p:spPr>
        <p:txBody>
          <a:bodyPr wrap="square" rtlCol="0">
            <a:spAutoFit/>
          </a:bodyPr>
          <a:lstStyle/>
          <a:p>
            <a:r>
              <a:rPr lang="en-US" sz="3600" dirty="0">
                <a:solidFill>
                  <a:schemeClr val="accent3">
                    <a:lumMod val="50000"/>
                  </a:schemeClr>
                </a:solidFill>
                <a:latin typeface="Claire Hand Light"/>
              </a:rPr>
              <a:t>May’s Circle helped her to start singing again</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pic>
        <p:nvPicPr>
          <p:cNvPr id="13" name="Picture 12" descr="Community_Circles.eps"/>
          <p:cNvPicPr>
            <a:picLocks noChangeAspect="1"/>
          </p:cNvPicPr>
          <p:nvPr/>
        </p:nvPicPr>
        <p:blipFill>
          <a:blip r:embed="rId4">
            <a:alphaModFix amt="6000"/>
            <a:extLst>
              <a:ext uri="{28A0092B-C50C-407E-A947-70E740481C1C}">
                <a14:useLocalDpi xmlns:a14="http://schemas.microsoft.com/office/drawing/2010/main" val="0"/>
              </a:ext>
            </a:extLst>
          </a:blip>
          <a:stretch>
            <a:fillRect/>
          </a:stretch>
        </p:blipFill>
        <p:spPr>
          <a:xfrm>
            <a:off x="6035089" y="-515606"/>
            <a:ext cx="9772480" cy="8101142"/>
          </a:xfrm>
          <a:prstGeom prst="rect">
            <a:avLst/>
          </a:prstGeom>
        </p:spPr>
      </p:pic>
      <p:pic>
        <p:nvPicPr>
          <p:cNvPr id="9" name="Picture 8" descr="7.1.1.tiff">
            <a:extLst>
              <a:ext uri="{FF2B5EF4-FFF2-40B4-BE49-F238E27FC236}">
                <a16:creationId xmlns:a16="http://schemas.microsoft.com/office/drawing/2014/main" id="{6AA2D1AA-A475-F842-88E4-3AEC624CCB01}"/>
              </a:ext>
            </a:extLst>
          </p:cNvPr>
          <p:cNvPicPr>
            <a:picLocks noChangeAspect="1"/>
          </p:cNvPicPr>
          <p:nvPr/>
        </p:nvPicPr>
        <p:blipFill>
          <a:blip r:embed="rId5"/>
          <a:stretch>
            <a:fillRect/>
          </a:stretch>
        </p:blipFill>
        <p:spPr>
          <a:xfrm>
            <a:off x="211093" y="1990121"/>
            <a:ext cx="2510709" cy="3430987"/>
          </a:xfrm>
          <a:prstGeom prst="rect">
            <a:avLst/>
          </a:prstGeom>
        </p:spPr>
      </p:pic>
      <p:pic>
        <p:nvPicPr>
          <p:cNvPr id="12" name="Picture 11" descr="7.3.tiff">
            <a:extLst>
              <a:ext uri="{FF2B5EF4-FFF2-40B4-BE49-F238E27FC236}">
                <a16:creationId xmlns:a16="http://schemas.microsoft.com/office/drawing/2014/main" id="{F69E7D3E-EE99-4F45-875B-5364CAFD3702}"/>
              </a:ext>
            </a:extLst>
          </p:cNvPr>
          <p:cNvPicPr>
            <a:picLocks noChangeAspect="1"/>
          </p:cNvPicPr>
          <p:nvPr/>
        </p:nvPicPr>
        <p:blipFill>
          <a:blip r:embed="rId6"/>
          <a:stretch>
            <a:fillRect/>
          </a:stretch>
        </p:blipFill>
        <p:spPr>
          <a:xfrm>
            <a:off x="2649060" y="980035"/>
            <a:ext cx="2326948" cy="3118756"/>
          </a:xfrm>
          <a:prstGeom prst="rect">
            <a:avLst/>
          </a:prstGeom>
        </p:spPr>
      </p:pic>
    </p:spTree>
    <p:extLst>
      <p:ext uri="{BB962C8B-B14F-4D97-AF65-F5344CB8AC3E}">
        <p14:creationId xmlns:p14="http://schemas.microsoft.com/office/powerpoint/2010/main" val="2235316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310514" y="2481669"/>
            <a:ext cx="6801486" cy="1107996"/>
          </a:xfrm>
          <a:prstGeom prst="rect">
            <a:avLst/>
          </a:prstGeom>
          <a:noFill/>
        </p:spPr>
        <p:txBody>
          <a:bodyPr wrap="square" rtlCol="0">
            <a:spAutoFit/>
          </a:bodyPr>
          <a:lstStyle/>
          <a:p>
            <a:r>
              <a:rPr lang="en-US" sz="6600" dirty="0">
                <a:solidFill>
                  <a:schemeClr val="bg1"/>
                </a:solidFill>
                <a:latin typeface="Claire Hand Light"/>
                <a:cs typeface="Claire Hand Light"/>
              </a:rPr>
              <a:t>Tools</a:t>
            </a:r>
          </a:p>
        </p:txBody>
      </p:sp>
      <p:sp>
        <p:nvSpPr>
          <p:cNvPr id="3" name="Freeform 2"/>
          <p:cNvSpPr/>
          <p:nvPr/>
        </p:nvSpPr>
        <p:spPr>
          <a:xfrm>
            <a:off x="428140" y="3644482"/>
            <a:ext cx="4685004" cy="93516"/>
          </a:xfrm>
          <a:custGeom>
            <a:avLst/>
            <a:gdLst>
              <a:gd name="connsiteX0" fmla="*/ 0 w 3498273"/>
              <a:gd name="connsiteY0" fmla="*/ 160828 h 160828"/>
              <a:gd name="connsiteX1" fmla="*/ 1304636 w 3498273"/>
              <a:gd name="connsiteY1" fmla="*/ 80010 h 160828"/>
              <a:gd name="connsiteX2" fmla="*/ 3498273 w 3498273"/>
              <a:gd name="connsiteY2" fmla="*/ 45374 h 160828"/>
            </a:gdLst>
            <a:ahLst/>
            <a:cxnLst>
              <a:cxn ang="0">
                <a:pos x="connsiteX0" y="connsiteY0"/>
              </a:cxn>
              <a:cxn ang="0">
                <a:pos x="connsiteX1" y="connsiteY1"/>
              </a:cxn>
              <a:cxn ang="0">
                <a:pos x="connsiteX2" y="connsiteY2"/>
              </a:cxn>
            </a:cxnLst>
            <a:rect l="l" t="t" r="r" b="b"/>
            <a:pathLst>
              <a:path w="3498273" h="160828">
                <a:moveTo>
                  <a:pt x="0" y="160828"/>
                </a:moveTo>
                <a:cubicBezTo>
                  <a:pt x="360795" y="130040"/>
                  <a:pt x="721591" y="99252"/>
                  <a:pt x="1304636" y="80010"/>
                </a:cubicBezTo>
                <a:cubicBezTo>
                  <a:pt x="1887681" y="60768"/>
                  <a:pt x="3371273" y="-66232"/>
                  <a:pt x="3498273" y="45374"/>
                </a:cubicBezTo>
              </a:path>
            </a:pathLst>
          </a:cu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27277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28140" y="1305342"/>
            <a:ext cx="6801486" cy="2123658"/>
          </a:xfrm>
          <a:prstGeom prst="rect">
            <a:avLst/>
          </a:prstGeom>
          <a:noFill/>
        </p:spPr>
        <p:txBody>
          <a:bodyPr wrap="square" rtlCol="0">
            <a:spAutoFit/>
          </a:bodyPr>
          <a:lstStyle/>
          <a:p>
            <a:r>
              <a:rPr lang="en-US" sz="6600" dirty="0">
                <a:solidFill>
                  <a:schemeClr val="bg1"/>
                </a:solidFill>
                <a:latin typeface="Claire Hand Light"/>
                <a:cs typeface="Claire Hand Light"/>
              </a:rPr>
              <a:t>What’s working and not working</a:t>
            </a:r>
          </a:p>
        </p:txBody>
      </p:sp>
      <p:sp>
        <p:nvSpPr>
          <p:cNvPr id="3" name="Freeform 2"/>
          <p:cNvSpPr/>
          <p:nvPr/>
        </p:nvSpPr>
        <p:spPr>
          <a:xfrm>
            <a:off x="428140" y="3644482"/>
            <a:ext cx="4685004" cy="93516"/>
          </a:xfrm>
          <a:custGeom>
            <a:avLst/>
            <a:gdLst>
              <a:gd name="connsiteX0" fmla="*/ 0 w 3498273"/>
              <a:gd name="connsiteY0" fmla="*/ 160828 h 160828"/>
              <a:gd name="connsiteX1" fmla="*/ 1304636 w 3498273"/>
              <a:gd name="connsiteY1" fmla="*/ 80010 h 160828"/>
              <a:gd name="connsiteX2" fmla="*/ 3498273 w 3498273"/>
              <a:gd name="connsiteY2" fmla="*/ 45374 h 160828"/>
            </a:gdLst>
            <a:ahLst/>
            <a:cxnLst>
              <a:cxn ang="0">
                <a:pos x="connsiteX0" y="connsiteY0"/>
              </a:cxn>
              <a:cxn ang="0">
                <a:pos x="connsiteX1" y="connsiteY1"/>
              </a:cxn>
              <a:cxn ang="0">
                <a:pos x="connsiteX2" y="connsiteY2"/>
              </a:cxn>
            </a:cxnLst>
            <a:rect l="l" t="t" r="r" b="b"/>
            <a:pathLst>
              <a:path w="3498273" h="160828">
                <a:moveTo>
                  <a:pt x="0" y="160828"/>
                </a:moveTo>
                <a:cubicBezTo>
                  <a:pt x="360795" y="130040"/>
                  <a:pt x="721591" y="99252"/>
                  <a:pt x="1304636" y="80010"/>
                </a:cubicBezTo>
                <a:cubicBezTo>
                  <a:pt x="1887681" y="60768"/>
                  <a:pt x="3371273" y="-66232"/>
                  <a:pt x="3498273" y="45374"/>
                </a:cubicBezTo>
              </a:path>
            </a:pathLst>
          </a:cu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4281143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05188" y="172538"/>
            <a:ext cx="8638811" cy="769441"/>
          </a:xfrm>
          <a:prstGeom prst="rect">
            <a:avLst/>
          </a:prstGeom>
          <a:noFill/>
        </p:spPr>
        <p:txBody>
          <a:bodyPr wrap="square" rtlCol="0">
            <a:spAutoFit/>
          </a:bodyPr>
          <a:lstStyle/>
          <a:p>
            <a:r>
              <a:rPr lang="en-US" sz="4400" dirty="0">
                <a:solidFill>
                  <a:schemeClr val="accent3">
                    <a:lumMod val="50000"/>
                  </a:schemeClr>
                </a:solidFill>
                <a:latin typeface="+mj-lt"/>
              </a:rPr>
              <a:t>What’s working and not working</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5" name="TextBox 4">
            <a:extLst>
              <a:ext uri="{FF2B5EF4-FFF2-40B4-BE49-F238E27FC236}">
                <a16:creationId xmlns:a16="http://schemas.microsoft.com/office/drawing/2014/main" id="{6570AAE0-606E-6A49-8597-00CBF98B09A4}"/>
              </a:ext>
            </a:extLst>
          </p:cNvPr>
          <p:cNvSpPr txBox="1"/>
          <p:nvPr/>
        </p:nvSpPr>
        <p:spPr>
          <a:xfrm>
            <a:off x="8747314" y="1465824"/>
            <a:ext cx="276841" cy="457200"/>
          </a:xfrm>
          <a:prstGeom prst="rect">
            <a:avLst/>
          </a:prstGeom>
          <a:solidFill>
            <a:schemeClr val="bg1"/>
          </a:solidFill>
        </p:spPr>
        <p:txBody>
          <a:bodyPr wrap="square" rtlCol="0">
            <a:spAutoFit/>
          </a:bodyPr>
          <a:lstStyle/>
          <a:p>
            <a:endParaRPr lang="en-US" dirty="0"/>
          </a:p>
        </p:txBody>
      </p:sp>
      <p:sp>
        <p:nvSpPr>
          <p:cNvPr id="9" name="Rectangle 8">
            <a:extLst>
              <a:ext uri="{FF2B5EF4-FFF2-40B4-BE49-F238E27FC236}">
                <a16:creationId xmlns:a16="http://schemas.microsoft.com/office/drawing/2014/main" id="{59377880-6BCB-1440-848C-7B5791F67585}"/>
              </a:ext>
            </a:extLst>
          </p:cNvPr>
          <p:cNvSpPr/>
          <p:nvPr/>
        </p:nvSpPr>
        <p:spPr>
          <a:xfrm>
            <a:off x="505189" y="1099223"/>
            <a:ext cx="5493830" cy="5262979"/>
          </a:xfrm>
          <a:prstGeom prst="rect">
            <a:avLst/>
          </a:prstGeom>
        </p:spPr>
        <p:txBody>
          <a:bodyPr wrap="square">
            <a:spAutoFit/>
          </a:bodyPr>
          <a:lstStyle/>
          <a:p>
            <a:r>
              <a:rPr lang="en-GB" sz="2800" dirty="0">
                <a:solidFill>
                  <a:schemeClr val="bg1">
                    <a:lumMod val="50000"/>
                  </a:schemeClr>
                </a:solidFill>
              </a:rPr>
              <a:t>This tool sorts what is working and what is not working from different perspectives to identify a way forward.</a:t>
            </a:r>
          </a:p>
          <a:p>
            <a:endParaRPr lang="en-GB" sz="2800" dirty="0">
              <a:solidFill>
                <a:schemeClr val="bg1">
                  <a:lumMod val="50000"/>
                </a:schemeClr>
              </a:solidFill>
            </a:endParaRPr>
          </a:p>
          <a:p>
            <a:r>
              <a:rPr lang="en-GB" sz="2800" dirty="0">
                <a:solidFill>
                  <a:schemeClr val="bg1">
                    <a:lumMod val="50000"/>
                  </a:schemeClr>
                </a:solidFill>
              </a:rPr>
              <a:t>It identifies what’s working well for someone, the things they want to stay the same or do more of</a:t>
            </a:r>
          </a:p>
          <a:p>
            <a:endParaRPr lang="en-GB" sz="2800" dirty="0">
              <a:solidFill>
                <a:schemeClr val="bg1">
                  <a:lumMod val="50000"/>
                </a:schemeClr>
              </a:solidFill>
            </a:endParaRPr>
          </a:p>
          <a:p>
            <a:r>
              <a:rPr lang="en-GB" sz="2800" dirty="0">
                <a:solidFill>
                  <a:schemeClr val="bg1">
                    <a:lumMod val="50000"/>
                  </a:schemeClr>
                </a:solidFill>
              </a:rPr>
              <a:t>Also the things that aren’t working so well, that need to change</a:t>
            </a:r>
          </a:p>
          <a:p>
            <a:endParaRPr lang="en-GB" sz="2800" dirty="0">
              <a:solidFill>
                <a:schemeClr val="bg1">
                  <a:lumMod val="50000"/>
                </a:schemeClr>
              </a:solidFill>
            </a:endParaRPr>
          </a:p>
        </p:txBody>
      </p:sp>
    </p:spTree>
    <p:extLst>
      <p:ext uri="{BB962C8B-B14F-4D97-AF65-F5344CB8AC3E}">
        <p14:creationId xmlns:p14="http://schemas.microsoft.com/office/powerpoint/2010/main" val="3883552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05188" y="172538"/>
            <a:ext cx="8638811" cy="769441"/>
          </a:xfrm>
          <a:prstGeom prst="rect">
            <a:avLst/>
          </a:prstGeom>
          <a:noFill/>
        </p:spPr>
        <p:txBody>
          <a:bodyPr wrap="square" rtlCol="0">
            <a:spAutoFit/>
          </a:bodyPr>
          <a:lstStyle/>
          <a:p>
            <a:r>
              <a:rPr lang="en-US" sz="4400" dirty="0">
                <a:solidFill>
                  <a:schemeClr val="accent3">
                    <a:lumMod val="50000"/>
                  </a:schemeClr>
                </a:solidFill>
                <a:latin typeface="+mj-lt"/>
              </a:rPr>
              <a:t>What’s working and not working</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5" name="TextBox 4">
            <a:extLst>
              <a:ext uri="{FF2B5EF4-FFF2-40B4-BE49-F238E27FC236}">
                <a16:creationId xmlns:a16="http://schemas.microsoft.com/office/drawing/2014/main" id="{6570AAE0-606E-6A49-8597-00CBF98B09A4}"/>
              </a:ext>
            </a:extLst>
          </p:cNvPr>
          <p:cNvSpPr txBox="1"/>
          <p:nvPr/>
        </p:nvSpPr>
        <p:spPr>
          <a:xfrm>
            <a:off x="8747314" y="1465824"/>
            <a:ext cx="276841" cy="457200"/>
          </a:xfrm>
          <a:prstGeom prst="rect">
            <a:avLst/>
          </a:prstGeom>
          <a:solidFill>
            <a:schemeClr val="bg1"/>
          </a:solidFill>
        </p:spPr>
        <p:txBody>
          <a:bodyPr wrap="square" rtlCol="0">
            <a:spAutoFit/>
          </a:bodyPr>
          <a:lstStyle/>
          <a:p>
            <a:endParaRPr lang="en-US" dirty="0"/>
          </a:p>
        </p:txBody>
      </p:sp>
      <p:sp>
        <p:nvSpPr>
          <p:cNvPr id="2" name="Rectangle 1">
            <a:extLst>
              <a:ext uri="{FF2B5EF4-FFF2-40B4-BE49-F238E27FC236}">
                <a16:creationId xmlns:a16="http://schemas.microsoft.com/office/drawing/2014/main" id="{1A125B60-52DB-914C-A6BD-274ED9EB177B}"/>
              </a:ext>
            </a:extLst>
          </p:cNvPr>
          <p:cNvSpPr/>
          <p:nvPr/>
        </p:nvSpPr>
        <p:spPr>
          <a:xfrm>
            <a:off x="505188" y="1362071"/>
            <a:ext cx="3720448" cy="4401205"/>
          </a:xfrm>
          <a:prstGeom prst="rect">
            <a:avLst/>
          </a:prstGeom>
        </p:spPr>
        <p:txBody>
          <a:bodyPr wrap="square">
            <a:spAutoFit/>
          </a:bodyPr>
          <a:lstStyle/>
          <a:p>
            <a:r>
              <a:rPr lang="en-GB" sz="2800" dirty="0">
                <a:solidFill>
                  <a:schemeClr val="bg1">
                    <a:lumMod val="50000"/>
                  </a:schemeClr>
                </a:solidFill>
              </a:rPr>
              <a:t>Once this information from everyone’s view is recorded, the Circle can start to think about next steps and actions, supporting the person to continue the things that are working well and change what’s not working.</a:t>
            </a:r>
          </a:p>
        </p:txBody>
      </p:sp>
      <p:pic>
        <p:nvPicPr>
          <p:cNvPr id="4" name="Picture 3">
            <a:extLst>
              <a:ext uri="{FF2B5EF4-FFF2-40B4-BE49-F238E27FC236}">
                <a16:creationId xmlns:a16="http://schemas.microsoft.com/office/drawing/2014/main" id="{288AFF65-B3DB-5044-B9A3-BCBABE4056DA}"/>
              </a:ext>
            </a:extLst>
          </p:cNvPr>
          <p:cNvPicPr>
            <a:picLocks noChangeAspect="1"/>
          </p:cNvPicPr>
          <p:nvPr/>
        </p:nvPicPr>
        <p:blipFill>
          <a:blip r:embed="rId4"/>
          <a:stretch>
            <a:fillRect/>
          </a:stretch>
        </p:blipFill>
        <p:spPr>
          <a:xfrm>
            <a:off x="5019640" y="1069425"/>
            <a:ext cx="3755133" cy="5289374"/>
          </a:xfrm>
          <a:prstGeom prst="rect">
            <a:avLst/>
          </a:prstGeom>
        </p:spPr>
      </p:pic>
    </p:spTree>
    <p:extLst>
      <p:ext uri="{BB962C8B-B14F-4D97-AF65-F5344CB8AC3E}">
        <p14:creationId xmlns:p14="http://schemas.microsoft.com/office/powerpoint/2010/main" val="407094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05188" y="172538"/>
            <a:ext cx="8638811" cy="769441"/>
          </a:xfrm>
          <a:prstGeom prst="rect">
            <a:avLst/>
          </a:prstGeom>
          <a:noFill/>
        </p:spPr>
        <p:txBody>
          <a:bodyPr wrap="square" rtlCol="0">
            <a:spAutoFit/>
          </a:bodyPr>
          <a:lstStyle/>
          <a:p>
            <a:r>
              <a:rPr lang="en-US" sz="4400" dirty="0">
                <a:solidFill>
                  <a:schemeClr val="accent3">
                    <a:lumMod val="50000"/>
                  </a:schemeClr>
                </a:solidFill>
                <a:latin typeface="+mj-lt"/>
              </a:rPr>
              <a:t>Kathleen’s example</a:t>
            </a:r>
            <a:endParaRPr lang="en-US" sz="2800" dirty="0">
              <a:solidFill>
                <a:schemeClr val="accent3">
                  <a:lumMod val="50000"/>
                </a:schemeClr>
              </a:solidFill>
              <a:latin typeface="+mj-lt"/>
            </a:endParaRPr>
          </a:p>
        </p:txBody>
      </p: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5" name="TextBox 4">
            <a:extLst>
              <a:ext uri="{FF2B5EF4-FFF2-40B4-BE49-F238E27FC236}">
                <a16:creationId xmlns:a16="http://schemas.microsoft.com/office/drawing/2014/main" id="{6570AAE0-606E-6A49-8597-00CBF98B09A4}"/>
              </a:ext>
            </a:extLst>
          </p:cNvPr>
          <p:cNvSpPr txBox="1"/>
          <p:nvPr/>
        </p:nvSpPr>
        <p:spPr>
          <a:xfrm>
            <a:off x="8747314" y="1465824"/>
            <a:ext cx="276841" cy="457200"/>
          </a:xfrm>
          <a:prstGeom prst="rect">
            <a:avLst/>
          </a:prstGeom>
          <a:solidFill>
            <a:schemeClr val="bg1"/>
          </a:solidFill>
        </p:spPr>
        <p:txBody>
          <a:bodyPr wrap="square" rtlCol="0">
            <a:spAutoFit/>
          </a:bodyPr>
          <a:lstStyle/>
          <a:p>
            <a:endParaRPr lang="en-US" dirty="0"/>
          </a:p>
        </p:txBody>
      </p:sp>
      <p:graphicFrame>
        <p:nvGraphicFramePr>
          <p:cNvPr id="3" name="Table 2">
            <a:extLst>
              <a:ext uri="{FF2B5EF4-FFF2-40B4-BE49-F238E27FC236}">
                <a16:creationId xmlns:a16="http://schemas.microsoft.com/office/drawing/2014/main" id="{20624093-3D08-B648-9026-50EE80BD4F1B}"/>
              </a:ext>
            </a:extLst>
          </p:cNvPr>
          <p:cNvGraphicFramePr>
            <a:graphicFrameLocks noGrp="1"/>
          </p:cNvGraphicFramePr>
          <p:nvPr>
            <p:extLst/>
          </p:nvPr>
        </p:nvGraphicFramePr>
        <p:xfrm>
          <a:off x="211093" y="1074598"/>
          <a:ext cx="8759590" cy="5706458"/>
        </p:xfrm>
        <a:graphic>
          <a:graphicData uri="http://schemas.openxmlformats.org/drawingml/2006/table">
            <a:tbl>
              <a:tblPr firstRow="1" firstCol="1" bandRow="1">
                <a:tableStyleId>{5C22544A-7EE6-4342-B048-85BDC9FD1C3A}</a:tableStyleId>
              </a:tblPr>
              <a:tblGrid>
                <a:gridCol w="4379795">
                  <a:extLst>
                    <a:ext uri="{9D8B030D-6E8A-4147-A177-3AD203B41FA5}">
                      <a16:colId xmlns:a16="http://schemas.microsoft.com/office/drawing/2014/main" val="2651785353"/>
                    </a:ext>
                  </a:extLst>
                </a:gridCol>
                <a:gridCol w="4379795">
                  <a:extLst>
                    <a:ext uri="{9D8B030D-6E8A-4147-A177-3AD203B41FA5}">
                      <a16:colId xmlns:a16="http://schemas.microsoft.com/office/drawing/2014/main" val="3544444203"/>
                    </a:ext>
                  </a:extLst>
                </a:gridCol>
              </a:tblGrid>
              <a:tr h="261642">
                <a:tc>
                  <a:txBody>
                    <a:bodyPr/>
                    <a:lstStyle/>
                    <a:p>
                      <a:pPr>
                        <a:spcAft>
                          <a:spcPts val="0"/>
                        </a:spcAft>
                      </a:pPr>
                      <a:r>
                        <a:rPr lang="en-US" sz="1800" dirty="0">
                          <a:solidFill>
                            <a:schemeClr val="bg1">
                              <a:lumMod val="50000"/>
                            </a:schemeClr>
                          </a:solidFill>
                          <a:effectLst/>
                        </a:rPr>
                        <a:t>What’s working</a:t>
                      </a:r>
                      <a:endParaRPr lang="en-GB"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spcAft>
                          <a:spcPts val="0"/>
                        </a:spcAft>
                      </a:pPr>
                      <a:r>
                        <a:rPr lang="en-US" sz="1800" dirty="0">
                          <a:solidFill>
                            <a:schemeClr val="bg1">
                              <a:lumMod val="50000"/>
                            </a:schemeClr>
                          </a:solidFill>
                          <a:effectLst/>
                        </a:rPr>
                        <a:t>What’s not working</a:t>
                      </a:r>
                    </a:p>
                    <a:p>
                      <a:pPr>
                        <a:spcAft>
                          <a:spcPts val="0"/>
                        </a:spcAft>
                      </a:pPr>
                      <a:endParaRPr lang="en-GB"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136815102"/>
                  </a:ext>
                </a:extLst>
              </a:tr>
              <a:tr h="1345585">
                <a:tc>
                  <a:txBody>
                    <a:bodyPr/>
                    <a:lstStyle/>
                    <a:p>
                      <a:pPr>
                        <a:spcAft>
                          <a:spcPts val="0"/>
                        </a:spcAft>
                      </a:pPr>
                      <a:r>
                        <a:rPr lang="en-US" sz="1800" b="0" dirty="0">
                          <a:solidFill>
                            <a:schemeClr val="bg1">
                              <a:lumMod val="50000"/>
                            </a:schemeClr>
                          </a:solidFill>
                          <a:effectLst/>
                        </a:rPr>
                        <a:t>Kathleen’s point of view</a:t>
                      </a:r>
                    </a:p>
                    <a:p>
                      <a:pPr>
                        <a:spcAft>
                          <a:spcPts val="0"/>
                        </a:spcAft>
                      </a:pPr>
                      <a:endParaRPr lang="en-GB" sz="800" b="0" dirty="0">
                        <a:solidFill>
                          <a:schemeClr val="bg1">
                            <a:lumMod val="50000"/>
                          </a:schemeClr>
                        </a:solidFill>
                        <a:effectLst/>
                      </a:endParaRPr>
                    </a:p>
                    <a:p>
                      <a:pPr>
                        <a:spcAft>
                          <a:spcPts val="0"/>
                        </a:spcAft>
                      </a:pPr>
                      <a:r>
                        <a:rPr lang="en-US" sz="1600" b="0" dirty="0">
                          <a:solidFill>
                            <a:schemeClr val="bg1">
                              <a:lumMod val="50000"/>
                            </a:schemeClr>
                          </a:solidFill>
                          <a:effectLst/>
                        </a:rPr>
                        <a:t>Enjoying knitting</a:t>
                      </a:r>
                      <a:endParaRPr lang="en-GB" sz="1600" b="0" dirty="0">
                        <a:solidFill>
                          <a:schemeClr val="bg1">
                            <a:lumMod val="50000"/>
                          </a:schemeClr>
                        </a:solidFill>
                        <a:effectLst/>
                      </a:endParaRPr>
                    </a:p>
                    <a:p>
                      <a:pPr>
                        <a:spcAft>
                          <a:spcPts val="0"/>
                        </a:spcAft>
                      </a:pPr>
                      <a:r>
                        <a:rPr lang="en-US" sz="1600" b="0" dirty="0">
                          <a:solidFill>
                            <a:schemeClr val="bg1">
                              <a:lumMod val="50000"/>
                            </a:schemeClr>
                          </a:solidFill>
                          <a:effectLst/>
                        </a:rPr>
                        <a:t>Spending time with Dorothy knitting together</a:t>
                      </a:r>
                      <a:endParaRPr lang="en-GB" sz="1600" b="0" dirty="0">
                        <a:solidFill>
                          <a:schemeClr val="bg1">
                            <a:lumMod val="50000"/>
                          </a:schemeClr>
                        </a:solidFill>
                        <a:effectLst/>
                      </a:endParaRPr>
                    </a:p>
                    <a:p>
                      <a:pPr>
                        <a:spcAft>
                          <a:spcPts val="0"/>
                        </a:spcAft>
                      </a:pPr>
                      <a:r>
                        <a:rPr lang="en-US" sz="1600" b="0" dirty="0">
                          <a:solidFill>
                            <a:schemeClr val="bg1">
                              <a:lumMod val="50000"/>
                            </a:schemeClr>
                          </a:solidFill>
                          <a:effectLst/>
                        </a:rPr>
                        <a:t>Joyce bringing Communion on a Tuesday</a:t>
                      </a:r>
                      <a:endParaRPr lang="en-GB" sz="1600" b="0" dirty="0">
                        <a:solidFill>
                          <a:schemeClr val="bg1">
                            <a:lumMod val="50000"/>
                          </a:schemeClr>
                        </a:solidFill>
                        <a:effectLst/>
                      </a:endParaRPr>
                    </a:p>
                    <a:p>
                      <a:pPr>
                        <a:spcAft>
                          <a:spcPts val="0"/>
                        </a:spcAft>
                      </a:pPr>
                      <a:r>
                        <a:rPr lang="en-US" sz="1800" b="0" dirty="0">
                          <a:solidFill>
                            <a:schemeClr val="bg1">
                              <a:lumMod val="50000"/>
                            </a:schemeClr>
                          </a:solidFill>
                          <a:effectLst/>
                        </a:rPr>
                        <a:t> </a:t>
                      </a:r>
                      <a:endParaRPr lang="en-GB" sz="18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spcAft>
                          <a:spcPts val="0"/>
                        </a:spcAft>
                      </a:pPr>
                      <a:r>
                        <a:rPr lang="en-US" sz="1800" dirty="0">
                          <a:solidFill>
                            <a:schemeClr val="bg1">
                              <a:lumMod val="50000"/>
                            </a:schemeClr>
                          </a:solidFill>
                          <a:effectLst/>
                        </a:rPr>
                        <a:t>Kathleen’s point of view</a:t>
                      </a:r>
                    </a:p>
                    <a:p>
                      <a:pPr>
                        <a:spcAft>
                          <a:spcPts val="0"/>
                        </a:spcAft>
                      </a:pPr>
                      <a:endParaRPr lang="en-GB" sz="800" dirty="0">
                        <a:solidFill>
                          <a:schemeClr val="bg1">
                            <a:lumMod val="50000"/>
                          </a:schemeClr>
                        </a:solidFill>
                        <a:effectLst/>
                      </a:endParaRPr>
                    </a:p>
                    <a:p>
                      <a:pPr>
                        <a:spcAft>
                          <a:spcPts val="0"/>
                        </a:spcAft>
                      </a:pPr>
                      <a:r>
                        <a:rPr lang="en-US" sz="1600" dirty="0">
                          <a:solidFill>
                            <a:schemeClr val="bg1">
                              <a:lumMod val="50000"/>
                            </a:schemeClr>
                          </a:solidFill>
                          <a:effectLst/>
                        </a:rPr>
                        <a:t>Not having a lot of choice of wool</a:t>
                      </a:r>
                      <a:endParaRPr lang="en-GB" sz="1600" dirty="0">
                        <a:solidFill>
                          <a:schemeClr val="bg1">
                            <a:lumMod val="50000"/>
                          </a:schemeClr>
                        </a:solidFill>
                        <a:effectLst/>
                      </a:endParaRPr>
                    </a:p>
                    <a:p>
                      <a:pPr>
                        <a:spcAft>
                          <a:spcPts val="0"/>
                        </a:spcAft>
                      </a:pPr>
                      <a:r>
                        <a:rPr lang="en-US" sz="1600" dirty="0">
                          <a:solidFill>
                            <a:schemeClr val="bg1">
                              <a:lumMod val="50000"/>
                            </a:schemeClr>
                          </a:solidFill>
                          <a:effectLst/>
                        </a:rPr>
                        <a:t>Legs feeling stiff</a:t>
                      </a:r>
                      <a:endParaRPr lang="en-GB" sz="16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1122287937"/>
                  </a:ext>
                </a:extLst>
              </a:tr>
              <a:tr h="2018378">
                <a:tc>
                  <a:txBody>
                    <a:bodyPr/>
                    <a:lstStyle/>
                    <a:p>
                      <a:pPr>
                        <a:spcAft>
                          <a:spcPts val="0"/>
                        </a:spcAft>
                      </a:pPr>
                      <a:r>
                        <a:rPr lang="en-US" sz="1800" b="0" dirty="0">
                          <a:solidFill>
                            <a:schemeClr val="bg1">
                              <a:lumMod val="50000"/>
                            </a:schemeClr>
                          </a:solidFill>
                          <a:effectLst/>
                        </a:rPr>
                        <a:t>Family’s point of view</a:t>
                      </a:r>
                    </a:p>
                    <a:p>
                      <a:pPr>
                        <a:spcAft>
                          <a:spcPts val="0"/>
                        </a:spcAft>
                      </a:pPr>
                      <a:endParaRPr lang="en-GB" sz="800" b="0" dirty="0">
                        <a:solidFill>
                          <a:schemeClr val="bg1">
                            <a:lumMod val="50000"/>
                          </a:schemeClr>
                        </a:solidFill>
                        <a:effectLst/>
                      </a:endParaRPr>
                    </a:p>
                    <a:p>
                      <a:pPr>
                        <a:spcAft>
                          <a:spcPts val="0"/>
                        </a:spcAft>
                      </a:pPr>
                      <a:r>
                        <a:rPr lang="en-US" sz="1600" b="0" dirty="0">
                          <a:solidFill>
                            <a:schemeClr val="bg1">
                              <a:lumMod val="50000"/>
                            </a:schemeClr>
                          </a:solidFill>
                          <a:effectLst/>
                        </a:rPr>
                        <a:t>Kathleen still enjoying her knitting</a:t>
                      </a:r>
                      <a:endParaRPr lang="en-GB" sz="1600" b="0" dirty="0">
                        <a:solidFill>
                          <a:schemeClr val="bg1">
                            <a:lumMod val="50000"/>
                          </a:schemeClr>
                        </a:solidFill>
                        <a:effectLst/>
                      </a:endParaRPr>
                    </a:p>
                    <a:p>
                      <a:pPr>
                        <a:spcAft>
                          <a:spcPts val="0"/>
                        </a:spcAft>
                      </a:pPr>
                      <a:r>
                        <a:rPr lang="en-US" sz="1600" b="0" dirty="0">
                          <a:solidFill>
                            <a:schemeClr val="bg1">
                              <a:lumMod val="50000"/>
                            </a:schemeClr>
                          </a:solidFill>
                          <a:effectLst/>
                        </a:rPr>
                        <a:t>Kathleen spending time with Dorothy</a:t>
                      </a:r>
                      <a:endParaRPr lang="en-GB" sz="1600" b="0" dirty="0">
                        <a:solidFill>
                          <a:schemeClr val="bg1">
                            <a:lumMod val="50000"/>
                          </a:schemeClr>
                        </a:solidFill>
                        <a:effectLst/>
                      </a:endParaRPr>
                    </a:p>
                    <a:p>
                      <a:pPr>
                        <a:spcAft>
                          <a:spcPts val="0"/>
                        </a:spcAft>
                      </a:pPr>
                      <a:r>
                        <a:rPr lang="en-US" sz="1600" b="0" dirty="0">
                          <a:solidFill>
                            <a:schemeClr val="bg1">
                              <a:lumMod val="50000"/>
                            </a:schemeClr>
                          </a:solidFill>
                          <a:effectLst/>
                        </a:rPr>
                        <a:t>Staff getting to know Kathleen better and chatting with her about things she enjoys</a:t>
                      </a:r>
                      <a:endParaRPr lang="en-GB" sz="1600" b="0" dirty="0">
                        <a:solidFill>
                          <a:schemeClr val="bg1">
                            <a:lumMod val="50000"/>
                          </a:schemeClr>
                        </a:solidFill>
                        <a:effectLst/>
                      </a:endParaRPr>
                    </a:p>
                    <a:p>
                      <a:pPr>
                        <a:spcAft>
                          <a:spcPts val="0"/>
                        </a:spcAft>
                      </a:pPr>
                      <a:r>
                        <a:rPr lang="en-US" sz="1600" b="0" dirty="0">
                          <a:solidFill>
                            <a:schemeClr val="bg1">
                              <a:lumMod val="50000"/>
                            </a:schemeClr>
                          </a:solidFill>
                          <a:effectLst/>
                        </a:rPr>
                        <a:t>Being in the main lounge which is familiar</a:t>
                      </a:r>
                      <a:endParaRPr lang="en-GB" sz="1600" b="0" dirty="0">
                        <a:solidFill>
                          <a:schemeClr val="bg1">
                            <a:lumMod val="50000"/>
                          </a:schemeClr>
                        </a:solidFill>
                        <a:effectLst/>
                      </a:endParaRPr>
                    </a:p>
                    <a:p>
                      <a:pPr>
                        <a:spcAft>
                          <a:spcPts val="0"/>
                        </a:spcAft>
                      </a:pPr>
                      <a:r>
                        <a:rPr lang="en-US" sz="1600" b="0" dirty="0">
                          <a:solidFill>
                            <a:schemeClr val="bg1">
                              <a:lumMod val="50000"/>
                            </a:schemeClr>
                          </a:solidFill>
                          <a:effectLst/>
                        </a:rPr>
                        <a:t>Kathleen enjoying afternoon tea in the tea room</a:t>
                      </a:r>
                      <a:endParaRPr lang="en-GB" sz="1600" b="0" dirty="0">
                        <a:solidFill>
                          <a:schemeClr val="bg1">
                            <a:lumMod val="50000"/>
                          </a:schemeClr>
                        </a:solidFill>
                        <a:effectLst/>
                      </a:endParaRPr>
                    </a:p>
                  </a:txBody>
                  <a:tcPr marL="68580" marR="68580" marT="0" marB="0">
                    <a:solidFill>
                      <a:schemeClr val="accent3">
                        <a:lumMod val="20000"/>
                        <a:lumOff val="80000"/>
                      </a:schemeClr>
                    </a:solidFill>
                  </a:tcPr>
                </a:tc>
                <a:tc>
                  <a:txBody>
                    <a:bodyPr/>
                    <a:lstStyle/>
                    <a:p>
                      <a:pPr>
                        <a:spcAft>
                          <a:spcPts val="0"/>
                        </a:spcAft>
                      </a:pPr>
                      <a:r>
                        <a:rPr lang="en-US" sz="1800" dirty="0">
                          <a:solidFill>
                            <a:schemeClr val="bg1">
                              <a:lumMod val="50000"/>
                            </a:schemeClr>
                          </a:solidFill>
                          <a:effectLst/>
                        </a:rPr>
                        <a:t>Family’s point of view</a:t>
                      </a:r>
                    </a:p>
                    <a:p>
                      <a:pPr>
                        <a:spcAft>
                          <a:spcPts val="0"/>
                        </a:spcAft>
                      </a:pPr>
                      <a:endParaRPr lang="en-GB" sz="800" dirty="0">
                        <a:solidFill>
                          <a:schemeClr val="bg1">
                            <a:lumMod val="50000"/>
                          </a:schemeClr>
                        </a:solidFill>
                        <a:effectLst/>
                      </a:endParaRPr>
                    </a:p>
                    <a:p>
                      <a:pPr>
                        <a:spcAft>
                          <a:spcPts val="0"/>
                        </a:spcAft>
                      </a:pPr>
                      <a:r>
                        <a:rPr lang="en-US" sz="1600" dirty="0">
                          <a:solidFill>
                            <a:schemeClr val="bg1">
                              <a:lumMod val="50000"/>
                            </a:schemeClr>
                          </a:solidFill>
                          <a:effectLst/>
                        </a:rPr>
                        <a:t>Knowing that Kathleen’s legs feel stiff</a:t>
                      </a:r>
                      <a:endParaRPr lang="en-GB" sz="1600" dirty="0">
                        <a:solidFill>
                          <a:schemeClr val="bg1">
                            <a:lumMod val="50000"/>
                          </a:schemeClr>
                        </a:solidFill>
                        <a:effectLst/>
                      </a:endParaRPr>
                    </a:p>
                    <a:p>
                      <a:pPr>
                        <a:spcAft>
                          <a:spcPts val="0"/>
                        </a:spcAft>
                      </a:pPr>
                      <a:r>
                        <a:rPr lang="en-US" sz="1600" dirty="0">
                          <a:solidFill>
                            <a:schemeClr val="bg1">
                              <a:lumMod val="50000"/>
                            </a:schemeClr>
                          </a:solidFill>
                          <a:effectLst/>
                        </a:rPr>
                        <a:t>Kathleen spending time in the upstairs lounge</a:t>
                      </a:r>
                      <a:endParaRPr lang="en-GB" sz="1600" dirty="0">
                        <a:solidFill>
                          <a:schemeClr val="bg1">
                            <a:lumMod val="50000"/>
                          </a:schemeClr>
                        </a:solidFill>
                        <a:effectLst/>
                      </a:endParaRPr>
                    </a:p>
                    <a:p>
                      <a:pPr>
                        <a:spcAft>
                          <a:spcPts val="0"/>
                        </a:spcAft>
                      </a:pPr>
                      <a:r>
                        <a:rPr lang="en-US" sz="1800" dirty="0">
                          <a:solidFill>
                            <a:schemeClr val="bg1">
                              <a:lumMod val="50000"/>
                            </a:schemeClr>
                          </a:solidFill>
                          <a:effectLst/>
                        </a:rPr>
                        <a:t> </a:t>
                      </a:r>
                      <a:endParaRPr lang="en-GB" sz="18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422571585"/>
                  </a:ext>
                </a:extLst>
              </a:tr>
              <a:tr h="1569850">
                <a:tc>
                  <a:txBody>
                    <a:bodyPr/>
                    <a:lstStyle/>
                    <a:p>
                      <a:pPr>
                        <a:spcAft>
                          <a:spcPts val="0"/>
                        </a:spcAft>
                      </a:pPr>
                      <a:r>
                        <a:rPr lang="en-US" sz="1800" b="0" dirty="0">
                          <a:solidFill>
                            <a:schemeClr val="bg1">
                              <a:lumMod val="50000"/>
                            </a:schemeClr>
                          </a:solidFill>
                          <a:effectLst/>
                        </a:rPr>
                        <a:t>Staff’s point of view</a:t>
                      </a:r>
                    </a:p>
                    <a:p>
                      <a:pPr>
                        <a:spcAft>
                          <a:spcPts val="0"/>
                        </a:spcAft>
                      </a:pPr>
                      <a:endParaRPr lang="en-GB" sz="800" b="0" dirty="0">
                        <a:solidFill>
                          <a:schemeClr val="bg1">
                            <a:lumMod val="50000"/>
                          </a:schemeClr>
                        </a:solidFill>
                        <a:effectLst/>
                      </a:endParaRPr>
                    </a:p>
                    <a:p>
                      <a:pPr>
                        <a:spcAft>
                          <a:spcPts val="0"/>
                        </a:spcAft>
                      </a:pPr>
                      <a:r>
                        <a:rPr lang="en-US" sz="1600" b="0" dirty="0">
                          <a:solidFill>
                            <a:schemeClr val="bg1">
                              <a:lumMod val="50000"/>
                            </a:schemeClr>
                          </a:solidFill>
                          <a:effectLst/>
                        </a:rPr>
                        <a:t>Staff spending quality time with Kathleen and having good conversations</a:t>
                      </a:r>
                      <a:endParaRPr lang="en-GB" sz="1600" b="0" dirty="0">
                        <a:solidFill>
                          <a:schemeClr val="bg1">
                            <a:lumMod val="50000"/>
                          </a:schemeClr>
                        </a:solidFill>
                        <a:effectLst/>
                      </a:endParaRPr>
                    </a:p>
                    <a:p>
                      <a:pPr>
                        <a:spcAft>
                          <a:spcPts val="0"/>
                        </a:spcAft>
                      </a:pPr>
                      <a:r>
                        <a:rPr lang="en-US" sz="1800" b="0" dirty="0">
                          <a:solidFill>
                            <a:schemeClr val="bg1">
                              <a:lumMod val="50000"/>
                            </a:schemeClr>
                          </a:solidFill>
                          <a:effectLst/>
                        </a:rPr>
                        <a:t> </a:t>
                      </a:r>
                      <a:endParaRPr lang="en-GB" sz="1800" b="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20000"/>
                        <a:lumOff val="80000"/>
                      </a:schemeClr>
                    </a:solidFill>
                  </a:tcPr>
                </a:tc>
                <a:tc>
                  <a:txBody>
                    <a:bodyPr/>
                    <a:lstStyle/>
                    <a:p>
                      <a:pPr>
                        <a:spcAft>
                          <a:spcPts val="0"/>
                        </a:spcAft>
                      </a:pPr>
                      <a:r>
                        <a:rPr lang="en-US" sz="1800" dirty="0">
                          <a:solidFill>
                            <a:schemeClr val="bg1">
                              <a:lumMod val="50000"/>
                            </a:schemeClr>
                          </a:solidFill>
                          <a:effectLst/>
                        </a:rPr>
                        <a:t>Staff’s point of view</a:t>
                      </a:r>
                    </a:p>
                    <a:p>
                      <a:pPr>
                        <a:spcAft>
                          <a:spcPts val="0"/>
                        </a:spcAft>
                      </a:pPr>
                      <a:endParaRPr lang="en-GB" sz="800" dirty="0">
                        <a:solidFill>
                          <a:schemeClr val="bg1">
                            <a:lumMod val="50000"/>
                          </a:schemeClr>
                        </a:solidFill>
                        <a:effectLst/>
                      </a:endParaRPr>
                    </a:p>
                    <a:p>
                      <a:pPr>
                        <a:spcAft>
                          <a:spcPts val="0"/>
                        </a:spcAft>
                      </a:pPr>
                      <a:r>
                        <a:rPr lang="en-US" sz="1600" dirty="0">
                          <a:solidFill>
                            <a:schemeClr val="bg1">
                              <a:lumMod val="50000"/>
                            </a:schemeClr>
                          </a:solidFill>
                          <a:effectLst/>
                        </a:rPr>
                        <a:t>Kathleen going from the lounge to the tea room for afternoon tea</a:t>
                      </a:r>
                      <a:endParaRPr lang="en-GB" sz="1600" dirty="0">
                        <a:solidFill>
                          <a:schemeClr val="bg1">
                            <a:lumMod val="50000"/>
                          </a:schemeClr>
                        </a:solidFill>
                        <a:effectLst/>
                      </a:endParaRPr>
                    </a:p>
                    <a:p>
                      <a:pPr>
                        <a:spcAft>
                          <a:spcPts val="0"/>
                        </a:spcAft>
                      </a:pPr>
                      <a:r>
                        <a:rPr lang="en-US" sz="1600" dirty="0">
                          <a:solidFill>
                            <a:schemeClr val="bg1">
                              <a:lumMod val="50000"/>
                            </a:schemeClr>
                          </a:solidFill>
                          <a:effectLst/>
                        </a:rPr>
                        <a:t>Kathleen is sometimes reluctant to have a short walk which can mean her legs feel stiff later in the day</a:t>
                      </a:r>
                      <a:endParaRPr lang="en-GB" sz="1800" dirty="0">
                        <a:solidFill>
                          <a:schemeClr val="bg1">
                            <a:lumMod val="50000"/>
                          </a:schemeClr>
                        </a:solidFill>
                        <a:effectLst/>
                        <a:latin typeface="Calibri" panose="020F0502020204030204" pitchFamily="34" charset="0"/>
                        <a:cs typeface="Times New Roman" panose="02020603050405020304" pitchFamily="18" charset="0"/>
                      </a:endParaRPr>
                    </a:p>
                    <a:p>
                      <a:pPr>
                        <a:spcAft>
                          <a:spcPts val="0"/>
                        </a:spcAft>
                      </a:pPr>
                      <a:endParaRPr lang="en-GB" sz="800" dirty="0">
                        <a:solidFill>
                          <a:schemeClr val="bg1">
                            <a:lumMod val="50000"/>
                          </a:schemeClr>
                        </a:solidFill>
                        <a:effectLst/>
                      </a:endParaRPr>
                    </a:p>
                  </a:txBody>
                  <a:tcPr marL="68580" marR="68580" marT="0" marB="0">
                    <a:solidFill>
                      <a:schemeClr val="accent3">
                        <a:lumMod val="20000"/>
                        <a:lumOff val="80000"/>
                      </a:schemeClr>
                    </a:solidFill>
                  </a:tcPr>
                </a:tc>
                <a:extLst>
                  <a:ext uri="{0D108BD9-81ED-4DB2-BD59-A6C34878D82A}">
                    <a16:rowId xmlns:a16="http://schemas.microsoft.com/office/drawing/2014/main" val="1359176616"/>
                  </a:ext>
                </a:extLst>
              </a:tr>
            </a:tbl>
          </a:graphicData>
        </a:graphic>
      </p:graphicFrame>
      <p:cxnSp>
        <p:nvCxnSpPr>
          <p:cNvPr id="9" name="Straight Connector 8">
            <a:extLst>
              <a:ext uri="{FF2B5EF4-FFF2-40B4-BE49-F238E27FC236}">
                <a16:creationId xmlns:a16="http://schemas.microsoft.com/office/drawing/2014/main" id="{0AFAFEC2-8380-9848-96F6-D7BC2F19DEC9}"/>
              </a:ext>
            </a:extLst>
          </p:cNvPr>
          <p:cNvCxnSpPr>
            <a:cxnSpLocks/>
          </p:cNvCxnSpPr>
          <p:nvPr/>
        </p:nvCxnSpPr>
        <p:spPr>
          <a:xfrm>
            <a:off x="264565" y="924983"/>
            <a:ext cx="8706118"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19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505188" y="172538"/>
            <a:ext cx="8638811" cy="769441"/>
          </a:xfrm>
          <a:prstGeom prst="rect">
            <a:avLst/>
          </a:prstGeom>
          <a:noFill/>
        </p:spPr>
        <p:txBody>
          <a:bodyPr wrap="square" rtlCol="0">
            <a:spAutoFit/>
          </a:bodyPr>
          <a:lstStyle/>
          <a:p>
            <a:r>
              <a:rPr lang="en-US" sz="4400" dirty="0">
                <a:solidFill>
                  <a:schemeClr val="accent3">
                    <a:lumMod val="50000"/>
                  </a:schemeClr>
                </a:solidFill>
                <a:latin typeface="+mj-lt"/>
              </a:rPr>
              <a:t>Kathleen’s example</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5" name="TextBox 4">
            <a:extLst>
              <a:ext uri="{FF2B5EF4-FFF2-40B4-BE49-F238E27FC236}">
                <a16:creationId xmlns:a16="http://schemas.microsoft.com/office/drawing/2014/main" id="{6570AAE0-606E-6A49-8597-00CBF98B09A4}"/>
              </a:ext>
            </a:extLst>
          </p:cNvPr>
          <p:cNvSpPr txBox="1"/>
          <p:nvPr/>
        </p:nvSpPr>
        <p:spPr>
          <a:xfrm>
            <a:off x="8747314" y="1465824"/>
            <a:ext cx="276841" cy="457200"/>
          </a:xfrm>
          <a:prstGeom prst="rect">
            <a:avLst/>
          </a:prstGeom>
          <a:solidFill>
            <a:schemeClr val="bg1"/>
          </a:solidFill>
        </p:spPr>
        <p:txBody>
          <a:bodyPr wrap="square" rtlCol="0">
            <a:spAutoFit/>
          </a:bodyPr>
          <a:lstStyle/>
          <a:p>
            <a:endParaRPr lang="en-US" dirty="0"/>
          </a:p>
        </p:txBody>
      </p:sp>
      <p:sp>
        <p:nvSpPr>
          <p:cNvPr id="2" name="Right Arrow 1">
            <a:extLst>
              <a:ext uri="{FF2B5EF4-FFF2-40B4-BE49-F238E27FC236}">
                <a16:creationId xmlns:a16="http://schemas.microsoft.com/office/drawing/2014/main" id="{D0D7334A-9190-F74A-884B-4165A755AE4E}"/>
              </a:ext>
            </a:extLst>
          </p:cNvPr>
          <p:cNvSpPr/>
          <p:nvPr/>
        </p:nvSpPr>
        <p:spPr>
          <a:xfrm>
            <a:off x="505188" y="1122218"/>
            <a:ext cx="8278344" cy="5126181"/>
          </a:xfrm>
          <a:prstGeom prst="rightArrow">
            <a:avLst>
              <a:gd name="adj1" fmla="val 50000"/>
              <a:gd name="adj2" fmla="val 50714"/>
            </a:avLst>
          </a:prstGeom>
          <a:gradFill flip="none" rotWithShape="1">
            <a:gsLst>
              <a:gs pos="0">
                <a:schemeClr val="accent3">
                  <a:lumMod val="0"/>
                  <a:lumOff val="100000"/>
                </a:schemeClr>
              </a:gs>
              <a:gs pos="60000">
                <a:schemeClr val="accent3">
                  <a:lumMod val="0"/>
                  <a:lumOff val="100000"/>
                </a:schemeClr>
              </a:gs>
              <a:gs pos="100000">
                <a:schemeClr val="accent3">
                  <a:lumMod val="100000"/>
                </a:schemeClr>
              </a:gs>
            </a:gsLst>
            <a:path path="circle">
              <a:fillToRect l="50000" t="-80000" r="50000" b="180000"/>
            </a:path>
            <a:tileRect/>
          </a:gradFill>
          <a:ln>
            <a:solidFill>
              <a:schemeClr val="accent3">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9F04F27-A3C1-C242-B268-C23FFF3CC81F}"/>
              </a:ext>
            </a:extLst>
          </p:cNvPr>
          <p:cNvSpPr txBox="1"/>
          <p:nvPr/>
        </p:nvSpPr>
        <p:spPr>
          <a:xfrm>
            <a:off x="505188" y="2472998"/>
            <a:ext cx="6934703" cy="2585323"/>
          </a:xfrm>
          <a:prstGeom prst="rect">
            <a:avLst/>
          </a:prstGeom>
          <a:noFill/>
        </p:spPr>
        <p:txBody>
          <a:bodyPr wrap="square" rtlCol="0">
            <a:spAutoFit/>
          </a:bodyPr>
          <a:lstStyle/>
          <a:p>
            <a:r>
              <a:rPr lang="en-US" dirty="0">
                <a:solidFill>
                  <a:schemeClr val="bg1">
                    <a:lumMod val="50000"/>
                  </a:schemeClr>
                </a:solidFill>
              </a:rPr>
              <a:t>What needs to happen next to build on what’s working and change what’s not working?</a:t>
            </a:r>
          </a:p>
          <a:p>
            <a:endParaRPr lang="en-US" dirty="0">
              <a:solidFill>
                <a:schemeClr val="bg1">
                  <a:lumMod val="50000"/>
                </a:schemeClr>
              </a:solidFill>
            </a:endParaRPr>
          </a:p>
          <a:p>
            <a:r>
              <a:rPr lang="en-US" dirty="0">
                <a:solidFill>
                  <a:schemeClr val="bg1">
                    <a:lumMod val="50000"/>
                  </a:schemeClr>
                </a:solidFill>
              </a:rPr>
              <a:t>Support Kathleen to choose more wool</a:t>
            </a:r>
          </a:p>
          <a:p>
            <a:r>
              <a:rPr lang="en-US" dirty="0">
                <a:solidFill>
                  <a:schemeClr val="bg1">
                    <a:lumMod val="50000"/>
                  </a:schemeClr>
                </a:solidFill>
              </a:rPr>
              <a:t>Continue to support Kathleen and Dorothy to knit together, Dorothy to visit Kathleen rather than Kathleen going to upstairs lounge</a:t>
            </a:r>
          </a:p>
          <a:p>
            <a:r>
              <a:rPr lang="en-US" dirty="0">
                <a:solidFill>
                  <a:schemeClr val="bg1">
                    <a:lumMod val="50000"/>
                  </a:schemeClr>
                </a:solidFill>
              </a:rPr>
              <a:t>Use learning logs to record information about supporting Kathleen to have a short walks</a:t>
            </a:r>
          </a:p>
          <a:p>
            <a:endParaRPr lang="en-US" dirty="0">
              <a:solidFill>
                <a:schemeClr val="bg1">
                  <a:lumMod val="50000"/>
                </a:schemeClr>
              </a:solidFill>
            </a:endParaRPr>
          </a:p>
        </p:txBody>
      </p:sp>
    </p:spTree>
    <p:extLst>
      <p:ext uri="{BB962C8B-B14F-4D97-AF65-F5344CB8AC3E}">
        <p14:creationId xmlns:p14="http://schemas.microsoft.com/office/powerpoint/2010/main" val="1048024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28140" y="1305342"/>
            <a:ext cx="6801486" cy="1107996"/>
          </a:xfrm>
          <a:prstGeom prst="rect">
            <a:avLst/>
          </a:prstGeom>
          <a:noFill/>
        </p:spPr>
        <p:txBody>
          <a:bodyPr wrap="square" rtlCol="0">
            <a:spAutoFit/>
          </a:bodyPr>
          <a:lstStyle/>
          <a:p>
            <a:r>
              <a:rPr lang="en-US" sz="6600" dirty="0">
                <a:solidFill>
                  <a:schemeClr val="bg1"/>
                </a:solidFill>
                <a:latin typeface="Claire Hand Light"/>
                <a:cs typeface="Claire Hand Light"/>
              </a:rPr>
              <a:t>Perfect Week</a:t>
            </a:r>
          </a:p>
        </p:txBody>
      </p:sp>
      <p:sp>
        <p:nvSpPr>
          <p:cNvPr id="3" name="Freeform 2"/>
          <p:cNvSpPr/>
          <p:nvPr/>
        </p:nvSpPr>
        <p:spPr>
          <a:xfrm>
            <a:off x="428140" y="3644482"/>
            <a:ext cx="4685004" cy="93516"/>
          </a:xfrm>
          <a:custGeom>
            <a:avLst/>
            <a:gdLst>
              <a:gd name="connsiteX0" fmla="*/ 0 w 3498273"/>
              <a:gd name="connsiteY0" fmla="*/ 160828 h 160828"/>
              <a:gd name="connsiteX1" fmla="*/ 1304636 w 3498273"/>
              <a:gd name="connsiteY1" fmla="*/ 80010 h 160828"/>
              <a:gd name="connsiteX2" fmla="*/ 3498273 w 3498273"/>
              <a:gd name="connsiteY2" fmla="*/ 45374 h 160828"/>
            </a:gdLst>
            <a:ahLst/>
            <a:cxnLst>
              <a:cxn ang="0">
                <a:pos x="connsiteX0" y="connsiteY0"/>
              </a:cxn>
              <a:cxn ang="0">
                <a:pos x="connsiteX1" y="connsiteY1"/>
              </a:cxn>
              <a:cxn ang="0">
                <a:pos x="connsiteX2" y="connsiteY2"/>
              </a:cxn>
            </a:cxnLst>
            <a:rect l="l" t="t" r="r" b="b"/>
            <a:pathLst>
              <a:path w="3498273" h="160828">
                <a:moveTo>
                  <a:pt x="0" y="160828"/>
                </a:moveTo>
                <a:cubicBezTo>
                  <a:pt x="360795" y="130040"/>
                  <a:pt x="721591" y="99252"/>
                  <a:pt x="1304636" y="80010"/>
                </a:cubicBezTo>
                <a:cubicBezTo>
                  <a:pt x="1887681" y="60768"/>
                  <a:pt x="3371273" y="-66232"/>
                  <a:pt x="3498273" y="45374"/>
                </a:cubicBezTo>
              </a:path>
            </a:pathLst>
          </a:cu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74524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pic>
        <p:nvPicPr>
          <p:cNvPr id="7" name="Picture 6" descr="6.3.tiff">
            <a:extLst>
              <a:ext uri="{FF2B5EF4-FFF2-40B4-BE49-F238E27FC236}">
                <a16:creationId xmlns:a16="http://schemas.microsoft.com/office/drawing/2014/main" id="{407267B5-3195-0F43-BD17-507F84C85963}"/>
              </a:ext>
            </a:extLst>
          </p:cNvPr>
          <p:cNvPicPr>
            <a:picLocks noChangeAspect="1"/>
          </p:cNvPicPr>
          <p:nvPr/>
        </p:nvPicPr>
        <p:blipFill>
          <a:blip r:embed="rId4"/>
          <a:stretch>
            <a:fillRect/>
          </a:stretch>
        </p:blipFill>
        <p:spPr>
          <a:xfrm>
            <a:off x="0" y="221674"/>
            <a:ext cx="8754561" cy="6096068"/>
          </a:xfrm>
          <a:prstGeom prst="rect">
            <a:avLst/>
          </a:prstGeom>
        </p:spPr>
      </p:pic>
    </p:spTree>
    <p:extLst>
      <p:ext uri="{BB962C8B-B14F-4D97-AF65-F5344CB8AC3E}">
        <p14:creationId xmlns:p14="http://schemas.microsoft.com/office/powerpoint/2010/main" val="241577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072"/>
            <a:ext cx="9144000" cy="5957455"/>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10514" y="642287"/>
            <a:ext cx="6801486" cy="3600986"/>
          </a:xfrm>
          <a:prstGeom prst="rect">
            <a:avLst/>
          </a:prstGeom>
          <a:noFill/>
        </p:spPr>
        <p:txBody>
          <a:bodyPr wrap="square" rtlCol="0">
            <a:spAutoFit/>
          </a:bodyPr>
          <a:lstStyle/>
          <a:p>
            <a:pPr fontAlgn="base"/>
            <a:r>
              <a:rPr lang="en-GB" sz="5400" dirty="0">
                <a:solidFill>
                  <a:schemeClr val="bg1"/>
                </a:solidFill>
              </a:rPr>
              <a:t>Community Circles </a:t>
            </a:r>
          </a:p>
          <a:p>
            <a:pPr fontAlgn="base"/>
            <a:endParaRPr lang="en-GB" sz="5400" dirty="0">
              <a:solidFill>
                <a:schemeClr val="bg1"/>
              </a:solidFill>
            </a:endParaRPr>
          </a:p>
          <a:p>
            <a:pPr fontAlgn="base"/>
            <a:r>
              <a:rPr lang="en-GB" sz="4000" dirty="0">
                <a:solidFill>
                  <a:schemeClr val="bg1"/>
                </a:solidFill>
              </a:rPr>
              <a:t>A person centred approach to supporting people make decisions about their life </a:t>
            </a:r>
          </a:p>
        </p:txBody>
      </p:sp>
      <p:sp>
        <p:nvSpPr>
          <p:cNvPr id="8" name="TextBox 7"/>
          <p:cNvSpPr txBox="1"/>
          <p:nvPr/>
        </p:nvSpPr>
        <p:spPr>
          <a:xfrm>
            <a:off x="310514" y="5371930"/>
            <a:ext cx="6801486" cy="400110"/>
          </a:xfrm>
          <a:prstGeom prst="rect">
            <a:avLst/>
          </a:prstGeom>
          <a:noFill/>
        </p:spPr>
        <p:txBody>
          <a:bodyPr wrap="square" rtlCol="0">
            <a:spAutoFit/>
          </a:bodyPr>
          <a:lstStyle/>
          <a:p>
            <a:r>
              <a:rPr lang="en-US" sz="2000" dirty="0">
                <a:solidFill>
                  <a:schemeClr val="bg1"/>
                </a:solidFill>
                <a:latin typeface="Open Sans"/>
                <a:cs typeface="Open Sans"/>
              </a:rPr>
              <a:t>Cath Barton, Community Circles Connector</a:t>
            </a:r>
          </a:p>
        </p:txBody>
      </p:sp>
      <p:pic>
        <p:nvPicPr>
          <p:cNvPr id="2" name="Picture 1" descr="Community_Circle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7690" y="6072910"/>
            <a:ext cx="807789" cy="669636"/>
          </a:xfrm>
          <a:prstGeom prst="rect">
            <a:avLst/>
          </a:prstGeom>
        </p:spPr>
      </p:pic>
      <p:sp>
        <p:nvSpPr>
          <p:cNvPr id="9" name="Rectangle 8"/>
          <p:cNvSpPr/>
          <p:nvPr/>
        </p:nvSpPr>
        <p:spPr>
          <a:xfrm>
            <a:off x="0" y="5853212"/>
            <a:ext cx="9144000" cy="110315"/>
          </a:xfrm>
          <a:prstGeom prst="rect">
            <a:avLst/>
          </a:prstGeom>
          <a:solidFill>
            <a:srgbClr val="6A99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64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28140" y="1305342"/>
            <a:ext cx="6801486" cy="1107996"/>
          </a:xfrm>
          <a:prstGeom prst="rect">
            <a:avLst/>
          </a:prstGeom>
          <a:noFill/>
        </p:spPr>
        <p:txBody>
          <a:bodyPr wrap="square" rtlCol="0">
            <a:spAutoFit/>
          </a:bodyPr>
          <a:lstStyle/>
          <a:p>
            <a:r>
              <a:rPr lang="en-US" sz="6600">
                <a:solidFill>
                  <a:schemeClr val="bg1"/>
                </a:solidFill>
                <a:latin typeface="Claire Hand Light"/>
                <a:cs typeface="Claire Hand Light"/>
              </a:rPr>
              <a:t>Decision Making</a:t>
            </a:r>
            <a:endParaRPr lang="en-US" sz="6600" dirty="0">
              <a:solidFill>
                <a:schemeClr val="bg1"/>
              </a:solidFill>
              <a:latin typeface="Claire Hand Light"/>
              <a:cs typeface="Claire Hand Light"/>
            </a:endParaRPr>
          </a:p>
        </p:txBody>
      </p:sp>
      <p:sp>
        <p:nvSpPr>
          <p:cNvPr id="3" name="Freeform 2"/>
          <p:cNvSpPr/>
          <p:nvPr/>
        </p:nvSpPr>
        <p:spPr>
          <a:xfrm>
            <a:off x="428140" y="3644482"/>
            <a:ext cx="4685004" cy="93516"/>
          </a:xfrm>
          <a:custGeom>
            <a:avLst/>
            <a:gdLst>
              <a:gd name="connsiteX0" fmla="*/ 0 w 3498273"/>
              <a:gd name="connsiteY0" fmla="*/ 160828 h 160828"/>
              <a:gd name="connsiteX1" fmla="*/ 1304636 w 3498273"/>
              <a:gd name="connsiteY1" fmla="*/ 80010 h 160828"/>
              <a:gd name="connsiteX2" fmla="*/ 3498273 w 3498273"/>
              <a:gd name="connsiteY2" fmla="*/ 45374 h 160828"/>
            </a:gdLst>
            <a:ahLst/>
            <a:cxnLst>
              <a:cxn ang="0">
                <a:pos x="connsiteX0" y="connsiteY0"/>
              </a:cxn>
              <a:cxn ang="0">
                <a:pos x="connsiteX1" y="connsiteY1"/>
              </a:cxn>
              <a:cxn ang="0">
                <a:pos x="connsiteX2" y="connsiteY2"/>
              </a:cxn>
            </a:cxnLst>
            <a:rect l="l" t="t" r="r" b="b"/>
            <a:pathLst>
              <a:path w="3498273" h="160828">
                <a:moveTo>
                  <a:pt x="0" y="160828"/>
                </a:moveTo>
                <a:cubicBezTo>
                  <a:pt x="360795" y="130040"/>
                  <a:pt x="721591" y="99252"/>
                  <a:pt x="1304636" y="80010"/>
                </a:cubicBezTo>
                <a:cubicBezTo>
                  <a:pt x="1887681" y="60768"/>
                  <a:pt x="3371273" y="-66232"/>
                  <a:pt x="3498273" y="45374"/>
                </a:cubicBezTo>
              </a:path>
            </a:pathLst>
          </a:cu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843546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Decision Making</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TextBox 1">
            <a:extLst>
              <a:ext uri="{FF2B5EF4-FFF2-40B4-BE49-F238E27FC236}">
                <a16:creationId xmlns:a16="http://schemas.microsoft.com/office/drawing/2014/main" id="{9F3AAB38-319C-6E4A-829D-1A16F79AB565}"/>
              </a:ext>
            </a:extLst>
          </p:cNvPr>
          <p:cNvSpPr txBox="1"/>
          <p:nvPr/>
        </p:nvSpPr>
        <p:spPr>
          <a:xfrm>
            <a:off x="505188" y="1223267"/>
            <a:ext cx="4149939" cy="4832092"/>
          </a:xfrm>
          <a:prstGeom prst="rect">
            <a:avLst/>
          </a:prstGeom>
          <a:noFill/>
        </p:spPr>
        <p:txBody>
          <a:bodyPr wrap="square" rtlCol="0">
            <a:spAutoFit/>
          </a:bodyPr>
          <a:lstStyle/>
          <a:p>
            <a:r>
              <a:rPr lang="en-GB" sz="2800" dirty="0">
                <a:solidFill>
                  <a:schemeClr val="bg1">
                    <a:lumMod val="50000"/>
                  </a:schemeClr>
                </a:solidFill>
              </a:rPr>
              <a:t>The decision making profile creates a clear picture about how a person makes a decision and how they want to be supported in decision-making. It can be used alongside the decision making agreement to help people to have choice and control in their lives.</a:t>
            </a:r>
          </a:p>
        </p:txBody>
      </p:sp>
    </p:spTree>
    <p:extLst>
      <p:ext uri="{BB962C8B-B14F-4D97-AF65-F5344CB8AC3E}">
        <p14:creationId xmlns:p14="http://schemas.microsoft.com/office/powerpoint/2010/main" val="297465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Decision Making Profile</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pic>
        <p:nvPicPr>
          <p:cNvPr id="4" name="Picture 3">
            <a:extLst>
              <a:ext uri="{FF2B5EF4-FFF2-40B4-BE49-F238E27FC236}">
                <a16:creationId xmlns:a16="http://schemas.microsoft.com/office/drawing/2014/main" id="{28BE3941-6426-714A-BD10-A2CA8F5FE3C5}"/>
              </a:ext>
            </a:extLst>
          </p:cNvPr>
          <p:cNvPicPr>
            <a:picLocks noChangeAspect="1"/>
          </p:cNvPicPr>
          <p:nvPr/>
        </p:nvPicPr>
        <p:blipFill rotWithShape="1">
          <a:blip r:embed="rId4"/>
          <a:srcRect t="16733"/>
          <a:stretch/>
        </p:blipFill>
        <p:spPr>
          <a:xfrm>
            <a:off x="18888" y="975178"/>
            <a:ext cx="9144000" cy="4384200"/>
          </a:xfrm>
          <a:prstGeom prst="rect">
            <a:avLst/>
          </a:prstGeom>
        </p:spPr>
      </p:pic>
      <p:cxnSp>
        <p:nvCxnSpPr>
          <p:cNvPr id="6" name="Straight Connector 5">
            <a:extLst>
              <a:ext uri="{FF2B5EF4-FFF2-40B4-BE49-F238E27FC236}">
                <a16:creationId xmlns:a16="http://schemas.microsoft.com/office/drawing/2014/main" id="{CE72B931-2955-264E-875F-1E279DECF23F}"/>
              </a:ext>
            </a:extLst>
          </p:cNvPr>
          <p:cNvCxnSpPr>
            <a:cxnSpLocks/>
          </p:cNvCxnSpPr>
          <p:nvPr/>
        </p:nvCxnSpPr>
        <p:spPr>
          <a:xfrm>
            <a:off x="353340" y="5359378"/>
            <a:ext cx="8430192" cy="1543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C6B6503-BE68-7B40-97BE-DA36683E1F1A}"/>
              </a:ext>
            </a:extLst>
          </p:cNvPr>
          <p:cNvSpPr txBox="1"/>
          <p:nvPr/>
        </p:nvSpPr>
        <p:spPr>
          <a:xfrm>
            <a:off x="495749" y="2821373"/>
            <a:ext cx="1379030" cy="2308324"/>
          </a:xfrm>
          <a:prstGeom prst="rect">
            <a:avLst/>
          </a:prstGeom>
          <a:noFill/>
        </p:spPr>
        <p:txBody>
          <a:bodyPr wrap="square" rtlCol="0">
            <a:spAutoFit/>
          </a:bodyPr>
          <a:lstStyle/>
          <a:p>
            <a:r>
              <a:rPr lang="en-US" dirty="0"/>
              <a:t>Spoken to me,  visual prompts can help </a:t>
            </a:r>
          </a:p>
          <a:p>
            <a:r>
              <a:rPr lang="en-US" dirty="0"/>
              <a:t>Use the calendar to help me understand </a:t>
            </a:r>
          </a:p>
        </p:txBody>
      </p:sp>
      <p:sp>
        <p:nvSpPr>
          <p:cNvPr id="17" name="TextBox 16">
            <a:extLst>
              <a:ext uri="{FF2B5EF4-FFF2-40B4-BE49-F238E27FC236}">
                <a16:creationId xmlns:a16="http://schemas.microsoft.com/office/drawing/2014/main" id="{7F8B1A42-12BD-224D-B506-DDF2394705BF}"/>
              </a:ext>
            </a:extLst>
          </p:cNvPr>
          <p:cNvSpPr txBox="1"/>
          <p:nvPr/>
        </p:nvSpPr>
        <p:spPr>
          <a:xfrm>
            <a:off x="2167987" y="2753365"/>
            <a:ext cx="1379030" cy="1200329"/>
          </a:xfrm>
          <a:prstGeom prst="rect">
            <a:avLst/>
          </a:prstGeom>
          <a:noFill/>
        </p:spPr>
        <p:txBody>
          <a:bodyPr wrap="square" rtlCol="0">
            <a:spAutoFit/>
          </a:bodyPr>
          <a:lstStyle/>
          <a:p>
            <a:r>
              <a:rPr lang="en-US" dirty="0"/>
              <a:t>No more than two options at a time</a:t>
            </a:r>
          </a:p>
        </p:txBody>
      </p:sp>
      <p:sp>
        <p:nvSpPr>
          <p:cNvPr id="18" name="TextBox 17">
            <a:extLst>
              <a:ext uri="{FF2B5EF4-FFF2-40B4-BE49-F238E27FC236}">
                <a16:creationId xmlns:a16="http://schemas.microsoft.com/office/drawing/2014/main" id="{5171EAA0-2F94-4240-BEF3-255587B26ED2}"/>
              </a:ext>
            </a:extLst>
          </p:cNvPr>
          <p:cNvSpPr txBox="1"/>
          <p:nvPr/>
        </p:nvSpPr>
        <p:spPr>
          <a:xfrm>
            <a:off x="3834532" y="2821373"/>
            <a:ext cx="1515791" cy="1754326"/>
          </a:xfrm>
          <a:prstGeom prst="rect">
            <a:avLst/>
          </a:prstGeom>
          <a:noFill/>
        </p:spPr>
        <p:txBody>
          <a:bodyPr wrap="square" rtlCol="0">
            <a:spAutoFit/>
          </a:bodyPr>
          <a:lstStyle/>
          <a:p>
            <a:r>
              <a:rPr lang="en-US" dirty="0"/>
              <a:t>Make sure there are no interruptions or background noise</a:t>
            </a:r>
          </a:p>
        </p:txBody>
      </p:sp>
      <p:sp>
        <p:nvSpPr>
          <p:cNvPr id="19" name="TextBox 18">
            <a:extLst>
              <a:ext uri="{FF2B5EF4-FFF2-40B4-BE49-F238E27FC236}">
                <a16:creationId xmlns:a16="http://schemas.microsoft.com/office/drawing/2014/main" id="{C27D3ACA-7062-2843-B7BD-12EA4ABBFDEF}"/>
              </a:ext>
            </a:extLst>
          </p:cNvPr>
          <p:cNvSpPr txBox="1"/>
          <p:nvPr/>
        </p:nvSpPr>
        <p:spPr>
          <a:xfrm>
            <a:off x="5553538" y="2987672"/>
            <a:ext cx="1379030" cy="646331"/>
          </a:xfrm>
          <a:prstGeom prst="rect">
            <a:avLst/>
          </a:prstGeom>
          <a:noFill/>
        </p:spPr>
        <p:txBody>
          <a:bodyPr wrap="square" rtlCol="0">
            <a:spAutoFit/>
          </a:bodyPr>
          <a:lstStyle/>
          <a:p>
            <a:r>
              <a:rPr lang="en-US" dirty="0"/>
              <a:t>When I’m being chatty</a:t>
            </a:r>
          </a:p>
        </p:txBody>
      </p:sp>
      <p:sp>
        <p:nvSpPr>
          <p:cNvPr id="20" name="TextBox 19">
            <a:extLst>
              <a:ext uri="{FF2B5EF4-FFF2-40B4-BE49-F238E27FC236}">
                <a16:creationId xmlns:a16="http://schemas.microsoft.com/office/drawing/2014/main" id="{FD6CA49B-1A0C-1046-822D-72C82FCC1EF2}"/>
              </a:ext>
            </a:extLst>
          </p:cNvPr>
          <p:cNvSpPr txBox="1"/>
          <p:nvPr/>
        </p:nvSpPr>
        <p:spPr>
          <a:xfrm>
            <a:off x="7195951" y="2987672"/>
            <a:ext cx="1379030" cy="1200329"/>
          </a:xfrm>
          <a:prstGeom prst="rect">
            <a:avLst/>
          </a:prstGeom>
          <a:noFill/>
        </p:spPr>
        <p:txBody>
          <a:bodyPr wrap="square" rtlCol="0">
            <a:spAutoFit/>
          </a:bodyPr>
          <a:lstStyle/>
          <a:p>
            <a:r>
              <a:rPr lang="en-US" dirty="0"/>
              <a:t>When feeling tired or when I am eating</a:t>
            </a:r>
          </a:p>
        </p:txBody>
      </p:sp>
    </p:spTree>
    <p:extLst>
      <p:ext uri="{BB962C8B-B14F-4D97-AF65-F5344CB8AC3E}">
        <p14:creationId xmlns:p14="http://schemas.microsoft.com/office/powerpoint/2010/main" val="10085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Decision Making Agreement</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3" name="Rectangle 2">
            <a:extLst>
              <a:ext uri="{FF2B5EF4-FFF2-40B4-BE49-F238E27FC236}">
                <a16:creationId xmlns:a16="http://schemas.microsoft.com/office/drawing/2014/main" id="{1F420581-CD9A-AD49-BCCD-B4214E4AAC96}"/>
              </a:ext>
            </a:extLst>
          </p:cNvPr>
          <p:cNvSpPr/>
          <p:nvPr/>
        </p:nvSpPr>
        <p:spPr>
          <a:xfrm>
            <a:off x="941073" y="1318736"/>
            <a:ext cx="4572000" cy="4401205"/>
          </a:xfrm>
          <a:prstGeom prst="rect">
            <a:avLst/>
          </a:prstGeom>
        </p:spPr>
        <p:txBody>
          <a:bodyPr>
            <a:spAutoFit/>
          </a:bodyPr>
          <a:lstStyle/>
          <a:p>
            <a:r>
              <a:rPr lang="en-GB" sz="2800" dirty="0">
                <a:solidFill>
                  <a:schemeClr val="bg1">
                    <a:lumMod val="50000"/>
                  </a:schemeClr>
                </a:solidFill>
              </a:rPr>
              <a:t>Making decisions is part of being in control of your own life. </a:t>
            </a:r>
          </a:p>
          <a:p>
            <a:endParaRPr lang="en-GB" sz="2800" dirty="0">
              <a:solidFill>
                <a:schemeClr val="bg1">
                  <a:lumMod val="50000"/>
                </a:schemeClr>
              </a:solidFill>
            </a:endParaRPr>
          </a:p>
          <a:p>
            <a:r>
              <a:rPr lang="en-GB" sz="2800" dirty="0">
                <a:solidFill>
                  <a:schemeClr val="bg1">
                    <a:lumMod val="50000"/>
                  </a:schemeClr>
                </a:solidFill>
              </a:rPr>
              <a:t>The decision-making agreement looks at specific situations that are important to a person, and sets out the decision-making process relating to each one.</a:t>
            </a:r>
            <a:endParaRPr lang="en-US" sz="2800" dirty="0">
              <a:solidFill>
                <a:schemeClr val="bg1">
                  <a:lumMod val="50000"/>
                </a:schemeClr>
              </a:solidFill>
            </a:endParaRPr>
          </a:p>
        </p:txBody>
      </p:sp>
    </p:spTree>
    <p:extLst>
      <p:ext uri="{BB962C8B-B14F-4D97-AF65-F5344CB8AC3E}">
        <p14:creationId xmlns:p14="http://schemas.microsoft.com/office/powerpoint/2010/main" val="93566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Decision Making Agreement</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pic>
        <p:nvPicPr>
          <p:cNvPr id="4" name="Picture 3">
            <a:extLst>
              <a:ext uri="{FF2B5EF4-FFF2-40B4-BE49-F238E27FC236}">
                <a16:creationId xmlns:a16="http://schemas.microsoft.com/office/drawing/2014/main" id="{F9680ADF-CEB5-B24F-96DB-E6F50AF25FFA}"/>
              </a:ext>
            </a:extLst>
          </p:cNvPr>
          <p:cNvPicPr>
            <a:picLocks noChangeAspect="1"/>
          </p:cNvPicPr>
          <p:nvPr/>
        </p:nvPicPr>
        <p:blipFill>
          <a:blip r:embed="rId4"/>
          <a:stretch>
            <a:fillRect/>
          </a:stretch>
        </p:blipFill>
        <p:spPr>
          <a:xfrm>
            <a:off x="0" y="1602414"/>
            <a:ext cx="9144000" cy="3784849"/>
          </a:xfrm>
          <a:prstGeom prst="rect">
            <a:avLst/>
          </a:prstGeom>
        </p:spPr>
      </p:pic>
      <p:cxnSp>
        <p:nvCxnSpPr>
          <p:cNvPr id="6" name="Straight Connector 5">
            <a:extLst>
              <a:ext uri="{FF2B5EF4-FFF2-40B4-BE49-F238E27FC236}">
                <a16:creationId xmlns:a16="http://schemas.microsoft.com/office/drawing/2014/main" id="{F742A3E4-F03F-5A44-BED0-0919819D8740}"/>
              </a:ext>
            </a:extLst>
          </p:cNvPr>
          <p:cNvCxnSpPr/>
          <p:nvPr/>
        </p:nvCxnSpPr>
        <p:spPr>
          <a:xfrm>
            <a:off x="264565" y="5387263"/>
            <a:ext cx="85189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0DCA54AF-B471-9848-97E7-B02663B55ACB}"/>
              </a:ext>
            </a:extLst>
          </p:cNvPr>
          <p:cNvSpPr txBox="1"/>
          <p:nvPr/>
        </p:nvSpPr>
        <p:spPr>
          <a:xfrm>
            <a:off x="665018" y="2992582"/>
            <a:ext cx="2521527" cy="923330"/>
          </a:xfrm>
          <a:prstGeom prst="rect">
            <a:avLst/>
          </a:prstGeom>
          <a:noFill/>
        </p:spPr>
        <p:txBody>
          <a:bodyPr wrap="square" rtlCol="0">
            <a:spAutoFit/>
          </a:bodyPr>
          <a:lstStyle/>
          <a:p>
            <a:r>
              <a:rPr lang="en-US" dirty="0"/>
              <a:t>Whether to go to football or youth club on a Tuesday night</a:t>
            </a:r>
          </a:p>
        </p:txBody>
      </p:sp>
      <p:sp>
        <p:nvSpPr>
          <p:cNvPr id="14" name="TextBox 13">
            <a:extLst>
              <a:ext uri="{FF2B5EF4-FFF2-40B4-BE49-F238E27FC236}">
                <a16:creationId xmlns:a16="http://schemas.microsoft.com/office/drawing/2014/main" id="{941D38B3-9090-A546-900C-49E81BEF90A6}"/>
              </a:ext>
            </a:extLst>
          </p:cNvPr>
          <p:cNvSpPr txBox="1"/>
          <p:nvPr/>
        </p:nvSpPr>
        <p:spPr>
          <a:xfrm>
            <a:off x="4100784" y="2992582"/>
            <a:ext cx="2521527" cy="1200329"/>
          </a:xfrm>
          <a:prstGeom prst="rect">
            <a:avLst/>
          </a:prstGeom>
          <a:noFill/>
        </p:spPr>
        <p:txBody>
          <a:bodyPr wrap="square" rtlCol="0">
            <a:spAutoFit/>
          </a:bodyPr>
          <a:lstStyle/>
          <a:p>
            <a:r>
              <a:rPr lang="en-US" dirty="0"/>
              <a:t>Mum talks it through with me</a:t>
            </a:r>
          </a:p>
          <a:p>
            <a:r>
              <a:rPr lang="en-US" dirty="0"/>
              <a:t>I give her leaflets about it and remind her</a:t>
            </a:r>
          </a:p>
        </p:txBody>
      </p:sp>
      <p:sp>
        <p:nvSpPr>
          <p:cNvPr id="15" name="TextBox 14">
            <a:extLst>
              <a:ext uri="{FF2B5EF4-FFF2-40B4-BE49-F238E27FC236}">
                <a16:creationId xmlns:a16="http://schemas.microsoft.com/office/drawing/2014/main" id="{5F8CDA1A-E8D1-004F-A03C-8897D6F1EC52}"/>
              </a:ext>
            </a:extLst>
          </p:cNvPr>
          <p:cNvSpPr txBox="1"/>
          <p:nvPr/>
        </p:nvSpPr>
        <p:spPr>
          <a:xfrm>
            <a:off x="7287329" y="2992582"/>
            <a:ext cx="845289" cy="369332"/>
          </a:xfrm>
          <a:prstGeom prst="rect">
            <a:avLst/>
          </a:prstGeom>
          <a:noFill/>
        </p:spPr>
        <p:txBody>
          <a:bodyPr wrap="square" rtlCol="0">
            <a:spAutoFit/>
          </a:bodyPr>
          <a:lstStyle/>
          <a:p>
            <a:r>
              <a:rPr lang="en-US" dirty="0"/>
              <a:t>Ben</a:t>
            </a:r>
          </a:p>
        </p:txBody>
      </p:sp>
    </p:spTree>
    <p:extLst>
      <p:ext uri="{BB962C8B-B14F-4D97-AF65-F5344CB8AC3E}">
        <p14:creationId xmlns:p14="http://schemas.microsoft.com/office/powerpoint/2010/main" val="2698547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428140" y="1305342"/>
            <a:ext cx="6801486" cy="2123658"/>
          </a:xfrm>
          <a:prstGeom prst="rect">
            <a:avLst/>
          </a:prstGeom>
          <a:noFill/>
        </p:spPr>
        <p:txBody>
          <a:bodyPr wrap="square" rtlCol="0">
            <a:spAutoFit/>
          </a:bodyPr>
          <a:lstStyle/>
          <a:p>
            <a:r>
              <a:rPr lang="en-US" sz="6600" dirty="0">
                <a:solidFill>
                  <a:schemeClr val="bg1"/>
                </a:solidFill>
                <a:latin typeface="Claire Hand Light"/>
                <a:cs typeface="Claire Hand Light"/>
              </a:rPr>
              <a:t>Presence to contribution</a:t>
            </a:r>
          </a:p>
        </p:txBody>
      </p:sp>
      <p:sp>
        <p:nvSpPr>
          <p:cNvPr id="3" name="Freeform 2"/>
          <p:cNvSpPr/>
          <p:nvPr/>
        </p:nvSpPr>
        <p:spPr>
          <a:xfrm>
            <a:off x="428140" y="3644482"/>
            <a:ext cx="4685004" cy="93516"/>
          </a:xfrm>
          <a:custGeom>
            <a:avLst/>
            <a:gdLst>
              <a:gd name="connsiteX0" fmla="*/ 0 w 3498273"/>
              <a:gd name="connsiteY0" fmla="*/ 160828 h 160828"/>
              <a:gd name="connsiteX1" fmla="*/ 1304636 w 3498273"/>
              <a:gd name="connsiteY1" fmla="*/ 80010 h 160828"/>
              <a:gd name="connsiteX2" fmla="*/ 3498273 w 3498273"/>
              <a:gd name="connsiteY2" fmla="*/ 45374 h 160828"/>
            </a:gdLst>
            <a:ahLst/>
            <a:cxnLst>
              <a:cxn ang="0">
                <a:pos x="connsiteX0" y="connsiteY0"/>
              </a:cxn>
              <a:cxn ang="0">
                <a:pos x="connsiteX1" y="connsiteY1"/>
              </a:cxn>
              <a:cxn ang="0">
                <a:pos x="connsiteX2" y="connsiteY2"/>
              </a:cxn>
            </a:cxnLst>
            <a:rect l="l" t="t" r="r" b="b"/>
            <a:pathLst>
              <a:path w="3498273" h="160828">
                <a:moveTo>
                  <a:pt x="0" y="160828"/>
                </a:moveTo>
                <a:cubicBezTo>
                  <a:pt x="360795" y="130040"/>
                  <a:pt x="721591" y="99252"/>
                  <a:pt x="1304636" y="80010"/>
                </a:cubicBezTo>
                <a:cubicBezTo>
                  <a:pt x="1887681" y="60768"/>
                  <a:pt x="3371273" y="-66232"/>
                  <a:pt x="3498273" y="45374"/>
                </a:cubicBezTo>
              </a:path>
            </a:pathLst>
          </a:cu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680069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Presence to Contribution</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TextBox 1">
            <a:extLst>
              <a:ext uri="{FF2B5EF4-FFF2-40B4-BE49-F238E27FC236}">
                <a16:creationId xmlns:a16="http://schemas.microsoft.com/office/drawing/2014/main" id="{9F3AAB38-319C-6E4A-829D-1A16F79AB565}"/>
              </a:ext>
            </a:extLst>
          </p:cNvPr>
          <p:cNvSpPr txBox="1"/>
          <p:nvPr/>
        </p:nvSpPr>
        <p:spPr>
          <a:xfrm>
            <a:off x="505188" y="1223267"/>
            <a:ext cx="7516594" cy="4647426"/>
          </a:xfrm>
          <a:prstGeom prst="rect">
            <a:avLst/>
          </a:prstGeom>
          <a:noFill/>
        </p:spPr>
        <p:txBody>
          <a:bodyPr wrap="square" rtlCol="0">
            <a:spAutoFit/>
          </a:bodyPr>
          <a:lstStyle/>
          <a:p>
            <a:r>
              <a:rPr lang="en-GB" sz="2800" dirty="0">
                <a:solidFill>
                  <a:schemeClr val="bg1">
                    <a:lumMod val="50000"/>
                  </a:schemeClr>
                </a:solidFill>
              </a:rPr>
              <a:t>Presence to Contribution is a way to think about how we can go from just ‘doing something together’ to enabling the person to be a contributing member of a community. </a:t>
            </a:r>
          </a:p>
          <a:p>
            <a:endParaRPr lang="en-GB" sz="800" dirty="0">
              <a:solidFill>
                <a:schemeClr val="bg1">
                  <a:lumMod val="50000"/>
                </a:schemeClr>
              </a:solidFill>
            </a:endParaRPr>
          </a:p>
          <a:p>
            <a:r>
              <a:rPr lang="en-GB" sz="2800" dirty="0">
                <a:solidFill>
                  <a:schemeClr val="bg1">
                    <a:lumMod val="50000"/>
                  </a:schemeClr>
                </a:solidFill>
              </a:rPr>
              <a:t>This tool helps you to record what the person is interested in, what it means to be present for an activity and what they could do to contribute to it more fully</a:t>
            </a:r>
          </a:p>
          <a:p>
            <a:endParaRPr lang="en-GB" sz="800" dirty="0">
              <a:solidFill>
                <a:schemeClr val="bg1">
                  <a:lumMod val="50000"/>
                </a:schemeClr>
              </a:solidFill>
            </a:endParaRPr>
          </a:p>
          <a:p>
            <a:r>
              <a:rPr lang="en-GB" sz="2800" dirty="0">
                <a:solidFill>
                  <a:schemeClr val="bg1">
                    <a:lumMod val="50000"/>
                  </a:schemeClr>
                </a:solidFill>
              </a:rPr>
              <a:t>Recording this information helps us to think about moving from being present to actively contributing</a:t>
            </a:r>
          </a:p>
        </p:txBody>
      </p:sp>
    </p:spTree>
    <p:extLst>
      <p:ext uri="{BB962C8B-B14F-4D97-AF65-F5344CB8AC3E}">
        <p14:creationId xmlns:p14="http://schemas.microsoft.com/office/powerpoint/2010/main" val="4239012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Presence to Contribution</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pic>
        <p:nvPicPr>
          <p:cNvPr id="4" name="Picture 3">
            <a:extLst>
              <a:ext uri="{FF2B5EF4-FFF2-40B4-BE49-F238E27FC236}">
                <a16:creationId xmlns:a16="http://schemas.microsoft.com/office/drawing/2014/main" id="{B4E2D204-5403-354F-A3F5-8D09A9361217}"/>
              </a:ext>
            </a:extLst>
          </p:cNvPr>
          <p:cNvPicPr>
            <a:picLocks noChangeAspect="1"/>
          </p:cNvPicPr>
          <p:nvPr/>
        </p:nvPicPr>
        <p:blipFill>
          <a:blip r:embed="rId4"/>
          <a:stretch>
            <a:fillRect/>
          </a:stretch>
        </p:blipFill>
        <p:spPr>
          <a:xfrm>
            <a:off x="637308" y="1103646"/>
            <a:ext cx="8146223" cy="5254132"/>
          </a:xfrm>
          <a:prstGeom prst="rect">
            <a:avLst/>
          </a:prstGeom>
        </p:spPr>
      </p:pic>
    </p:spTree>
    <p:extLst>
      <p:ext uri="{BB962C8B-B14F-4D97-AF65-F5344CB8AC3E}">
        <p14:creationId xmlns:p14="http://schemas.microsoft.com/office/powerpoint/2010/main" val="4178068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Presence to Contribution</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TextBox 1">
            <a:extLst>
              <a:ext uri="{FF2B5EF4-FFF2-40B4-BE49-F238E27FC236}">
                <a16:creationId xmlns:a16="http://schemas.microsoft.com/office/drawing/2014/main" id="{9F3AAB38-319C-6E4A-829D-1A16F79AB565}"/>
              </a:ext>
            </a:extLst>
          </p:cNvPr>
          <p:cNvSpPr txBox="1"/>
          <p:nvPr/>
        </p:nvSpPr>
        <p:spPr>
          <a:xfrm>
            <a:off x="505188" y="1286052"/>
            <a:ext cx="6325103" cy="4401205"/>
          </a:xfrm>
          <a:prstGeom prst="rect">
            <a:avLst/>
          </a:prstGeom>
          <a:noFill/>
        </p:spPr>
        <p:txBody>
          <a:bodyPr wrap="square" rtlCol="0">
            <a:spAutoFit/>
          </a:bodyPr>
          <a:lstStyle/>
          <a:p>
            <a:r>
              <a:rPr lang="en-GB" sz="2800" dirty="0">
                <a:solidFill>
                  <a:schemeClr val="bg1">
                    <a:lumMod val="50000"/>
                  </a:schemeClr>
                </a:solidFill>
              </a:rPr>
              <a:t>May’s Story</a:t>
            </a:r>
          </a:p>
          <a:p>
            <a:endParaRPr lang="en-GB" sz="2800" dirty="0">
              <a:solidFill>
                <a:schemeClr val="bg1">
                  <a:lumMod val="50000"/>
                </a:schemeClr>
              </a:solidFill>
            </a:endParaRPr>
          </a:p>
          <a:p>
            <a:r>
              <a:rPr lang="en-GB" sz="2800" dirty="0">
                <a:solidFill>
                  <a:schemeClr val="bg1">
                    <a:lumMod val="50000"/>
                  </a:schemeClr>
                </a:solidFill>
              </a:rPr>
              <a:t>May’s Community Circle is helping her to get singing again and with Helen, they have joined a local community choir</a:t>
            </a:r>
          </a:p>
          <a:p>
            <a:endParaRPr lang="en-GB" sz="2800" dirty="0">
              <a:solidFill>
                <a:schemeClr val="bg1">
                  <a:lumMod val="50000"/>
                </a:schemeClr>
              </a:solidFill>
            </a:endParaRPr>
          </a:p>
          <a:p>
            <a:r>
              <a:rPr lang="en-GB" sz="2800" dirty="0">
                <a:solidFill>
                  <a:schemeClr val="bg1">
                    <a:lumMod val="50000"/>
                  </a:schemeClr>
                </a:solidFill>
              </a:rPr>
              <a:t>Using presence to contribution helped us to think about what we could do to support May feel really connected and a contributing member of the choir</a:t>
            </a:r>
          </a:p>
        </p:txBody>
      </p:sp>
    </p:spTree>
    <p:extLst>
      <p:ext uri="{BB962C8B-B14F-4D97-AF65-F5344CB8AC3E}">
        <p14:creationId xmlns:p14="http://schemas.microsoft.com/office/powerpoint/2010/main" val="286625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264565" y="172538"/>
            <a:ext cx="8879434" cy="769441"/>
          </a:xfrm>
          <a:prstGeom prst="rect">
            <a:avLst/>
          </a:prstGeom>
          <a:noFill/>
        </p:spPr>
        <p:txBody>
          <a:bodyPr wrap="square" rtlCol="0">
            <a:spAutoFit/>
          </a:bodyPr>
          <a:lstStyle/>
          <a:p>
            <a:r>
              <a:rPr lang="en-US" sz="4400" dirty="0">
                <a:solidFill>
                  <a:schemeClr val="accent3">
                    <a:lumMod val="50000"/>
                  </a:schemeClr>
                </a:solidFill>
                <a:latin typeface="+mj-lt"/>
              </a:rPr>
              <a:t>Presence to Contribution</a:t>
            </a:r>
            <a:endParaRPr lang="en-US" sz="2800" dirty="0">
              <a:solidFill>
                <a:schemeClr val="accent3">
                  <a:lumMod val="50000"/>
                </a:schemeClr>
              </a:solidFill>
              <a:latin typeface="+mj-lt"/>
            </a:endParaRP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@C_Circles </a:t>
            </a:r>
            <a:r>
              <a:rPr lang="en-US" sz="1100" dirty="0">
                <a:solidFill>
                  <a:schemeClr val="bg1">
                    <a:lumMod val="50000"/>
                  </a:schemeClr>
                </a:solidFill>
                <a:latin typeface="Claire Hand Bold"/>
                <a:cs typeface="Claire Hand Bold"/>
              </a:rPr>
              <a:t>• </a:t>
            </a:r>
            <a:r>
              <a:rPr lang="en-US" sz="11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3" name="TextBox 2">
            <a:extLst>
              <a:ext uri="{FF2B5EF4-FFF2-40B4-BE49-F238E27FC236}">
                <a16:creationId xmlns:a16="http://schemas.microsoft.com/office/drawing/2014/main" id="{8F6D3256-93D6-694D-A0C3-48DF4C446D59}"/>
              </a:ext>
            </a:extLst>
          </p:cNvPr>
          <p:cNvSpPr txBox="1"/>
          <p:nvPr/>
        </p:nvSpPr>
        <p:spPr>
          <a:xfrm>
            <a:off x="337336" y="941979"/>
            <a:ext cx="8161620" cy="6001643"/>
          </a:xfrm>
          <a:prstGeom prst="rect">
            <a:avLst/>
          </a:prstGeom>
          <a:noFill/>
        </p:spPr>
        <p:txBody>
          <a:bodyPr wrap="square" rtlCol="0">
            <a:spAutoFit/>
          </a:bodyPr>
          <a:lstStyle/>
          <a:p>
            <a:r>
              <a:rPr lang="en-US" sz="2800" b="1" dirty="0">
                <a:solidFill>
                  <a:schemeClr val="bg1">
                    <a:lumMod val="50000"/>
                  </a:schemeClr>
                </a:solidFill>
              </a:rPr>
              <a:t>Activity</a:t>
            </a:r>
            <a:r>
              <a:rPr lang="en-US" sz="2800" dirty="0">
                <a:solidFill>
                  <a:schemeClr val="bg1">
                    <a:lumMod val="50000"/>
                  </a:schemeClr>
                </a:solidFill>
              </a:rPr>
              <a:t> – singing with the local community choir</a:t>
            </a:r>
          </a:p>
          <a:p>
            <a:endParaRPr lang="en-US" sz="800" dirty="0">
              <a:solidFill>
                <a:schemeClr val="bg1">
                  <a:lumMod val="50000"/>
                </a:schemeClr>
              </a:solidFill>
            </a:endParaRPr>
          </a:p>
          <a:p>
            <a:r>
              <a:rPr lang="en-US" sz="2800" b="1" dirty="0">
                <a:solidFill>
                  <a:schemeClr val="bg1">
                    <a:lumMod val="50000"/>
                  </a:schemeClr>
                </a:solidFill>
              </a:rPr>
              <a:t>Being present </a:t>
            </a:r>
            <a:r>
              <a:rPr lang="en-US" sz="2800" dirty="0">
                <a:solidFill>
                  <a:schemeClr val="bg1">
                    <a:lumMod val="50000"/>
                  </a:schemeClr>
                </a:solidFill>
              </a:rPr>
              <a:t>– turning up on time and joining in</a:t>
            </a:r>
          </a:p>
          <a:p>
            <a:endParaRPr lang="en-US" sz="800" dirty="0">
              <a:solidFill>
                <a:schemeClr val="bg1">
                  <a:lumMod val="50000"/>
                </a:schemeClr>
              </a:solidFill>
            </a:endParaRPr>
          </a:p>
          <a:p>
            <a:r>
              <a:rPr lang="en-US" sz="2800" b="1" dirty="0">
                <a:solidFill>
                  <a:schemeClr val="bg1">
                    <a:lumMod val="50000"/>
                  </a:schemeClr>
                </a:solidFill>
              </a:rPr>
              <a:t>Having presence </a:t>
            </a:r>
            <a:r>
              <a:rPr lang="en-US" sz="2800" dirty="0">
                <a:solidFill>
                  <a:schemeClr val="bg1">
                    <a:lumMod val="50000"/>
                  </a:schemeClr>
                </a:solidFill>
              </a:rPr>
              <a:t>– turning up regularly with their songbook, being more familiar faces</a:t>
            </a:r>
          </a:p>
          <a:p>
            <a:endParaRPr lang="en-US" sz="800" b="1" dirty="0">
              <a:solidFill>
                <a:schemeClr val="bg1">
                  <a:lumMod val="50000"/>
                </a:schemeClr>
              </a:solidFill>
            </a:endParaRPr>
          </a:p>
          <a:p>
            <a:r>
              <a:rPr lang="en-US" sz="2800" b="1" dirty="0">
                <a:solidFill>
                  <a:schemeClr val="bg1">
                    <a:lumMod val="50000"/>
                  </a:schemeClr>
                </a:solidFill>
              </a:rPr>
              <a:t>Actively participating </a:t>
            </a:r>
            <a:r>
              <a:rPr lang="en-US" sz="2800" dirty="0">
                <a:solidFill>
                  <a:schemeClr val="bg1">
                    <a:lumMod val="50000"/>
                  </a:schemeClr>
                </a:solidFill>
              </a:rPr>
              <a:t>– being part of the washing up rota</a:t>
            </a:r>
          </a:p>
          <a:p>
            <a:endParaRPr lang="en-US" sz="800" dirty="0">
              <a:solidFill>
                <a:schemeClr val="bg1">
                  <a:lumMod val="50000"/>
                </a:schemeClr>
              </a:solidFill>
            </a:endParaRPr>
          </a:p>
          <a:p>
            <a:r>
              <a:rPr lang="en-US" sz="2800" b="1" dirty="0">
                <a:solidFill>
                  <a:schemeClr val="bg1">
                    <a:lumMod val="50000"/>
                  </a:schemeClr>
                </a:solidFill>
              </a:rPr>
              <a:t>Opportunity to connect </a:t>
            </a:r>
            <a:r>
              <a:rPr lang="en-US" sz="2800" dirty="0">
                <a:solidFill>
                  <a:schemeClr val="bg1">
                    <a:lumMod val="50000"/>
                  </a:schemeClr>
                </a:solidFill>
              </a:rPr>
              <a:t>– gives further opportunities to chat with others while they wash up, May’s help is appreciated</a:t>
            </a:r>
          </a:p>
          <a:p>
            <a:endParaRPr lang="en-US" sz="800" dirty="0">
              <a:solidFill>
                <a:schemeClr val="bg1">
                  <a:lumMod val="50000"/>
                </a:schemeClr>
              </a:solidFill>
            </a:endParaRPr>
          </a:p>
          <a:p>
            <a:r>
              <a:rPr lang="en-US" sz="2800" b="1" dirty="0">
                <a:solidFill>
                  <a:schemeClr val="bg1">
                    <a:lumMod val="50000"/>
                  </a:schemeClr>
                </a:solidFill>
              </a:rPr>
              <a:t>Opportunity to contribute </a:t>
            </a:r>
            <a:r>
              <a:rPr lang="en-US" sz="2800" dirty="0">
                <a:solidFill>
                  <a:schemeClr val="bg1">
                    <a:lumMod val="50000"/>
                  </a:schemeClr>
                </a:solidFill>
              </a:rPr>
              <a:t>– performing as part of the choir at the care home where May lives</a:t>
            </a:r>
          </a:p>
          <a:p>
            <a:endParaRPr lang="en-US" dirty="0"/>
          </a:p>
          <a:p>
            <a:endParaRPr lang="en-US" dirty="0"/>
          </a:p>
        </p:txBody>
      </p:sp>
    </p:spTree>
    <p:extLst>
      <p:ext uri="{BB962C8B-B14F-4D97-AF65-F5344CB8AC3E}">
        <p14:creationId xmlns:p14="http://schemas.microsoft.com/office/powerpoint/2010/main" val="3090258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mmunity_Circles.eps"/>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6187635" y="-390915"/>
            <a:ext cx="9772480" cy="8101142"/>
          </a:xfrm>
          <a:prstGeom prst="rect">
            <a:avLst/>
          </a:prstGeom>
        </p:spPr>
      </p:pic>
      <p:sp>
        <p:nvSpPr>
          <p:cNvPr id="14" name="TextBox 13"/>
          <p:cNvSpPr txBox="1"/>
          <p:nvPr/>
        </p:nvSpPr>
        <p:spPr>
          <a:xfrm>
            <a:off x="148884" y="153118"/>
            <a:ext cx="6801486" cy="646331"/>
          </a:xfrm>
          <a:prstGeom prst="rect">
            <a:avLst/>
          </a:prstGeom>
          <a:noFill/>
        </p:spPr>
        <p:txBody>
          <a:bodyPr wrap="square" rtlCol="0">
            <a:spAutoFit/>
          </a:bodyPr>
          <a:lstStyle/>
          <a:p>
            <a:r>
              <a:rPr lang="en-US" sz="3600" dirty="0">
                <a:solidFill>
                  <a:schemeClr val="accent3">
                    <a:lumMod val="50000"/>
                  </a:schemeClr>
                </a:solidFill>
                <a:latin typeface="Claire Hand Light"/>
                <a:cs typeface="Claire Hand Light"/>
              </a:rPr>
              <a:t>Community</a:t>
            </a:r>
          </a:p>
        </p:txBody>
      </p:sp>
      <p:cxnSp>
        <p:nvCxnSpPr>
          <p:cNvPr id="16" name="Straight Connector 15"/>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sp>
        <p:nvSpPr>
          <p:cNvPr id="2" name="Rectangle 1">
            <a:extLst>
              <a:ext uri="{FF2B5EF4-FFF2-40B4-BE49-F238E27FC236}">
                <a16:creationId xmlns:a16="http://schemas.microsoft.com/office/drawing/2014/main" id="{028D8821-8B22-0444-A0DE-FCDDB9464692}"/>
              </a:ext>
            </a:extLst>
          </p:cNvPr>
          <p:cNvSpPr/>
          <p:nvPr/>
        </p:nvSpPr>
        <p:spPr>
          <a:xfrm>
            <a:off x="791038" y="1173957"/>
            <a:ext cx="5817580" cy="4524315"/>
          </a:xfrm>
          <a:prstGeom prst="rect">
            <a:avLst/>
          </a:prstGeom>
        </p:spPr>
        <p:txBody>
          <a:bodyPr wrap="square">
            <a:spAutoFit/>
          </a:bodyPr>
          <a:lstStyle/>
          <a:p>
            <a:pPr fontAlgn="base"/>
            <a:r>
              <a:rPr lang="en-GB" sz="5400" dirty="0">
                <a:solidFill>
                  <a:schemeClr val="bg1">
                    <a:lumMod val="50000"/>
                  </a:schemeClr>
                </a:solidFill>
              </a:rPr>
              <a:t>What comes to mind when you hear the word</a:t>
            </a:r>
          </a:p>
          <a:p>
            <a:pPr fontAlgn="base"/>
            <a:endParaRPr lang="en-GB" sz="5400" dirty="0">
              <a:solidFill>
                <a:schemeClr val="bg1">
                  <a:lumMod val="50000"/>
                </a:schemeClr>
              </a:solidFill>
            </a:endParaRPr>
          </a:p>
          <a:p>
            <a:pPr fontAlgn="base"/>
            <a:r>
              <a:rPr lang="en-GB" sz="5400" dirty="0">
                <a:solidFill>
                  <a:schemeClr val="bg1">
                    <a:lumMod val="50000"/>
                  </a:schemeClr>
                </a:solidFill>
              </a:rPr>
              <a:t> </a:t>
            </a:r>
            <a:r>
              <a:rPr lang="en-GB" sz="7200" i="1" dirty="0">
                <a:solidFill>
                  <a:schemeClr val="bg1">
                    <a:lumMod val="50000"/>
                  </a:schemeClr>
                </a:solidFill>
              </a:rPr>
              <a:t>“Community”</a:t>
            </a:r>
          </a:p>
        </p:txBody>
      </p:sp>
    </p:spTree>
    <p:extLst>
      <p:ext uri="{BB962C8B-B14F-4D97-AF65-F5344CB8AC3E}">
        <p14:creationId xmlns:p14="http://schemas.microsoft.com/office/powerpoint/2010/main" val="744185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70" y="184878"/>
            <a:ext cx="8852185" cy="646331"/>
          </a:xfrm>
          <a:prstGeom prst="rect">
            <a:avLst/>
          </a:prstGeom>
          <a:noFill/>
        </p:spPr>
        <p:txBody>
          <a:bodyPr wrap="square" rtlCol="0">
            <a:spAutoFit/>
          </a:bodyPr>
          <a:lstStyle/>
          <a:p>
            <a:r>
              <a:rPr lang="en-US" sz="3600" dirty="0">
                <a:solidFill>
                  <a:schemeClr val="accent3">
                    <a:lumMod val="50000"/>
                  </a:schemeClr>
                </a:solidFill>
                <a:latin typeface="Claire Hand Light"/>
              </a:rPr>
              <a:t>How can you get involved?</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338554"/>
          </a:xfrm>
          <a:prstGeom prst="rect">
            <a:avLst/>
          </a:prstGeom>
          <a:noFill/>
        </p:spPr>
        <p:txBody>
          <a:bodyPr wrap="square" rtlCol="0">
            <a:spAutoFit/>
          </a:bodyPr>
          <a:lstStyle/>
          <a:p>
            <a:pPr algn="r"/>
            <a:r>
              <a:rPr lang="en-US" sz="1600" dirty="0">
                <a:solidFill>
                  <a:schemeClr val="bg1">
                    <a:lumMod val="50000"/>
                  </a:schemeClr>
                </a:solidFill>
                <a:latin typeface="Claire Hand Bold"/>
                <a:cs typeface="Claire Hand Bold"/>
              </a:rPr>
              <a:t>Tweet us </a:t>
            </a:r>
            <a:r>
              <a:rPr lang="en-US" sz="1600" dirty="0">
                <a:solidFill>
                  <a:srgbClr val="6A992A"/>
                </a:solidFill>
                <a:latin typeface="Claire Hand Bold"/>
                <a:cs typeface="Claire Hand Bold"/>
              </a:rPr>
              <a:t>@C_Circles </a:t>
            </a:r>
            <a:r>
              <a:rPr lang="en-US" sz="1600" dirty="0">
                <a:solidFill>
                  <a:schemeClr val="bg1">
                    <a:lumMod val="50000"/>
                  </a:schemeClr>
                </a:solidFill>
                <a:latin typeface="Claire Hand Bold"/>
                <a:cs typeface="Claire Hand Bold"/>
              </a:rPr>
              <a:t>• </a:t>
            </a:r>
            <a:r>
              <a:rPr lang="en-US" sz="16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56500" y="-487897"/>
            <a:ext cx="9772480" cy="8101142"/>
          </a:xfrm>
          <a:prstGeom prst="rect">
            <a:avLst/>
          </a:prstGeom>
        </p:spPr>
      </p:pic>
      <p:pic>
        <p:nvPicPr>
          <p:cNvPr id="2" name="Picture 1"/>
          <p:cNvPicPr>
            <a:picLocks noChangeAspect="1"/>
          </p:cNvPicPr>
          <p:nvPr/>
        </p:nvPicPr>
        <p:blipFill>
          <a:blip r:embed="rId4"/>
          <a:stretch>
            <a:fillRect/>
          </a:stretch>
        </p:blipFill>
        <p:spPr>
          <a:xfrm>
            <a:off x="4571999" y="2477533"/>
            <a:ext cx="3976005" cy="2707660"/>
          </a:xfrm>
          <a:prstGeom prst="rect">
            <a:avLst/>
          </a:prstGeom>
        </p:spPr>
      </p:pic>
      <p:sp>
        <p:nvSpPr>
          <p:cNvPr id="3" name="TextBox 2"/>
          <p:cNvSpPr txBox="1"/>
          <p:nvPr/>
        </p:nvSpPr>
        <p:spPr>
          <a:xfrm>
            <a:off x="505188" y="1252852"/>
            <a:ext cx="5384624" cy="4862870"/>
          </a:xfrm>
          <a:prstGeom prst="rect">
            <a:avLst/>
          </a:prstGeom>
          <a:noFill/>
        </p:spPr>
        <p:txBody>
          <a:bodyPr wrap="square" rtlCol="0">
            <a:spAutoFit/>
          </a:bodyPr>
          <a:lstStyle/>
          <a:p>
            <a:r>
              <a:rPr lang="en-US" sz="2800" dirty="0">
                <a:solidFill>
                  <a:schemeClr val="bg1">
                    <a:lumMod val="50000"/>
                  </a:schemeClr>
                </a:solidFill>
                <a:ea typeface="Open Sans" charset="0"/>
                <a:cs typeface="Open Sans" charset="0"/>
              </a:rPr>
              <a:t>Launched a range of offers so that everyone can benefit from Community Circles</a:t>
            </a:r>
          </a:p>
          <a:p>
            <a:endParaRPr lang="en-US" sz="2800" dirty="0">
              <a:solidFill>
                <a:schemeClr val="bg1">
                  <a:lumMod val="50000"/>
                </a:schemeClr>
              </a:solidFill>
              <a:ea typeface="Open Sans" charset="0"/>
              <a:cs typeface="Open Sans" charset="0"/>
            </a:endParaRPr>
          </a:p>
          <a:p>
            <a:endParaRPr lang="en-US" sz="2800" dirty="0">
              <a:solidFill>
                <a:schemeClr val="bg1">
                  <a:lumMod val="50000"/>
                </a:schemeClr>
              </a:solidFill>
              <a:ea typeface="Open Sans" charset="0"/>
              <a:cs typeface="Open Sans" charset="0"/>
            </a:endParaRPr>
          </a:p>
          <a:p>
            <a:pPr marL="457200" indent="-457200">
              <a:buFont typeface="Arial" charset="0"/>
              <a:buChar char="•"/>
            </a:pPr>
            <a:r>
              <a:rPr lang="en-US" sz="2800" dirty="0">
                <a:solidFill>
                  <a:schemeClr val="bg1">
                    <a:lumMod val="50000"/>
                  </a:schemeClr>
                </a:solidFill>
                <a:ea typeface="Open Sans" charset="0"/>
                <a:cs typeface="Open Sans" charset="0"/>
              </a:rPr>
              <a:t>Free DIY Circles</a:t>
            </a:r>
          </a:p>
          <a:p>
            <a:pPr marL="457200" indent="-457200">
              <a:buFont typeface="Arial" charset="0"/>
              <a:buChar char="•"/>
            </a:pPr>
            <a:endParaRPr lang="en-US" sz="1000" dirty="0">
              <a:solidFill>
                <a:schemeClr val="bg1">
                  <a:lumMod val="50000"/>
                </a:schemeClr>
              </a:solidFill>
              <a:ea typeface="Open Sans" charset="0"/>
              <a:cs typeface="Open Sans" charset="0"/>
            </a:endParaRPr>
          </a:p>
          <a:p>
            <a:pPr marL="457200" indent="-457200">
              <a:buFont typeface="Arial" charset="0"/>
              <a:buChar char="•"/>
            </a:pPr>
            <a:r>
              <a:rPr lang="en-US" sz="2800" dirty="0">
                <a:solidFill>
                  <a:schemeClr val="bg1">
                    <a:lumMod val="50000"/>
                  </a:schemeClr>
                </a:solidFill>
                <a:ea typeface="Open Sans" charset="0"/>
                <a:cs typeface="Open Sans" charset="0"/>
              </a:rPr>
              <a:t>Membership Group</a:t>
            </a:r>
          </a:p>
          <a:p>
            <a:pPr marL="457200" indent="-457200">
              <a:buFont typeface="Arial" charset="0"/>
              <a:buChar char="•"/>
            </a:pPr>
            <a:endParaRPr lang="en-US" sz="1000" dirty="0">
              <a:solidFill>
                <a:schemeClr val="bg1">
                  <a:lumMod val="50000"/>
                </a:schemeClr>
              </a:solidFill>
              <a:ea typeface="Open Sans" charset="0"/>
              <a:cs typeface="Open Sans" charset="0"/>
            </a:endParaRPr>
          </a:p>
          <a:p>
            <a:pPr marL="457200" indent="-457200">
              <a:buFont typeface="Arial" charset="0"/>
              <a:buChar char="•"/>
            </a:pPr>
            <a:r>
              <a:rPr lang="en-US" sz="2800" dirty="0">
                <a:solidFill>
                  <a:schemeClr val="bg1">
                    <a:lumMod val="50000"/>
                  </a:schemeClr>
                </a:solidFill>
                <a:ea typeface="Open Sans" charset="0"/>
                <a:cs typeface="Open Sans" charset="0"/>
              </a:rPr>
              <a:t>Bespoke Training</a:t>
            </a:r>
          </a:p>
          <a:p>
            <a:pPr marL="457200" indent="-457200">
              <a:buFont typeface="Arial" charset="0"/>
              <a:buChar char="•"/>
            </a:pPr>
            <a:endParaRPr lang="en-US" sz="1000" dirty="0">
              <a:solidFill>
                <a:schemeClr val="bg1">
                  <a:lumMod val="50000"/>
                </a:schemeClr>
              </a:solidFill>
              <a:ea typeface="Open Sans" charset="0"/>
              <a:cs typeface="Open Sans" charset="0"/>
            </a:endParaRPr>
          </a:p>
          <a:p>
            <a:pPr marL="457200" indent="-457200">
              <a:buFont typeface="Arial" charset="0"/>
              <a:buChar char="•"/>
            </a:pPr>
            <a:r>
              <a:rPr lang="en-US" sz="2800" dirty="0">
                <a:solidFill>
                  <a:schemeClr val="bg1">
                    <a:lumMod val="50000"/>
                  </a:schemeClr>
                </a:solidFill>
                <a:ea typeface="Open Sans" charset="0"/>
                <a:cs typeface="Open Sans" charset="0"/>
              </a:rPr>
              <a:t>Partnership</a:t>
            </a:r>
          </a:p>
          <a:p>
            <a:endParaRPr lang="en-US" sz="2800" dirty="0">
              <a:solidFill>
                <a:schemeClr val="bg1">
                  <a:lumMod val="50000"/>
                </a:schemeClr>
              </a:solidFill>
              <a:latin typeface="Open Sans" charset="0"/>
              <a:ea typeface="Open Sans" charset="0"/>
              <a:cs typeface="Open Sans" charset="0"/>
            </a:endParaRPr>
          </a:p>
        </p:txBody>
      </p:sp>
    </p:spTree>
    <p:extLst>
      <p:ext uri="{BB962C8B-B14F-4D97-AF65-F5344CB8AC3E}">
        <p14:creationId xmlns:p14="http://schemas.microsoft.com/office/powerpoint/2010/main" val="2082384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70" y="184878"/>
            <a:ext cx="8852185" cy="646331"/>
          </a:xfrm>
          <a:prstGeom prst="rect">
            <a:avLst/>
          </a:prstGeom>
          <a:noFill/>
        </p:spPr>
        <p:txBody>
          <a:bodyPr wrap="square" rtlCol="0">
            <a:spAutoFit/>
          </a:bodyPr>
          <a:lstStyle/>
          <a:p>
            <a:r>
              <a:rPr lang="en-US" sz="3600" dirty="0">
                <a:solidFill>
                  <a:schemeClr val="accent3">
                    <a:lumMod val="50000"/>
                  </a:schemeClr>
                </a:solidFill>
                <a:latin typeface="Claire Hand Light"/>
              </a:rPr>
              <a:t>Next Steps…</a:t>
            </a:r>
          </a:p>
        </p:txBody>
      </p:sp>
      <p:cxnSp>
        <p:nvCxnSpPr>
          <p:cNvPr id="30" name="Straight Connector 29"/>
          <p:cNvCxnSpPr/>
          <p:nvPr/>
        </p:nvCxnSpPr>
        <p:spPr>
          <a:xfrm>
            <a:off x="211093" y="991796"/>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338554"/>
          </a:xfrm>
          <a:prstGeom prst="rect">
            <a:avLst/>
          </a:prstGeom>
          <a:noFill/>
        </p:spPr>
        <p:txBody>
          <a:bodyPr wrap="square" rtlCol="0">
            <a:spAutoFit/>
          </a:bodyPr>
          <a:lstStyle/>
          <a:p>
            <a:pPr algn="r"/>
            <a:r>
              <a:rPr lang="en-US" sz="1600" dirty="0">
                <a:solidFill>
                  <a:schemeClr val="bg1">
                    <a:lumMod val="50000"/>
                  </a:schemeClr>
                </a:solidFill>
                <a:latin typeface="Claire Hand Bold"/>
                <a:cs typeface="Claire Hand Bold"/>
              </a:rPr>
              <a:t>Tweet us </a:t>
            </a:r>
            <a:r>
              <a:rPr lang="en-US" sz="1600" dirty="0">
                <a:solidFill>
                  <a:srgbClr val="6A992A"/>
                </a:solidFill>
                <a:latin typeface="Claire Hand Bold"/>
                <a:cs typeface="Claire Hand Bold"/>
              </a:rPr>
              <a:t>@C_Circles </a:t>
            </a:r>
            <a:r>
              <a:rPr lang="en-US" sz="1600" dirty="0">
                <a:solidFill>
                  <a:schemeClr val="bg1">
                    <a:lumMod val="50000"/>
                  </a:schemeClr>
                </a:solidFill>
                <a:latin typeface="Claire Hand Bold"/>
                <a:cs typeface="Claire Hand Bold"/>
              </a:rPr>
              <a:t>• </a:t>
            </a:r>
            <a:r>
              <a:rPr lang="en-US" sz="1600" dirty="0">
                <a:solidFill>
                  <a:srgbClr val="6A992A"/>
                </a:solidFill>
                <a:latin typeface="Claire Hand Bold"/>
                <a:cs typeface="Claire Hand Bold"/>
              </a:rPr>
              <a:t>www.community-circles.co.uk</a:t>
            </a: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56500" y="-487897"/>
            <a:ext cx="9772480" cy="8101142"/>
          </a:xfrm>
          <a:prstGeom prst="rect">
            <a:avLst/>
          </a:prstGeom>
        </p:spPr>
      </p:pic>
      <p:sp>
        <p:nvSpPr>
          <p:cNvPr id="8" name="TextBox 7">
            <a:extLst>
              <a:ext uri="{FF2B5EF4-FFF2-40B4-BE49-F238E27FC236}">
                <a16:creationId xmlns:a16="http://schemas.microsoft.com/office/drawing/2014/main" id="{63E320FF-CF3A-8245-8338-B66FC13489F8}"/>
              </a:ext>
            </a:extLst>
          </p:cNvPr>
          <p:cNvSpPr txBox="1"/>
          <p:nvPr/>
        </p:nvSpPr>
        <p:spPr>
          <a:xfrm>
            <a:off x="211094" y="1376259"/>
            <a:ext cx="5469270" cy="4832092"/>
          </a:xfrm>
          <a:prstGeom prst="rect">
            <a:avLst/>
          </a:prstGeom>
          <a:noFill/>
        </p:spPr>
        <p:txBody>
          <a:bodyPr wrap="square" rtlCol="0">
            <a:spAutoFit/>
          </a:bodyPr>
          <a:lstStyle/>
          <a:p>
            <a:pPr marL="457200" indent="-457200">
              <a:buFont typeface="Arial" panose="020B0604020202020204" pitchFamily="34" charset="0"/>
              <a:buChar char="•"/>
            </a:pPr>
            <a:r>
              <a:rPr lang="en-GB" sz="2800" dirty="0">
                <a:solidFill>
                  <a:schemeClr val="bg1">
                    <a:lumMod val="50000"/>
                  </a:schemeClr>
                </a:solidFill>
                <a:ea typeface="Open Sans" charset="0"/>
                <a:cs typeface="Open Sans" charset="0"/>
              </a:rPr>
              <a:t>Could Community Circles benefit people you support? </a:t>
            </a:r>
          </a:p>
          <a:p>
            <a:pPr marL="457200" indent="-457200">
              <a:buFont typeface="Arial" panose="020B0604020202020204" pitchFamily="34" charset="0"/>
              <a:buChar char="•"/>
            </a:pPr>
            <a:endParaRPr lang="en-GB" sz="2800" dirty="0">
              <a:solidFill>
                <a:schemeClr val="bg1">
                  <a:lumMod val="50000"/>
                </a:schemeClr>
              </a:solidFill>
              <a:ea typeface="Open Sans" charset="0"/>
              <a:cs typeface="Open Sans" charset="0"/>
            </a:endParaRPr>
          </a:p>
          <a:p>
            <a:pPr marL="457200" indent="-457200">
              <a:buFont typeface="Arial" panose="020B0604020202020204" pitchFamily="34" charset="0"/>
              <a:buChar char="•"/>
            </a:pPr>
            <a:r>
              <a:rPr lang="en-GB" sz="2800" dirty="0">
                <a:solidFill>
                  <a:schemeClr val="bg1">
                    <a:lumMod val="50000"/>
                  </a:schemeClr>
                </a:solidFill>
                <a:ea typeface="Open Sans" charset="0"/>
                <a:cs typeface="Open Sans" charset="0"/>
              </a:rPr>
              <a:t>What would you need to do to build Circles into what you offer?</a:t>
            </a:r>
          </a:p>
          <a:p>
            <a:pPr marL="457200" indent="-457200">
              <a:buFont typeface="Arial" panose="020B0604020202020204" pitchFamily="34" charset="0"/>
              <a:buChar char="•"/>
            </a:pPr>
            <a:endParaRPr lang="en-GB" sz="2800" dirty="0">
              <a:solidFill>
                <a:schemeClr val="bg1">
                  <a:lumMod val="50000"/>
                </a:schemeClr>
              </a:solidFill>
              <a:ea typeface="Open Sans" charset="0"/>
              <a:cs typeface="Open Sans" charset="0"/>
            </a:endParaRPr>
          </a:p>
          <a:p>
            <a:pPr marL="457200" indent="-457200">
              <a:buFont typeface="Arial" panose="020B0604020202020204" pitchFamily="34" charset="0"/>
              <a:buChar char="•"/>
            </a:pPr>
            <a:r>
              <a:rPr lang="en-GB" sz="2800" dirty="0">
                <a:solidFill>
                  <a:schemeClr val="bg1">
                    <a:lumMod val="50000"/>
                  </a:schemeClr>
                </a:solidFill>
                <a:ea typeface="Open Sans" charset="0"/>
                <a:cs typeface="Open Sans" charset="0"/>
              </a:rPr>
              <a:t>What help would you need?</a:t>
            </a:r>
          </a:p>
          <a:p>
            <a:pPr marL="457200" indent="-457200">
              <a:buFont typeface="Arial" panose="020B0604020202020204" pitchFamily="34" charset="0"/>
              <a:buChar char="•"/>
            </a:pPr>
            <a:endParaRPr lang="en-GB" sz="2800" dirty="0">
              <a:solidFill>
                <a:schemeClr val="bg1">
                  <a:lumMod val="50000"/>
                </a:schemeClr>
              </a:solidFill>
              <a:ea typeface="Open Sans" charset="0"/>
              <a:cs typeface="Open Sans" charset="0"/>
            </a:endParaRPr>
          </a:p>
          <a:p>
            <a:pPr marL="457200" indent="-457200">
              <a:buFont typeface="Arial" panose="020B0604020202020204" pitchFamily="34" charset="0"/>
              <a:buChar char="•"/>
            </a:pPr>
            <a:r>
              <a:rPr lang="en-GB" sz="2800" dirty="0">
                <a:solidFill>
                  <a:schemeClr val="bg1">
                    <a:lumMod val="50000"/>
                  </a:schemeClr>
                </a:solidFill>
                <a:ea typeface="Open Sans" charset="0"/>
                <a:cs typeface="Open Sans" charset="0"/>
              </a:rPr>
              <a:t>What key questions come up when thinking about incorporating Circles?</a:t>
            </a:r>
          </a:p>
        </p:txBody>
      </p:sp>
      <p:pic>
        <p:nvPicPr>
          <p:cNvPr id="3" name="Picture 2">
            <a:extLst>
              <a:ext uri="{FF2B5EF4-FFF2-40B4-BE49-F238E27FC236}">
                <a16:creationId xmlns:a16="http://schemas.microsoft.com/office/drawing/2014/main" id="{7E7470A2-9407-4842-912F-EFD5F14D36CD}"/>
              </a:ext>
            </a:extLst>
          </p:cNvPr>
          <p:cNvPicPr>
            <a:picLocks noChangeAspect="1"/>
          </p:cNvPicPr>
          <p:nvPr/>
        </p:nvPicPr>
        <p:blipFill>
          <a:blip r:embed="rId4"/>
          <a:stretch>
            <a:fillRect/>
          </a:stretch>
        </p:blipFill>
        <p:spPr>
          <a:xfrm>
            <a:off x="5481704" y="2654732"/>
            <a:ext cx="3248356" cy="2222068"/>
          </a:xfrm>
          <a:prstGeom prst="rect">
            <a:avLst/>
          </a:prstGeom>
        </p:spPr>
      </p:pic>
    </p:spTree>
    <p:extLst>
      <p:ext uri="{BB962C8B-B14F-4D97-AF65-F5344CB8AC3E}">
        <p14:creationId xmlns:p14="http://schemas.microsoft.com/office/powerpoint/2010/main" val="3553047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mmunity_Circles.eps"/>
          <p:cNvPicPr>
            <a:picLocks noChangeAspect="1"/>
          </p:cNvPicPr>
          <p:nvPr/>
        </p:nvPicPr>
        <p:blipFill>
          <a:blip r:embed="rId2">
            <a:alphaModFix amt="6000"/>
            <a:extLst>
              <a:ext uri="{28A0092B-C50C-407E-A947-70E740481C1C}">
                <a14:useLocalDpi xmlns:a14="http://schemas.microsoft.com/office/drawing/2010/main" val="0"/>
              </a:ext>
            </a:extLst>
          </a:blip>
          <a:stretch>
            <a:fillRect/>
          </a:stretch>
        </p:blipFill>
        <p:spPr>
          <a:xfrm>
            <a:off x="6187635" y="-390915"/>
            <a:ext cx="9772480" cy="8101142"/>
          </a:xfrm>
          <a:prstGeom prst="rect">
            <a:avLst/>
          </a:prstGeom>
        </p:spPr>
      </p:pic>
      <p:sp>
        <p:nvSpPr>
          <p:cNvPr id="14" name="TextBox 13"/>
          <p:cNvSpPr txBox="1"/>
          <p:nvPr/>
        </p:nvSpPr>
        <p:spPr>
          <a:xfrm>
            <a:off x="148884" y="153118"/>
            <a:ext cx="6801486" cy="646331"/>
          </a:xfrm>
          <a:prstGeom prst="rect">
            <a:avLst/>
          </a:prstGeom>
          <a:noFill/>
        </p:spPr>
        <p:txBody>
          <a:bodyPr wrap="square" rtlCol="0">
            <a:spAutoFit/>
          </a:bodyPr>
          <a:lstStyle/>
          <a:p>
            <a:r>
              <a:rPr lang="en-US" sz="3600" dirty="0">
                <a:solidFill>
                  <a:schemeClr val="accent3">
                    <a:lumMod val="50000"/>
                  </a:schemeClr>
                </a:solidFill>
                <a:latin typeface="Claire Hand Light"/>
                <a:cs typeface="Claire Hand Light"/>
              </a:rPr>
              <a:t>Introduction</a:t>
            </a:r>
          </a:p>
        </p:txBody>
      </p:sp>
      <p:cxnSp>
        <p:nvCxnSpPr>
          <p:cNvPr id="16" name="Straight Connector 15"/>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sp>
        <p:nvSpPr>
          <p:cNvPr id="2" name="Rectangle 1">
            <a:extLst>
              <a:ext uri="{FF2B5EF4-FFF2-40B4-BE49-F238E27FC236}">
                <a16:creationId xmlns:a16="http://schemas.microsoft.com/office/drawing/2014/main" id="{028D8821-8B22-0444-A0DE-FCDDB9464692}"/>
              </a:ext>
            </a:extLst>
          </p:cNvPr>
          <p:cNvSpPr/>
          <p:nvPr/>
        </p:nvSpPr>
        <p:spPr>
          <a:xfrm>
            <a:off x="264565" y="938429"/>
            <a:ext cx="8184375" cy="5324535"/>
          </a:xfrm>
          <a:prstGeom prst="rect">
            <a:avLst/>
          </a:prstGeom>
        </p:spPr>
        <p:txBody>
          <a:bodyPr wrap="square">
            <a:spAutoFit/>
          </a:bodyPr>
          <a:lstStyle/>
          <a:p>
            <a:pPr fontAlgn="base"/>
            <a:r>
              <a:rPr lang="en-GB" sz="2800" dirty="0">
                <a:solidFill>
                  <a:schemeClr val="bg1">
                    <a:lumMod val="50000"/>
                  </a:schemeClr>
                </a:solidFill>
              </a:rPr>
              <a:t>Traditionally, communities organised themselves to support each other. </a:t>
            </a:r>
          </a:p>
          <a:p>
            <a:pPr fontAlgn="base"/>
            <a:endParaRPr lang="en-GB" sz="800" dirty="0">
              <a:solidFill>
                <a:schemeClr val="bg1">
                  <a:lumMod val="50000"/>
                </a:schemeClr>
              </a:solidFill>
            </a:endParaRPr>
          </a:p>
          <a:p>
            <a:pPr fontAlgn="base"/>
            <a:r>
              <a:rPr lang="en-GB" sz="2800" dirty="0">
                <a:solidFill>
                  <a:schemeClr val="bg1">
                    <a:lumMod val="50000"/>
                  </a:schemeClr>
                </a:solidFill>
              </a:rPr>
              <a:t>Today the way we live, work and interact with our communities has changed, but the principles have stayed the same.</a:t>
            </a:r>
          </a:p>
          <a:p>
            <a:pPr fontAlgn="base"/>
            <a:endParaRPr lang="en-GB" sz="800" dirty="0">
              <a:solidFill>
                <a:schemeClr val="bg1">
                  <a:lumMod val="50000"/>
                </a:schemeClr>
              </a:solidFill>
            </a:endParaRPr>
          </a:p>
          <a:p>
            <a:pPr fontAlgn="base"/>
            <a:r>
              <a:rPr lang="en-GB" sz="2800" dirty="0">
                <a:solidFill>
                  <a:schemeClr val="bg1">
                    <a:lumMod val="50000"/>
                  </a:schemeClr>
                </a:solidFill>
              </a:rPr>
              <a:t>We believe that all today’s communities need is a little help to learn how to support each other again. </a:t>
            </a:r>
          </a:p>
          <a:p>
            <a:pPr fontAlgn="base"/>
            <a:endParaRPr lang="en-GB" sz="800" dirty="0">
              <a:solidFill>
                <a:schemeClr val="bg1">
                  <a:lumMod val="50000"/>
                </a:schemeClr>
              </a:solidFill>
            </a:endParaRPr>
          </a:p>
          <a:p>
            <a:pPr fontAlgn="base"/>
            <a:r>
              <a:rPr lang="en-GB" sz="2800" dirty="0">
                <a:solidFill>
                  <a:schemeClr val="bg1">
                    <a:lumMod val="50000"/>
                  </a:schemeClr>
                </a:solidFill>
              </a:rPr>
              <a:t>Advocates make sure that people are better connected within their own communities.</a:t>
            </a:r>
          </a:p>
          <a:p>
            <a:pPr fontAlgn="base"/>
            <a:endParaRPr lang="en-GB" sz="800" dirty="0">
              <a:solidFill>
                <a:schemeClr val="bg1">
                  <a:lumMod val="50000"/>
                </a:schemeClr>
              </a:solidFill>
            </a:endParaRPr>
          </a:p>
          <a:p>
            <a:pPr fontAlgn="base"/>
            <a:r>
              <a:rPr lang="en-GB" sz="2800" dirty="0">
                <a:solidFill>
                  <a:schemeClr val="bg1">
                    <a:lumMod val="50000"/>
                  </a:schemeClr>
                </a:solidFill>
              </a:rPr>
              <a:t>Community Circles are a proven way to make that happen.</a:t>
            </a:r>
          </a:p>
        </p:txBody>
      </p:sp>
    </p:spTree>
    <p:extLst>
      <p:ext uri="{BB962C8B-B14F-4D97-AF65-F5344CB8AC3E}">
        <p14:creationId xmlns:p14="http://schemas.microsoft.com/office/powerpoint/2010/main" val="641494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69" y="172538"/>
            <a:ext cx="8611562" cy="646331"/>
          </a:xfrm>
          <a:prstGeom prst="rect">
            <a:avLst/>
          </a:prstGeom>
          <a:noFill/>
        </p:spPr>
        <p:txBody>
          <a:bodyPr wrap="square" rtlCol="0">
            <a:spAutoFit/>
          </a:bodyPr>
          <a:lstStyle/>
          <a:p>
            <a:r>
              <a:rPr lang="en-US" sz="3600" dirty="0">
                <a:solidFill>
                  <a:schemeClr val="accent3">
                    <a:lumMod val="50000"/>
                  </a:schemeClr>
                </a:solidFill>
                <a:latin typeface="Claire Hand Light"/>
              </a:rPr>
              <a:t>How do Circles Work?</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Rectangle 1">
            <a:extLst>
              <a:ext uri="{FF2B5EF4-FFF2-40B4-BE49-F238E27FC236}">
                <a16:creationId xmlns:a16="http://schemas.microsoft.com/office/drawing/2014/main" id="{623C6093-B2DA-8647-94F5-13F50E07EB9F}"/>
              </a:ext>
            </a:extLst>
          </p:cNvPr>
          <p:cNvSpPr/>
          <p:nvPr/>
        </p:nvSpPr>
        <p:spPr>
          <a:xfrm>
            <a:off x="264565" y="1146628"/>
            <a:ext cx="4572000" cy="5262979"/>
          </a:xfrm>
          <a:prstGeom prst="rect">
            <a:avLst/>
          </a:prstGeom>
        </p:spPr>
        <p:txBody>
          <a:bodyPr>
            <a:spAutoFit/>
          </a:bodyPr>
          <a:lstStyle/>
          <a:p>
            <a:pPr fontAlgn="base"/>
            <a:r>
              <a:rPr lang="en-GB" sz="2800" dirty="0">
                <a:solidFill>
                  <a:schemeClr val="bg1">
                    <a:lumMod val="50000"/>
                  </a:schemeClr>
                </a:solidFill>
              </a:rPr>
              <a:t>A Community Circle brings two or more people together around someone who wants a little help to make a change in their life. </a:t>
            </a:r>
          </a:p>
          <a:p>
            <a:pPr fontAlgn="base"/>
            <a:r>
              <a:rPr lang="en-GB" sz="2800" dirty="0">
                <a:solidFill>
                  <a:schemeClr val="bg1">
                    <a:lumMod val="50000"/>
                  </a:schemeClr>
                </a:solidFill>
              </a:rPr>
              <a:t>That change can be anything – from getting out and about more, to starting a new hobby or restarting an old one, or creating opportunities to spend more time with friends or family.</a:t>
            </a:r>
          </a:p>
        </p:txBody>
      </p:sp>
      <p:pic>
        <p:nvPicPr>
          <p:cNvPr id="12" name="Picture 11">
            <a:extLst>
              <a:ext uri="{FF2B5EF4-FFF2-40B4-BE49-F238E27FC236}">
                <a16:creationId xmlns:a16="http://schemas.microsoft.com/office/drawing/2014/main" id="{1E2E751A-D982-D941-859B-6B42E1BFD33B}"/>
              </a:ext>
            </a:extLst>
          </p:cNvPr>
          <p:cNvPicPr>
            <a:picLocks noChangeAspect="1"/>
          </p:cNvPicPr>
          <p:nvPr/>
        </p:nvPicPr>
        <p:blipFill>
          <a:blip r:embed="rId4"/>
          <a:stretch>
            <a:fillRect/>
          </a:stretch>
        </p:blipFill>
        <p:spPr>
          <a:xfrm>
            <a:off x="4929092" y="2055824"/>
            <a:ext cx="4041591" cy="3299581"/>
          </a:xfrm>
          <a:prstGeom prst="rect">
            <a:avLst/>
          </a:prstGeom>
        </p:spPr>
      </p:pic>
    </p:spTree>
    <p:extLst>
      <p:ext uri="{BB962C8B-B14F-4D97-AF65-F5344CB8AC3E}">
        <p14:creationId xmlns:p14="http://schemas.microsoft.com/office/powerpoint/2010/main" val="4240598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C6CD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310514" y="2481669"/>
            <a:ext cx="6801486" cy="1107996"/>
          </a:xfrm>
          <a:prstGeom prst="rect">
            <a:avLst/>
          </a:prstGeom>
          <a:noFill/>
        </p:spPr>
        <p:txBody>
          <a:bodyPr wrap="square" rtlCol="0">
            <a:spAutoFit/>
          </a:bodyPr>
          <a:lstStyle/>
          <a:p>
            <a:r>
              <a:rPr lang="en-US" sz="6600" dirty="0">
                <a:solidFill>
                  <a:schemeClr val="bg1"/>
                </a:solidFill>
                <a:latin typeface="Claire Hand Light"/>
                <a:cs typeface="Claire Hand Light"/>
              </a:rPr>
              <a:t>Stories</a:t>
            </a:r>
          </a:p>
        </p:txBody>
      </p:sp>
      <p:sp>
        <p:nvSpPr>
          <p:cNvPr id="3" name="Freeform 2"/>
          <p:cNvSpPr/>
          <p:nvPr/>
        </p:nvSpPr>
        <p:spPr>
          <a:xfrm>
            <a:off x="428140" y="3644482"/>
            <a:ext cx="4685004" cy="93516"/>
          </a:xfrm>
          <a:custGeom>
            <a:avLst/>
            <a:gdLst>
              <a:gd name="connsiteX0" fmla="*/ 0 w 3498273"/>
              <a:gd name="connsiteY0" fmla="*/ 160828 h 160828"/>
              <a:gd name="connsiteX1" fmla="*/ 1304636 w 3498273"/>
              <a:gd name="connsiteY1" fmla="*/ 80010 h 160828"/>
              <a:gd name="connsiteX2" fmla="*/ 3498273 w 3498273"/>
              <a:gd name="connsiteY2" fmla="*/ 45374 h 160828"/>
            </a:gdLst>
            <a:ahLst/>
            <a:cxnLst>
              <a:cxn ang="0">
                <a:pos x="connsiteX0" y="connsiteY0"/>
              </a:cxn>
              <a:cxn ang="0">
                <a:pos x="connsiteX1" y="connsiteY1"/>
              </a:cxn>
              <a:cxn ang="0">
                <a:pos x="connsiteX2" y="connsiteY2"/>
              </a:cxn>
            </a:cxnLst>
            <a:rect l="l" t="t" r="r" b="b"/>
            <a:pathLst>
              <a:path w="3498273" h="160828">
                <a:moveTo>
                  <a:pt x="0" y="160828"/>
                </a:moveTo>
                <a:cubicBezTo>
                  <a:pt x="360795" y="130040"/>
                  <a:pt x="721591" y="99252"/>
                  <a:pt x="1304636" y="80010"/>
                </a:cubicBezTo>
                <a:cubicBezTo>
                  <a:pt x="1887681" y="60768"/>
                  <a:pt x="3371273" y="-66232"/>
                  <a:pt x="3498273" y="45374"/>
                </a:cubicBezTo>
              </a:path>
            </a:pathLst>
          </a:custGeom>
          <a:ln>
            <a:solidFill>
              <a:srgbClr val="FFFFFF"/>
            </a:solidFill>
            <a:prstDash val="dot"/>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678751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69" y="172538"/>
            <a:ext cx="8611562" cy="646331"/>
          </a:xfrm>
          <a:prstGeom prst="rect">
            <a:avLst/>
          </a:prstGeom>
          <a:noFill/>
        </p:spPr>
        <p:txBody>
          <a:bodyPr wrap="square" rtlCol="0">
            <a:spAutoFit/>
          </a:bodyPr>
          <a:lstStyle/>
          <a:p>
            <a:r>
              <a:rPr lang="en-US" sz="3600" dirty="0">
                <a:solidFill>
                  <a:schemeClr val="accent3">
                    <a:lumMod val="50000"/>
                  </a:schemeClr>
                </a:solidFill>
                <a:latin typeface="Claire Hand Light"/>
              </a:rPr>
              <a:t>Lynda’s Circle</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Rectangle 1">
            <a:extLst>
              <a:ext uri="{FF2B5EF4-FFF2-40B4-BE49-F238E27FC236}">
                <a16:creationId xmlns:a16="http://schemas.microsoft.com/office/drawing/2014/main" id="{623C6093-B2DA-8647-94F5-13F50E07EB9F}"/>
              </a:ext>
            </a:extLst>
          </p:cNvPr>
          <p:cNvSpPr/>
          <p:nvPr/>
        </p:nvSpPr>
        <p:spPr>
          <a:xfrm>
            <a:off x="264565" y="1213425"/>
            <a:ext cx="8518966" cy="1815882"/>
          </a:xfrm>
          <a:prstGeom prst="rect">
            <a:avLst/>
          </a:prstGeom>
        </p:spPr>
        <p:txBody>
          <a:bodyPr wrap="square">
            <a:spAutoFit/>
          </a:bodyPr>
          <a:lstStyle/>
          <a:p>
            <a:pPr fontAlgn="base"/>
            <a:r>
              <a:rPr lang="en-GB" sz="2800" dirty="0">
                <a:solidFill>
                  <a:schemeClr val="bg1">
                    <a:lumMod val="50000"/>
                  </a:schemeClr>
                </a:solidFill>
              </a:rPr>
              <a:t>Lynda’s Circle helped her to live well with dementia, keeping involved with hobbies, supporting her husband Alan in his role as a carer and making decisions for their future</a:t>
            </a:r>
          </a:p>
        </p:txBody>
      </p:sp>
      <p:pic>
        <p:nvPicPr>
          <p:cNvPr id="9" name="Picture 8" descr="3.5.tiff">
            <a:extLst>
              <a:ext uri="{FF2B5EF4-FFF2-40B4-BE49-F238E27FC236}">
                <a16:creationId xmlns:a16="http://schemas.microsoft.com/office/drawing/2014/main" id="{941999D2-3596-4E43-A2AC-A0748CAE2499}"/>
              </a:ext>
            </a:extLst>
          </p:cNvPr>
          <p:cNvPicPr>
            <a:picLocks noChangeAspect="1"/>
          </p:cNvPicPr>
          <p:nvPr/>
        </p:nvPicPr>
        <p:blipFill>
          <a:blip r:embed="rId4"/>
          <a:stretch>
            <a:fillRect/>
          </a:stretch>
        </p:blipFill>
        <p:spPr>
          <a:xfrm>
            <a:off x="4419600" y="2519455"/>
            <a:ext cx="4064929" cy="3914331"/>
          </a:xfrm>
          <a:prstGeom prst="rect">
            <a:avLst/>
          </a:prstGeom>
        </p:spPr>
      </p:pic>
      <p:pic>
        <p:nvPicPr>
          <p:cNvPr id="14" name="Picture 13" descr="3.6.1.tiff">
            <a:extLst>
              <a:ext uri="{FF2B5EF4-FFF2-40B4-BE49-F238E27FC236}">
                <a16:creationId xmlns:a16="http://schemas.microsoft.com/office/drawing/2014/main" id="{BB09B734-3769-F045-B42B-8557C1A18921}"/>
              </a:ext>
            </a:extLst>
          </p:cNvPr>
          <p:cNvPicPr>
            <a:picLocks noChangeAspect="1"/>
          </p:cNvPicPr>
          <p:nvPr/>
        </p:nvPicPr>
        <p:blipFill rotWithShape="1">
          <a:blip r:embed="rId5"/>
          <a:srcRect t="4183" b="6233"/>
          <a:stretch/>
        </p:blipFill>
        <p:spPr>
          <a:xfrm>
            <a:off x="821743" y="3243455"/>
            <a:ext cx="2687783" cy="2798618"/>
          </a:xfrm>
          <a:prstGeom prst="rect">
            <a:avLst/>
          </a:prstGeom>
        </p:spPr>
      </p:pic>
    </p:spTree>
    <p:extLst>
      <p:ext uri="{BB962C8B-B14F-4D97-AF65-F5344CB8AC3E}">
        <p14:creationId xmlns:p14="http://schemas.microsoft.com/office/powerpoint/2010/main" val="2195648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69" y="172538"/>
            <a:ext cx="8611562" cy="646331"/>
          </a:xfrm>
          <a:prstGeom prst="rect">
            <a:avLst/>
          </a:prstGeom>
          <a:noFill/>
        </p:spPr>
        <p:txBody>
          <a:bodyPr wrap="square" rtlCol="0">
            <a:spAutoFit/>
          </a:bodyPr>
          <a:lstStyle/>
          <a:p>
            <a:r>
              <a:rPr lang="en-US" sz="3600" dirty="0">
                <a:solidFill>
                  <a:schemeClr val="accent3">
                    <a:lumMod val="50000"/>
                  </a:schemeClr>
                </a:solidFill>
                <a:latin typeface="Claire Hand Light"/>
              </a:rPr>
              <a:t>Henry’s Circle</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Rectangle 1">
            <a:extLst>
              <a:ext uri="{FF2B5EF4-FFF2-40B4-BE49-F238E27FC236}">
                <a16:creationId xmlns:a16="http://schemas.microsoft.com/office/drawing/2014/main" id="{623C6093-B2DA-8647-94F5-13F50E07EB9F}"/>
              </a:ext>
            </a:extLst>
          </p:cNvPr>
          <p:cNvSpPr/>
          <p:nvPr/>
        </p:nvSpPr>
        <p:spPr>
          <a:xfrm>
            <a:off x="264565" y="1277642"/>
            <a:ext cx="7992744" cy="954107"/>
          </a:xfrm>
          <a:prstGeom prst="rect">
            <a:avLst/>
          </a:prstGeom>
        </p:spPr>
        <p:txBody>
          <a:bodyPr wrap="square">
            <a:spAutoFit/>
          </a:bodyPr>
          <a:lstStyle/>
          <a:p>
            <a:pPr fontAlgn="base"/>
            <a:r>
              <a:rPr lang="en-GB" sz="2800" dirty="0">
                <a:solidFill>
                  <a:schemeClr val="bg1">
                    <a:lumMod val="50000"/>
                  </a:schemeClr>
                </a:solidFill>
              </a:rPr>
              <a:t>Henry’s Circle helped him to decide how he wanted his life to look after leaving school </a:t>
            </a:r>
          </a:p>
        </p:txBody>
      </p:sp>
      <p:pic>
        <p:nvPicPr>
          <p:cNvPr id="12" name="Picture 11" descr="6.1.tiff">
            <a:extLst>
              <a:ext uri="{FF2B5EF4-FFF2-40B4-BE49-F238E27FC236}">
                <a16:creationId xmlns:a16="http://schemas.microsoft.com/office/drawing/2014/main" id="{149C8121-6C6F-4B4F-AD43-C9C73475D9A5}"/>
              </a:ext>
            </a:extLst>
          </p:cNvPr>
          <p:cNvPicPr>
            <a:picLocks noChangeAspect="1"/>
          </p:cNvPicPr>
          <p:nvPr/>
        </p:nvPicPr>
        <p:blipFill>
          <a:blip r:embed="rId4"/>
          <a:stretch>
            <a:fillRect/>
          </a:stretch>
        </p:blipFill>
        <p:spPr>
          <a:xfrm>
            <a:off x="962388" y="2397553"/>
            <a:ext cx="2764485" cy="4007017"/>
          </a:xfrm>
          <a:prstGeom prst="rect">
            <a:avLst/>
          </a:prstGeom>
        </p:spPr>
      </p:pic>
      <p:pic>
        <p:nvPicPr>
          <p:cNvPr id="15" name="Picture 14" descr="6.2.tiff">
            <a:extLst>
              <a:ext uri="{FF2B5EF4-FFF2-40B4-BE49-F238E27FC236}">
                <a16:creationId xmlns:a16="http://schemas.microsoft.com/office/drawing/2014/main" id="{E68771FF-6868-0349-B1C9-AB59132AFC3C}"/>
              </a:ext>
            </a:extLst>
          </p:cNvPr>
          <p:cNvPicPr>
            <a:picLocks noChangeAspect="1"/>
          </p:cNvPicPr>
          <p:nvPr/>
        </p:nvPicPr>
        <p:blipFill>
          <a:blip r:embed="rId5"/>
          <a:stretch>
            <a:fillRect/>
          </a:stretch>
        </p:blipFill>
        <p:spPr>
          <a:xfrm>
            <a:off x="4293467" y="2893479"/>
            <a:ext cx="4216400" cy="2936240"/>
          </a:xfrm>
          <a:prstGeom prst="rect">
            <a:avLst/>
          </a:prstGeom>
        </p:spPr>
      </p:pic>
    </p:spTree>
    <p:extLst>
      <p:ext uri="{BB962C8B-B14F-4D97-AF65-F5344CB8AC3E}">
        <p14:creationId xmlns:p14="http://schemas.microsoft.com/office/powerpoint/2010/main" val="259539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171969" y="172538"/>
            <a:ext cx="8611562" cy="646331"/>
          </a:xfrm>
          <a:prstGeom prst="rect">
            <a:avLst/>
          </a:prstGeom>
          <a:noFill/>
        </p:spPr>
        <p:txBody>
          <a:bodyPr wrap="square" rtlCol="0">
            <a:spAutoFit/>
          </a:bodyPr>
          <a:lstStyle/>
          <a:p>
            <a:r>
              <a:rPr lang="en-US" sz="3600" dirty="0">
                <a:solidFill>
                  <a:schemeClr val="accent3">
                    <a:lumMod val="50000"/>
                  </a:schemeClr>
                </a:solidFill>
                <a:latin typeface="Claire Hand Light"/>
              </a:rPr>
              <a:t>Henry’s Circle</a:t>
            </a:r>
          </a:p>
        </p:txBody>
      </p:sp>
      <p:cxnSp>
        <p:nvCxnSpPr>
          <p:cNvPr id="30" name="Straight Connector 29"/>
          <p:cNvCxnSpPr/>
          <p:nvPr/>
        </p:nvCxnSpPr>
        <p:spPr>
          <a:xfrm>
            <a:off x="264565" y="924983"/>
            <a:ext cx="8518967"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11093" y="6486246"/>
            <a:ext cx="8759590" cy="0"/>
          </a:xfrm>
          <a:prstGeom prst="line">
            <a:avLst/>
          </a:prstGeom>
          <a:ln>
            <a:solidFill>
              <a:srgbClr val="6A992A"/>
            </a:solidFill>
            <a:prstDash val="dot"/>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05188" y="6519446"/>
            <a:ext cx="8518967" cy="261610"/>
          </a:xfrm>
          <a:prstGeom prst="rect">
            <a:avLst/>
          </a:prstGeom>
          <a:noFill/>
        </p:spPr>
        <p:txBody>
          <a:bodyPr wrap="square" rtlCol="0">
            <a:spAutoFit/>
          </a:bodyPr>
          <a:lstStyle/>
          <a:p>
            <a:pPr algn="r"/>
            <a:r>
              <a:rPr lang="en-US" sz="1100" dirty="0">
                <a:solidFill>
                  <a:schemeClr val="bg1">
                    <a:lumMod val="50000"/>
                  </a:schemeClr>
                </a:solidFill>
                <a:latin typeface="Claire Hand Bold"/>
                <a:cs typeface="Claire Hand Bold"/>
              </a:rPr>
              <a:t>Tweet us </a:t>
            </a:r>
            <a:r>
              <a:rPr lang="en-US" sz="1100" dirty="0">
                <a:solidFill>
                  <a:srgbClr val="6A992A"/>
                </a:solidFill>
                <a:latin typeface="Claire Hand Bold"/>
                <a:cs typeface="Claire Hand Bold"/>
              </a:rPr>
              <a:t>@</a:t>
            </a:r>
            <a:r>
              <a:rPr lang="en-US" sz="1100" dirty="0" err="1">
                <a:solidFill>
                  <a:srgbClr val="6A992A"/>
                </a:solidFill>
                <a:latin typeface="Claire Hand Bold"/>
                <a:cs typeface="Claire Hand Bold"/>
              </a:rPr>
              <a:t>C_Circles</a:t>
            </a:r>
            <a:r>
              <a:rPr lang="en-US" sz="1100" dirty="0">
                <a:solidFill>
                  <a:srgbClr val="6A992A"/>
                </a:solidFill>
                <a:latin typeface="Claire Hand Bold"/>
                <a:cs typeface="Claire Hand Bold"/>
              </a:rPr>
              <a:t> </a:t>
            </a:r>
            <a:r>
              <a:rPr lang="en-US" sz="1100" dirty="0">
                <a:solidFill>
                  <a:schemeClr val="bg1">
                    <a:lumMod val="50000"/>
                  </a:schemeClr>
                </a:solidFill>
                <a:latin typeface="Claire Hand Bold"/>
                <a:cs typeface="Claire Hand Bold"/>
              </a:rPr>
              <a:t>• </a:t>
            </a:r>
            <a:r>
              <a:rPr lang="en-US" sz="1100" dirty="0" err="1">
                <a:solidFill>
                  <a:srgbClr val="6A992A"/>
                </a:solidFill>
                <a:latin typeface="Claire Hand Bold"/>
                <a:cs typeface="Claire Hand Bold"/>
              </a:rPr>
              <a:t>www.community-circles.co.uk</a:t>
            </a:r>
            <a:endParaRPr lang="en-US" sz="1100" dirty="0">
              <a:solidFill>
                <a:srgbClr val="6A992A"/>
              </a:solidFill>
              <a:latin typeface="Claire Hand Bold"/>
              <a:cs typeface="Claire Hand Bold"/>
            </a:endParaRPr>
          </a:p>
        </p:txBody>
      </p:sp>
      <p:pic>
        <p:nvPicPr>
          <p:cNvPr id="13" name="Picture 12" descr="Community_Circles.eps"/>
          <p:cNvPicPr>
            <a:picLocks noChangeAspect="1"/>
          </p:cNvPicPr>
          <p:nvPr/>
        </p:nvPicPr>
        <p:blipFill>
          <a:blip r:embed="rId3">
            <a:alphaModFix amt="6000"/>
            <a:extLst>
              <a:ext uri="{28A0092B-C50C-407E-A947-70E740481C1C}">
                <a14:useLocalDpi xmlns:a14="http://schemas.microsoft.com/office/drawing/2010/main" val="0"/>
              </a:ext>
            </a:extLst>
          </a:blip>
          <a:stretch>
            <a:fillRect/>
          </a:stretch>
        </p:blipFill>
        <p:spPr>
          <a:xfrm>
            <a:off x="6243053" y="-487897"/>
            <a:ext cx="9772480" cy="8101142"/>
          </a:xfrm>
          <a:prstGeom prst="rect">
            <a:avLst/>
          </a:prstGeom>
        </p:spPr>
      </p:pic>
      <p:sp>
        <p:nvSpPr>
          <p:cNvPr id="2" name="Rectangle 1">
            <a:extLst>
              <a:ext uri="{FF2B5EF4-FFF2-40B4-BE49-F238E27FC236}">
                <a16:creationId xmlns:a16="http://schemas.microsoft.com/office/drawing/2014/main" id="{623C6093-B2DA-8647-94F5-13F50E07EB9F}"/>
              </a:ext>
            </a:extLst>
          </p:cNvPr>
          <p:cNvSpPr/>
          <p:nvPr/>
        </p:nvSpPr>
        <p:spPr>
          <a:xfrm>
            <a:off x="264565" y="1117152"/>
            <a:ext cx="5083291" cy="5262979"/>
          </a:xfrm>
          <a:prstGeom prst="rect">
            <a:avLst/>
          </a:prstGeom>
        </p:spPr>
        <p:txBody>
          <a:bodyPr wrap="square">
            <a:spAutoFit/>
          </a:bodyPr>
          <a:lstStyle/>
          <a:p>
            <a:pPr>
              <a:defRPr/>
            </a:pPr>
            <a:r>
              <a:rPr lang="en-GB" sz="2800" dirty="0">
                <a:solidFill>
                  <a:schemeClr val="bg1">
                    <a:lumMod val="50000"/>
                  </a:schemeClr>
                </a:solidFill>
              </a:rPr>
              <a:t>When the Circle started, Henry’s mum was feeling ‘burnt out’ after advocating for Henry in education over the last twelve years.  </a:t>
            </a:r>
          </a:p>
          <a:p>
            <a:pPr>
              <a:defRPr/>
            </a:pPr>
            <a:endParaRPr lang="en-GB" sz="2800" dirty="0">
              <a:solidFill>
                <a:schemeClr val="bg1">
                  <a:lumMod val="50000"/>
                </a:schemeClr>
              </a:solidFill>
            </a:endParaRPr>
          </a:p>
          <a:p>
            <a:pPr>
              <a:defRPr/>
            </a:pPr>
            <a:r>
              <a:rPr lang="en-GB" sz="2800" dirty="0">
                <a:solidFill>
                  <a:schemeClr val="bg1">
                    <a:lumMod val="50000"/>
                  </a:schemeClr>
                </a:solidFill>
              </a:rPr>
              <a:t>She was increasingly frustrated by the lack of support for her and for Henry in transition. </a:t>
            </a:r>
          </a:p>
          <a:p>
            <a:pPr>
              <a:defRPr/>
            </a:pPr>
            <a:endParaRPr lang="en-GB" sz="2800" dirty="0">
              <a:solidFill>
                <a:schemeClr val="bg1">
                  <a:lumMod val="50000"/>
                </a:schemeClr>
              </a:solidFill>
            </a:endParaRPr>
          </a:p>
          <a:p>
            <a:pPr>
              <a:defRPr/>
            </a:pPr>
            <a:r>
              <a:rPr lang="en-GB" sz="2800" dirty="0">
                <a:solidFill>
                  <a:schemeClr val="bg1">
                    <a:lumMod val="50000"/>
                  </a:schemeClr>
                </a:solidFill>
              </a:rPr>
              <a:t>Having a Circle has not only supported Henry but his Mum too</a:t>
            </a:r>
          </a:p>
        </p:txBody>
      </p:sp>
      <p:pic>
        <p:nvPicPr>
          <p:cNvPr id="16" name="Picture 15" descr="6.5.tiff">
            <a:extLst>
              <a:ext uri="{FF2B5EF4-FFF2-40B4-BE49-F238E27FC236}">
                <a16:creationId xmlns:a16="http://schemas.microsoft.com/office/drawing/2014/main" id="{408AE903-D87A-DC4F-A707-6E952DB69839}"/>
              </a:ext>
            </a:extLst>
          </p:cNvPr>
          <p:cNvPicPr>
            <a:picLocks noChangeAspect="1"/>
          </p:cNvPicPr>
          <p:nvPr/>
        </p:nvPicPr>
        <p:blipFill>
          <a:blip r:embed="rId4"/>
          <a:stretch>
            <a:fillRect/>
          </a:stretch>
        </p:blipFill>
        <p:spPr>
          <a:xfrm>
            <a:off x="5666509" y="1350398"/>
            <a:ext cx="3117022" cy="4476000"/>
          </a:xfrm>
          <a:prstGeom prst="rect">
            <a:avLst/>
          </a:prstGeom>
        </p:spPr>
      </p:pic>
    </p:spTree>
    <p:extLst>
      <p:ext uri="{BB962C8B-B14F-4D97-AF65-F5344CB8AC3E}">
        <p14:creationId xmlns:p14="http://schemas.microsoft.com/office/powerpoint/2010/main" val="10071386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1909</TotalTime>
  <Words>1305</Words>
  <Application>Microsoft Office PowerPoint</Application>
  <PresentationFormat>On-screen Show (4:3)</PresentationFormat>
  <Paragraphs>197</Paragraphs>
  <Slides>31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Claire Hand Bold</vt:lpstr>
      <vt:lpstr>Claire Hand Light</vt:lpstr>
      <vt:lpstr>helvetica</vt:lpstr>
      <vt:lpstr>Open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dc:creator>
  <cp:keywords/>
  <dc:description/>
  <cp:lastModifiedBy>Kate Mercer</cp:lastModifiedBy>
  <cp:revision>94</cp:revision>
  <dcterms:created xsi:type="dcterms:W3CDTF">2016-07-29T18:35:27Z</dcterms:created>
  <dcterms:modified xsi:type="dcterms:W3CDTF">2018-10-16T09:27:32Z</dcterms:modified>
  <cp:category/>
</cp:coreProperties>
</file>