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9"/>
  </p:notesMasterIdLst>
  <p:handoutMasterIdLst>
    <p:handoutMasterId r:id="rId40"/>
  </p:handoutMasterIdLst>
  <p:sldIdLst>
    <p:sldId id="264" r:id="rId2"/>
    <p:sldId id="306" r:id="rId3"/>
    <p:sldId id="349" r:id="rId4"/>
    <p:sldId id="322" r:id="rId5"/>
    <p:sldId id="323" r:id="rId6"/>
    <p:sldId id="324" r:id="rId7"/>
    <p:sldId id="325" r:id="rId8"/>
    <p:sldId id="348" r:id="rId9"/>
    <p:sldId id="350" r:id="rId10"/>
    <p:sldId id="347" r:id="rId11"/>
    <p:sldId id="310" r:id="rId12"/>
    <p:sldId id="346" r:id="rId13"/>
    <p:sldId id="331" r:id="rId14"/>
    <p:sldId id="326" r:id="rId15"/>
    <p:sldId id="328" r:id="rId16"/>
    <p:sldId id="312" r:id="rId17"/>
    <p:sldId id="313" r:id="rId18"/>
    <p:sldId id="338" r:id="rId19"/>
    <p:sldId id="339" r:id="rId20"/>
    <p:sldId id="340" r:id="rId21"/>
    <p:sldId id="341" r:id="rId22"/>
    <p:sldId id="342" r:id="rId23"/>
    <p:sldId id="329" r:id="rId24"/>
    <p:sldId id="330" r:id="rId25"/>
    <p:sldId id="314" r:id="rId26"/>
    <p:sldId id="332" r:id="rId27"/>
    <p:sldId id="334" r:id="rId28"/>
    <p:sldId id="335" r:id="rId29"/>
    <p:sldId id="336" r:id="rId30"/>
    <p:sldId id="315" r:id="rId31"/>
    <p:sldId id="351" r:id="rId32"/>
    <p:sldId id="352" r:id="rId33"/>
    <p:sldId id="337" r:id="rId34"/>
    <p:sldId id="353" r:id="rId35"/>
    <p:sldId id="354" r:id="rId36"/>
    <p:sldId id="319" r:id="rId37"/>
    <p:sldId id="32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01D"/>
    <a:srgbClr val="FEFFFF"/>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02" autoAdjust="0"/>
    <p:restoredTop sz="91241" autoAdjust="0"/>
  </p:normalViewPr>
  <p:slideViewPr>
    <p:cSldViewPr snapToGrid="0">
      <p:cViewPr>
        <p:scale>
          <a:sx n="70" d="100"/>
          <a:sy n="70" d="100"/>
        </p:scale>
        <p:origin x="1356" y="-200"/>
      </p:cViewPr>
      <p:guideLst>
        <p:guide orient="horz" pos="2160"/>
        <p:guide pos="2880"/>
      </p:guideLst>
    </p:cSldViewPr>
  </p:slideViewPr>
  <p:notesTextViewPr>
    <p:cViewPr>
      <p:scale>
        <a:sx n="1" d="1"/>
        <a:sy n="1" d="1"/>
      </p:scale>
      <p:origin x="0" y="0"/>
    </p:cViewPr>
  </p:notesTextViewPr>
  <p:sorterViewPr>
    <p:cViewPr>
      <p:scale>
        <a:sx n="102" d="100"/>
        <a:sy n="102" d="100"/>
      </p:scale>
      <p:origin x="0" y="0"/>
    </p:cViewPr>
  </p:sorterViewPr>
  <p:notesViewPr>
    <p:cSldViewPr snapToGrid="0" showGuides="1">
      <p:cViewPr varScale="1">
        <p:scale>
          <a:sx n="122" d="100"/>
          <a:sy n="122" d="100"/>
        </p:scale>
        <p:origin x="40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hyperlink" Target="https://www.gov.uk/government/publications/building-the-right-support-for-people-with-a-learning-disability-and-autistic-people/building-the-right-support-action-plan"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1" Type="http://schemas.openxmlformats.org/officeDocument/2006/relationships/hyperlink" Target="https://www.gov.uk/government/publications/building-the-right-support-for-people-with-a-learning-disability-and-autistic-people/building-the-right-support-action-plan"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A4E1D-1FEF-4EAE-AA78-38F6B16D8821}" type="doc">
      <dgm:prSet loTypeId="urn:microsoft.com/office/officeart/2005/8/layout/default" loCatId="list" qsTypeId="urn:microsoft.com/office/officeart/2005/8/quickstyle/simple1" qsCatId="simple" csTypeId="urn:microsoft.com/office/officeart/2005/8/colors/accent2_2" csCatId="accent2"/>
      <dgm:spPr/>
      <dgm:t>
        <a:bodyPr/>
        <a:lstStyle/>
        <a:p>
          <a:endParaRPr lang="en-US"/>
        </a:p>
      </dgm:t>
    </dgm:pt>
    <dgm:pt modelId="{C4DB20D2-D954-4F40-A737-72A43A2AF72A}">
      <dgm:prSet/>
      <dgm:spPr/>
      <dgm:t>
        <a:bodyPr/>
        <a:lstStyle/>
        <a:p>
          <a:r>
            <a:rPr lang="en-GB">
              <a:hlinkClick xmlns:r="http://schemas.openxmlformats.org/officeDocument/2006/relationships" r:id="rId1"/>
            </a:rPr>
            <a:t>Building the Right Support Action Plan - GOV.UK (www.gov.uk)</a:t>
          </a:r>
          <a:endParaRPr lang="en-US"/>
        </a:p>
      </dgm:t>
    </dgm:pt>
    <dgm:pt modelId="{64B6A9DE-27A6-4A34-81AF-F6BE24CD7D58}" type="parTrans" cxnId="{DA3C14D1-3362-4902-9128-CF494F968E0B}">
      <dgm:prSet/>
      <dgm:spPr/>
      <dgm:t>
        <a:bodyPr/>
        <a:lstStyle/>
        <a:p>
          <a:endParaRPr lang="en-US"/>
        </a:p>
      </dgm:t>
    </dgm:pt>
    <dgm:pt modelId="{51C648D4-619B-455E-A486-EBEF4B0F3377}" type="sibTrans" cxnId="{DA3C14D1-3362-4902-9128-CF494F968E0B}">
      <dgm:prSet/>
      <dgm:spPr/>
      <dgm:t>
        <a:bodyPr/>
        <a:lstStyle/>
        <a:p>
          <a:endParaRPr lang="en-US"/>
        </a:p>
      </dgm:t>
    </dgm:pt>
    <dgm:pt modelId="{26DCB3D5-0616-4920-BD50-8FD41E117AB9}">
      <dgm:prSet/>
      <dgm:spPr/>
      <dgm:t>
        <a:bodyPr/>
        <a:lstStyle/>
        <a:p>
          <a:r>
            <a:rPr lang="en-GB"/>
            <a:t>Keeping people safe and ensuring high-quality health and social care</a:t>
          </a:r>
          <a:endParaRPr lang="en-US"/>
        </a:p>
      </dgm:t>
    </dgm:pt>
    <dgm:pt modelId="{3A36B277-8497-46EB-ABCF-952A6E100E33}" type="parTrans" cxnId="{BD86A09A-BC0F-4CAD-87B1-4320BDAF7683}">
      <dgm:prSet/>
      <dgm:spPr/>
      <dgm:t>
        <a:bodyPr/>
        <a:lstStyle/>
        <a:p>
          <a:endParaRPr lang="en-US"/>
        </a:p>
      </dgm:t>
    </dgm:pt>
    <dgm:pt modelId="{0CD900D0-2F71-4769-B735-7D7A53AFD9CC}" type="sibTrans" cxnId="{BD86A09A-BC0F-4CAD-87B1-4320BDAF7683}">
      <dgm:prSet/>
      <dgm:spPr/>
      <dgm:t>
        <a:bodyPr/>
        <a:lstStyle/>
        <a:p>
          <a:endParaRPr lang="en-US"/>
        </a:p>
      </dgm:t>
    </dgm:pt>
    <dgm:pt modelId="{EE3E0E9B-F8C9-4908-A52A-4CC93AF8E89C}">
      <dgm:prSet/>
      <dgm:spPr/>
      <dgm:t>
        <a:bodyPr/>
        <a:lstStyle/>
        <a:p>
          <a:r>
            <a:rPr lang="en-GB"/>
            <a:t>Making it easier to leave hospital</a:t>
          </a:r>
          <a:endParaRPr lang="en-US"/>
        </a:p>
      </dgm:t>
    </dgm:pt>
    <dgm:pt modelId="{C1044100-7B57-402D-B2D5-A3FF51809A08}" type="parTrans" cxnId="{E042F68A-35B0-4C13-9119-9BF5B7D1BF57}">
      <dgm:prSet/>
      <dgm:spPr/>
      <dgm:t>
        <a:bodyPr/>
        <a:lstStyle/>
        <a:p>
          <a:endParaRPr lang="en-US"/>
        </a:p>
      </dgm:t>
    </dgm:pt>
    <dgm:pt modelId="{90F63BC8-7ED2-473A-8B2D-CED0F8E8C100}" type="sibTrans" cxnId="{E042F68A-35B0-4C13-9119-9BF5B7D1BF57}">
      <dgm:prSet/>
      <dgm:spPr/>
      <dgm:t>
        <a:bodyPr/>
        <a:lstStyle/>
        <a:p>
          <a:endParaRPr lang="en-US"/>
        </a:p>
      </dgm:t>
    </dgm:pt>
    <dgm:pt modelId="{9B493E1B-DD71-4BFF-A146-F094AE45F437}">
      <dgm:prSet/>
      <dgm:spPr/>
      <dgm:t>
        <a:bodyPr/>
        <a:lstStyle/>
        <a:p>
          <a:r>
            <a:rPr lang="en-GB"/>
            <a:t>Living an ordinary life in the community</a:t>
          </a:r>
          <a:endParaRPr lang="en-US"/>
        </a:p>
      </dgm:t>
    </dgm:pt>
    <dgm:pt modelId="{F383B94A-5BAF-4ECC-8EC3-2759B51C285E}" type="parTrans" cxnId="{AD6B18F4-6529-444B-A9B0-61E489D5E0E7}">
      <dgm:prSet/>
      <dgm:spPr/>
      <dgm:t>
        <a:bodyPr/>
        <a:lstStyle/>
        <a:p>
          <a:endParaRPr lang="en-US"/>
        </a:p>
      </dgm:t>
    </dgm:pt>
    <dgm:pt modelId="{E660EC12-055D-415E-9EFC-0E5684B6DB08}" type="sibTrans" cxnId="{AD6B18F4-6529-444B-A9B0-61E489D5E0E7}">
      <dgm:prSet/>
      <dgm:spPr/>
      <dgm:t>
        <a:bodyPr/>
        <a:lstStyle/>
        <a:p>
          <a:endParaRPr lang="en-US"/>
        </a:p>
      </dgm:t>
    </dgm:pt>
    <dgm:pt modelId="{43A810CA-75B5-4040-B563-CAFDD74864FB}">
      <dgm:prSet/>
      <dgm:spPr/>
      <dgm:t>
        <a:bodyPr/>
        <a:lstStyle/>
        <a:p>
          <a:r>
            <a:rPr lang="en-GB"/>
            <a:t>A good start to life</a:t>
          </a:r>
          <a:endParaRPr lang="en-US"/>
        </a:p>
      </dgm:t>
    </dgm:pt>
    <dgm:pt modelId="{E7CDD08B-6083-4D89-8E91-0FDE113D5319}" type="parTrans" cxnId="{1A5F0D97-8B03-45FE-B63A-2A52854800E0}">
      <dgm:prSet/>
      <dgm:spPr/>
      <dgm:t>
        <a:bodyPr/>
        <a:lstStyle/>
        <a:p>
          <a:endParaRPr lang="en-US"/>
        </a:p>
      </dgm:t>
    </dgm:pt>
    <dgm:pt modelId="{FB81C0A5-07D5-4B59-94FB-3BE7C32D95DB}" type="sibTrans" cxnId="{1A5F0D97-8B03-45FE-B63A-2A52854800E0}">
      <dgm:prSet/>
      <dgm:spPr/>
      <dgm:t>
        <a:bodyPr/>
        <a:lstStyle/>
        <a:p>
          <a:endParaRPr lang="en-US"/>
        </a:p>
      </dgm:t>
    </dgm:pt>
    <dgm:pt modelId="{2636A8A8-BD9F-4F15-8B62-8BEF319B055F}">
      <dgm:prSet/>
      <dgm:spPr/>
      <dgm:t>
        <a:bodyPr/>
        <a:lstStyle/>
        <a:p>
          <a:r>
            <a:rPr lang="en-GB"/>
            <a:t>Working with changes to the system</a:t>
          </a:r>
          <a:endParaRPr lang="en-US"/>
        </a:p>
      </dgm:t>
    </dgm:pt>
    <dgm:pt modelId="{FF240298-666D-467F-B204-CAA444A4EBA9}" type="parTrans" cxnId="{7E767322-170B-41ED-AB87-FBDF03AD9B6E}">
      <dgm:prSet/>
      <dgm:spPr/>
      <dgm:t>
        <a:bodyPr/>
        <a:lstStyle/>
        <a:p>
          <a:endParaRPr lang="en-US"/>
        </a:p>
      </dgm:t>
    </dgm:pt>
    <dgm:pt modelId="{8336530B-3E50-4213-A12F-E58FE6E73264}" type="sibTrans" cxnId="{7E767322-170B-41ED-AB87-FBDF03AD9B6E}">
      <dgm:prSet/>
      <dgm:spPr/>
      <dgm:t>
        <a:bodyPr/>
        <a:lstStyle/>
        <a:p>
          <a:endParaRPr lang="en-US"/>
        </a:p>
      </dgm:t>
    </dgm:pt>
    <dgm:pt modelId="{D229B3D1-C075-44EF-9194-AAC99F3C10A7}">
      <dgm:prSet/>
      <dgm:spPr/>
      <dgm:t>
        <a:bodyPr/>
        <a:lstStyle/>
        <a:p>
          <a:r>
            <a:rPr lang="en-GB"/>
            <a:t>National and local accountability to deliver</a:t>
          </a:r>
          <a:endParaRPr lang="en-US"/>
        </a:p>
      </dgm:t>
    </dgm:pt>
    <dgm:pt modelId="{75A1854F-6ED8-467E-B969-D6546709810A}" type="parTrans" cxnId="{4CBC30B4-1178-488B-BF25-F200F6E1A853}">
      <dgm:prSet/>
      <dgm:spPr/>
      <dgm:t>
        <a:bodyPr/>
        <a:lstStyle/>
        <a:p>
          <a:endParaRPr lang="en-US"/>
        </a:p>
      </dgm:t>
    </dgm:pt>
    <dgm:pt modelId="{57C83BAA-2DD3-4ADF-94F7-3031D79EECE6}" type="sibTrans" cxnId="{4CBC30B4-1178-488B-BF25-F200F6E1A853}">
      <dgm:prSet/>
      <dgm:spPr/>
      <dgm:t>
        <a:bodyPr/>
        <a:lstStyle/>
        <a:p>
          <a:endParaRPr lang="en-US"/>
        </a:p>
      </dgm:t>
    </dgm:pt>
    <dgm:pt modelId="{EC244496-5739-4863-90C0-C6C44E7CD1FF}" type="pres">
      <dgm:prSet presAssocID="{934A4E1D-1FEF-4EAE-AA78-38F6B16D8821}" presName="diagram" presStyleCnt="0">
        <dgm:presLayoutVars>
          <dgm:dir/>
          <dgm:resizeHandles val="exact"/>
        </dgm:presLayoutVars>
      </dgm:prSet>
      <dgm:spPr/>
    </dgm:pt>
    <dgm:pt modelId="{4EED9F1A-7E79-41C8-8138-5C62962954AC}" type="pres">
      <dgm:prSet presAssocID="{C4DB20D2-D954-4F40-A737-72A43A2AF72A}" presName="node" presStyleLbl="node1" presStyleIdx="0" presStyleCnt="7">
        <dgm:presLayoutVars>
          <dgm:bulletEnabled val="1"/>
        </dgm:presLayoutVars>
      </dgm:prSet>
      <dgm:spPr/>
    </dgm:pt>
    <dgm:pt modelId="{29978752-3315-4823-95E7-BC4CC2F373B9}" type="pres">
      <dgm:prSet presAssocID="{51C648D4-619B-455E-A486-EBEF4B0F3377}" presName="sibTrans" presStyleCnt="0"/>
      <dgm:spPr/>
    </dgm:pt>
    <dgm:pt modelId="{9396A466-2C5B-45DF-851D-1C05152FF1C3}" type="pres">
      <dgm:prSet presAssocID="{26DCB3D5-0616-4920-BD50-8FD41E117AB9}" presName="node" presStyleLbl="node1" presStyleIdx="1" presStyleCnt="7">
        <dgm:presLayoutVars>
          <dgm:bulletEnabled val="1"/>
        </dgm:presLayoutVars>
      </dgm:prSet>
      <dgm:spPr/>
    </dgm:pt>
    <dgm:pt modelId="{9F3410A5-6996-49E8-B20A-7EA4E157E98A}" type="pres">
      <dgm:prSet presAssocID="{0CD900D0-2F71-4769-B735-7D7A53AFD9CC}" presName="sibTrans" presStyleCnt="0"/>
      <dgm:spPr/>
    </dgm:pt>
    <dgm:pt modelId="{692C5E91-C4A1-4A91-A932-009A13210D0A}" type="pres">
      <dgm:prSet presAssocID="{EE3E0E9B-F8C9-4908-A52A-4CC93AF8E89C}" presName="node" presStyleLbl="node1" presStyleIdx="2" presStyleCnt="7">
        <dgm:presLayoutVars>
          <dgm:bulletEnabled val="1"/>
        </dgm:presLayoutVars>
      </dgm:prSet>
      <dgm:spPr/>
    </dgm:pt>
    <dgm:pt modelId="{B50B6023-8E95-44F2-B015-15401601320A}" type="pres">
      <dgm:prSet presAssocID="{90F63BC8-7ED2-473A-8B2D-CED0F8E8C100}" presName="sibTrans" presStyleCnt="0"/>
      <dgm:spPr/>
    </dgm:pt>
    <dgm:pt modelId="{9A1C8356-2971-4203-B918-B68BD7AAAE89}" type="pres">
      <dgm:prSet presAssocID="{9B493E1B-DD71-4BFF-A146-F094AE45F437}" presName="node" presStyleLbl="node1" presStyleIdx="3" presStyleCnt="7">
        <dgm:presLayoutVars>
          <dgm:bulletEnabled val="1"/>
        </dgm:presLayoutVars>
      </dgm:prSet>
      <dgm:spPr/>
    </dgm:pt>
    <dgm:pt modelId="{475AD4A4-4C67-4AC8-890A-428050344ECC}" type="pres">
      <dgm:prSet presAssocID="{E660EC12-055D-415E-9EFC-0E5684B6DB08}" presName="sibTrans" presStyleCnt="0"/>
      <dgm:spPr/>
    </dgm:pt>
    <dgm:pt modelId="{4D587059-26FE-4628-94E4-4EBF1158F873}" type="pres">
      <dgm:prSet presAssocID="{43A810CA-75B5-4040-B563-CAFDD74864FB}" presName="node" presStyleLbl="node1" presStyleIdx="4" presStyleCnt="7">
        <dgm:presLayoutVars>
          <dgm:bulletEnabled val="1"/>
        </dgm:presLayoutVars>
      </dgm:prSet>
      <dgm:spPr/>
    </dgm:pt>
    <dgm:pt modelId="{DA095D6A-9E9D-4406-8CBA-0C260840A047}" type="pres">
      <dgm:prSet presAssocID="{FB81C0A5-07D5-4B59-94FB-3BE7C32D95DB}" presName="sibTrans" presStyleCnt="0"/>
      <dgm:spPr/>
    </dgm:pt>
    <dgm:pt modelId="{292AED32-0744-4B62-9DDF-FAA46E93C11F}" type="pres">
      <dgm:prSet presAssocID="{2636A8A8-BD9F-4F15-8B62-8BEF319B055F}" presName="node" presStyleLbl="node1" presStyleIdx="5" presStyleCnt="7">
        <dgm:presLayoutVars>
          <dgm:bulletEnabled val="1"/>
        </dgm:presLayoutVars>
      </dgm:prSet>
      <dgm:spPr/>
    </dgm:pt>
    <dgm:pt modelId="{1E1980BA-3325-4ABD-9B57-B696D3C01329}" type="pres">
      <dgm:prSet presAssocID="{8336530B-3E50-4213-A12F-E58FE6E73264}" presName="sibTrans" presStyleCnt="0"/>
      <dgm:spPr/>
    </dgm:pt>
    <dgm:pt modelId="{A362723E-F6AA-42B8-9608-E12D9F7A451F}" type="pres">
      <dgm:prSet presAssocID="{D229B3D1-C075-44EF-9194-AAC99F3C10A7}" presName="node" presStyleLbl="node1" presStyleIdx="6" presStyleCnt="7">
        <dgm:presLayoutVars>
          <dgm:bulletEnabled val="1"/>
        </dgm:presLayoutVars>
      </dgm:prSet>
      <dgm:spPr/>
    </dgm:pt>
  </dgm:ptLst>
  <dgm:cxnLst>
    <dgm:cxn modelId="{7E767322-170B-41ED-AB87-FBDF03AD9B6E}" srcId="{934A4E1D-1FEF-4EAE-AA78-38F6B16D8821}" destId="{2636A8A8-BD9F-4F15-8B62-8BEF319B055F}" srcOrd="5" destOrd="0" parTransId="{FF240298-666D-467F-B204-CAA444A4EBA9}" sibTransId="{8336530B-3E50-4213-A12F-E58FE6E73264}"/>
    <dgm:cxn modelId="{059A8045-CDC0-417F-BEDC-D5977CC53DC7}" type="presOf" srcId="{C4DB20D2-D954-4F40-A737-72A43A2AF72A}" destId="{4EED9F1A-7E79-41C8-8138-5C62962954AC}" srcOrd="0" destOrd="0" presId="urn:microsoft.com/office/officeart/2005/8/layout/default"/>
    <dgm:cxn modelId="{87D31550-7817-43F1-8A40-F6B7A1F8BFE0}" type="presOf" srcId="{D229B3D1-C075-44EF-9194-AAC99F3C10A7}" destId="{A362723E-F6AA-42B8-9608-E12D9F7A451F}" srcOrd="0" destOrd="0" presId="urn:microsoft.com/office/officeart/2005/8/layout/default"/>
    <dgm:cxn modelId="{812CF571-CB60-4D49-BBD6-A911A248DC46}" type="presOf" srcId="{2636A8A8-BD9F-4F15-8B62-8BEF319B055F}" destId="{292AED32-0744-4B62-9DDF-FAA46E93C11F}" srcOrd="0" destOrd="0" presId="urn:microsoft.com/office/officeart/2005/8/layout/default"/>
    <dgm:cxn modelId="{E042F68A-35B0-4C13-9119-9BF5B7D1BF57}" srcId="{934A4E1D-1FEF-4EAE-AA78-38F6B16D8821}" destId="{EE3E0E9B-F8C9-4908-A52A-4CC93AF8E89C}" srcOrd="2" destOrd="0" parTransId="{C1044100-7B57-402D-B2D5-A3FF51809A08}" sibTransId="{90F63BC8-7ED2-473A-8B2D-CED0F8E8C100}"/>
    <dgm:cxn modelId="{1A5F0D97-8B03-45FE-B63A-2A52854800E0}" srcId="{934A4E1D-1FEF-4EAE-AA78-38F6B16D8821}" destId="{43A810CA-75B5-4040-B563-CAFDD74864FB}" srcOrd="4" destOrd="0" parTransId="{E7CDD08B-6083-4D89-8E91-0FDE113D5319}" sibTransId="{FB81C0A5-07D5-4B59-94FB-3BE7C32D95DB}"/>
    <dgm:cxn modelId="{BD86A09A-BC0F-4CAD-87B1-4320BDAF7683}" srcId="{934A4E1D-1FEF-4EAE-AA78-38F6B16D8821}" destId="{26DCB3D5-0616-4920-BD50-8FD41E117AB9}" srcOrd="1" destOrd="0" parTransId="{3A36B277-8497-46EB-ABCF-952A6E100E33}" sibTransId="{0CD900D0-2F71-4769-B735-7D7A53AFD9CC}"/>
    <dgm:cxn modelId="{4CBC30B4-1178-488B-BF25-F200F6E1A853}" srcId="{934A4E1D-1FEF-4EAE-AA78-38F6B16D8821}" destId="{D229B3D1-C075-44EF-9194-AAC99F3C10A7}" srcOrd="6" destOrd="0" parTransId="{75A1854F-6ED8-467E-B969-D6546709810A}" sibTransId="{57C83BAA-2DD3-4ADF-94F7-3031D79EECE6}"/>
    <dgm:cxn modelId="{250202BA-9F76-4A09-9A01-EFA1BC5BDBE4}" type="presOf" srcId="{26DCB3D5-0616-4920-BD50-8FD41E117AB9}" destId="{9396A466-2C5B-45DF-851D-1C05152FF1C3}" srcOrd="0" destOrd="0" presId="urn:microsoft.com/office/officeart/2005/8/layout/default"/>
    <dgm:cxn modelId="{DA3C14D1-3362-4902-9128-CF494F968E0B}" srcId="{934A4E1D-1FEF-4EAE-AA78-38F6B16D8821}" destId="{C4DB20D2-D954-4F40-A737-72A43A2AF72A}" srcOrd="0" destOrd="0" parTransId="{64B6A9DE-27A6-4A34-81AF-F6BE24CD7D58}" sibTransId="{51C648D4-619B-455E-A486-EBEF4B0F3377}"/>
    <dgm:cxn modelId="{88F8CEDF-4158-40D7-A527-8FB552CCA3D7}" type="presOf" srcId="{EE3E0E9B-F8C9-4908-A52A-4CC93AF8E89C}" destId="{692C5E91-C4A1-4A91-A932-009A13210D0A}" srcOrd="0" destOrd="0" presId="urn:microsoft.com/office/officeart/2005/8/layout/default"/>
    <dgm:cxn modelId="{ED7228E8-B9C3-49F0-A44B-66F9998A29B1}" type="presOf" srcId="{934A4E1D-1FEF-4EAE-AA78-38F6B16D8821}" destId="{EC244496-5739-4863-90C0-C6C44E7CD1FF}" srcOrd="0" destOrd="0" presId="urn:microsoft.com/office/officeart/2005/8/layout/default"/>
    <dgm:cxn modelId="{93A9BFF2-D83D-42FC-BC20-526C2900D770}" type="presOf" srcId="{43A810CA-75B5-4040-B563-CAFDD74864FB}" destId="{4D587059-26FE-4628-94E4-4EBF1158F873}" srcOrd="0" destOrd="0" presId="urn:microsoft.com/office/officeart/2005/8/layout/default"/>
    <dgm:cxn modelId="{AD6B18F4-6529-444B-A9B0-61E489D5E0E7}" srcId="{934A4E1D-1FEF-4EAE-AA78-38F6B16D8821}" destId="{9B493E1B-DD71-4BFF-A146-F094AE45F437}" srcOrd="3" destOrd="0" parTransId="{F383B94A-5BAF-4ECC-8EC3-2759B51C285E}" sibTransId="{E660EC12-055D-415E-9EFC-0E5684B6DB08}"/>
    <dgm:cxn modelId="{40FC85FF-55AB-45FC-9B06-5D28BB74D188}" type="presOf" srcId="{9B493E1B-DD71-4BFF-A146-F094AE45F437}" destId="{9A1C8356-2971-4203-B918-B68BD7AAAE89}" srcOrd="0" destOrd="0" presId="urn:microsoft.com/office/officeart/2005/8/layout/default"/>
    <dgm:cxn modelId="{6F0CA106-2342-49D4-BD5C-BB6A20199546}" type="presParOf" srcId="{EC244496-5739-4863-90C0-C6C44E7CD1FF}" destId="{4EED9F1A-7E79-41C8-8138-5C62962954AC}" srcOrd="0" destOrd="0" presId="urn:microsoft.com/office/officeart/2005/8/layout/default"/>
    <dgm:cxn modelId="{019835ED-AD45-46FC-AEB2-ABF919B6BAE7}" type="presParOf" srcId="{EC244496-5739-4863-90C0-C6C44E7CD1FF}" destId="{29978752-3315-4823-95E7-BC4CC2F373B9}" srcOrd="1" destOrd="0" presId="urn:microsoft.com/office/officeart/2005/8/layout/default"/>
    <dgm:cxn modelId="{791F45AA-FD8A-42C5-ADD6-1973A539EAD9}" type="presParOf" srcId="{EC244496-5739-4863-90C0-C6C44E7CD1FF}" destId="{9396A466-2C5B-45DF-851D-1C05152FF1C3}" srcOrd="2" destOrd="0" presId="urn:microsoft.com/office/officeart/2005/8/layout/default"/>
    <dgm:cxn modelId="{486FFB36-296E-4F59-9B65-A61323E9EF36}" type="presParOf" srcId="{EC244496-5739-4863-90C0-C6C44E7CD1FF}" destId="{9F3410A5-6996-49E8-B20A-7EA4E157E98A}" srcOrd="3" destOrd="0" presId="urn:microsoft.com/office/officeart/2005/8/layout/default"/>
    <dgm:cxn modelId="{10D18B58-06D6-42F4-87C1-C06B953A2690}" type="presParOf" srcId="{EC244496-5739-4863-90C0-C6C44E7CD1FF}" destId="{692C5E91-C4A1-4A91-A932-009A13210D0A}" srcOrd="4" destOrd="0" presId="urn:microsoft.com/office/officeart/2005/8/layout/default"/>
    <dgm:cxn modelId="{73C377DD-92EC-485F-A9DD-819B086BD195}" type="presParOf" srcId="{EC244496-5739-4863-90C0-C6C44E7CD1FF}" destId="{B50B6023-8E95-44F2-B015-15401601320A}" srcOrd="5" destOrd="0" presId="urn:microsoft.com/office/officeart/2005/8/layout/default"/>
    <dgm:cxn modelId="{84689E8E-DD3E-4665-8F28-072DAF65371B}" type="presParOf" srcId="{EC244496-5739-4863-90C0-C6C44E7CD1FF}" destId="{9A1C8356-2971-4203-B918-B68BD7AAAE89}" srcOrd="6" destOrd="0" presId="urn:microsoft.com/office/officeart/2005/8/layout/default"/>
    <dgm:cxn modelId="{AFD4FCD4-BC17-470F-8FC1-1F54455FDE48}" type="presParOf" srcId="{EC244496-5739-4863-90C0-C6C44E7CD1FF}" destId="{475AD4A4-4C67-4AC8-890A-428050344ECC}" srcOrd="7" destOrd="0" presId="urn:microsoft.com/office/officeart/2005/8/layout/default"/>
    <dgm:cxn modelId="{74F28513-659C-42DA-8D63-3545755E72B1}" type="presParOf" srcId="{EC244496-5739-4863-90C0-C6C44E7CD1FF}" destId="{4D587059-26FE-4628-94E4-4EBF1158F873}" srcOrd="8" destOrd="0" presId="urn:microsoft.com/office/officeart/2005/8/layout/default"/>
    <dgm:cxn modelId="{73CB7E4A-AEDA-48A7-8B18-446F0D184F85}" type="presParOf" srcId="{EC244496-5739-4863-90C0-C6C44E7CD1FF}" destId="{DA095D6A-9E9D-4406-8CBA-0C260840A047}" srcOrd="9" destOrd="0" presId="urn:microsoft.com/office/officeart/2005/8/layout/default"/>
    <dgm:cxn modelId="{341B9840-B8DC-4625-B02C-95C86DEE7C30}" type="presParOf" srcId="{EC244496-5739-4863-90C0-C6C44E7CD1FF}" destId="{292AED32-0744-4B62-9DDF-FAA46E93C11F}" srcOrd="10" destOrd="0" presId="urn:microsoft.com/office/officeart/2005/8/layout/default"/>
    <dgm:cxn modelId="{5EE95152-2393-464B-92D5-6A3198D422F9}" type="presParOf" srcId="{EC244496-5739-4863-90C0-C6C44E7CD1FF}" destId="{1E1980BA-3325-4ABD-9B57-B696D3C01329}" srcOrd="11" destOrd="0" presId="urn:microsoft.com/office/officeart/2005/8/layout/default"/>
    <dgm:cxn modelId="{85A9CD8D-6F19-466E-B77B-57270B3B7D0C}" type="presParOf" srcId="{EC244496-5739-4863-90C0-C6C44E7CD1FF}" destId="{A362723E-F6AA-42B8-9608-E12D9F7A451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71D05-5534-4326-9D13-D4DAFA40093E}" type="doc">
      <dgm:prSet loTypeId="urn:microsoft.com/office/officeart/2005/8/layout/vList2" loCatId="list" qsTypeId="urn:microsoft.com/office/officeart/2005/8/quickstyle/simple2" qsCatId="simple" csTypeId="urn:microsoft.com/office/officeart/2005/8/colors/accent1_2" csCatId="accent1"/>
      <dgm:spPr/>
      <dgm:t>
        <a:bodyPr/>
        <a:lstStyle/>
        <a:p>
          <a:endParaRPr lang="en-US"/>
        </a:p>
      </dgm:t>
    </dgm:pt>
    <dgm:pt modelId="{EFD7A5FF-7939-4D15-891E-A74FBB944F72}">
      <dgm:prSet/>
      <dgm:spPr/>
      <dgm:t>
        <a:bodyPr/>
        <a:lstStyle/>
        <a:p>
          <a:r>
            <a:rPr lang="en-GB"/>
            <a:t>First-Tier Tribunal </a:t>
          </a:r>
          <a:endParaRPr lang="en-US"/>
        </a:p>
      </dgm:t>
    </dgm:pt>
    <dgm:pt modelId="{1345B0B7-7EB6-44B2-BFA5-7AA851103B46}" type="parTrans" cxnId="{513F0F1D-5EE1-4AE3-97CF-A07ED23AA309}">
      <dgm:prSet/>
      <dgm:spPr/>
      <dgm:t>
        <a:bodyPr/>
        <a:lstStyle/>
        <a:p>
          <a:endParaRPr lang="en-US"/>
        </a:p>
      </dgm:t>
    </dgm:pt>
    <dgm:pt modelId="{5903CE5C-5DB8-4DD7-B3F4-D6A7F128BDC6}" type="sibTrans" cxnId="{513F0F1D-5EE1-4AE3-97CF-A07ED23AA309}">
      <dgm:prSet/>
      <dgm:spPr/>
      <dgm:t>
        <a:bodyPr/>
        <a:lstStyle/>
        <a:p>
          <a:endParaRPr lang="en-US"/>
        </a:p>
      </dgm:t>
    </dgm:pt>
    <dgm:pt modelId="{86702185-89BF-4748-B493-64531D0D04EF}">
      <dgm:prSet/>
      <dgm:spPr/>
      <dgm:t>
        <a:bodyPr/>
        <a:lstStyle/>
        <a:p>
          <a:r>
            <a:rPr lang="en-GB"/>
            <a:t>Judicial Review </a:t>
          </a:r>
          <a:endParaRPr lang="en-US"/>
        </a:p>
      </dgm:t>
    </dgm:pt>
    <dgm:pt modelId="{7EF344D3-BF84-429A-BC47-DF6E626E023A}" type="parTrans" cxnId="{5E4B9515-F678-4A11-95BD-D1C3C54640F4}">
      <dgm:prSet/>
      <dgm:spPr/>
      <dgm:t>
        <a:bodyPr/>
        <a:lstStyle/>
        <a:p>
          <a:endParaRPr lang="en-US"/>
        </a:p>
      </dgm:t>
    </dgm:pt>
    <dgm:pt modelId="{44C7E496-CA91-4196-8A79-DBDD248BF2BB}" type="sibTrans" cxnId="{5E4B9515-F678-4A11-95BD-D1C3C54640F4}">
      <dgm:prSet/>
      <dgm:spPr/>
      <dgm:t>
        <a:bodyPr/>
        <a:lstStyle/>
        <a:p>
          <a:endParaRPr lang="en-US"/>
        </a:p>
      </dgm:t>
    </dgm:pt>
    <dgm:pt modelId="{23C20C18-1506-4E3F-B59B-8A034D3C971D}">
      <dgm:prSet/>
      <dgm:spPr/>
      <dgm:t>
        <a:bodyPr/>
        <a:lstStyle/>
        <a:p>
          <a:r>
            <a:rPr lang="en-GB"/>
            <a:t>Court of Protection</a:t>
          </a:r>
          <a:endParaRPr lang="en-US"/>
        </a:p>
      </dgm:t>
    </dgm:pt>
    <dgm:pt modelId="{4A31105D-0658-4F9C-8BD8-5706903957F4}" type="parTrans" cxnId="{E7E227F1-BC65-4B90-8961-04F325511258}">
      <dgm:prSet/>
      <dgm:spPr/>
      <dgm:t>
        <a:bodyPr/>
        <a:lstStyle/>
        <a:p>
          <a:endParaRPr lang="en-US"/>
        </a:p>
      </dgm:t>
    </dgm:pt>
    <dgm:pt modelId="{7EABA08B-FFC6-4E75-AAE8-4E3C68AC09C1}" type="sibTrans" cxnId="{E7E227F1-BC65-4B90-8961-04F325511258}">
      <dgm:prSet/>
      <dgm:spPr/>
      <dgm:t>
        <a:bodyPr/>
        <a:lstStyle/>
        <a:p>
          <a:endParaRPr lang="en-US"/>
        </a:p>
      </dgm:t>
    </dgm:pt>
    <dgm:pt modelId="{73EB1D4B-19A9-41A1-BC8C-7C4A931BAA98}">
      <dgm:prSet/>
      <dgm:spPr/>
      <dgm:t>
        <a:bodyPr/>
        <a:lstStyle/>
        <a:p>
          <a:r>
            <a:rPr lang="en-GB"/>
            <a:t>Case law updates – MCA vs MHA </a:t>
          </a:r>
          <a:endParaRPr lang="en-US"/>
        </a:p>
      </dgm:t>
    </dgm:pt>
    <dgm:pt modelId="{DD35DF6F-F94B-4D4C-AF6B-701077BD342D}" type="parTrans" cxnId="{67DB2048-296E-4DD9-9A62-6B1D096ED986}">
      <dgm:prSet/>
      <dgm:spPr/>
      <dgm:t>
        <a:bodyPr/>
        <a:lstStyle/>
        <a:p>
          <a:endParaRPr lang="en-US"/>
        </a:p>
      </dgm:t>
    </dgm:pt>
    <dgm:pt modelId="{456E748B-5962-443F-8F25-323B5877BBAA}" type="sibTrans" cxnId="{67DB2048-296E-4DD9-9A62-6B1D096ED986}">
      <dgm:prSet/>
      <dgm:spPr/>
      <dgm:t>
        <a:bodyPr/>
        <a:lstStyle/>
        <a:p>
          <a:endParaRPr lang="en-US"/>
        </a:p>
      </dgm:t>
    </dgm:pt>
    <dgm:pt modelId="{70F5777B-AC3B-4274-95EA-0BA48D61BE74}" type="pres">
      <dgm:prSet presAssocID="{58971D05-5534-4326-9D13-D4DAFA40093E}" presName="linear" presStyleCnt="0">
        <dgm:presLayoutVars>
          <dgm:animLvl val="lvl"/>
          <dgm:resizeHandles val="exact"/>
        </dgm:presLayoutVars>
      </dgm:prSet>
      <dgm:spPr/>
    </dgm:pt>
    <dgm:pt modelId="{5D5B786A-64CA-4C54-82C8-54691B556BFC}" type="pres">
      <dgm:prSet presAssocID="{EFD7A5FF-7939-4D15-891E-A74FBB944F72}" presName="parentText" presStyleLbl="node1" presStyleIdx="0" presStyleCnt="4">
        <dgm:presLayoutVars>
          <dgm:chMax val="0"/>
          <dgm:bulletEnabled val="1"/>
        </dgm:presLayoutVars>
      </dgm:prSet>
      <dgm:spPr/>
    </dgm:pt>
    <dgm:pt modelId="{C23BED0B-A910-4186-9B8A-390A8DA6BB6C}" type="pres">
      <dgm:prSet presAssocID="{5903CE5C-5DB8-4DD7-B3F4-D6A7F128BDC6}" presName="spacer" presStyleCnt="0"/>
      <dgm:spPr/>
    </dgm:pt>
    <dgm:pt modelId="{284E6FFD-3B5E-43E6-B2A4-930B1E0FB9DC}" type="pres">
      <dgm:prSet presAssocID="{86702185-89BF-4748-B493-64531D0D04EF}" presName="parentText" presStyleLbl="node1" presStyleIdx="1" presStyleCnt="4">
        <dgm:presLayoutVars>
          <dgm:chMax val="0"/>
          <dgm:bulletEnabled val="1"/>
        </dgm:presLayoutVars>
      </dgm:prSet>
      <dgm:spPr/>
    </dgm:pt>
    <dgm:pt modelId="{915EB1D2-1556-4053-A39A-5D3DE6634366}" type="pres">
      <dgm:prSet presAssocID="{44C7E496-CA91-4196-8A79-DBDD248BF2BB}" presName="spacer" presStyleCnt="0"/>
      <dgm:spPr/>
    </dgm:pt>
    <dgm:pt modelId="{140F58E9-99DF-47B9-8EF9-2A31A744CA79}" type="pres">
      <dgm:prSet presAssocID="{23C20C18-1506-4E3F-B59B-8A034D3C971D}" presName="parentText" presStyleLbl="node1" presStyleIdx="2" presStyleCnt="4">
        <dgm:presLayoutVars>
          <dgm:chMax val="0"/>
          <dgm:bulletEnabled val="1"/>
        </dgm:presLayoutVars>
      </dgm:prSet>
      <dgm:spPr/>
    </dgm:pt>
    <dgm:pt modelId="{8463612C-0ADA-4936-9703-0E0CD07E5E63}" type="pres">
      <dgm:prSet presAssocID="{7EABA08B-FFC6-4E75-AAE8-4E3C68AC09C1}" presName="spacer" presStyleCnt="0"/>
      <dgm:spPr/>
    </dgm:pt>
    <dgm:pt modelId="{EE4167F4-F689-49A3-A65C-21348C91B594}" type="pres">
      <dgm:prSet presAssocID="{73EB1D4B-19A9-41A1-BC8C-7C4A931BAA98}" presName="parentText" presStyleLbl="node1" presStyleIdx="3" presStyleCnt="4">
        <dgm:presLayoutVars>
          <dgm:chMax val="0"/>
          <dgm:bulletEnabled val="1"/>
        </dgm:presLayoutVars>
      </dgm:prSet>
      <dgm:spPr/>
    </dgm:pt>
  </dgm:ptLst>
  <dgm:cxnLst>
    <dgm:cxn modelId="{A8496605-FF5D-4DA2-AC90-B743A9D2477C}" type="presOf" srcId="{23C20C18-1506-4E3F-B59B-8A034D3C971D}" destId="{140F58E9-99DF-47B9-8EF9-2A31A744CA79}" srcOrd="0" destOrd="0" presId="urn:microsoft.com/office/officeart/2005/8/layout/vList2"/>
    <dgm:cxn modelId="{5E4B9515-F678-4A11-95BD-D1C3C54640F4}" srcId="{58971D05-5534-4326-9D13-D4DAFA40093E}" destId="{86702185-89BF-4748-B493-64531D0D04EF}" srcOrd="1" destOrd="0" parTransId="{7EF344D3-BF84-429A-BC47-DF6E626E023A}" sibTransId="{44C7E496-CA91-4196-8A79-DBDD248BF2BB}"/>
    <dgm:cxn modelId="{513F0F1D-5EE1-4AE3-97CF-A07ED23AA309}" srcId="{58971D05-5534-4326-9D13-D4DAFA40093E}" destId="{EFD7A5FF-7939-4D15-891E-A74FBB944F72}" srcOrd="0" destOrd="0" parTransId="{1345B0B7-7EB6-44B2-BFA5-7AA851103B46}" sibTransId="{5903CE5C-5DB8-4DD7-B3F4-D6A7F128BDC6}"/>
    <dgm:cxn modelId="{138DF53C-FF86-4FBA-84D3-06ABF9EDF589}" type="presOf" srcId="{EFD7A5FF-7939-4D15-891E-A74FBB944F72}" destId="{5D5B786A-64CA-4C54-82C8-54691B556BFC}" srcOrd="0" destOrd="0" presId="urn:microsoft.com/office/officeart/2005/8/layout/vList2"/>
    <dgm:cxn modelId="{67DB2048-296E-4DD9-9A62-6B1D096ED986}" srcId="{58971D05-5534-4326-9D13-D4DAFA40093E}" destId="{73EB1D4B-19A9-41A1-BC8C-7C4A931BAA98}" srcOrd="3" destOrd="0" parTransId="{DD35DF6F-F94B-4D4C-AF6B-701077BD342D}" sibTransId="{456E748B-5962-443F-8F25-323B5877BBAA}"/>
    <dgm:cxn modelId="{66396B71-2D73-4D72-B1D6-0BDF6F1B8304}" type="presOf" srcId="{86702185-89BF-4748-B493-64531D0D04EF}" destId="{284E6FFD-3B5E-43E6-B2A4-930B1E0FB9DC}" srcOrd="0" destOrd="0" presId="urn:microsoft.com/office/officeart/2005/8/layout/vList2"/>
    <dgm:cxn modelId="{2FD72784-CF8F-47EF-8762-E8A270D251A5}" type="presOf" srcId="{58971D05-5534-4326-9D13-D4DAFA40093E}" destId="{70F5777B-AC3B-4274-95EA-0BA48D61BE74}" srcOrd="0" destOrd="0" presId="urn:microsoft.com/office/officeart/2005/8/layout/vList2"/>
    <dgm:cxn modelId="{043374A1-2466-49A4-A8D0-57BD5A3B5672}" type="presOf" srcId="{73EB1D4B-19A9-41A1-BC8C-7C4A931BAA98}" destId="{EE4167F4-F689-49A3-A65C-21348C91B594}" srcOrd="0" destOrd="0" presId="urn:microsoft.com/office/officeart/2005/8/layout/vList2"/>
    <dgm:cxn modelId="{E7E227F1-BC65-4B90-8961-04F325511258}" srcId="{58971D05-5534-4326-9D13-D4DAFA40093E}" destId="{23C20C18-1506-4E3F-B59B-8A034D3C971D}" srcOrd="2" destOrd="0" parTransId="{4A31105D-0658-4F9C-8BD8-5706903957F4}" sibTransId="{7EABA08B-FFC6-4E75-AAE8-4E3C68AC09C1}"/>
    <dgm:cxn modelId="{87AEBACB-C118-447B-B84A-8A5765F4FCBC}" type="presParOf" srcId="{70F5777B-AC3B-4274-95EA-0BA48D61BE74}" destId="{5D5B786A-64CA-4C54-82C8-54691B556BFC}" srcOrd="0" destOrd="0" presId="urn:microsoft.com/office/officeart/2005/8/layout/vList2"/>
    <dgm:cxn modelId="{B41A93BB-04AD-4A5F-B192-CE514E06EB76}" type="presParOf" srcId="{70F5777B-AC3B-4274-95EA-0BA48D61BE74}" destId="{C23BED0B-A910-4186-9B8A-390A8DA6BB6C}" srcOrd="1" destOrd="0" presId="urn:microsoft.com/office/officeart/2005/8/layout/vList2"/>
    <dgm:cxn modelId="{CF3B4BFB-5DE1-4A3B-8CDF-707459EF68BA}" type="presParOf" srcId="{70F5777B-AC3B-4274-95EA-0BA48D61BE74}" destId="{284E6FFD-3B5E-43E6-B2A4-930B1E0FB9DC}" srcOrd="2" destOrd="0" presId="urn:microsoft.com/office/officeart/2005/8/layout/vList2"/>
    <dgm:cxn modelId="{924BB676-5687-48DE-820D-8F55C16818EE}" type="presParOf" srcId="{70F5777B-AC3B-4274-95EA-0BA48D61BE74}" destId="{915EB1D2-1556-4053-A39A-5D3DE6634366}" srcOrd="3" destOrd="0" presId="urn:microsoft.com/office/officeart/2005/8/layout/vList2"/>
    <dgm:cxn modelId="{612264D0-4004-4501-87FB-2DA58F0EB7F3}" type="presParOf" srcId="{70F5777B-AC3B-4274-95EA-0BA48D61BE74}" destId="{140F58E9-99DF-47B9-8EF9-2A31A744CA79}" srcOrd="4" destOrd="0" presId="urn:microsoft.com/office/officeart/2005/8/layout/vList2"/>
    <dgm:cxn modelId="{416E06F0-8DCB-4398-870F-E1BAED904FA7}" type="presParOf" srcId="{70F5777B-AC3B-4274-95EA-0BA48D61BE74}" destId="{8463612C-0ADA-4936-9703-0E0CD07E5E63}" srcOrd="5" destOrd="0" presId="urn:microsoft.com/office/officeart/2005/8/layout/vList2"/>
    <dgm:cxn modelId="{DD1744D5-9A3C-44EF-BB60-D7E0227ABBAB}" type="presParOf" srcId="{70F5777B-AC3B-4274-95EA-0BA48D61BE74}" destId="{EE4167F4-F689-49A3-A65C-21348C91B59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855E95-CED5-45BD-90BE-EFF9D2D0723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4846A19-FA70-4B20-9B75-AC11990A89A8}">
      <dgm:prSet/>
      <dgm:spPr/>
      <dgm:t>
        <a:bodyPr/>
        <a:lstStyle/>
        <a:p>
          <a:r>
            <a:rPr lang="en-GB"/>
            <a:t>Date of decision or consideration of an on-going breach </a:t>
          </a:r>
          <a:endParaRPr lang="en-US"/>
        </a:p>
      </dgm:t>
    </dgm:pt>
    <dgm:pt modelId="{8EDC74F0-35F4-47A1-A758-B78D296E6A58}" type="parTrans" cxnId="{55F6450E-71C2-4426-8ABC-68645BBC99CE}">
      <dgm:prSet/>
      <dgm:spPr/>
      <dgm:t>
        <a:bodyPr/>
        <a:lstStyle/>
        <a:p>
          <a:endParaRPr lang="en-US"/>
        </a:p>
      </dgm:t>
    </dgm:pt>
    <dgm:pt modelId="{052465AF-9011-47BF-A5A0-4D9A87FAB57D}" type="sibTrans" cxnId="{55F6450E-71C2-4426-8ABC-68645BBC99CE}">
      <dgm:prSet/>
      <dgm:spPr/>
      <dgm:t>
        <a:bodyPr/>
        <a:lstStyle/>
        <a:p>
          <a:endParaRPr lang="en-US"/>
        </a:p>
      </dgm:t>
    </dgm:pt>
    <dgm:pt modelId="{B20ECC9C-EC60-4540-BBAD-93ED09AC2E6F}">
      <dgm:prSet/>
      <dgm:spPr/>
      <dgm:t>
        <a:bodyPr/>
        <a:lstStyle/>
        <a:p>
          <a:r>
            <a:rPr lang="en-GB"/>
            <a:t>Breaches in policies – if unsure, request the policy</a:t>
          </a:r>
          <a:endParaRPr lang="en-US"/>
        </a:p>
      </dgm:t>
    </dgm:pt>
    <dgm:pt modelId="{C798BC8D-40A0-48E5-A1A7-764F74FF9145}" type="parTrans" cxnId="{74727771-F631-454C-B1BF-FB531754B713}">
      <dgm:prSet/>
      <dgm:spPr/>
      <dgm:t>
        <a:bodyPr/>
        <a:lstStyle/>
        <a:p>
          <a:endParaRPr lang="en-US"/>
        </a:p>
      </dgm:t>
    </dgm:pt>
    <dgm:pt modelId="{5F6A0FCB-6176-4226-A0F3-3F6D9137B534}" type="sibTrans" cxnId="{74727771-F631-454C-B1BF-FB531754B713}">
      <dgm:prSet/>
      <dgm:spPr/>
      <dgm:t>
        <a:bodyPr/>
        <a:lstStyle/>
        <a:p>
          <a:endParaRPr lang="en-US"/>
        </a:p>
      </dgm:t>
    </dgm:pt>
    <dgm:pt modelId="{1A9119D0-F442-4A01-A86D-20B5721A0837}">
      <dgm:prSet/>
      <dgm:spPr/>
      <dgm:t>
        <a:bodyPr/>
        <a:lstStyle/>
        <a:p>
          <a:r>
            <a:rPr lang="en-GB"/>
            <a:t>Has a decision been made? And on what basis was it made?</a:t>
          </a:r>
          <a:endParaRPr lang="en-US"/>
        </a:p>
      </dgm:t>
    </dgm:pt>
    <dgm:pt modelId="{1E13CCB6-333A-4531-8E52-3B14352DF102}" type="parTrans" cxnId="{3AB3083A-4ABA-4E84-BC32-0337B7A2A4B1}">
      <dgm:prSet/>
      <dgm:spPr/>
      <dgm:t>
        <a:bodyPr/>
        <a:lstStyle/>
        <a:p>
          <a:endParaRPr lang="en-US"/>
        </a:p>
      </dgm:t>
    </dgm:pt>
    <dgm:pt modelId="{7DDCBE68-809B-464B-B2B8-357790D3D0CD}" type="sibTrans" cxnId="{3AB3083A-4ABA-4E84-BC32-0337B7A2A4B1}">
      <dgm:prSet/>
      <dgm:spPr/>
      <dgm:t>
        <a:bodyPr/>
        <a:lstStyle/>
        <a:p>
          <a:endParaRPr lang="en-US"/>
        </a:p>
      </dgm:t>
    </dgm:pt>
    <dgm:pt modelId="{88596444-4F60-4E3F-9955-E1A9775E89E2}">
      <dgm:prSet/>
      <dgm:spPr/>
      <dgm:t>
        <a:bodyPr/>
        <a:lstStyle/>
        <a:p>
          <a:r>
            <a:rPr lang="en-GB"/>
            <a:t>Documents referring to delayed discharge </a:t>
          </a:r>
          <a:endParaRPr lang="en-US"/>
        </a:p>
      </dgm:t>
    </dgm:pt>
    <dgm:pt modelId="{8A83E5C5-EC42-4191-A429-E6821B0E4B49}" type="parTrans" cxnId="{30C9211B-D357-4011-955A-3B3A4E2F812E}">
      <dgm:prSet/>
      <dgm:spPr/>
      <dgm:t>
        <a:bodyPr/>
        <a:lstStyle/>
        <a:p>
          <a:endParaRPr lang="en-US"/>
        </a:p>
      </dgm:t>
    </dgm:pt>
    <dgm:pt modelId="{EBD5A4EE-7FAD-491D-B771-C9AD3AABD9EF}" type="sibTrans" cxnId="{30C9211B-D357-4011-955A-3B3A4E2F812E}">
      <dgm:prSet/>
      <dgm:spPr/>
      <dgm:t>
        <a:bodyPr/>
        <a:lstStyle/>
        <a:p>
          <a:endParaRPr lang="en-US"/>
        </a:p>
      </dgm:t>
    </dgm:pt>
    <dgm:pt modelId="{AE3DE810-0DB3-41E7-87C1-F8287D3F8C16}">
      <dgm:prSet/>
      <dgm:spPr/>
      <dgm:t>
        <a:bodyPr/>
        <a:lstStyle/>
        <a:p>
          <a:r>
            <a:rPr lang="en-GB"/>
            <a:t>Information from CTRs </a:t>
          </a:r>
          <a:endParaRPr lang="en-US"/>
        </a:p>
      </dgm:t>
    </dgm:pt>
    <dgm:pt modelId="{DB2D0D64-370B-4098-8CE1-A333C2C27399}" type="parTrans" cxnId="{CADDEC20-BB87-4869-B606-1ED73293EEC1}">
      <dgm:prSet/>
      <dgm:spPr/>
      <dgm:t>
        <a:bodyPr/>
        <a:lstStyle/>
        <a:p>
          <a:endParaRPr lang="en-US"/>
        </a:p>
      </dgm:t>
    </dgm:pt>
    <dgm:pt modelId="{E0F6D288-DE17-4609-8DDE-BB5543D98D27}" type="sibTrans" cxnId="{CADDEC20-BB87-4869-B606-1ED73293EEC1}">
      <dgm:prSet/>
      <dgm:spPr/>
      <dgm:t>
        <a:bodyPr/>
        <a:lstStyle/>
        <a:p>
          <a:endParaRPr lang="en-US"/>
        </a:p>
      </dgm:t>
    </dgm:pt>
    <dgm:pt modelId="{AA15E673-AAB0-4AEC-8063-3528897EDC12}" type="pres">
      <dgm:prSet presAssocID="{4E855E95-CED5-45BD-90BE-EFF9D2D07236}" presName="root" presStyleCnt="0">
        <dgm:presLayoutVars>
          <dgm:dir/>
          <dgm:resizeHandles val="exact"/>
        </dgm:presLayoutVars>
      </dgm:prSet>
      <dgm:spPr/>
    </dgm:pt>
    <dgm:pt modelId="{236EBD37-6EB1-4D40-8693-FEA7315E24FE}" type="pres">
      <dgm:prSet presAssocID="{B4846A19-FA70-4B20-9B75-AC11990A89A8}" presName="compNode" presStyleCnt="0"/>
      <dgm:spPr/>
    </dgm:pt>
    <dgm:pt modelId="{71C889D0-AB26-46DC-A13D-7AE4BE5299B9}" type="pres">
      <dgm:prSet presAssocID="{B4846A19-FA70-4B20-9B75-AC11990A89A8}" presName="bgRect" presStyleLbl="bgShp" presStyleIdx="0" presStyleCnt="5"/>
      <dgm:spPr/>
    </dgm:pt>
    <dgm:pt modelId="{E4E76DFA-1013-4B32-A786-79F9C5C56B83}" type="pres">
      <dgm:prSet presAssocID="{B4846A19-FA70-4B20-9B75-AC11990A89A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edding Rings"/>
        </a:ext>
      </dgm:extLst>
    </dgm:pt>
    <dgm:pt modelId="{781C80C5-6033-4F5B-BB45-2EC68A8CF4C7}" type="pres">
      <dgm:prSet presAssocID="{B4846A19-FA70-4B20-9B75-AC11990A89A8}" presName="spaceRect" presStyleCnt="0"/>
      <dgm:spPr/>
    </dgm:pt>
    <dgm:pt modelId="{FCBA6912-C1EF-42F3-B64D-F2981FA89740}" type="pres">
      <dgm:prSet presAssocID="{B4846A19-FA70-4B20-9B75-AC11990A89A8}" presName="parTx" presStyleLbl="revTx" presStyleIdx="0" presStyleCnt="5">
        <dgm:presLayoutVars>
          <dgm:chMax val="0"/>
          <dgm:chPref val="0"/>
        </dgm:presLayoutVars>
      </dgm:prSet>
      <dgm:spPr/>
    </dgm:pt>
    <dgm:pt modelId="{44612F1A-F0FB-4834-BBE7-23D5E4467DF4}" type="pres">
      <dgm:prSet presAssocID="{052465AF-9011-47BF-A5A0-4D9A87FAB57D}" presName="sibTrans" presStyleCnt="0"/>
      <dgm:spPr/>
    </dgm:pt>
    <dgm:pt modelId="{A47C24E1-A405-40CF-9F25-A685928285CB}" type="pres">
      <dgm:prSet presAssocID="{B20ECC9C-EC60-4540-BBAD-93ED09AC2E6F}" presName="compNode" presStyleCnt="0"/>
      <dgm:spPr/>
    </dgm:pt>
    <dgm:pt modelId="{A3636802-EAD6-4EAE-BD6D-15C11AB2EAFB}" type="pres">
      <dgm:prSet presAssocID="{B20ECC9C-EC60-4540-BBAD-93ED09AC2E6F}" presName="bgRect" presStyleLbl="bgShp" presStyleIdx="1" presStyleCnt="5"/>
      <dgm:spPr/>
    </dgm:pt>
    <dgm:pt modelId="{EB6BA5C5-8A66-4F87-B6CA-353BA944BB20}" type="pres">
      <dgm:prSet presAssocID="{B20ECC9C-EC60-4540-BBAD-93ED09AC2E6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 Sign"/>
        </a:ext>
      </dgm:extLst>
    </dgm:pt>
    <dgm:pt modelId="{DDA120B3-5614-402E-AE5E-4561D9893175}" type="pres">
      <dgm:prSet presAssocID="{B20ECC9C-EC60-4540-BBAD-93ED09AC2E6F}" presName="spaceRect" presStyleCnt="0"/>
      <dgm:spPr/>
    </dgm:pt>
    <dgm:pt modelId="{5CCC234C-65FB-4FDD-A020-DB6C538CE8AF}" type="pres">
      <dgm:prSet presAssocID="{B20ECC9C-EC60-4540-BBAD-93ED09AC2E6F}" presName="parTx" presStyleLbl="revTx" presStyleIdx="1" presStyleCnt="5">
        <dgm:presLayoutVars>
          <dgm:chMax val="0"/>
          <dgm:chPref val="0"/>
        </dgm:presLayoutVars>
      </dgm:prSet>
      <dgm:spPr/>
    </dgm:pt>
    <dgm:pt modelId="{ED29B4F0-2B9D-40B6-A5DE-479166182574}" type="pres">
      <dgm:prSet presAssocID="{5F6A0FCB-6176-4226-A0F3-3F6D9137B534}" presName="sibTrans" presStyleCnt="0"/>
      <dgm:spPr/>
    </dgm:pt>
    <dgm:pt modelId="{B74F6854-94E1-4AB6-8D5F-32B95F5D2D68}" type="pres">
      <dgm:prSet presAssocID="{1A9119D0-F442-4A01-A86D-20B5721A0837}" presName="compNode" presStyleCnt="0"/>
      <dgm:spPr/>
    </dgm:pt>
    <dgm:pt modelId="{3DF11331-9141-412F-90EE-3030F7BF559C}" type="pres">
      <dgm:prSet presAssocID="{1A9119D0-F442-4A01-A86D-20B5721A0837}" presName="bgRect" presStyleLbl="bgShp" presStyleIdx="2" presStyleCnt="5"/>
      <dgm:spPr/>
    </dgm:pt>
    <dgm:pt modelId="{339269D5-E86C-40EF-8123-BBAA62608890}" type="pres">
      <dgm:prSet presAssocID="{1A9119D0-F442-4A01-A86D-20B5721A083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sion chart"/>
        </a:ext>
      </dgm:extLst>
    </dgm:pt>
    <dgm:pt modelId="{28D1334F-E0A3-4CE2-B65E-6D58B32DD835}" type="pres">
      <dgm:prSet presAssocID="{1A9119D0-F442-4A01-A86D-20B5721A0837}" presName="spaceRect" presStyleCnt="0"/>
      <dgm:spPr/>
    </dgm:pt>
    <dgm:pt modelId="{92462C21-50EF-4894-B18D-68734A3AA825}" type="pres">
      <dgm:prSet presAssocID="{1A9119D0-F442-4A01-A86D-20B5721A0837}" presName="parTx" presStyleLbl="revTx" presStyleIdx="2" presStyleCnt="5">
        <dgm:presLayoutVars>
          <dgm:chMax val="0"/>
          <dgm:chPref val="0"/>
        </dgm:presLayoutVars>
      </dgm:prSet>
      <dgm:spPr/>
    </dgm:pt>
    <dgm:pt modelId="{AAFCDF9E-D5D5-416B-994E-97607ACFC159}" type="pres">
      <dgm:prSet presAssocID="{7DDCBE68-809B-464B-B2B8-357790D3D0CD}" presName="sibTrans" presStyleCnt="0"/>
      <dgm:spPr/>
    </dgm:pt>
    <dgm:pt modelId="{4625A441-35E0-4C1E-8648-3BCD82DE8970}" type="pres">
      <dgm:prSet presAssocID="{88596444-4F60-4E3F-9955-E1A9775E89E2}" presName="compNode" presStyleCnt="0"/>
      <dgm:spPr/>
    </dgm:pt>
    <dgm:pt modelId="{17D58134-A40F-4140-885D-90E471A21DA6}" type="pres">
      <dgm:prSet presAssocID="{88596444-4F60-4E3F-9955-E1A9775E89E2}" presName="bgRect" presStyleLbl="bgShp" presStyleIdx="3" presStyleCnt="5"/>
      <dgm:spPr/>
    </dgm:pt>
    <dgm:pt modelId="{92A82431-A44A-4AA0-99F9-26F59FF646BA}" type="pres">
      <dgm:prSet presAssocID="{88596444-4F60-4E3F-9955-E1A9775E89E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80D7520D-CB35-4824-9D1F-20ABF0CC72AE}" type="pres">
      <dgm:prSet presAssocID="{88596444-4F60-4E3F-9955-E1A9775E89E2}" presName="spaceRect" presStyleCnt="0"/>
      <dgm:spPr/>
    </dgm:pt>
    <dgm:pt modelId="{502610C3-BA1A-4E30-87D8-C1DEBA0DEFFA}" type="pres">
      <dgm:prSet presAssocID="{88596444-4F60-4E3F-9955-E1A9775E89E2}" presName="parTx" presStyleLbl="revTx" presStyleIdx="3" presStyleCnt="5">
        <dgm:presLayoutVars>
          <dgm:chMax val="0"/>
          <dgm:chPref val="0"/>
        </dgm:presLayoutVars>
      </dgm:prSet>
      <dgm:spPr/>
    </dgm:pt>
    <dgm:pt modelId="{A7715F60-9112-48C9-8EA0-C4919F9002AE}" type="pres">
      <dgm:prSet presAssocID="{EBD5A4EE-7FAD-491D-B771-C9AD3AABD9EF}" presName="sibTrans" presStyleCnt="0"/>
      <dgm:spPr/>
    </dgm:pt>
    <dgm:pt modelId="{71522AD7-EAEE-429E-9AC8-B952437BCA5E}" type="pres">
      <dgm:prSet presAssocID="{AE3DE810-0DB3-41E7-87C1-F8287D3F8C16}" presName="compNode" presStyleCnt="0"/>
      <dgm:spPr/>
    </dgm:pt>
    <dgm:pt modelId="{CDB6F9EA-DB01-46AD-B0C7-22FACC936441}" type="pres">
      <dgm:prSet presAssocID="{AE3DE810-0DB3-41E7-87C1-F8287D3F8C16}" presName="bgRect" presStyleLbl="bgShp" presStyleIdx="4" presStyleCnt="5"/>
      <dgm:spPr/>
    </dgm:pt>
    <dgm:pt modelId="{5790F2D6-C92E-4412-8E1B-D3A648508ADE}" type="pres">
      <dgm:prSet presAssocID="{AE3DE810-0DB3-41E7-87C1-F8287D3F8C1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1BF8D4BC-5787-43F6-A065-48BB6E752743}" type="pres">
      <dgm:prSet presAssocID="{AE3DE810-0DB3-41E7-87C1-F8287D3F8C16}" presName="spaceRect" presStyleCnt="0"/>
      <dgm:spPr/>
    </dgm:pt>
    <dgm:pt modelId="{92FED21E-2227-48F7-A8D9-B817AE97D633}" type="pres">
      <dgm:prSet presAssocID="{AE3DE810-0DB3-41E7-87C1-F8287D3F8C16}" presName="parTx" presStyleLbl="revTx" presStyleIdx="4" presStyleCnt="5">
        <dgm:presLayoutVars>
          <dgm:chMax val="0"/>
          <dgm:chPref val="0"/>
        </dgm:presLayoutVars>
      </dgm:prSet>
      <dgm:spPr/>
    </dgm:pt>
  </dgm:ptLst>
  <dgm:cxnLst>
    <dgm:cxn modelId="{55F6450E-71C2-4426-8ABC-68645BBC99CE}" srcId="{4E855E95-CED5-45BD-90BE-EFF9D2D07236}" destId="{B4846A19-FA70-4B20-9B75-AC11990A89A8}" srcOrd="0" destOrd="0" parTransId="{8EDC74F0-35F4-47A1-A758-B78D296E6A58}" sibTransId="{052465AF-9011-47BF-A5A0-4D9A87FAB57D}"/>
    <dgm:cxn modelId="{30C9211B-D357-4011-955A-3B3A4E2F812E}" srcId="{4E855E95-CED5-45BD-90BE-EFF9D2D07236}" destId="{88596444-4F60-4E3F-9955-E1A9775E89E2}" srcOrd="3" destOrd="0" parTransId="{8A83E5C5-EC42-4191-A429-E6821B0E4B49}" sibTransId="{EBD5A4EE-7FAD-491D-B771-C9AD3AABD9EF}"/>
    <dgm:cxn modelId="{CADDEC20-BB87-4869-B606-1ED73293EEC1}" srcId="{4E855E95-CED5-45BD-90BE-EFF9D2D07236}" destId="{AE3DE810-0DB3-41E7-87C1-F8287D3F8C16}" srcOrd="4" destOrd="0" parTransId="{DB2D0D64-370B-4098-8CE1-A333C2C27399}" sibTransId="{E0F6D288-DE17-4609-8DDE-BB5543D98D27}"/>
    <dgm:cxn modelId="{3AB3083A-4ABA-4E84-BC32-0337B7A2A4B1}" srcId="{4E855E95-CED5-45BD-90BE-EFF9D2D07236}" destId="{1A9119D0-F442-4A01-A86D-20B5721A0837}" srcOrd="2" destOrd="0" parTransId="{1E13CCB6-333A-4531-8E52-3B14352DF102}" sibTransId="{7DDCBE68-809B-464B-B2B8-357790D3D0CD}"/>
    <dgm:cxn modelId="{74727771-F631-454C-B1BF-FB531754B713}" srcId="{4E855E95-CED5-45BD-90BE-EFF9D2D07236}" destId="{B20ECC9C-EC60-4540-BBAD-93ED09AC2E6F}" srcOrd="1" destOrd="0" parTransId="{C798BC8D-40A0-48E5-A1A7-764F74FF9145}" sibTransId="{5F6A0FCB-6176-4226-A0F3-3F6D9137B534}"/>
    <dgm:cxn modelId="{AE7E9684-96F1-4CA5-AEB4-3B2788FF4FF4}" type="presOf" srcId="{88596444-4F60-4E3F-9955-E1A9775E89E2}" destId="{502610C3-BA1A-4E30-87D8-C1DEBA0DEFFA}" srcOrd="0" destOrd="0" presId="urn:microsoft.com/office/officeart/2018/2/layout/IconVerticalSolidList"/>
    <dgm:cxn modelId="{13A5C78D-B58D-454A-A05D-88D382425F16}" type="presOf" srcId="{B20ECC9C-EC60-4540-BBAD-93ED09AC2E6F}" destId="{5CCC234C-65FB-4FDD-A020-DB6C538CE8AF}" srcOrd="0" destOrd="0" presId="urn:microsoft.com/office/officeart/2018/2/layout/IconVerticalSolidList"/>
    <dgm:cxn modelId="{595F12AA-8D64-451D-9A7A-8FA1A6E79B46}" type="presOf" srcId="{4E855E95-CED5-45BD-90BE-EFF9D2D07236}" destId="{AA15E673-AAB0-4AEC-8063-3528897EDC12}" srcOrd="0" destOrd="0" presId="urn:microsoft.com/office/officeart/2018/2/layout/IconVerticalSolidList"/>
    <dgm:cxn modelId="{77D3A0DC-7309-4BAC-BF41-B7A678C185E7}" type="presOf" srcId="{B4846A19-FA70-4B20-9B75-AC11990A89A8}" destId="{FCBA6912-C1EF-42F3-B64D-F2981FA89740}" srcOrd="0" destOrd="0" presId="urn:microsoft.com/office/officeart/2018/2/layout/IconVerticalSolidList"/>
    <dgm:cxn modelId="{42F206E7-189B-4EE1-B357-ED5BA8A3BA78}" type="presOf" srcId="{AE3DE810-0DB3-41E7-87C1-F8287D3F8C16}" destId="{92FED21E-2227-48F7-A8D9-B817AE97D633}" srcOrd="0" destOrd="0" presId="urn:microsoft.com/office/officeart/2018/2/layout/IconVerticalSolidList"/>
    <dgm:cxn modelId="{F6F473EE-4CFD-476E-9158-4C102EC17E05}" type="presOf" srcId="{1A9119D0-F442-4A01-A86D-20B5721A0837}" destId="{92462C21-50EF-4894-B18D-68734A3AA825}" srcOrd="0" destOrd="0" presId="urn:microsoft.com/office/officeart/2018/2/layout/IconVerticalSolidList"/>
    <dgm:cxn modelId="{F7DB5976-19B2-41BD-9711-04BC95F088BE}" type="presParOf" srcId="{AA15E673-AAB0-4AEC-8063-3528897EDC12}" destId="{236EBD37-6EB1-4D40-8693-FEA7315E24FE}" srcOrd="0" destOrd="0" presId="urn:microsoft.com/office/officeart/2018/2/layout/IconVerticalSolidList"/>
    <dgm:cxn modelId="{5BC83578-4120-4819-A4FA-C9B94511C37C}" type="presParOf" srcId="{236EBD37-6EB1-4D40-8693-FEA7315E24FE}" destId="{71C889D0-AB26-46DC-A13D-7AE4BE5299B9}" srcOrd="0" destOrd="0" presId="urn:microsoft.com/office/officeart/2018/2/layout/IconVerticalSolidList"/>
    <dgm:cxn modelId="{6E3ABFD7-F8AC-4FB8-A8AA-2DBDCE67636E}" type="presParOf" srcId="{236EBD37-6EB1-4D40-8693-FEA7315E24FE}" destId="{E4E76DFA-1013-4B32-A786-79F9C5C56B83}" srcOrd="1" destOrd="0" presId="urn:microsoft.com/office/officeart/2018/2/layout/IconVerticalSolidList"/>
    <dgm:cxn modelId="{EB666A62-AFFB-4E0A-A41C-2ACE841761D7}" type="presParOf" srcId="{236EBD37-6EB1-4D40-8693-FEA7315E24FE}" destId="{781C80C5-6033-4F5B-BB45-2EC68A8CF4C7}" srcOrd="2" destOrd="0" presId="urn:microsoft.com/office/officeart/2018/2/layout/IconVerticalSolidList"/>
    <dgm:cxn modelId="{295C81B6-F177-4BEE-A5C1-B63E883A3222}" type="presParOf" srcId="{236EBD37-6EB1-4D40-8693-FEA7315E24FE}" destId="{FCBA6912-C1EF-42F3-B64D-F2981FA89740}" srcOrd="3" destOrd="0" presId="urn:microsoft.com/office/officeart/2018/2/layout/IconVerticalSolidList"/>
    <dgm:cxn modelId="{C779E299-7172-40F7-8AA5-0479FABF38B3}" type="presParOf" srcId="{AA15E673-AAB0-4AEC-8063-3528897EDC12}" destId="{44612F1A-F0FB-4834-BBE7-23D5E4467DF4}" srcOrd="1" destOrd="0" presId="urn:microsoft.com/office/officeart/2018/2/layout/IconVerticalSolidList"/>
    <dgm:cxn modelId="{ACB6D522-BA31-449F-A060-AF46FADAEB89}" type="presParOf" srcId="{AA15E673-AAB0-4AEC-8063-3528897EDC12}" destId="{A47C24E1-A405-40CF-9F25-A685928285CB}" srcOrd="2" destOrd="0" presId="urn:microsoft.com/office/officeart/2018/2/layout/IconVerticalSolidList"/>
    <dgm:cxn modelId="{5FF2E1B2-3215-4E39-90ED-414010FF7578}" type="presParOf" srcId="{A47C24E1-A405-40CF-9F25-A685928285CB}" destId="{A3636802-EAD6-4EAE-BD6D-15C11AB2EAFB}" srcOrd="0" destOrd="0" presId="urn:microsoft.com/office/officeart/2018/2/layout/IconVerticalSolidList"/>
    <dgm:cxn modelId="{7C34DD10-FA62-4653-BBCB-E5FFABC0A37A}" type="presParOf" srcId="{A47C24E1-A405-40CF-9F25-A685928285CB}" destId="{EB6BA5C5-8A66-4F87-B6CA-353BA944BB20}" srcOrd="1" destOrd="0" presId="urn:microsoft.com/office/officeart/2018/2/layout/IconVerticalSolidList"/>
    <dgm:cxn modelId="{9A5725EB-80B6-44FD-BACA-953FB4D4E26E}" type="presParOf" srcId="{A47C24E1-A405-40CF-9F25-A685928285CB}" destId="{DDA120B3-5614-402E-AE5E-4561D9893175}" srcOrd="2" destOrd="0" presId="urn:microsoft.com/office/officeart/2018/2/layout/IconVerticalSolidList"/>
    <dgm:cxn modelId="{EF55B047-A17E-4BC0-A7DD-4F0C889CF34F}" type="presParOf" srcId="{A47C24E1-A405-40CF-9F25-A685928285CB}" destId="{5CCC234C-65FB-4FDD-A020-DB6C538CE8AF}" srcOrd="3" destOrd="0" presId="urn:microsoft.com/office/officeart/2018/2/layout/IconVerticalSolidList"/>
    <dgm:cxn modelId="{5D02101C-C557-46A6-AD70-A2F7886386B1}" type="presParOf" srcId="{AA15E673-AAB0-4AEC-8063-3528897EDC12}" destId="{ED29B4F0-2B9D-40B6-A5DE-479166182574}" srcOrd="3" destOrd="0" presId="urn:microsoft.com/office/officeart/2018/2/layout/IconVerticalSolidList"/>
    <dgm:cxn modelId="{2E46ED28-E596-477B-ACC1-3E7648E1FB5A}" type="presParOf" srcId="{AA15E673-AAB0-4AEC-8063-3528897EDC12}" destId="{B74F6854-94E1-4AB6-8D5F-32B95F5D2D68}" srcOrd="4" destOrd="0" presId="urn:microsoft.com/office/officeart/2018/2/layout/IconVerticalSolidList"/>
    <dgm:cxn modelId="{C08E3E10-C30B-4398-9923-06E37E2E4EA1}" type="presParOf" srcId="{B74F6854-94E1-4AB6-8D5F-32B95F5D2D68}" destId="{3DF11331-9141-412F-90EE-3030F7BF559C}" srcOrd="0" destOrd="0" presId="urn:microsoft.com/office/officeart/2018/2/layout/IconVerticalSolidList"/>
    <dgm:cxn modelId="{55BA8CA1-ECB1-4669-B6E1-320B736C9425}" type="presParOf" srcId="{B74F6854-94E1-4AB6-8D5F-32B95F5D2D68}" destId="{339269D5-E86C-40EF-8123-BBAA62608890}" srcOrd="1" destOrd="0" presId="urn:microsoft.com/office/officeart/2018/2/layout/IconVerticalSolidList"/>
    <dgm:cxn modelId="{5AE8ECF2-B849-4723-BC1E-D93D08A9DCAD}" type="presParOf" srcId="{B74F6854-94E1-4AB6-8D5F-32B95F5D2D68}" destId="{28D1334F-E0A3-4CE2-B65E-6D58B32DD835}" srcOrd="2" destOrd="0" presId="urn:microsoft.com/office/officeart/2018/2/layout/IconVerticalSolidList"/>
    <dgm:cxn modelId="{324E2BAF-19E3-4B7B-9C0B-035E79278ADB}" type="presParOf" srcId="{B74F6854-94E1-4AB6-8D5F-32B95F5D2D68}" destId="{92462C21-50EF-4894-B18D-68734A3AA825}" srcOrd="3" destOrd="0" presId="urn:microsoft.com/office/officeart/2018/2/layout/IconVerticalSolidList"/>
    <dgm:cxn modelId="{A85B198F-E7B8-4DDD-9F29-B26038C6F99D}" type="presParOf" srcId="{AA15E673-AAB0-4AEC-8063-3528897EDC12}" destId="{AAFCDF9E-D5D5-416B-994E-97607ACFC159}" srcOrd="5" destOrd="0" presId="urn:microsoft.com/office/officeart/2018/2/layout/IconVerticalSolidList"/>
    <dgm:cxn modelId="{BEAA9E46-D2A8-4F6C-B4CE-8481AC6C1359}" type="presParOf" srcId="{AA15E673-AAB0-4AEC-8063-3528897EDC12}" destId="{4625A441-35E0-4C1E-8648-3BCD82DE8970}" srcOrd="6" destOrd="0" presId="urn:microsoft.com/office/officeart/2018/2/layout/IconVerticalSolidList"/>
    <dgm:cxn modelId="{4B9A5ABB-FC52-47C8-9391-CA7018353B58}" type="presParOf" srcId="{4625A441-35E0-4C1E-8648-3BCD82DE8970}" destId="{17D58134-A40F-4140-885D-90E471A21DA6}" srcOrd="0" destOrd="0" presId="urn:microsoft.com/office/officeart/2018/2/layout/IconVerticalSolidList"/>
    <dgm:cxn modelId="{50DE4C85-6E1B-4822-A21D-BB39DBFEA746}" type="presParOf" srcId="{4625A441-35E0-4C1E-8648-3BCD82DE8970}" destId="{92A82431-A44A-4AA0-99F9-26F59FF646BA}" srcOrd="1" destOrd="0" presId="urn:microsoft.com/office/officeart/2018/2/layout/IconVerticalSolidList"/>
    <dgm:cxn modelId="{39DC18D1-FA91-4785-AF8B-8D3539C27C69}" type="presParOf" srcId="{4625A441-35E0-4C1E-8648-3BCD82DE8970}" destId="{80D7520D-CB35-4824-9D1F-20ABF0CC72AE}" srcOrd="2" destOrd="0" presId="urn:microsoft.com/office/officeart/2018/2/layout/IconVerticalSolidList"/>
    <dgm:cxn modelId="{AFD63048-A71E-4576-B0E9-E8BF58C91751}" type="presParOf" srcId="{4625A441-35E0-4C1E-8648-3BCD82DE8970}" destId="{502610C3-BA1A-4E30-87D8-C1DEBA0DEFFA}" srcOrd="3" destOrd="0" presId="urn:microsoft.com/office/officeart/2018/2/layout/IconVerticalSolidList"/>
    <dgm:cxn modelId="{898855D9-F9F1-4F1B-8C43-29FCDBBC706D}" type="presParOf" srcId="{AA15E673-AAB0-4AEC-8063-3528897EDC12}" destId="{A7715F60-9112-48C9-8EA0-C4919F9002AE}" srcOrd="7" destOrd="0" presId="urn:microsoft.com/office/officeart/2018/2/layout/IconVerticalSolidList"/>
    <dgm:cxn modelId="{6B27CE7E-4CB0-4DBC-AE15-CEED3ADC2E49}" type="presParOf" srcId="{AA15E673-AAB0-4AEC-8063-3528897EDC12}" destId="{71522AD7-EAEE-429E-9AC8-B952437BCA5E}" srcOrd="8" destOrd="0" presId="urn:microsoft.com/office/officeart/2018/2/layout/IconVerticalSolidList"/>
    <dgm:cxn modelId="{DF872CC3-5E1C-4628-BD19-3C1D77A95B49}" type="presParOf" srcId="{71522AD7-EAEE-429E-9AC8-B952437BCA5E}" destId="{CDB6F9EA-DB01-46AD-B0C7-22FACC936441}" srcOrd="0" destOrd="0" presId="urn:microsoft.com/office/officeart/2018/2/layout/IconVerticalSolidList"/>
    <dgm:cxn modelId="{D21C0ADF-77EC-4AE3-A1DD-0503446B85FA}" type="presParOf" srcId="{71522AD7-EAEE-429E-9AC8-B952437BCA5E}" destId="{5790F2D6-C92E-4412-8E1B-D3A648508ADE}" srcOrd="1" destOrd="0" presId="urn:microsoft.com/office/officeart/2018/2/layout/IconVerticalSolidList"/>
    <dgm:cxn modelId="{25696255-E690-472E-8CB4-D9AB4843E750}" type="presParOf" srcId="{71522AD7-EAEE-429E-9AC8-B952437BCA5E}" destId="{1BF8D4BC-5787-43F6-A065-48BB6E752743}" srcOrd="2" destOrd="0" presId="urn:microsoft.com/office/officeart/2018/2/layout/IconVerticalSolidList"/>
    <dgm:cxn modelId="{73062877-06B7-4CA5-A060-BCEF42B0C8E7}" type="presParOf" srcId="{71522AD7-EAEE-429E-9AC8-B952437BCA5E}" destId="{92FED21E-2227-48F7-A8D9-B817AE97D63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5FB783-7A93-4626-B881-B39EABB4A07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8767871-7FDC-430A-B676-021C64EE8713}">
      <dgm:prSet/>
      <dgm:spPr/>
      <dgm:t>
        <a:bodyPr/>
        <a:lstStyle/>
        <a:p>
          <a:r>
            <a:rPr lang="en-GB"/>
            <a:t>Legal aid funded – public law contract – means tested</a:t>
          </a:r>
          <a:endParaRPr lang="en-US"/>
        </a:p>
      </dgm:t>
    </dgm:pt>
    <dgm:pt modelId="{9FB17AF1-9183-466A-BFBC-9025D0C72332}" type="parTrans" cxnId="{1BE17022-084B-42D5-A591-5DE7A1F39D8C}">
      <dgm:prSet/>
      <dgm:spPr/>
      <dgm:t>
        <a:bodyPr/>
        <a:lstStyle/>
        <a:p>
          <a:endParaRPr lang="en-US"/>
        </a:p>
      </dgm:t>
    </dgm:pt>
    <dgm:pt modelId="{4A305E14-71A2-41FD-8A2E-326A33106D0B}" type="sibTrans" cxnId="{1BE17022-084B-42D5-A591-5DE7A1F39D8C}">
      <dgm:prSet/>
      <dgm:spPr/>
      <dgm:t>
        <a:bodyPr/>
        <a:lstStyle/>
        <a:p>
          <a:endParaRPr lang="en-US"/>
        </a:p>
      </dgm:t>
    </dgm:pt>
    <dgm:pt modelId="{B27388A4-7501-4B86-B93F-69B8403335BF}">
      <dgm:prSet/>
      <dgm:spPr/>
      <dgm:t>
        <a:bodyPr/>
        <a:lstStyle/>
        <a:p>
          <a:r>
            <a:rPr lang="en-GB"/>
            <a:t>Prompt action – bring it to the attention of a lawyer </a:t>
          </a:r>
          <a:endParaRPr lang="en-US"/>
        </a:p>
      </dgm:t>
    </dgm:pt>
    <dgm:pt modelId="{B072C14E-C7E7-47EC-B611-ED3BAEFEA078}" type="parTrans" cxnId="{D4138211-BBA0-462D-885B-8D119BBBFE34}">
      <dgm:prSet/>
      <dgm:spPr/>
      <dgm:t>
        <a:bodyPr/>
        <a:lstStyle/>
        <a:p>
          <a:endParaRPr lang="en-US"/>
        </a:p>
      </dgm:t>
    </dgm:pt>
    <dgm:pt modelId="{4C226CA4-CA26-4E88-9563-9BBE058AE31E}" type="sibTrans" cxnId="{D4138211-BBA0-462D-885B-8D119BBBFE34}">
      <dgm:prSet/>
      <dgm:spPr/>
      <dgm:t>
        <a:bodyPr/>
        <a:lstStyle/>
        <a:p>
          <a:endParaRPr lang="en-US"/>
        </a:p>
      </dgm:t>
    </dgm:pt>
    <dgm:pt modelId="{81765382-9392-47D4-8578-B8D6F7657D7A}">
      <dgm:prSet/>
      <dgm:spPr/>
      <dgm:t>
        <a:bodyPr/>
        <a:lstStyle/>
        <a:p>
          <a:r>
            <a:rPr lang="en-GB"/>
            <a:t>Bring any evidence – providing copies of policies of concern</a:t>
          </a:r>
          <a:endParaRPr lang="en-US"/>
        </a:p>
      </dgm:t>
    </dgm:pt>
    <dgm:pt modelId="{F279DA49-584F-449F-BD9A-398EAF190274}" type="parTrans" cxnId="{92494F5C-C5B2-4DA0-AF99-22DBFE4CEA08}">
      <dgm:prSet/>
      <dgm:spPr/>
      <dgm:t>
        <a:bodyPr/>
        <a:lstStyle/>
        <a:p>
          <a:endParaRPr lang="en-US"/>
        </a:p>
      </dgm:t>
    </dgm:pt>
    <dgm:pt modelId="{5EFA6EB1-19EF-40CA-8C76-DC4B257FDBF3}" type="sibTrans" cxnId="{92494F5C-C5B2-4DA0-AF99-22DBFE4CEA08}">
      <dgm:prSet/>
      <dgm:spPr/>
      <dgm:t>
        <a:bodyPr/>
        <a:lstStyle/>
        <a:p>
          <a:endParaRPr lang="en-US"/>
        </a:p>
      </dgm:t>
    </dgm:pt>
    <dgm:pt modelId="{9D99951F-1DA1-4FF1-A35A-CDBD24630796}">
      <dgm:prSet/>
      <dgm:spPr/>
      <dgm:t>
        <a:bodyPr/>
        <a:lstStyle/>
        <a:p>
          <a:r>
            <a:rPr lang="en-GB"/>
            <a:t>Talk to a MH lawyer if one is involved and refer on </a:t>
          </a:r>
          <a:endParaRPr lang="en-US"/>
        </a:p>
      </dgm:t>
    </dgm:pt>
    <dgm:pt modelId="{272420A4-E4F9-4968-AD0B-8C1BD66E7C68}" type="parTrans" cxnId="{0A603CB5-05E9-4182-871C-317A8BE0A253}">
      <dgm:prSet/>
      <dgm:spPr/>
      <dgm:t>
        <a:bodyPr/>
        <a:lstStyle/>
        <a:p>
          <a:endParaRPr lang="en-US"/>
        </a:p>
      </dgm:t>
    </dgm:pt>
    <dgm:pt modelId="{B80E1BCB-942B-4DE5-9F86-8F338C083034}" type="sibTrans" cxnId="{0A603CB5-05E9-4182-871C-317A8BE0A253}">
      <dgm:prSet/>
      <dgm:spPr/>
      <dgm:t>
        <a:bodyPr/>
        <a:lstStyle/>
        <a:p>
          <a:endParaRPr lang="en-US"/>
        </a:p>
      </dgm:t>
    </dgm:pt>
    <dgm:pt modelId="{27DC3BB6-9EC9-40B5-B4A0-2F68C78708D5}" type="pres">
      <dgm:prSet presAssocID="{8A5FB783-7A93-4626-B881-B39EABB4A072}" presName="root" presStyleCnt="0">
        <dgm:presLayoutVars>
          <dgm:dir/>
          <dgm:resizeHandles val="exact"/>
        </dgm:presLayoutVars>
      </dgm:prSet>
      <dgm:spPr/>
    </dgm:pt>
    <dgm:pt modelId="{7BEA17EA-3F16-4050-B06F-01184D3B68DB}" type="pres">
      <dgm:prSet presAssocID="{58767871-7FDC-430A-B676-021C64EE8713}" presName="compNode" presStyleCnt="0"/>
      <dgm:spPr/>
    </dgm:pt>
    <dgm:pt modelId="{0343E009-D963-405C-B5E1-166AF6ED0BA5}" type="pres">
      <dgm:prSet presAssocID="{58767871-7FDC-430A-B676-021C64EE8713}" presName="bgRect" presStyleLbl="bgShp" presStyleIdx="0" presStyleCnt="4"/>
      <dgm:spPr/>
    </dgm:pt>
    <dgm:pt modelId="{523EA4D2-3CEB-45CC-B13C-92C289F53B49}" type="pres">
      <dgm:prSet presAssocID="{58767871-7FDC-430A-B676-021C64EE871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1A05B716-A903-4E11-B083-ABAC100612AE}" type="pres">
      <dgm:prSet presAssocID="{58767871-7FDC-430A-B676-021C64EE8713}" presName="spaceRect" presStyleCnt="0"/>
      <dgm:spPr/>
    </dgm:pt>
    <dgm:pt modelId="{D32FDEBB-8108-443D-A61D-D465538F3430}" type="pres">
      <dgm:prSet presAssocID="{58767871-7FDC-430A-B676-021C64EE8713}" presName="parTx" presStyleLbl="revTx" presStyleIdx="0" presStyleCnt="4">
        <dgm:presLayoutVars>
          <dgm:chMax val="0"/>
          <dgm:chPref val="0"/>
        </dgm:presLayoutVars>
      </dgm:prSet>
      <dgm:spPr/>
    </dgm:pt>
    <dgm:pt modelId="{E852CB2D-8E17-47B4-913E-CF88CDFA30A9}" type="pres">
      <dgm:prSet presAssocID="{4A305E14-71A2-41FD-8A2E-326A33106D0B}" presName="sibTrans" presStyleCnt="0"/>
      <dgm:spPr/>
    </dgm:pt>
    <dgm:pt modelId="{B42D7DCB-42EA-43DD-9662-6697D1474E1F}" type="pres">
      <dgm:prSet presAssocID="{B27388A4-7501-4B86-B93F-69B8403335BF}" presName="compNode" presStyleCnt="0"/>
      <dgm:spPr/>
    </dgm:pt>
    <dgm:pt modelId="{788DB176-5972-482E-A16F-A5AB28E38527}" type="pres">
      <dgm:prSet presAssocID="{B27388A4-7501-4B86-B93F-69B8403335BF}" presName="bgRect" presStyleLbl="bgShp" presStyleIdx="1" presStyleCnt="4"/>
      <dgm:spPr/>
    </dgm:pt>
    <dgm:pt modelId="{252DD1B4-0601-4481-ABFE-EC5A5BAB4711}" type="pres">
      <dgm:prSet presAssocID="{B27388A4-7501-4B86-B93F-69B8403335B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D5578378-7121-4626-BD69-876DCBCF03E7}" type="pres">
      <dgm:prSet presAssocID="{B27388A4-7501-4B86-B93F-69B8403335BF}" presName="spaceRect" presStyleCnt="0"/>
      <dgm:spPr/>
    </dgm:pt>
    <dgm:pt modelId="{B595682C-41EF-458C-990D-93436177AC25}" type="pres">
      <dgm:prSet presAssocID="{B27388A4-7501-4B86-B93F-69B8403335BF}" presName="parTx" presStyleLbl="revTx" presStyleIdx="1" presStyleCnt="4">
        <dgm:presLayoutVars>
          <dgm:chMax val="0"/>
          <dgm:chPref val="0"/>
        </dgm:presLayoutVars>
      </dgm:prSet>
      <dgm:spPr/>
    </dgm:pt>
    <dgm:pt modelId="{420A290E-17CC-41D7-AF06-05249FB728B8}" type="pres">
      <dgm:prSet presAssocID="{4C226CA4-CA26-4E88-9563-9BBE058AE31E}" presName="sibTrans" presStyleCnt="0"/>
      <dgm:spPr/>
    </dgm:pt>
    <dgm:pt modelId="{53CB741A-EF49-45C5-9769-5C1A40493468}" type="pres">
      <dgm:prSet presAssocID="{81765382-9392-47D4-8578-B8D6F7657D7A}" presName="compNode" presStyleCnt="0"/>
      <dgm:spPr/>
    </dgm:pt>
    <dgm:pt modelId="{C1537850-3C0D-4977-AF9A-F0E82151198A}" type="pres">
      <dgm:prSet presAssocID="{81765382-9392-47D4-8578-B8D6F7657D7A}" presName="bgRect" presStyleLbl="bgShp" presStyleIdx="2" presStyleCnt="4"/>
      <dgm:spPr/>
    </dgm:pt>
    <dgm:pt modelId="{045AC3AC-E80A-4095-A117-1A93C4C067C5}" type="pres">
      <dgm:prSet presAssocID="{81765382-9392-47D4-8578-B8D6F7657D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EEFE58D9-4FA2-44C2-A516-EAD917D7C185}" type="pres">
      <dgm:prSet presAssocID="{81765382-9392-47D4-8578-B8D6F7657D7A}" presName="spaceRect" presStyleCnt="0"/>
      <dgm:spPr/>
    </dgm:pt>
    <dgm:pt modelId="{12BADDA4-219B-4CE2-91A6-30FF74FF7E20}" type="pres">
      <dgm:prSet presAssocID="{81765382-9392-47D4-8578-B8D6F7657D7A}" presName="parTx" presStyleLbl="revTx" presStyleIdx="2" presStyleCnt="4">
        <dgm:presLayoutVars>
          <dgm:chMax val="0"/>
          <dgm:chPref val="0"/>
        </dgm:presLayoutVars>
      </dgm:prSet>
      <dgm:spPr/>
    </dgm:pt>
    <dgm:pt modelId="{51C46EAD-8316-4D21-8248-2F9726EE90B3}" type="pres">
      <dgm:prSet presAssocID="{5EFA6EB1-19EF-40CA-8C76-DC4B257FDBF3}" presName="sibTrans" presStyleCnt="0"/>
      <dgm:spPr/>
    </dgm:pt>
    <dgm:pt modelId="{0E5AF4CB-BB54-4893-811A-7D46A9D391D9}" type="pres">
      <dgm:prSet presAssocID="{9D99951F-1DA1-4FF1-A35A-CDBD24630796}" presName="compNode" presStyleCnt="0"/>
      <dgm:spPr/>
    </dgm:pt>
    <dgm:pt modelId="{BE1B62A3-0314-43B6-A667-CF6307394342}" type="pres">
      <dgm:prSet presAssocID="{9D99951F-1DA1-4FF1-A35A-CDBD24630796}" presName="bgRect" presStyleLbl="bgShp" presStyleIdx="3" presStyleCnt="4"/>
      <dgm:spPr/>
    </dgm:pt>
    <dgm:pt modelId="{251CCD04-6D39-4D24-8EC2-9827140EF3BB}" type="pres">
      <dgm:prSet presAssocID="{9D99951F-1DA1-4FF1-A35A-CDBD2463079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986C489A-8E81-4780-8536-6252E6923642}" type="pres">
      <dgm:prSet presAssocID="{9D99951F-1DA1-4FF1-A35A-CDBD24630796}" presName="spaceRect" presStyleCnt="0"/>
      <dgm:spPr/>
    </dgm:pt>
    <dgm:pt modelId="{BEE12AB7-258F-4D87-A407-55A1271B53CE}" type="pres">
      <dgm:prSet presAssocID="{9D99951F-1DA1-4FF1-A35A-CDBD24630796}" presName="parTx" presStyleLbl="revTx" presStyleIdx="3" presStyleCnt="4">
        <dgm:presLayoutVars>
          <dgm:chMax val="0"/>
          <dgm:chPref val="0"/>
        </dgm:presLayoutVars>
      </dgm:prSet>
      <dgm:spPr/>
    </dgm:pt>
  </dgm:ptLst>
  <dgm:cxnLst>
    <dgm:cxn modelId="{D4138211-BBA0-462D-885B-8D119BBBFE34}" srcId="{8A5FB783-7A93-4626-B881-B39EABB4A072}" destId="{B27388A4-7501-4B86-B93F-69B8403335BF}" srcOrd="1" destOrd="0" parTransId="{B072C14E-C7E7-47EC-B611-ED3BAEFEA078}" sibTransId="{4C226CA4-CA26-4E88-9563-9BBE058AE31E}"/>
    <dgm:cxn modelId="{232EE81F-1C3D-4C22-B31E-3839B59C2C77}" type="presOf" srcId="{8A5FB783-7A93-4626-B881-B39EABB4A072}" destId="{27DC3BB6-9EC9-40B5-B4A0-2F68C78708D5}" srcOrd="0" destOrd="0" presId="urn:microsoft.com/office/officeart/2018/2/layout/IconVerticalSolidList"/>
    <dgm:cxn modelId="{1BE17022-084B-42D5-A591-5DE7A1F39D8C}" srcId="{8A5FB783-7A93-4626-B881-B39EABB4A072}" destId="{58767871-7FDC-430A-B676-021C64EE8713}" srcOrd="0" destOrd="0" parTransId="{9FB17AF1-9183-466A-BFBC-9025D0C72332}" sibTransId="{4A305E14-71A2-41FD-8A2E-326A33106D0B}"/>
    <dgm:cxn modelId="{D1F2F337-AD2D-48F9-8E6D-CF7398CA4688}" type="presOf" srcId="{9D99951F-1DA1-4FF1-A35A-CDBD24630796}" destId="{BEE12AB7-258F-4D87-A407-55A1271B53CE}" srcOrd="0" destOrd="0" presId="urn:microsoft.com/office/officeart/2018/2/layout/IconVerticalSolidList"/>
    <dgm:cxn modelId="{F8EE5740-EDDA-47B2-95DA-97D63887619A}" type="presOf" srcId="{B27388A4-7501-4B86-B93F-69B8403335BF}" destId="{B595682C-41EF-458C-990D-93436177AC25}" srcOrd="0" destOrd="0" presId="urn:microsoft.com/office/officeart/2018/2/layout/IconVerticalSolidList"/>
    <dgm:cxn modelId="{92494F5C-C5B2-4DA0-AF99-22DBFE4CEA08}" srcId="{8A5FB783-7A93-4626-B881-B39EABB4A072}" destId="{81765382-9392-47D4-8578-B8D6F7657D7A}" srcOrd="2" destOrd="0" parTransId="{F279DA49-584F-449F-BD9A-398EAF190274}" sibTransId="{5EFA6EB1-19EF-40CA-8C76-DC4B257FDBF3}"/>
    <dgm:cxn modelId="{AE4DCF85-FD0F-49C2-A27F-CCFBC1838B78}" type="presOf" srcId="{81765382-9392-47D4-8578-B8D6F7657D7A}" destId="{12BADDA4-219B-4CE2-91A6-30FF74FF7E20}" srcOrd="0" destOrd="0" presId="urn:microsoft.com/office/officeart/2018/2/layout/IconVerticalSolidList"/>
    <dgm:cxn modelId="{0A603CB5-05E9-4182-871C-317A8BE0A253}" srcId="{8A5FB783-7A93-4626-B881-B39EABB4A072}" destId="{9D99951F-1DA1-4FF1-A35A-CDBD24630796}" srcOrd="3" destOrd="0" parTransId="{272420A4-E4F9-4968-AD0B-8C1BD66E7C68}" sibTransId="{B80E1BCB-942B-4DE5-9F86-8F338C083034}"/>
    <dgm:cxn modelId="{90C706FB-1557-4662-A6C0-5043AE6E371C}" type="presOf" srcId="{58767871-7FDC-430A-B676-021C64EE8713}" destId="{D32FDEBB-8108-443D-A61D-D465538F3430}" srcOrd="0" destOrd="0" presId="urn:microsoft.com/office/officeart/2018/2/layout/IconVerticalSolidList"/>
    <dgm:cxn modelId="{7EB8ED7A-39EA-4B68-9660-0CEDAD3428C0}" type="presParOf" srcId="{27DC3BB6-9EC9-40B5-B4A0-2F68C78708D5}" destId="{7BEA17EA-3F16-4050-B06F-01184D3B68DB}" srcOrd="0" destOrd="0" presId="urn:microsoft.com/office/officeart/2018/2/layout/IconVerticalSolidList"/>
    <dgm:cxn modelId="{C980A85F-8016-4A1C-9CBF-A0997E8CB50F}" type="presParOf" srcId="{7BEA17EA-3F16-4050-B06F-01184D3B68DB}" destId="{0343E009-D963-405C-B5E1-166AF6ED0BA5}" srcOrd="0" destOrd="0" presId="urn:microsoft.com/office/officeart/2018/2/layout/IconVerticalSolidList"/>
    <dgm:cxn modelId="{C9372165-C5E2-48AC-9AE3-386E95766D11}" type="presParOf" srcId="{7BEA17EA-3F16-4050-B06F-01184D3B68DB}" destId="{523EA4D2-3CEB-45CC-B13C-92C289F53B49}" srcOrd="1" destOrd="0" presId="urn:microsoft.com/office/officeart/2018/2/layout/IconVerticalSolidList"/>
    <dgm:cxn modelId="{BAFD9CC7-49F5-48A7-82DF-D1959C5C3248}" type="presParOf" srcId="{7BEA17EA-3F16-4050-B06F-01184D3B68DB}" destId="{1A05B716-A903-4E11-B083-ABAC100612AE}" srcOrd="2" destOrd="0" presId="urn:microsoft.com/office/officeart/2018/2/layout/IconVerticalSolidList"/>
    <dgm:cxn modelId="{3626B8CC-70EC-4D80-9EA7-587D3E9F8C34}" type="presParOf" srcId="{7BEA17EA-3F16-4050-B06F-01184D3B68DB}" destId="{D32FDEBB-8108-443D-A61D-D465538F3430}" srcOrd="3" destOrd="0" presId="urn:microsoft.com/office/officeart/2018/2/layout/IconVerticalSolidList"/>
    <dgm:cxn modelId="{826D571B-4438-472B-ADC9-BD666077CA27}" type="presParOf" srcId="{27DC3BB6-9EC9-40B5-B4A0-2F68C78708D5}" destId="{E852CB2D-8E17-47B4-913E-CF88CDFA30A9}" srcOrd="1" destOrd="0" presId="urn:microsoft.com/office/officeart/2018/2/layout/IconVerticalSolidList"/>
    <dgm:cxn modelId="{AC94BDF3-99E8-45B5-8BCC-BBF96017DB5E}" type="presParOf" srcId="{27DC3BB6-9EC9-40B5-B4A0-2F68C78708D5}" destId="{B42D7DCB-42EA-43DD-9662-6697D1474E1F}" srcOrd="2" destOrd="0" presId="urn:microsoft.com/office/officeart/2018/2/layout/IconVerticalSolidList"/>
    <dgm:cxn modelId="{0B564054-3A07-41B8-82BC-75376B5C2A53}" type="presParOf" srcId="{B42D7DCB-42EA-43DD-9662-6697D1474E1F}" destId="{788DB176-5972-482E-A16F-A5AB28E38527}" srcOrd="0" destOrd="0" presId="urn:microsoft.com/office/officeart/2018/2/layout/IconVerticalSolidList"/>
    <dgm:cxn modelId="{A75DFFAC-EFB9-4D26-B037-A8A570170484}" type="presParOf" srcId="{B42D7DCB-42EA-43DD-9662-6697D1474E1F}" destId="{252DD1B4-0601-4481-ABFE-EC5A5BAB4711}" srcOrd="1" destOrd="0" presId="urn:microsoft.com/office/officeart/2018/2/layout/IconVerticalSolidList"/>
    <dgm:cxn modelId="{0FBF3CFF-7586-4421-BAEC-2FB02278DB98}" type="presParOf" srcId="{B42D7DCB-42EA-43DD-9662-6697D1474E1F}" destId="{D5578378-7121-4626-BD69-876DCBCF03E7}" srcOrd="2" destOrd="0" presId="urn:microsoft.com/office/officeart/2018/2/layout/IconVerticalSolidList"/>
    <dgm:cxn modelId="{3867A0D1-C376-46D9-95ED-E7F30511AA3F}" type="presParOf" srcId="{B42D7DCB-42EA-43DD-9662-6697D1474E1F}" destId="{B595682C-41EF-458C-990D-93436177AC25}" srcOrd="3" destOrd="0" presId="urn:microsoft.com/office/officeart/2018/2/layout/IconVerticalSolidList"/>
    <dgm:cxn modelId="{D9320282-4BD9-45F6-A179-C38C1B61346A}" type="presParOf" srcId="{27DC3BB6-9EC9-40B5-B4A0-2F68C78708D5}" destId="{420A290E-17CC-41D7-AF06-05249FB728B8}" srcOrd="3" destOrd="0" presId="urn:microsoft.com/office/officeart/2018/2/layout/IconVerticalSolidList"/>
    <dgm:cxn modelId="{04EAB2BF-7C9F-483A-ADA3-EC7F9BFDCECE}" type="presParOf" srcId="{27DC3BB6-9EC9-40B5-B4A0-2F68C78708D5}" destId="{53CB741A-EF49-45C5-9769-5C1A40493468}" srcOrd="4" destOrd="0" presId="urn:microsoft.com/office/officeart/2018/2/layout/IconVerticalSolidList"/>
    <dgm:cxn modelId="{CF688096-8889-4B9D-B7B7-3EF40195F5E9}" type="presParOf" srcId="{53CB741A-EF49-45C5-9769-5C1A40493468}" destId="{C1537850-3C0D-4977-AF9A-F0E82151198A}" srcOrd="0" destOrd="0" presId="urn:microsoft.com/office/officeart/2018/2/layout/IconVerticalSolidList"/>
    <dgm:cxn modelId="{C7592CB9-E4D9-40BF-9969-DFAEF1B69D41}" type="presParOf" srcId="{53CB741A-EF49-45C5-9769-5C1A40493468}" destId="{045AC3AC-E80A-4095-A117-1A93C4C067C5}" srcOrd="1" destOrd="0" presId="urn:microsoft.com/office/officeart/2018/2/layout/IconVerticalSolidList"/>
    <dgm:cxn modelId="{922FB179-03C3-4305-B768-8D024558D813}" type="presParOf" srcId="{53CB741A-EF49-45C5-9769-5C1A40493468}" destId="{EEFE58D9-4FA2-44C2-A516-EAD917D7C185}" srcOrd="2" destOrd="0" presId="urn:microsoft.com/office/officeart/2018/2/layout/IconVerticalSolidList"/>
    <dgm:cxn modelId="{FBA420B2-AF07-43B5-843C-75C479BD0F27}" type="presParOf" srcId="{53CB741A-EF49-45C5-9769-5C1A40493468}" destId="{12BADDA4-219B-4CE2-91A6-30FF74FF7E20}" srcOrd="3" destOrd="0" presId="urn:microsoft.com/office/officeart/2018/2/layout/IconVerticalSolidList"/>
    <dgm:cxn modelId="{54AE7D83-5019-40B7-996A-0C7B2AE93B3C}" type="presParOf" srcId="{27DC3BB6-9EC9-40B5-B4A0-2F68C78708D5}" destId="{51C46EAD-8316-4D21-8248-2F9726EE90B3}" srcOrd="5" destOrd="0" presId="urn:microsoft.com/office/officeart/2018/2/layout/IconVerticalSolidList"/>
    <dgm:cxn modelId="{21F66E15-1043-475E-A765-C9E2DE8596F4}" type="presParOf" srcId="{27DC3BB6-9EC9-40B5-B4A0-2F68C78708D5}" destId="{0E5AF4CB-BB54-4893-811A-7D46A9D391D9}" srcOrd="6" destOrd="0" presId="urn:microsoft.com/office/officeart/2018/2/layout/IconVerticalSolidList"/>
    <dgm:cxn modelId="{2FF27298-A5F0-4789-9170-F6D55D21BFC0}" type="presParOf" srcId="{0E5AF4CB-BB54-4893-811A-7D46A9D391D9}" destId="{BE1B62A3-0314-43B6-A667-CF6307394342}" srcOrd="0" destOrd="0" presId="urn:microsoft.com/office/officeart/2018/2/layout/IconVerticalSolidList"/>
    <dgm:cxn modelId="{B771DFB2-C375-4195-BAA6-3304253EABBE}" type="presParOf" srcId="{0E5AF4CB-BB54-4893-811A-7D46A9D391D9}" destId="{251CCD04-6D39-4D24-8EC2-9827140EF3BB}" srcOrd="1" destOrd="0" presId="urn:microsoft.com/office/officeart/2018/2/layout/IconVerticalSolidList"/>
    <dgm:cxn modelId="{A593C471-46C6-48E9-B5B2-D2E416D46FDD}" type="presParOf" srcId="{0E5AF4CB-BB54-4893-811A-7D46A9D391D9}" destId="{986C489A-8E81-4780-8536-6252E6923642}" srcOrd="2" destOrd="0" presId="urn:microsoft.com/office/officeart/2018/2/layout/IconVerticalSolidList"/>
    <dgm:cxn modelId="{7875D667-C0D4-4137-8F87-7D308427B5CF}" type="presParOf" srcId="{0E5AF4CB-BB54-4893-811A-7D46A9D391D9}" destId="{BEE12AB7-258F-4D87-A407-55A1271B53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D9F1A-7E79-41C8-8138-5C62962954AC}">
      <dsp:nvSpPr>
        <dsp:cNvPr id="0" name=""/>
        <dsp:cNvSpPr/>
      </dsp:nvSpPr>
      <dsp:spPr>
        <a:xfrm>
          <a:off x="2318" y="50599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hlinkClick xmlns:r="http://schemas.openxmlformats.org/officeDocument/2006/relationships" r:id="rId1"/>
            </a:rPr>
            <a:t>Building the Right Support Action Plan - GOV.UK (www.gov.uk)</a:t>
          </a:r>
          <a:endParaRPr lang="en-US" sz="1600" kern="1200"/>
        </a:p>
      </dsp:txBody>
      <dsp:txXfrm>
        <a:off x="2318" y="505999"/>
        <a:ext cx="1839129" cy="1103477"/>
      </dsp:txXfrm>
    </dsp:sp>
    <dsp:sp modelId="{9396A466-2C5B-45DF-851D-1C05152FF1C3}">
      <dsp:nvSpPr>
        <dsp:cNvPr id="0" name=""/>
        <dsp:cNvSpPr/>
      </dsp:nvSpPr>
      <dsp:spPr>
        <a:xfrm>
          <a:off x="2025361" y="50599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Keeping people safe and ensuring high-quality health and social care</a:t>
          </a:r>
          <a:endParaRPr lang="en-US" sz="1600" kern="1200"/>
        </a:p>
      </dsp:txBody>
      <dsp:txXfrm>
        <a:off x="2025361" y="505999"/>
        <a:ext cx="1839129" cy="1103477"/>
      </dsp:txXfrm>
    </dsp:sp>
    <dsp:sp modelId="{692C5E91-C4A1-4A91-A932-009A13210D0A}">
      <dsp:nvSpPr>
        <dsp:cNvPr id="0" name=""/>
        <dsp:cNvSpPr/>
      </dsp:nvSpPr>
      <dsp:spPr>
        <a:xfrm>
          <a:off x="4048403" y="50599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Making it easier to leave hospital</a:t>
          </a:r>
          <a:endParaRPr lang="en-US" sz="1600" kern="1200"/>
        </a:p>
      </dsp:txBody>
      <dsp:txXfrm>
        <a:off x="4048403" y="505999"/>
        <a:ext cx="1839129" cy="1103477"/>
      </dsp:txXfrm>
    </dsp:sp>
    <dsp:sp modelId="{9A1C8356-2971-4203-B918-B68BD7AAAE89}">
      <dsp:nvSpPr>
        <dsp:cNvPr id="0" name=""/>
        <dsp:cNvSpPr/>
      </dsp:nvSpPr>
      <dsp:spPr>
        <a:xfrm>
          <a:off x="6071446" y="50599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Living an ordinary life in the community</a:t>
          </a:r>
          <a:endParaRPr lang="en-US" sz="1600" kern="1200"/>
        </a:p>
      </dsp:txBody>
      <dsp:txXfrm>
        <a:off x="6071446" y="505999"/>
        <a:ext cx="1839129" cy="1103477"/>
      </dsp:txXfrm>
    </dsp:sp>
    <dsp:sp modelId="{4D587059-26FE-4628-94E4-4EBF1158F873}">
      <dsp:nvSpPr>
        <dsp:cNvPr id="0" name=""/>
        <dsp:cNvSpPr/>
      </dsp:nvSpPr>
      <dsp:spPr>
        <a:xfrm>
          <a:off x="1013839" y="179338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A good start to life</a:t>
          </a:r>
          <a:endParaRPr lang="en-US" sz="1600" kern="1200"/>
        </a:p>
      </dsp:txBody>
      <dsp:txXfrm>
        <a:off x="1013839" y="1793389"/>
        <a:ext cx="1839129" cy="1103477"/>
      </dsp:txXfrm>
    </dsp:sp>
    <dsp:sp modelId="{292AED32-0744-4B62-9DDF-FAA46E93C11F}">
      <dsp:nvSpPr>
        <dsp:cNvPr id="0" name=""/>
        <dsp:cNvSpPr/>
      </dsp:nvSpPr>
      <dsp:spPr>
        <a:xfrm>
          <a:off x="3036882" y="179338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Working with changes to the system</a:t>
          </a:r>
          <a:endParaRPr lang="en-US" sz="1600" kern="1200"/>
        </a:p>
      </dsp:txBody>
      <dsp:txXfrm>
        <a:off x="3036882" y="1793389"/>
        <a:ext cx="1839129" cy="1103477"/>
      </dsp:txXfrm>
    </dsp:sp>
    <dsp:sp modelId="{A362723E-F6AA-42B8-9608-E12D9F7A451F}">
      <dsp:nvSpPr>
        <dsp:cNvPr id="0" name=""/>
        <dsp:cNvSpPr/>
      </dsp:nvSpPr>
      <dsp:spPr>
        <a:xfrm>
          <a:off x="5059925" y="1793389"/>
          <a:ext cx="1839129" cy="1103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National and local accountability to deliver</a:t>
          </a:r>
          <a:endParaRPr lang="en-US" sz="1600" kern="1200"/>
        </a:p>
      </dsp:txBody>
      <dsp:txXfrm>
        <a:off x="5059925" y="1793389"/>
        <a:ext cx="1839129" cy="1103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B786A-64CA-4C54-82C8-54691B556BFC}">
      <dsp:nvSpPr>
        <dsp:cNvPr id="0" name=""/>
        <dsp:cNvSpPr/>
      </dsp:nvSpPr>
      <dsp:spPr>
        <a:xfrm>
          <a:off x="0" y="29801"/>
          <a:ext cx="7912895" cy="865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First-Tier Tribunal </a:t>
          </a:r>
          <a:endParaRPr lang="en-US" sz="3700" kern="1200"/>
        </a:p>
      </dsp:txBody>
      <dsp:txXfrm>
        <a:off x="42265" y="72066"/>
        <a:ext cx="7828365" cy="781270"/>
      </dsp:txXfrm>
    </dsp:sp>
    <dsp:sp modelId="{284E6FFD-3B5E-43E6-B2A4-930B1E0FB9DC}">
      <dsp:nvSpPr>
        <dsp:cNvPr id="0" name=""/>
        <dsp:cNvSpPr/>
      </dsp:nvSpPr>
      <dsp:spPr>
        <a:xfrm>
          <a:off x="0" y="1002161"/>
          <a:ext cx="7912895" cy="865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Judicial Review </a:t>
          </a:r>
          <a:endParaRPr lang="en-US" sz="3700" kern="1200"/>
        </a:p>
      </dsp:txBody>
      <dsp:txXfrm>
        <a:off x="42265" y="1044426"/>
        <a:ext cx="7828365" cy="781270"/>
      </dsp:txXfrm>
    </dsp:sp>
    <dsp:sp modelId="{140F58E9-99DF-47B9-8EF9-2A31A744CA79}">
      <dsp:nvSpPr>
        <dsp:cNvPr id="0" name=""/>
        <dsp:cNvSpPr/>
      </dsp:nvSpPr>
      <dsp:spPr>
        <a:xfrm>
          <a:off x="0" y="1974521"/>
          <a:ext cx="7912895" cy="865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Court of Protection</a:t>
          </a:r>
          <a:endParaRPr lang="en-US" sz="3700" kern="1200"/>
        </a:p>
      </dsp:txBody>
      <dsp:txXfrm>
        <a:off x="42265" y="2016786"/>
        <a:ext cx="7828365" cy="781270"/>
      </dsp:txXfrm>
    </dsp:sp>
    <dsp:sp modelId="{EE4167F4-F689-49A3-A65C-21348C91B594}">
      <dsp:nvSpPr>
        <dsp:cNvPr id="0" name=""/>
        <dsp:cNvSpPr/>
      </dsp:nvSpPr>
      <dsp:spPr>
        <a:xfrm>
          <a:off x="0" y="2946881"/>
          <a:ext cx="7912895" cy="865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Case law updates – MCA vs MHA </a:t>
          </a:r>
          <a:endParaRPr lang="en-US" sz="3700" kern="1200"/>
        </a:p>
      </dsp:txBody>
      <dsp:txXfrm>
        <a:off x="42265" y="2989146"/>
        <a:ext cx="7828365" cy="7812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889D0-AB26-46DC-A13D-7AE4BE5299B9}">
      <dsp:nvSpPr>
        <dsp:cNvPr id="0" name=""/>
        <dsp:cNvSpPr/>
      </dsp:nvSpPr>
      <dsp:spPr>
        <a:xfrm>
          <a:off x="0" y="3001"/>
          <a:ext cx="7912895" cy="63941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E76DFA-1013-4B32-A786-79F9C5C56B83}">
      <dsp:nvSpPr>
        <dsp:cNvPr id="0" name=""/>
        <dsp:cNvSpPr/>
      </dsp:nvSpPr>
      <dsp:spPr>
        <a:xfrm>
          <a:off x="193422" y="146869"/>
          <a:ext cx="351677" cy="3516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BA6912-C1EF-42F3-B64D-F2981FA89740}">
      <dsp:nvSpPr>
        <dsp:cNvPr id="0" name=""/>
        <dsp:cNvSpPr/>
      </dsp:nvSpPr>
      <dsp:spPr>
        <a:xfrm>
          <a:off x="738522" y="3001"/>
          <a:ext cx="7174372" cy="6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71" tIns="67671" rIns="67671" bIns="67671" numCol="1" spcCol="1270" anchor="ctr" anchorCtr="0">
          <a:noAutofit/>
        </a:bodyPr>
        <a:lstStyle/>
        <a:p>
          <a:pPr marL="0" lvl="0" indent="0" algn="l" defTabSz="844550">
            <a:lnSpc>
              <a:spcPct val="90000"/>
            </a:lnSpc>
            <a:spcBef>
              <a:spcPct val="0"/>
            </a:spcBef>
            <a:spcAft>
              <a:spcPct val="35000"/>
            </a:spcAft>
            <a:buNone/>
          </a:pPr>
          <a:r>
            <a:rPr lang="en-GB" sz="1900" kern="1200"/>
            <a:t>Date of decision or consideration of an on-going breach </a:t>
          </a:r>
          <a:endParaRPr lang="en-US" sz="1900" kern="1200"/>
        </a:p>
      </dsp:txBody>
      <dsp:txXfrm>
        <a:off x="738522" y="3001"/>
        <a:ext cx="7174372" cy="639413"/>
      </dsp:txXfrm>
    </dsp:sp>
    <dsp:sp modelId="{A3636802-EAD6-4EAE-BD6D-15C11AB2EAFB}">
      <dsp:nvSpPr>
        <dsp:cNvPr id="0" name=""/>
        <dsp:cNvSpPr/>
      </dsp:nvSpPr>
      <dsp:spPr>
        <a:xfrm>
          <a:off x="0" y="802268"/>
          <a:ext cx="7912895" cy="63941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6BA5C5-8A66-4F87-B6CA-353BA944BB20}">
      <dsp:nvSpPr>
        <dsp:cNvPr id="0" name=""/>
        <dsp:cNvSpPr/>
      </dsp:nvSpPr>
      <dsp:spPr>
        <a:xfrm>
          <a:off x="193422" y="946136"/>
          <a:ext cx="351677" cy="3516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CC234C-65FB-4FDD-A020-DB6C538CE8AF}">
      <dsp:nvSpPr>
        <dsp:cNvPr id="0" name=""/>
        <dsp:cNvSpPr/>
      </dsp:nvSpPr>
      <dsp:spPr>
        <a:xfrm>
          <a:off x="738522" y="802268"/>
          <a:ext cx="7174372" cy="6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71" tIns="67671" rIns="67671" bIns="67671" numCol="1" spcCol="1270" anchor="ctr" anchorCtr="0">
          <a:noAutofit/>
        </a:bodyPr>
        <a:lstStyle/>
        <a:p>
          <a:pPr marL="0" lvl="0" indent="0" algn="l" defTabSz="844550">
            <a:lnSpc>
              <a:spcPct val="90000"/>
            </a:lnSpc>
            <a:spcBef>
              <a:spcPct val="0"/>
            </a:spcBef>
            <a:spcAft>
              <a:spcPct val="35000"/>
            </a:spcAft>
            <a:buNone/>
          </a:pPr>
          <a:r>
            <a:rPr lang="en-GB" sz="1900" kern="1200"/>
            <a:t>Breaches in policies – if unsure, request the policy</a:t>
          </a:r>
          <a:endParaRPr lang="en-US" sz="1900" kern="1200"/>
        </a:p>
      </dsp:txBody>
      <dsp:txXfrm>
        <a:off x="738522" y="802268"/>
        <a:ext cx="7174372" cy="639413"/>
      </dsp:txXfrm>
    </dsp:sp>
    <dsp:sp modelId="{3DF11331-9141-412F-90EE-3030F7BF559C}">
      <dsp:nvSpPr>
        <dsp:cNvPr id="0" name=""/>
        <dsp:cNvSpPr/>
      </dsp:nvSpPr>
      <dsp:spPr>
        <a:xfrm>
          <a:off x="0" y="1601534"/>
          <a:ext cx="7912895" cy="63941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9269D5-E86C-40EF-8123-BBAA62608890}">
      <dsp:nvSpPr>
        <dsp:cNvPr id="0" name=""/>
        <dsp:cNvSpPr/>
      </dsp:nvSpPr>
      <dsp:spPr>
        <a:xfrm>
          <a:off x="193422" y="1745402"/>
          <a:ext cx="351677" cy="3516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462C21-50EF-4894-B18D-68734A3AA825}">
      <dsp:nvSpPr>
        <dsp:cNvPr id="0" name=""/>
        <dsp:cNvSpPr/>
      </dsp:nvSpPr>
      <dsp:spPr>
        <a:xfrm>
          <a:off x="738522" y="1601534"/>
          <a:ext cx="7174372" cy="6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71" tIns="67671" rIns="67671" bIns="67671" numCol="1" spcCol="1270" anchor="ctr" anchorCtr="0">
          <a:noAutofit/>
        </a:bodyPr>
        <a:lstStyle/>
        <a:p>
          <a:pPr marL="0" lvl="0" indent="0" algn="l" defTabSz="844550">
            <a:lnSpc>
              <a:spcPct val="90000"/>
            </a:lnSpc>
            <a:spcBef>
              <a:spcPct val="0"/>
            </a:spcBef>
            <a:spcAft>
              <a:spcPct val="35000"/>
            </a:spcAft>
            <a:buNone/>
          </a:pPr>
          <a:r>
            <a:rPr lang="en-GB" sz="1900" kern="1200"/>
            <a:t>Has a decision been made? And on what basis was it made?</a:t>
          </a:r>
          <a:endParaRPr lang="en-US" sz="1900" kern="1200"/>
        </a:p>
      </dsp:txBody>
      <dsp:txXfrm>
        <a:off x="738522" y="1601534"/>
        <a:ext cx="7174372" cy="639413"/>
      </dsp:txXfrm>
    </dsp:sp>
    <dsp:sp modelId="{17D58134-A40F-4140-885D-90E471A21DA6}">
      <dsp:nvSpPr>
        <dsp:cNvPr id="0" name=""/>
        <dsp:cNvSpPr/>
      </dsp:nvSpPr>
      <dsp:spPr>
        <a:xfrm>
          <a:off x="0" y="2400801"/>
          <a:ext cx="7912895" cy="63941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82431-A44A-4AA0-99F9-26F59FF646BA}">
      <dsp:nvSpPr>
        <dsp:cNvPr id="0" name=""/>
        <dsp:cNvSpPr/>
      </dsp:nvSpPr>
      <dsp:spPr>
        <a:xfrm>
          <a:off x="193422" y="2544669"/>
          <a:ext cx="351677" cy="3516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2610C3-BA1A-4E30-87D8-C1DEBA0DEFFA}">
      <dsp:nvSpPr>
        <dsp:cNvPr id="0" name=""/>
        <dsp:cNvSpPr/>
      </dsp:nvSpPr>
      <dsp:spPr>
        <a:xfrm>
          <a:off x="738522" y="2400801"/>
          <a:ext cx="7174372" cy="6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71" tIns="67671" rIns="67671" bIns="67671" numCol="1" spcCol="1270" anchor="ctr" anchorCtr="0">
          <a:noAutofit/>
        </a:bodyPr>
        <a:lstStyle/>
        <a:p>
          <a:pPr marL="0" lvl="0" indent="0" algn="l" defTabSz="844550">
            <a:lnSpc>
              <a:spcPct val="90000"/>
            </a:lnSpc>
            <a:spcBef>
              <a:spcPct val="0"/>
            </a:spcBef>
            <a:spcAft>
              <a:spcPct val="35000"/>
            </a:spcAft>
            <a:buNone/>
          </a:pPr>
          <a:r>
            <a:rPr lang="en-GB" sz="1900" kern="1200"/>
            <a:t>Documents referring to delayed discharge </a:t>
          </a:r>
          <a:endParaRPr lang="en-US" sz="1900" kern="1200"/>
        </a:p>
      </dsp:txBody>
      <dsp:txXfrm>
        <a:off x="738522" y="2400801"/>
        <a:ext cx="7174372" cy="639413"/>
      </dsp:txXfrm>
    </dsp:sp>
    <dsp:sp modelId="{CDB6F9EA-DB01-46AD-B0C7-22FACC936441}">
      <dsp:nvSpPr>
        <dsp:cNvPr id="0" name=""/>
        <dsp:cNvSpPr/>
      </dsp:nvSpPr>
      <dsp:spPr>
        <a:xfrm>
          <a:off x="0" y="3200067"/>
          <a:ext cx="7912895" cy="63941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0F2D6-C92E-4412-8E1B-D3A648508ADE}">
      <dsp:nvSpPr>
        <dsp:cNvPr id="0" name=""/>
        <dsp:cNvSpPr/>
      </dsp:nvSpPr>
      <dsp:spPr>
        <a:xfrm>
          <a:off x="193422" y="3343935"/>
          <a:ext cx="351677" cy="35167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FED21E-2227-48F7-A8D9-B817AE97D633}">
      <dsp:nvSpPr>
        <dsp:cNvPr id="0" name=""/>
        <dsp:cNvSpPr/>
      </dsp:nvSpPr>
      <dsp:spPr>
        <a:xfrm>
          <a:off x="738522" y="3200067"/>
          <a:ext cx="7174372" cy="6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71" tIns="67671" rIns="67671" bIns="67671" numCol="1" spcCol="1270" anchor="ctr" anchorCtr="0">
          <a:noAutofit/>
        </a:bodyPr>
        <a:lstStyle/>
        <a:p>
          <a:pPr marL="0" lvl="0" indent="0" algn="l" defTabSz="844550">
            <a:lnSpc>
              <a:spcPct val="90000"/>
            </a:lnSpc>
            <a:spcBef>
              <a:spcPct val="0"/>
            </a:spcBef>
            <a:spcAft>
              <a:spcPct val="35000"/>
            </a:spcAft>
            <a:buNone/>
          </a:pPr>
          <a:r>
            <a:rPr lang="en-GB" sz="1900" kern="1200"/>
            <a:t>Information from CTRs </a:t>
          </a:r>
          <a:endParaRPr lang="en-US" sz="1900" kern="1200"/>
        </a:p>
      </dsp:txBody>
      <dsp:txXfrm>
        <a:off x="738522" y="3200067"/>
        <a:ext cx="7174372" cy="6394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3E009-D963-405C-B5E1-166AF6ED0BA5}">
      <dsp:nvSpPr>
        <dsp:cNvPr id="0" name=""/>
        <dsp:cNvSpPr/>
      </dsp:nvSpPr>
      <dsp:spPr>
        <a:xfrm>
          <a:off x="0" y="1594"/>
          <a:ext cx="7912895" cy="8082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3EA4D2-3CEB-45CC-B13C-92C289F53B49}">
      <dsp:nvSpPr>
        <dsp:cNvPr id="0" name=""/>
        <dsp:cNvSpPr/>
      </dsp:nvSpPr>
      <dsp:spPr>
        <a:xfrm>
          <a:off x="244502" y="183456"/>
          <a:ext cx="444549" cy="4445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2FDEBB-8108-443D-A61D-D465538F3430}">
      <dsp:nvSpPr>
        <dsp:cNvPr id="0" name=""/>
        <dsp:cNvSpPr/>
      </dsp:nvSpPr>
      <dsp:spPr>
        <a:xfrm>
          <a:off x="933554" y="1594"/>
          <a:ext cx="6979340" cy="8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42" tIns="85542" rIns="85542" bIns="85542" numCol="1" spcCol="1270" anchor="ctr" anchorCtr="0">
          <a:noAutofit/>
        </a:bodyPr>
        <a:lstStyle/>
        <a:p>
          <a:pPr marL="0" lvl="0" indent="0" algn="l" defTabSz="977900">
            <a:lnSpc>
              <a:spcPct val="90000"/>
            </a:lnSpc>
            <a:spcBef>
              <a:spcPct val="0"/>
            </a:spcBef>
            <a:spcAft>
              <a:spcPct val="35000"/>
            </a:spcAft>
            <a:buNone/>
          </a:pPr>
          <a:r>
            <a:rPr lang="en-GB" sz="2200" kern="1200"/>
            <a:t>Legal aid funded – public law contract – means tested</a:t>
          </a:r>
          <a:endParaRPr lang="en-US" sz="2200" kern="1200"/>
        </a:p>
      </dsp:txBody>
      <dsp:txXfrm>
        <a:off x="933554" y="1594"/>
        <a:ext cx="6979340" cy="808272"/>
      </dsp:txXfrm>
    </dsp:sp>
    <dsp:sp modelId="{788DB176-5972-482E-A16F-A5AB28E38527}">
      <dsp:nvSpPr>
        <dsp:cNvPr id="0" name=""/>
        <dsp:cNvSpPr/>
      </dsp:nvSpPr>
      <dsp:spPr>
        <a:xfrm>
          <a:off x="0" y="1011935"/>
          <a:ext cx="7912895" cy="8082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2DD1B4-0601-4481-ABFE-EC5A5BAB4711}">
      <dsp:nvSpPr>
        <dsp:cNvPr id="0" name=""/>
        <dsp:cNvSpPr/>
      </dsp:nvSpPr>
      <dsp:spPr>
        <a:xfrm>
          <a:off x="244502" y="1193796"/>
          <a:ext cx="444549" cy="4445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95682C-41EF-458C-990D-93436177AC25}">
      <dsp:nvSpPr>
        <dsp:cNvPr id="0" name=""/>
        <dsp:cNvSpPr/>
      </dsp:nvSpPr>
      <dsp:spPr>
        <a:xfrm>
          <a:off x="933554" y="1011935"/>
          <a:ext cx="6979340" cy="8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42" tIns="85542" rIns="85542" bIns="85542" numCol="1" spcCol="1270" anchor="ctr" anchorCtr="0">
          <a:noAutofit/>
        </a:bodyPr>
        <a:lstStyle/>
        <a:p>
          <a:pPr marL="0" lvl="0" indent="0" algn="l" defTabSz="977900">
            <a:lnSpc>
              <a:spcPct val="90000"/>
            </a:lnSpc>
            <a:spcBef>
              <a:spcPct val="0"/>
            </a:spcBef>
            <a:spcAft>
              <a:spcPct val="35000"/>
            </a:spcAft>
            <a:buNone/>
          </a:pPr>
          <a:r>
            <a:rPr lang="en-GB" sz="2200" kern="1200"/>
            <a:t>Prompt action – bring it to the attention of a lawyer </a:t>
          </a:r>
          <a:endParaRPr lang="en-US" sz="2200" kern="1200"/>
        </a:p>
      </dsp:txBody>
      <dsp:txXfrm>
        <a:off x="933554" y="1011935"/>
        <a:ext cx="6979340" cy="808272"/>
      </dsp:txXfrm>
    </dsp:sp>
    <dsp:sp modelId="{C1537850-3C0D-4977-AF9A-F0E82151198A}">
      <dsp:nvSpPr>
        <dsp:cNvPr id="0" name=""/>
        <dsp:cNvSpPr/>
      </dsp:nvSpPr>
      <dsp:spPr>
        <a:xfrm>
          <a:off x="0" y="2022275"/>
          <a:ext cx="7912895" cy="8082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5AC3AC-E80A-4095-A117-1A93C4C067C5}">
      <dsp:nvSpPr>
        <dsp:cNvPr id="0" name=""/>
        <dsp:cNvSpPr/>
      </dsp:nvSpPr>
      <dsp:spPr>
        <a:xfrm>
          <a:off x="244502" y="2204136"/>
          <a:ext cx="444549" cy="4445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BADDA4-219B-4CE2-91A6-30FF74FF7E20}">
      <dsp:nvSpPr>
        <dsp:cNvPr id="0" name=""/>
        <dsp:cNvSpPr/>
      </dsp:nvSpPr>
      <dsp:spPr>
        <a:xfrm>
          <a:off x="933554" y="2022275"/>
          <a:ext cx="6979340" cy="8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42" tIns="85542" rIns="85542" bIns="85542" numCol="1" spcCol="1270" anchor="ctr" anchorCtr="0">
          <a:noAutofit/>
        </a:bodyPr>
        <a:lstStyle/>
        <a:p>
          <a:pPr marL="0" lvl="0" indent="0" algn="l" defTabSz="977900">
            <a:lnSpc>
              <a:spcPct val="90000"/>
            </a:lnSpc>
            <a:spcBef>
              <a:spcPct val="0"/>
            </a:spcBef>
            <a:spcAft>
              <a:spcPct val="35000"/>
            </a:spcAft>
            <a:buNone/>
          </a:pPr>
          <a:r>
            <a:rPr lang="en-GB" sz="2200" kern="1200"/>
            <a:t>Bring any evidence – providing copies of policies of concern</a:t>
          </a:r>
          <a:endParaRPr lang="en-US" sz="2200" kern="1200"/>
        </a:p>
      </dsp:txBody>
      <dsp:txXfrm>
        <a:off x="933554" y="2022275"/>
        <a:ext cx="6979340" cy="808272"/>
      </dsp:txXfrm>
    </dsp:sp>
    <dsp:sp modelId="{BE1B62A3-0314-43B6-A667-CF6307394342}">
      <dsp:nvSpPr>
        <dsp:cNvPr id="0" name=""/>
        <dsp:cNvSpPr/>
      </dsp:nvSpPr>
      <dsp:spPr>
        <a:xfrm>
          <a:off x="0" y="3032615"/>
          <a:ext cx="7912895" cy="8082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1CCD04-6D39-4D24-8EC2-9827140EF3BB}">
      <dsp:nvSpPr>
        <dsp:cNvPr id="0" name=""/>
        <dsp:cNvSpPr/>
      </dsp:nvSpPr>
      <dsp:spPr>
        <a:xfrm>
          <a:off x="244502" y="3214477"/>
          <a:ext cx="444549" cy="4445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E12AB7-258F-4D87-A407-55A1271B53CE}">
      <dsp:nvSpPr>
        <dsp:cNvPr id="0" name=""/>
        <dsp:cNvSpPr/>
      </dsp:nvSpPr>
      <dsp:spPr>
        <a:xfrm>
          <a:off x="933554" y="3032615"/>
          <a:ext cx="6979340" cy="808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42" tIns="85542" rIns="85542" bIns="85542" numCol="1" spcCol="1270" anchor="ctr" anchorCtr="0">
          <a:noAutofit/>
        </a:bodyPr>
        <a:lstStyle/>
        <a:p>
          <a:pPr marL="0" lvl="0" indent="0" algn="l" defTabSz="977900">
            <a:lnSpc>
              <a:spcPct val="90000"/>
            </a:lnSpc>
            <a:spcBef>
              <a:spcPct val="0"/>
            </a:spcBef>
            <a:spcAft>
              <a:spcPct val="35000"/>
            </a:spcAft>
            <a:buNone/>
          </a:pPr>
          <a:r>
            <a:rPr lang="en-GB" sz="2200" kern="1200"/>
            <a:t>Talk to a MH lawyer if one is involved and refer on </a:t>
          </a:r>
          <a:endParaRPr lang="en-US" sz="2200" kern="1200"/>
        </a:p>
      </dsp:txBody>
      <dsp:txXfrm>
        <a:off x="933554" y="3032615"/>
        <a:ext cx="6979340" cy="8082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A3369D-D52D-4804-BBB2-3583AFB2A020}" type="datetimeFigureOut">
              <a:rPr lang="en-GB" smtClean="0"/>
              <a:pPr/>
              <a:t>02/11/2023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1FF29E-7920-463C-837F-B474F73A3CFA}" type="slidenum">
              <a:rPr lang="en-GB" smtClean="0"/>
              <a:pPr/>
              <a:t>‹#›</a:t>
            </a:fld>
            <a:endParaRPr lang="en-GB"/>
          </a:p>
        </p:txBody>
      </p:sp>
    </p:spTree>
    <p:extLst>
      <p:ext uri="{BB962C8B-B14F-4D97-AF65-F5344CB8AC3E}">
        <p14:creationId xmlns:p14="http://schemas.microsoft.com/office/powerpoint/2010/main" val="143912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C1FB9-BFD1-480D-99DC-145C7BA2BADE}" type="datetimeFigureOut">
              <a:rPr lang="en-GB" smtClean="0"/>
              <a:pPr/>
              <a:t>02/11/2023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42171-32E2-47E5-AC5D-9E4C29C90E3E}" type="slidenum">
              <a:rPr lang="en-GB" smtClean="0"/>
              <a:pPr/>
              <a:t>‹#›</a:t>
            </a:fld>
            <a:endParaRPr lang="en-GB"/>
          </a:p>
        </p:txBody>
      </p:sp>
    </p:spTree>
    <p:extLst>
      <p:ext uri="{BB962C8B-B14F-4D97-AF65-F5344CB8AC3E}">
        <p14:creationId xmlns:p14="http://schemas.microsoft.com/office/powerpoint/2010/main" val="1548727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Immediate discharge</a:t>
            </a:r>
            <a:r>
              <a:rPr lang="en-GB" baseline="0" dirty="0"/>
              <a:t> – if criteria for section not met – depends on section and whether under part 2 or 3 (s72)</a:t>
            </a:r>
          </a:p>
          <a:p>
            <a:r>
              <a:rPr lang="en-GB" baseline="0" dirty="0"/>
              <a:t>Deferred discharge for e.g. forensic patient – conditional discharge until such arrangements as appear to the tribunal to be necessary for that purpose have been met (s73)</a:t>
            </a:r>
          </a:p>
          <a:p>
            <a:r>
              <a:rPr lang="en-GB" baseline="0" dirty="0"/>
              <a:t>Recommendations for care including s17 leave with a view to future discharge planning, transfer to another hospital – can reconvene to review why recommendation not complied with</a:t>
            </a:r>
          </a:p>
          <a:p>
            <a:r>
              <a:rPr lang="en-GB" baseline="0" dirty="0"/>
              <a:t>Consider CTO if subject to section 3</a:t>
            </a:r>
          </a:p>
          <a:p>
            <a:endParaRPr lang="en-GB" baseline="0" dirty="0"/>
          </a:p>
          <a:p>
            <a:r>
              <a:rPr lang="en-GB" baseline="0" dirty="0"/>
              <a:t>Can instruct and use independent experts e.g. psychiatrist, ISW, OT </a:t>
            </a:r>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14</a:t>
            </a:fld>
            <a:endParaRPr lang="en-GB"/>
          </a:p>
        </p:txBody>
      </p:sp>
    </p:spTree>
    <p:extLst>
      <p:ext uri="{BB962C8B-B14F-4D97-AF65-F5344CB8AC3E}">
        <p14:creationId xmlns:p14="http://schemas.microsoft.com/office/powerpoint/2010/main" val="238830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15</a:t>
            </a:fld>
            <a:endParaRPr lang="en-GB"/>
          </a:p>
        </p:txBody>
      </p:sp>
    </p:spTree>
    <p:extLst>
      <p:ext uri="{BB962C8B-B14F-4D97-AF65-F5344CB8AC3E}">
        <p14:creationId xmlns:p14="http://schemas.microsoft.com/office/powerpoint/2010/main" val="238830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Quashing</a:t>
            </a:r>
            <a:r>
              <a:rPr lang="en-GB" baseline="0" dirty="0"/>
              <a:t> order – overturns or undoes the decision being challenged – most common outcome of a successful JR</a:t>
            </a:r>
          </a:p>
          <a:p>
            <a:r>
              <a:rPr lang="en-GB" baseline="0" dirty="0"/>
              <a:t>Prohibiting order – stops a public body from taking an unlawful decision or action that it has not yet taken</a:t>
            </a:r>
          </a:p>
          <a:p>
            <a:r>
              <a:rPr lang="en-GB" baseline="0" dirty="0"/>
              <a:t>Mandatory order – court can direct a public body to take an active step e.g. take a new decision within a specific period of time – more unusual </a:t>
            </a:r>
          </a:p>
          <a:p>
            <a:r>
              <a:rPr lang="en-GB" baseline="0" dirty="0"/>
              <a:t>Declaration – order stating what the law is – Judges reluctant to do this as they believe that their written judgment is adequate</a:t>
            </a:r>
          </a:p>
          <a:p>
            <a:r>
              <a:rPr lang="en-GB" baseline="0" dirty="0"/>
              <a:t>Declaration of incompatibility – relates to when an act of parliament contravenes the human rights act – invitation to MPs to change the law to comply with the HRA</a:t>
            </a:r>
          </a:p>
          <a:p>
            <a:r>
              <a:rPr lang="en-GB" baseline="0" dirty="0"/>
              <a:t>Damages – only if some other form of legal remedy is sought – 3 circumstances – 1 – where right to damages under private law but need JR to establish element of damages claim e.g. to show that a period of detention is unlawful, 2 – where there has been a breach of HR, 3 – where there has been a breach of your rights under European Union Law </a:t>
            </a:r>
          </a:p>
          <a:p>
            <a:r>
              <a:rPr lang="en-GB" baseline="0" dirty="0"/>
              <a:t>Injunction – temporary order requiring a public body to do/not do something until a final decision is made </a:t>
            </a:r>
          </a:p>
          <a:p>
            <a:endParaRPr lang="en-GB" baseline="0" dirty="0"/>
          </a:p>
          <a:p>
            <a:r>
              <a:rPr lang="en-GB" baseline="0" dirty="0"/>
              <a:t>Discretionary – will make decision based on circumstances and what it considers to be appropriate, fair and practical </a:t>
            </a:r>
          </a:p>
        </p:txBody>
      </p:sp>
      <p:sp>
        <p:nvSpPr>
          <p:cNvPr id="4" name="Slide Number Placeholder 3"/>
          <p:cNvSpPr>
            <a:spLocks noGrp="1"/>
          </p:cNvSpPr>
          <p:nvPr>
            <p:ph type="sldNum" sz="quarter" idx="10"/>
          </p:nvPr>
        </p:nvSpPr>
        <p:spPr/>
        <p:txBody>
          <a:bodyPr/>
          <a:lstStyle/>
          <a:p>
            <a:fld id="{50C42171-32E2-47E5-AC5D-9E4C29C90E3E}" type="slidenum">
              <a:rPr lang="en-GB" smtClean="0"/>
              <a:pPr/>
              <a:t>16</a:t>
            </a:fld>
            <a:endParaRPr lang="en-GB"/>
          </a:p>
        </p:txBody>
      </p:sp>
    </p:spTree>
    <p:extLst>
      <p:ext uri="{BB962C8B-B14F-4D97-AF65-F5344CB8AC3E}">
        <p14:creationId xmlns:p14="http://schemas.microsoft.com/office/powerpoint/2010/main" val="247078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Court cannot</a:t>
            </a:r>
            <a:r>
              <a:rPr lang="en-GB" baseline="0" dirty="0"/>
              <a:t> make decisions on behalf of a person who has capacity</a:t>
            </a:r>
          </a:p>
          <a:p>
            <a:r>
              <a:rPr lang="en-GB" baseline="0" dirty="0"/>
              <a:t>Will only cover health and welfare decisions  </a:t>
            </a:r>
            <a:endParaRPr lang="en-GB" dirty="0"/>
          </a:p>
          <a:p>
            <a:r>
              <a:rPr lang="en-GB" dirty="0"/>
              <a:t>Examples</a:t>
            </a:r>
            <a:r>
              <a:rPr lang="en-GB" baseline="0" dirty="0"/>
              <a:t> of decisions include where the person lives, who they have contact with, their use of social media, if they can marry</a:t>
            </a:r>
          </a:p>
          <a:p>
            <a:endParaRPr lang="en-GB" baseline="0" dirty="0"/>
          </a:p>
          <a:p>
            <a:r>
              <a:rPr lang="en-GB" sz="1200" kern="1200" dirty="0">
                <a:solidFill>
                  <a:schemeClr val="tx1"/>
                </a:solidFill>
                <a:effectLst/>
                <a:latin typeface="+mn-lt"/>
                <a:ea typeface="+mn-ea"/>
                <a:cs typeface="+mn-cs"/>
              </a:rPr>
              <a:t>if they lack capacity re care, are very likely to also be considered to be </a:t>
            </a:r>
            <a:r>
              <a:rPr lang="en-GB" sz="1200" kern="1200" dirty="0" err="1">
                <a:solidFill>
                  <a:schemeClr val="tx1"/>
                </a:solidFill>
                <a:effectLst/>
                <a:latin typeface="+mn-lt"/>
                <a:ea typeface="+mn-ea"/>
                <a:cs typeface="+mn-cs"/>
              </a:rPr>
              <a:t>DoL’d</a:t>
            </a:r>
            <a:r>
              <a:rPr lang="en-GB" sz="1200" kern="1200" dirty="0">
                <a:solidFill>
                  <a:schemeClr val="tx1"/>
                </a:solidFill>
                <a:effectLst/>
                <a:latin typeface="+mn-lt"/>
                <a:ea typeface="+mn-ea"/>
                <a:cs typeface="+mn-cs"/>
              </a:rPr>
              <a:t> if they are in the community, and that this  fact can be used as a “gateway” to getting their case into the</a:t>
            </a:r>
            <a:r>
              <a:rPr lang="en-GB" sz="1200" kern="1200" baseline="0" dirty="0">
                <a:solidFill>
                  <a:schemeClr val="tx1"/>
                </a:solidFill>
                <a:effectLst/>
                <a:latin typeface="+mn-lt"/>
                <a:ea typeface="+mn-ea"/>
                <a:cs typeface="+mn-cs"/>
              </a:rPr>
              <a:t> COP</a:t>
            </a:r>
            <a:endParaRPr lang="en-GB" baseline="0" dirty="0"/>
          </a:p>
          <a:p>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25</a:t>
            </a:fld>
            <a:endParaRPr lang="en-GB"/>
          </a:p>
        </p:txBody>
      </p:sp>
    </p:spTree>
    <p:extLst>
      <p:ext uri="{BB962C8B-B14F-4D97-AF65-F5344CB8AC3E}">
        <p14:creationId xmlns:p14="http://schemas.microsoft.com/office/powerpoint/2010/main" val="297161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s://twitter.com/irwinmitchell" TargetMode="External"/><Relationship Id="rId2" Type="http://schemas.openxmlformats.org/officeDocument/2006/relationships/hyperlink" Target="http://www.irwinmitchell.co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blue)">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3001056C-65CB-4093-B815-EA260D8ABB99}"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dirty="0"/>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1122364"/>
            <a:ext cx="7683730"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628650" y="3210660"/>
            <a:ext cx="76842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a:solidFill>
                  <a:srgbClr val="FF0000"/>
                </a:solidFill>
              </a:defRPr>
            </a:lvl7pPr>
          </a:lstStyle>
          <a:p>
            <a:pPr lvl="0"/>
            <a:r>
              <a:rPr lang="en-GB" dirty="0"/>
              <a:t>Click to edit subtitle or delete if not required</a:t>
            </a:r>
          </a:p>
        </p:txBody>
      </p:sp>
      <p:grpSp>
        <p:nvGrpSpPr>
          <p:cNvPr id="25"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6"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82132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blue)">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FE273C0-811E-4AE6-98AD-3466885E0C5A}"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49" y="738000"/>
            <a:ext cx="79137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487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blu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9A76F55-9AAB-467B-9F7D-DF9450A469B8}"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Text Placeholder 8"/>
          <p:cNvSpPr>
            <a:spLocks noGrp="1"/>
          </p:cNvSpPr>
          <p:nvPr>
            <p:ph type="body" sz="quarter" idx="14" hasCustomPrompt="1"/>
          </p:nvPr>
        </p:nvSpPr>
        <p:spPr bwMode="gray">
          <a:xfrm>
            <a:off x="629100" y="1494000"/>
            <a:ext cx="7921228" cy="3841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83675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conten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5CE1BA3-F490-47FC-BC29-2B21503F2620}"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19" name="Text Placeholder 8"/>
          <p:cNvSpPr>
            <a:spLocks noGrp="1"/>
          </p:cNvSpPr>
          <p:nvPr>
            <p:ph type="body" sz="quarter" idx="15"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
        <p:nvSpPr>
          <p:cNvPr id="21" name="Text Placeholder 8"/>
          <p:cNvSpPr>
            <a:spLocks noGrp="1"/>
          </p:cNvSpPr>
          <p:nvPr>
            <p:ph type="body" sz="quarter" idx="16" hasCustomPrompt="1"/>
          </p:nvPr>
        </p:nvSpPr>
        <p:spPr bwMode="gray">
          <a:xfrm>
            <a:off x="459684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6555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lue]">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196A4DE-407C-4C8A-9943-7C9EE01AF90C}"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solidFill>
                  <a:schemeClr val="bg1"/>
                </a:solidFill>
              </a:defRPr>
            </a:lvl1pPr>
          </a:lstStyle>
          <a:p>
            <a:r>
              <a:rPr lang="en-US" dirty="0"/>
              <a:t>Click to edit one line title</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3074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content + picture (lef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56AC44C-90ED-48CC-952F-9003876DA39E}"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solidFill>
                  <a:schemeClr val="bg1"/>
                </a:solidFill>
              </a:defRPr>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459819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0673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content [blue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2ECD110-6692-400E-BCFD-0058206EEF69}"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7912895" cy="3402867"/>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1955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content [blue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7AF76270-4A6B-4C03-8808-B6E5622A1600}"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394335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934309"/>
            <a:ext cx="394335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91938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s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619316" y="2204325"/>
            <a:ext cx="1119600"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1826881" y="216159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1826881" y="241877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005646" y="281559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005646" y="303208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005646" y="324858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1823109" y="283901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1837967" y="304387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1823363" y="3286491"/>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620678" y="3811206"/>
            <a:ext cx="1119600"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1828243" y="3768476"/>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1828243" y="402565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007008" y="4422474"/>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007008" y="4638968"/>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007008" y="4855461"/>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1824471" y="4445895"/>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1839329" y="4650753"/>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1824725" y="4893372"/>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4741340" y="2195654"/>
            <a:ext cx="1119600"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5931971" y="2152924"/>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5931971" y="2410099"/>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6110736" y="2806922"/>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6110736" y="3023416"/>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6110736" y="3239909"/>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5928199" y="2830343"/>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5943057" y="3035201"/>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5928452" y="3277820"/>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4742702" y="3802535"/>
            <a:ext cx="1119600"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5933333" y="375980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5933333" y="401698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6112098" y="441380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6112098" y="463029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6112098" y="484679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5929561" y="443722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5944419" y="464208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5929814" y="4884701"/>
            <a:ext cx="144000" cy="107312"/>
          </a:xfrm>
          <a:blipFill>
            <a:blip r:embed="rId4" cstate="print"/>
            <a:stretch>
              <a:fillRect/>
            </a:stretch>
          </a:blipFill>
        </p:spPr>
        <p:txBody>
          <a:bodyPr anchor="ctr">
            <a:normAutofit/>
          </a:bodyPr>
          <a:lstStyle>
            <a:lvl1pPr algn="ctr">
              <a:defRPr sz="900"/>
            </a:lvl1pPr>
          </a:lstStyle>
          <a:p>
            <a:r>
              <a:rPr lang="en-GB" dirty="0"/>
              <a:t> </a:t>
            </a:r>
          </a:p>
        </p:txBody>
      </p:sp>
      <p:grpSp>
        <p:nvGrpSpPr>
          <p:cNvPr id="47" name="Group 4"/>
          <p:cNvGrpSpPr>
            <a:grpSpLocks noChangeAspect="1"/>
          </p:cNvGrpSpPr>
          <p:nvPr userDrawn="1"/>
        </p:nvGrpSpPr>
        <p:grpSpPr bwMode="gray">
          <a:xfrm>
            <a:off x="7195586" y="6085552"/>
            <a:ext cx="1662665" cy="402449"/>
            <a:chOff x="-2" y="1223"/>
            <a:chExt cx="6321" cy="1530"/>
          </a:xfrm>
          <a:solidFill>
            <a:schemeClr val="tx1"/>
          </a:solidFill>
        </p:grpSpPr>
        <p:sp>
          <p:nvSpPr>
            <p:cNvPr id="48"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Date Placeholder 1"/>
          <p:cNvSpPr>
            <a:spLocks noGrp="1"/>
          </p:cNvSpPr>
          <p:nvPr>
            <p:ph type="dt" sz="half" idx="94"/>
          </p:nvPr>
        </p:nvSpPr>
        <p:spPr bwMode="gray"/>
        <p:txBody>
          <a:bodyPr/>
          <a:lstStyle/>
          <a:p>
            <a:fld id="{AF4BFFCA-A84D-425A-8337-89FF1C4F61A6}" type="datetime2">
              <a:rPr lang="en-GB" smtClean="0"/>
              <a:t>Thursday, 02 November 2023</a:t>
            </a:fld>
            <a:endParaRPr lang="en-GB" dirty="0"/>
          </a:p>
        </p:txBody>
      </p:sp>
      <p:sp>
        <p:nvSpPr>
          <p:cNvPr id="4" name="Slide Number Placeholder 3"/>
          <p:cNvSpPr>
            <a:spLocks noGrp="1"/>
          </p:cNvSpPr>
          <p:nvPr>
            <p:ph type="sldNum" sz="quarter" idx="95"/>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164910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berry)">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1"/>
            <a:ext cx="9144000" cy="14843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C87C493-E27A-44DA-AAB6-CB27EA1FBBED}"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49" y="738000"/>
            <a:ext cx="79137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6548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erry]">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7A87BBE-3F18-43A7-A215-FF584F68DA3A}"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solidFill>
                  <a:schemeClr val="bg1"/>
                </a:solidFill>
              </a:defRPr>
            </a:lvl1pPr>
          </a:lstStyle>
          <a:p>
            <a:r>
              <a:rPr lang="en-US" dirty="0"/>
              <a:t>Click to edit one line title</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7252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new section (berry)">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7054C40-B0A2-46A0-AC35-12723E427DF2}"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1122364"/>
            <a:ext cx="7683730"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628650" y="3210660"/>
            <a:ext cx="76842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baseline="0">
                <a:solidFill>
                  <a:srgbClr val="FF0000"/>
                </a:solidFill>
              </a:defRPr>
            </a:lvl7pPr>
          </a:lstStyle>
          <a:p>
            <a:pPr lvl="0"/>
            <a:r>
              <a:rPr lang="en-US" dirty="0"/>
              <a:t>Click to edit subtitle</a:t>
            </a:r>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187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column content + picture (left)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65BD29A-2275-4AD4-9A8A-31483F4736C6}"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solidFill>
                  <a:schemeClr val="bg1"/>
                </a:solidFill>
              </a:defRPr>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459819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4995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content [berry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B1F90C60-C050-4214-AFF9-126E82E74B47}"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7912895" cy="3402867"/>
          </a:xfrm>
        </p:spPr>
        <p:txBody>
          <a:bodyPr rIns="270000"/>
          <a:lstStyle>
            <a:lvl1pPr>
              <a:defRPr baseline="0"/>
            </a:lvl1pPr>
            <a:lvl5pPr>
              <a:defRPr baseline="0"/>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5363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 content [berry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FE4F7D33-62CC-4250-B19F-2639FC0DF198}"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394335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934309"/>
            <a:ext cx="394335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596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s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619316" y="2204325"/>
            <a:ext cx="1119600"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1826881" y="216159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1826881" y="241877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005646" y="281559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005646" y="303208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005646" y="324858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1823109" y="283901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1837967" y="304387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1823363" y="3286491"/>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620678" y="3811206"/>
            <a:ext cx="1119600"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1828243" y="3768476"/>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1828243" y="402565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007008" y="4422474"/>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007008" y="4638968"/>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007008" y="4855461"/>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1824471" y="4445895"/>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1839329" y="4650753"/>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1824725" y="4893372"/>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4741340" y="2195654"/>
            <a:ext cx="1119600"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5931971" y="2152924"/>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5931971" y="2410099"/>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6110736" y="2806922"/>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6110736" y="3023416"/>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6110736" y="3239909"/>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5928199" y="2830343"/>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5943057" y="3035201"/>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5928452" y="3277820"/>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4742702" y="3802535"/>
            <a:ext cx="1119600"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5933333" y="375980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5933333" y="401698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6112098" y="441380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6112098" y="463029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6112098" y="484679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5929561" y="443722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5944419" y="464208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5929814" y="4884701"/>
            <a:ext cx="144000" cy="107312"/>
          </a:xfrm>
          <a:blipFill>
            <a:blip r:embed="rId4" cstate="print"/>
            <a:stretch>
              <a:fillRect/>
            </a:stretch>
          </a:blipFill>
        </p:spPr>
        <p:txBody>
          <a:bodyPr anchor="ctr">
            <a:normAutofit/>
          </a:bodyPr>
          <a:lstStyle>
            <a:lvl1pPr algn="ctr">
              <a:defRPr sz="900"/>
            </a:lvl1pPr>
          </a:lstStyle>
          <a:p>
            <a:r>
              <a:rPr lang="en-GB" dirty="0"/>
              <a:t> </a:t>
            </a:r>
          </a:p>
        </p:txBody>
      </p:sp>
      <p:grpSp>
        <p:nvGrpSpPr>
          <p:cNvPr id="47" name="Group 4"/>
          <p:cNvGrpSpPr>
            <a:grpSpLocks noChangeAspect="1"/>
          </p:cNvGrpSpPr>
          <p:nvPr userDrawn="1"/>
        </p:nvGrpSpPr>
        <p:grpSpPr bwMode="gray">
          <a:xfrm>
            <a:off x="7195586" y="6085552"/>
            <a:ext cx="1662665" cy="402449"/>
            <a:chOff x="-2" y="1223"/>
            <a:chExt cx="6321" cy="1530"/>
          </a:xfrm>
          <a:solidFill>
            <a:schemeClr val="tx1"/>
          </a:solidFill>
        </p:grpSpPr>
        <p:sp>
          <p:nvSpPr>
            <p:cNvPr id="48"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Date Placeholder 1"/>
          <p:cNvSpPr>
            <a:spLocks noGrp="1"/>
          </p:cNvSpPr>
          <p:nvPr>
            <p:ph type="dt" sz="half" idx="94"/>
          </p:nvPr>
        </p:nvSpPr>
        <p:spPr bwMode="gray"/>
        <p:txBody>
          <a:bodyPr/>
          <a:lstStyle/>
          <a:p>
            <a:fld id="{AF4BFFCA-A84D-425A-8337-89FF1C4F61A6}" type="datetime2">
              <a:rPr lang="en-GB" smtClean="0"/>
              <a:t>Thursday, 02 November 2023</a:t>
            </a:fld>
            <a:endParaRPr lang="en-GB" dirty="0"/>
          </a:p>
        </p:txBody>
      </p:sp>
      <p:sp>
        <p:nvSpPr>
          <p:cNvPr id="4" name="Slide Number Placeholder 3"/>
          <p:cNvSpPr>
            <a:spLocks noGrp="1"/>
          </p:cNvSpPr>
          <p:nvPr>
            <p:ph type="sldNum" sz="quarter" idx="95"/>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133621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ulsory Final slide">
    <p:bg bwMode="auto">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a:xfrm>
            <a:off x="609686" y="5927598"/>
            <a:ext cx="2057400" cy="156405"/>
          </a:xfrm>
        </p:spPr>
        <p:txBody>
          <a:bodyPr/>
          <a:lstStyle>
            <a:lvl1pPr>
              <a:defRPr>
                <a:solidFill>
                  <a:schemeClr val="bg1">
                    <a:lumMod val="95000"/>
                  </a:schemeClr>
                </a:solidFill>
              </a:defRPr>
            </a:lvl1pPr>
          </a:lstStyle>
          <a:p>
            <a:fld id="{6A178991-C06B-42AE-9ACE-FC88A6ED9691}" type="datetime2">
              <a:rPr lang="en-GB" smtClean="0"/>
              <a:t>Thursday, 02 November 2023</a:t>
            </a:fld>
            <a:endParaRPr lang="en-GB"/>
          </a:p>
        </p:txBody>
      </p:sp>
      <p:sp>
        <p:nvSpPr>
          <p:cNvPr id="3" name="Footer Placeholder 2"/>
          <p:cNvSpPr>
            <a:spLocks noGrp="1"/>
          </p:cNvSpPr>
          <p:nvPr>
            <p:ph type="ftr" sz="quarter" idx="11"/>
          </p:nvPr>
        </p:nvSpPr>
        <p:spPr bwMode="gray">
          <a:xfrm>
            <a:off x="609686" y="5938350"/>
            <a:ext cx="4036607" cy="116973"/>
          </a:xfrm>
        </p:spPr>
        <p:txBody>
          <a:bodyPr/>
          <a:lstStyle>
            <a:lvl1pPr>
              <a:defRPr>
                <a:solidFill>
                  <a:schemeClr val="bg1">
                    <a:lumMod val="95000"/>
                  </a:schemeClr>
                </a:solidFill>
              </a:defRPr>
            </a:lvl1pPr>
          </a:lstStyle>
          <a:p>
            <a:r>
              <a:rPr lang="en-GB"/>
              <a:t>Copyright Irwin Mitchell</a:t>
            </a:r>
          </a:p>
        </p:txBody>
      </p:sp>
      <p:sp>
        <p:nvSpPr>
          <p:cNvPr id="4" name="Slide Number Placeholder 3"/>
          <p:cNvSpPr>
            <a:spLocks noGrp="1"/>
          </p:cNvSpPr>
          <p:nvPr>
            <p:ph type="sldNum" sz="quarter" idx="12"/>
          </p:nvPr>
        </p:nvSpPr>
        <p:spPr bwMode="gray">
          <a:xfrm>
            <a:off x="305992" y="5771161"/>
            <a:ext cx="296465" cy="365125"/>
          </a:xfrm>
        </p:spPr>
        <p:txBody>
          <a:bodyPr/>
          <a:lstStyle>
            <a:lvl1pPr>
              <a:defRPr>
                <a:solidFill>
                  <a:schemeClr val="bg1">
                    <a:lumMod val="95000"/>
                  </a:schemeClr>
                </a:solidFill>
              </a:defRPr>
            </a:lvl1pPr>
          </a:lstStyle>
          <a:p>
            <a:fld id="{D48EB5D9-9130-47EB-9754-70323FAF0479}" type="slidenum">
              <a:rPr lang="en-GB" smtClean="0"/>
              <a:pPr/>
              <a:t>‹#›</a:t>
            </a:fld>
            <a:endParaRPr lang="en-GB"/>
          </a:p>
        </p:txBody>
      </p:sp>
      <p:sp>
        <p:nvSpPr>
          <p:cNvPr id="5" name="Rectangle 4"/>
          <p:cNvSpPr/>
          <p:nvPr userDrawn="1"/>
        </p:nvSpPr>
        <p:spPr bwMode="lt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 name="TextBox 6"/>
          <p:cNvSpPr txBox="1"/>
          <p:nvPr userDrawn="1"/>
        </p:nvSpPr>
        <p:spPr bwMode="gray">
          <a:xfrm>
            <a:off x="1150839" y="2738014"/>
            <a:ext cx="6842322" cy="646331"/>
          </a:xfrm>
          <a:prstGeom prst="rect">
            <a:avLst/>
          </a:prstGeom>
          <a:noFill/>
        </p:spPr>
        <p:txBody>
          <a:bodyPr wrap="none" rtlCol="0">
            <a:spAutoFit/>
          </a:bodyPr>
          <a:lstStyle/>
          <a:p>
            <a:pPr marL="0" indent="0">
              <a:lnSpc>
                <a:spcPct val="90000"/>
              </a:lnSpc>
              <a:spcAft>
                <a:spcPts val="400"/>
              </a:spcAft>
              <a:buFont typeface="Arial" panose="020B0604020202020204" pitchFamily="34" charset="0"/>
              <a:buNone/>
            </a:pPr>
            <a:r>
              <a:rPr lang="en-GB" sz="4000" dirty="0">
                <a:solidFill>
                  <a:srgbClr val="FEFFFF"/>
                </a:solidFill>
              </a:rPr>
              <a:t>Expert Hand. </a:t>
            </a:r>
            <a:r>
              <a:rPr lang="en-GB" sz="4000" b="1" dirty="0">
                <a:solidFill>
                  <a:srgbClr val="FEFFFF"/>
                </a:solidFill>
              </a:rPr>
              <a:t>Human Touch.</a:t>
            </a:r>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3"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6" name="TextBox 25"/>
          <p:cNvSpPr txBox="1"/>
          <p:nvPr userDrawn="1"/>
        </p:nvSpPr>
        <p:spPr bwMode="gray">
          <a:xfrm>
            <a:off x="441890" y="6197691"/>
            <a:ext cx="860320"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0370 1500 100</a:t>
            </a:r>
            <a:endParaRPr lang="en-GB" sz="900" b="1" dirty="0">
              <a:solidFill>
                <a:schemeClr val="accent1"/>
              </a:solidFill>
            </a:endParaRPr>
          </a:p>
        </p:txBody>
      </p:sp>
      <p:sp>
        <p:nvSpPr>
          <p:cNvPr id="27" name="Freeform 5"/>
          <p:cNvSpPr>
            <a:spLocks/>
          </p:cNvSpPr>
          <p:nvPr userDrawn="1"/>
        </p:nvSpPr>
        <p:spPr bwMode="gray">
          <a:xfrm>
            <a:off x="303040" y="6238980"/>
            <a:ext cx="158140" cy="135820"/>
          </a:xfrm>
          <a:custGeom>
            <a:avLst/>
            <a:gdLst>
              <a:gd name="T0" fmla="*/ 7708 w 7725"/>
              <a:gd name="T1" fmla="*/ 6079 h 7703"/>
              <a:gd name="T2" fmla="*/ 7594 w 7725"/>
              <a:gd name="T3" fmla="*/ 6405 h 7703"/>
              <a:gd name="T4" fmla="*/ 6509 w 7725"/>
              <a:gd name="T5" fmla="*/ 7482 h 7703"/>
              <a:gd name="T6" fmla="*/ 6317 w 7725"/>
              <a:gd name="T7" fmla="*/ 7621 h 7703"/>
              <a:gd name="T8" fmla="*/ 6085 w 7725"/>
              <a:gd name="T9" fmla="*/ 7694 h 7703"/>
              <a:gd name="T10" fmla="*/ 6036 w 7725"/>
              <a:gd name="T11" fmla="*/ 7699 h 7703"/>
              <a:gd name="T12" fmla="*/ 5930 w 7725"/>
              <a:gd name="T13" fmla="*/ 7703 h 7703"/>
              <a:gd name="T14" fmla="*/ 5428 w 7725"/>
              <a:gd name="T15" fmla="*/ 7650 h 7703"/>
              <a:gd name="T16" fmla="*/ 4579 w 7725"/>
              <a:gd name="T17" fmla="*/ 7389 h 7703"/>
              <a:gd name="T18" fmla="*/ 3441 w 7725"/>
              <a:gd name="T19" fmla="*/ 6764 h 7703"/>
              <a:gd name="T20" fmla="*/ 2086 w 7725"/>
              <a:gd name="T21" fmla="*/ 5622 h 7703"/>
              <a:gd name="T22" fmla="*/ 1140 w 7725"/>
              <a:gd name="T23" fmla="*/ 4545 h 7703"/>
              <a:gd name="T24" fmla="*/ 536 w 7725"/>
              <a:gd name="T25" fmla="*/ 3594 h 7703"/>
              <a:gd name="T26" fmla="*/ 193 w 7725"/>
              <a:gd name="T27" fmla="*/ 2803 h 7703"/>
              <a:gd name="T28" fmla="*/ 38 w 7725"/>
              <a:gd name="T29" fmla="*/ 2191 h 7703"/>
              <a:gd name="T30" fmla="*/ 5 w 7725"/>
              <a:gd name="T31" fmla="*/ 1787 h 7703"/>
              <a:gd name="T32" fmla="*/ 13 w 7725"/>
              <a:gd name="T33" fmla="*/ 1623 h 7703"/>
              <a:gd name="T34" fmla="*/ 87 w 7725"/>
              <a:gd name="T35" fmla="*/ 1391 h 7703"/>
              <a:gd name="T36" fmla="*/ 226 w 7725"/>
              <a:gd name="T37" fmla="*/ 1199 h 7703"/>
              <a:gd name="T38" fmla="*/ 1311 w 7725"/>
              <a:gd name="T39" fmla="*/ 114 h 7703"/>
              <a:gd name="T40" fmla="*/ 1572 w 7725"/>
              <a:gd name="T41" fmla="*/ 0 h 7703"/>
              <a:gd name="T42" fmla="*/ 1760 w 7725"/>
              <a:gd name="T43" fmla="*/ 61 h 7703"/>
              <a:gd name="T44" fmla="*/ 1898 w 7725"/>
              <a:gd name="T45" fmla="*/ 212 h 7703"/>
              <a:gd name="T46" fmla="*/ 2772 w 7725"/>
              <a:gd name="T47" fmla="*/ 1868 h 7703"/>
              <a:gd name="T48" fmla="*/ 2812 w 7725"/>
              <a:gd name="T49" fmla="*/ 2154 h 7703"/>
              <a:gd name="T50" fmla="*/ 2674 w 7725"/>
              <a:gd name="T51" fmla="*/ 2415 h 7703"/>
              <a:gd name="T52" fmla="*/ 2274 w 7725"/>
              <a:gd name="T53" fmla="*/ 2815 h 7703"/>
              <a:gd name="T54" fmla="*/ 2245 w 7725"/>
              <a:gd name="T55" fmla="*/ 2868 h 7703"/>
              <a:gd name="T56" fmla="*/ 2233 w 7725"/>
              <a:gd name="T57" fmla="*/ 2929 h 7703"/>
              <a:gd name="T58" fmla="*/ 2380 w 7725"/>
              <a:gd name="T59" fmla="*/ 3321 h 7703"/>
              <a:gd name="T60" fmla="*/ 2682 w 7725"/>
              <a:gd name="T61" fmla="*/ 3798 h 7703"/>
              <a:gd name="T62" fmla="*/ 3261 w 7725"/>
              <a:gd name="T63" fmla="*/ 4447 h 7703"/>
              <a:gd name="T64" fmla="*/ 3914 w 7725"/>
              <a:gd name="T65" fmla="*/ 5030 h 7703"/>
              <a:gd name="T66" fmla="*/ 4391 w 7725"/>
              <a:gd name="T67" fmla="*/ 5336 h 7703"/>
              <a:gd name="T68" fmla="*/ 4685 w 7725"/>
              <a:gd name="T69" fmla="*/ 5455 h 7703"/>
              <a:gd name="T70" fmla="*/ 4787 w 7725"/>
              <a:gd name="T71" fmla="*/ 5475 h 7703"/>
              <a:gd name="T72" fmla="*/ 4840 w 7725"/>
              <a:gd name="T73" fmla="*/ 5463 h 7703"/>
              <a:gd name="T74" fmla="*/ 4893 w 7725"/>
              <a:gd name="T75" fmla="*/ 5434 h 7703"/>
              <a:gd name="T76" fmla="*/ 5358 w 7725"/>
              <a:gd name="T77" fmla="*/ 4961 h 7703"/>
              <a:gd name="T78" fmla="*/ 5701 w 7725"/>
              <a:gd name="T79" fmla="*/ 4830 h 7703"/>
              <a:gd name="T80" fmla="*/ 5921 w 7725"/>
              <a:gd name="T81" fmla="*/ 4879 h 7703"/>
              <a:gd name="T82" fmla="*/ 5930 w 7725"/>
              <a:gd name="T83" fmla="*/ 4879 h 7703"/>
              <a:gd name="T84" fmla="*/ 7504 w 7725"/>
              <a:gd name="T85" fmla="*/ 5810 h 7703"/>
              <a:gd name="T86" fmla="*/ 7708 w 7725"/>
              <a:gd name="T87" fmla="*/ 6079 h 7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725" h="7703">
                <a:moveTo>
                  <a:pt x="7708" y="6079"/>
                </a:moveTo>
                <a:cubicBezTo>
                  <a:pt x="7725" y="6204"/>
                  <a:pt x="7687" y="6313"/>
                  <a:pt x="7594" y="6405"/>
                </a:cubicBezTo>
                <a:lnTo>
                  <a:pt x="6509" y="7482"/>
                </a:lnTo>
                <a:cubicBezTo>
                  <a:pt x="6460" y="7537"/>
                  <a:pt x="6396" y="7583"/>
                  <a:pt x="6317" y="7621"/>
                </a:cubicBezTo>
                <a:cubicBezTo>
                  <a:pt x="6238" y="7659"/>
                  <a:pt x="6161" y="7684"/>
                  <a:pt x="6085" y="7694"/>
                </a:cubicBezTo>
                <a:cubicBezTo>
                  <a:pt x="6079" y="7694"/>
                  <a:pt x="6063" y="7696"/>
                  <a:pt x="6036" y="7699"/>
                </a:cubicBezTo>
                <a:cubicBezTo>
                  <a:pt x="6008" y="7701"/>
                  <a:pt x="5973" y="7703"/>
                  <a:pt x="5930" y="7703"/>
                </a:cubicBezTo>
                <a:cubicBezTo>
                  <a:pt x="5826" y="7703"/>
                  <a:pt x="5659" y="7685"/>
                  <a:pt x="5428" y="7650"/>
                </a:cubicBezTo>
                <a:cubicBezTo>
                  <a:pt x="5196" y="7614"/>
                  <a:pt x="4914" y="7527"/>
                  <a:pt x="4579" y="7389"/>
                </a:cubicBezTo>
                <a:cubicBezTo>
                  <a:pt x="4244" y="7250"/>
                  <a:pt x="3865" y="7042"/>
                  <a:pt x="3441" y="6764"/>
                </a:cubicBezTo>
                <a:cubicBezTo>
                  <a:pt x="3016" y="6487"/>
                  <a:pt x="2565" y="6106"/>
                  <a:pt x="2086" y="5622"/>
                </a:cubicBezTo>
                <a:cubicBezTo>
                  <a:pt x="1705" y="5247"/>
                  <a:pt x="1390" y="4887"/>
                  <a:pt x="1140" y="4545"/>
                </a:cubicBezTo>
                <a:cubicBezTo>
                  <a:pt x="889" y="4202"/>
                  <a:pt x="688" y="3885"/>
                  <a:pt x="536" y="3594"/>
                </a:cubicBezTo>
                <a:cubicBezTo>
                  <a:pt x="383" y="3303"/>
                  <a:pt x="269" y="3039"/>
                  <a:pt x="193" y="2803"/>
                </a:cubicBezTo>
                <a:cubicBezTo>
                  <a:pt x="117" y="2566"/>
                  <a:pt x="65" y="2362"/>
                  <a:pt x="38" y="2191"/>
                </a:cubicBezTo>
                <a:cubicBezTo>
                  <a:pt x="11" y="2019"/>
                  <a:pt x="0" y="1885"/>
                  <a:pt x="5" y="1787"/>
                </a:cubicBezTo>
                <a:cubicBezTo>
                  <a:pt x="11" y="1689"/>
                  <a:pt x="13" y="1634"/>
                  <a:pt x="13" y="1623"/>
                </a:cubicBezTo>
                <a:cubicBezTo>
                  <a:pt x="24" y="1547"/>
                  <a:pt x="49" y="1470"/>
                  <a:pt x="87" y="1391"/>
                </a:cubicBezTo>
                <a:cubicBezTo>
                  <a:pt x="125" y="1312"/>
                  <a:pt x="171" y="1248"/>
                  <a:pt x="226" y="1199"/>
                </a:cubicBezTo>
                <a:lnTo>
                  <a:pt x="1311" y="114"/>
                </a:lnTo>
                <a:cubicBezTo>
                  <a:pt x="1387" y="38"/>
                  <a:pt x="1474" y="0"/>
                  <a:pt x="1572" y="0"/>
                </a:cubicBezTo>
                <a:cubicBezTo>
                  <a:pt x="1643" y="0"/>
                  <a:pt x="1705" y="20"/>
                  <a:pt x="1760" y="61"/>
                </a:cubicBezTo>
                <a:cubicBezTo>
                  <a:pt x="1814" y="102"/>
                  <a:pt x="1860" y="152"/>
                  <a:pt x="1898" y="212"/>
                </a:cubicBezTo>
                <a:lnTo>
                  <a:pt x="2772" y="1868"/>
                </a:lnTo>
                <a:cubicBezTo>
                  <a:pt x="2821" y="1955"/>
                  <a:pt x="2834" y="2051"/>
                  <a:pt x="2812" y="2154"/>
                </a:cubicBezTo>
                <a:cubicBezTo>
                  <a:pt x="2791" y="2257"/>
                  <a:pt x="2744" y="2344"/>
                  <a:pt x="2674" y="2415"/>
                </a:cubicBezTo>
                <a:lnTo>
                  <a:pt x="2274" y="2815"/>
                </a:lnTo>
                <a:cubicBezTo>
                  <a:pt x="2263" y="2826"/>
                  <a:pt x="2253" y="2843"/>
                  <a:pt x="2245" y="2868"/>
                </a:cubicBezTo>
                <a:cubicBezTo>
                  <a:pt x="2237" y="2892"/>
                  <a:pt x="2233" y="2913"/>
                  <a:pt x="2233" y="2929"/>
                </a:cubicBezTo>
                <a:cubicBezTo>
                  <a:pt x="2255" y="3043"/>
                  <a:pt x="2304" y="3174"/>
                  <a:pt x="2380" y="3321"/>
                </a:cubicBezTo>
                <a:cubicBezTo>
                  <a:pt x="2445" y="3451"/>
                  <a:pt x="2546" y="3610"/>
                  <a:pt x="2682" y="3798"/>
                </a:cubicBezTo>
                <a:cubicBezTo>
                  <a:pt x="2818" y="3986"/>
                  <a:pt x="3011" y="4202"/>
                  <a:pt x="3261" y="4447"/>
                </a:cubicBezTo>
                <a:cubicBezTo>
                  <a:pt x="3506" y="4697"/>
                  <a:pt x="3724" y="4892"/>
                  <a:pt x="3914" y="5030"/>
                </a:cubicBezTo>
                <a:cubicBezTo>
                  <a:pt x="4104" y="5169"/>
                  <a:pt x="4263" y="5271"/>
                  <a:pt x="4391" y="5336"/>
                </a:cubicBezTo>
                <a:cubicBezTo>
                  <a:pt x="4519" y="5402"/>
                  <a:pt x="4617" y="5441"/>
                  <a:pt x="4685" y="5455"/>
                </a:cubicBezTo>
                <a:lnTo>
                  <a:pt x="4787" y="5475"/>
                </a:lnTo>
                <a:cubicBezTo>
                  <a:pt x="4798" y="5475"/>
                  <a:pt x="4816" y="5471"/>
                  <a:pt x="4840" y="5463"/>
                </a:cubicBezTo>
                <a:cubicBezTo>
                  <a:pt x="4865" y="5455"/>
                  <a:pt x="4882" y="5445"/>
                  <a:pt x="4893" y="5434"/>
                </a:cubicBezTo>
                <a:lnTo>
                  <a:pt x="5358" y="4961"/>
                </a:lnTo>
                <a:cubicBezTo>
                  <a:pt x="5456" y="4874"/>
                  <a:pt x="5570" y="4830"/>
                  <a:pt x="5701" y="4830"/>
                </a:cubicBezTo>
                <a:cubicBezTo>
                  <a:pt x="5794" y="4830"/>
                  <a:pt x="5867" y="4847"/>
                  <a:pt x="5921" y="4879"/>
                </a:cubicBezTo>
                <a:lnTo>
                  <a:pt x="5930" y="4879"/>
                </a:lnTo>
                <a:lnTo>
                  <a:pt x="7504" y="5810"/>
                </a:lnTo>
                <a:cubicBezTo>
                  <a:pt x="7619" y="5880"/>
                  <a:pt x="7687" y="5970"/>
                  <a:pt x="7708" y="60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TextBox 27">
            <a:hlinkClick r:id="rId2"/>
          </p:cNvPr>
          <p:cNvSpPr txBox="1"/>
          <p:nvPr userDrawn="1"/>
        </p:nvSpPr>
        <p:spPr bwMode="gray">
          <a:xfrm>
            <a:off x="1761361" y="6197691"/>
            <a:ext cx="969325"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irwinmitchell.com</a:t>
            </a:r>
            <a:endParaRPr lang="en-GB" sz="900" b="1" dirty="0">
              <a:solidFill>
                <a:schemeClr val="accent1"/>
              </a:solidFill>
            </a:endParaRPr>
          </a:p>
        </p:txBody>
      </p:sp>
      <p:grpSp>
        <p:nvGrpSpPr>
          <p:cNvPr id="32" name="Group 4"/>
          <p:cNvGrpSpPr>
            <a:grpSpLocks noChangeAspect="1"/>
          </p:cNvGrpSpPr>
          <p:nvPr userDrawn="1"/>
        </p:nvGrpSpPr>
        <p:grpSpPr bwMode="gray">
          <a:xfrm>
            <a:off x="1554810" y="6239187"/>
            <a:ext cx="216362" cy="142283"/>
            <a:chOff x="661" y="67"/>
            <a:chExt cx="6224" cy="4093"/>
          </a:xfrm>
          <a:solidFill>
            <a:schemeClr val="accent4"/>
          </a:solidFill>
        </p:grpSpPr>
        <p:sp>
          <p:nvSpPr>
            <p:cNvPr id="33" name="Freeform 5"/>
            <p:cNvSpPr>
              <a:spLocks noEditPoints="1"/>
            </p:cNvSpPr>
            <p:nvPr userDrawn="1"/>
          </p:nvSpPr>
          <p:spPr bwMode="gray">
            <a:xfrm>
              <a:off x="661" y="3546"/>
              <a:ext cx="6224" cy="614"/>
            </a:xfrm>
            <a:custGeom>
              <a:avLst/>
              <a:gdLst>
                <a:gd name="T0" fmla="*/ 1297 w 1299"/>
                <a:gd name="T1" fmla="*/ 2 h 128"/>
                <a:gd name="T2" fmla="*/ 1292 w 1299"/>
                <a:gd name="T3" fmla="*/ 0 h 128"/>
                <a:gd name="T4" fmla="*/ 7 w 1299"/>
                <a:gd name="T5" fmla="*/ 0 h 128"/>
                <a:gd name="T6" fmla="*/ 2 w 1299"/>
                <a:gd name="T7" fmla="*/ 2 h 128"/>
                <a:gd name="T8" fmla="*/ 0 w 1299"/>
                <a:gd name="T9" fmla="*/ 7 h 128"/>
                <a:gd name="T10" fmla="*/ 170 w 1299"/>
                <a:gd name="T11" fmla="*/ 128 h 128"/>
                <a:gd name="T12" fmla="*/ 1128 w 1299"/>
                <a:gd name="T13" fmla="*/ 128 h 128"/>
                <a:gd name="T14" fmla="*/ 1298 w 1299"/>
                <a:gd name="T15" fmla="*/ 7 h 128"/>
                <a:gd name="T16" fmla="*/ 1297 w 1299"/>
                <a:gd name="T17" fmla="*/ 2 h 128"/>
                <a:gd name="T18" fmla="*/ 746 w 1299"/>
                <a:gd name="T19" fmla="*/ 86 h 128"/>
                <a:gd name="T20" fmla="*/ 553 w 1299"/>
                <a:gd name="T21" fmla="*/ 86 h 128"/>
                <a:gd name="T22" fmla="*/ 553 w 1299"/>
                <a:gd name="T23" fmla="*/ 42 h 128"/>
                <a:gd name="T24" fmla="*/ 746 w 1299"/>
                <a:gd name="T25" fmla="*/ 42 h 128"/>
                <a:gd name="T26" fmla="*/ 746 w 1299"/>
                <a:gd name="T27" fmla="*/ 8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9" h="128">
                  <a:moveTo>
                    <a:pt x="1297" y="2"/>
                  </a:moveTo>
                  <a:cubicBezTo>
                    <a:pt x="1296" y="1"/>
                    <a:pt x="1294" y="0"/>
                    <a:pt x="1292" y="0"/>
                  </a:cubicBezTo>
                  <a:lnTo>
                    <a:pt x="7" y="0"/>
                  </a:lnTo>
                  <a:cubicBezTo>
                    <a:pt x="5" y="0"/>
                    <a:pt x="3" y="1"/>
                    <a:pt x="2" y="2"/>
                  </a:cubicBezTo>
                  <a:cubicBezTo>
                    <a:pt x="0" y="4"/>
                    <a:pt x="0" y="6"/>
                    <a:pt x="0" y="7"/>
                  </a:cubicBezTo>
                  <a:cubicBezTo>
                    <a:pt x="0" y="9"/>
                    <a:pt x="20" y="128"/>
                    <a:pt x="170" y="128"/>
                  </a:cubicBezTo>
                  <a:lnTo>
                    <a:pt x="1128" y="128"/>
                  </a:lnTo>
                  <a:cubicBezTo>
                    <a:pt x="1279" y="128"/>
                    <a:pt x="1298" y="9"/>
                    <a:pt x="1298" y="7"/>
                  </a:cubicBezTo>
                  <a:cubicBezTo>
                    <a:pt x="1299" y="6"/>
                    <a:pt x="1298" y="4"/>
                    <a:pt x="1297" y="2"/>
                  </a:cubicBezTo>
                  <a:close/>
                  <a:moveTo>
                    <a:pt x="746" y="86"/>
                  </a:moveTo>
                  <a:lnTo>
                    <a:pt x="553" y="86"/>
                  </a:lnTo>
                  <a:lnTo>
                    <a:pt x="553" y="42"/>
                  </a:lnTo>
                  <a:lnTo>
                    <a:pt x="746" y="42"/>
                  </a:lnTo>
                  <a:lnTo>
                    <a:pt x="746"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6"/>
            <p:cNvSpPr>
              <a:spLocks noEditPoints="1"/>
            </p:cNvSpPr>
            <p:nvPr userDrawn="1"/>
          </p:nvSpPr>
          <p:spPr bwMode="gray">
            <a:xfrm>
              <a:off x="1202" y="67"/>
              <a:ext cx="5137" cy="3258"/>
            </a:xfrm>
            <a:custGeom>
              <a:avLst/>
              <a:gdLst>
                <a:gd name="T0" fmla="*/ 27 w 1072"/>
                <a:gd name="T1" fmla="*/ 679 h 679"/>
                <a:gd name="T2" fmla="*/ 1045 w 1072"/>
                <a:gd name="T3" fmla="*/ 679 h 679"/>
                <a:gd name="T4" fmla="*/ 1072 w 1072"/>
                <a:gd name="T5" fmla="*/ 652 h 679"/>
                <a:gd name="T6" fmla="*/ 1072 w 1072"/>
                <a:gd name="T7" fmla="*/ 27 h 679"/>
                <a:gd name="T8" fmla="*/ 1045 w 1072"/>
                <a:gd name="T9" fmla="*/ 0 h 679"/>
                <a:gd name="T10" fmla="*/ 27 w 1072"/>
                <a:gd name="T11" fmla="*/ 0 h 679"/>
                <a:gd name="T12" fmla="*/ 0 w 1072"/>
                <a:gd name="T13" fmla="*/ 27 h 679"/>
                <a:gd name="T14" fmla="*/ 0 w 1072"/>
                <a:gd name="T15" fmla="*/ 652 h 679"/>
                <a:gd name="T16" fmla="*/ 27 w 1072"/>
                <a:gd name="T17" fmla="*/ 679 h 679"/>
                <a:gd name="T18" fmla="*/ 94 w 1072"/>
                <a:gd name="T19" fmla="*/ 93 h 679"/>
                <a:gd name="T20" fmla="*/ 979 w 1072"/>
                <a:gd name="T21" fmla="*/ 93 h 679"/>
                <a:gd name="T22" fmla="*/ 979 w 1072"/>
                <a:gd name="T23" fmla="*/ 585 h 679"/>
                <a:gd name="T24" fmla="*/ 94 w 1072"/>
                <a:gd name="T25" fmla="*/ 585 h 679"/>
                <a:gd name="T26" fmla="*/ 94 w 1072"/>
                <a:gd name="T27" fmla="*/ 93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2" h="679">
                  <a:moveTo>
                    <a:pt x="27" y="679"/>
                  </a:moveTo>
                  <a:lnTo>
                    <a:pt x="1045" y="679"/>
                  </a:lnTo>
                  <a:cubicBezTo>
                    <a:pt x="1060" y="679"/>
                    <a:pt x="1072" y="667"/>
                    <a:pt x="1072" y="652"/>
                  </a:cubicBezTo>
                  <a:lnTo>
                    <a:pt x="1072" y="27"/>
                  </a:lnTo>
                  <a:cubicBezTo>
                    <a:pt x="1072" y="12"/>
                    <a:pt x="1060" y="0"/>
                    <a:pt x="1045" y="0"/>
                  </a:cubicBezTo>
                  <a:lnTo>
                    <a:pt x="27" y="0"/>
                  </a:lnTo>
                  <a:cubicBezTo>
                    <a:pt x="12" y="0"/>
                    <a:pt x="0" y="12"/>
                    <a:pt x="0" y="27"/>
                  </a:cubicBezTo>
                  <a:lnTo>
                    <a:pt x="0" y="652"/>
                  </a:lnTo>
                  <a:cubicBezTo>
                    <a:pt x="0" y="667"/>
                    <a:pt x="12" y="679"/>
                    <a:pt x="27" y="679"/>
                  </a:cubicBezTo>
                  <a:close/>
                  <a:moveTo>
                    <a:pt x="94" y="93"/>
                  </a:moveTo>
                  <a:lnTo>
                    <a:pt x="979" y="93"/>
                  </a:lnTo>
                  <a:lnTo>
                    <a:pt x="979" y="585"/>
                  </a:lnTo>
                  <a:lnTo>
                    <a:pt x="94" y="585"/>
                  </a:lnTo>
                  <a:lnTo>
                    <a:pt x="94"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7" name="TextBox 36">
            <a:hlinkClick r:id="rId3"/>
          </p:cNvPr>
          <p:cNvSpPr txBox="1"/>
          <p:nvPr userDrawn="1"/>
        </p:nvSpPr>
        <p:spPr bwMode="gray">
          <a:xfrm>
            <a:off x="3082137" y="6191265"/>
            <a:ext cx="842688"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a:t>
            </a:r>
            <a:r>
              <a:rPr lang="en-GB" sz="900" dirty="0" err="1">
                <a:solidFill>
                  <a:schemeClr val="accent1"/>
                </a:solidFill>
              </a:rPr>
              <a:t>IrwinMitchell</a:t>
            </a:r>
            <a:endParaRPr lang="en-GB" sz="900" b="1" dirty="0">
              <a:solidFill>
                <a:schemeClr val="accent1"/>
              </a:solidFill>
            </a:endParaRPr>
          </a:p>
        </p:txBody>
      </p:sp>
      <p:sp>
        <p:nvSpPr>
          <p:cNvPr id="38" name="Freeform 10"/>
          <p:cNvSpPr>
            <a:spLocks/>
          </p:cNvSpPr>
          <p:nvPr userDrawn="1"/>
        </p:nvSpPr>
        <p:spPr bwMode="gray">
          <a:xfrm>
            <a:off x="2918170" y="6245709"/>
            <a:ext cx="174949" cy="142283"/>
          </a:xfrm>
          <a:custGeom>
            <a:avLst/>
            <a:gdLst>
              <a:gd name="T0" fmla="*/ 6827 w 6827"/>
              <a:gd name="T1" fmla="*/ 657 h 5548"/>
              <a:gd name="T2" fmla="*/ 6022 w 6827"/>
              <a:gd name="T3" fmla="*/ 877 h 5548"/>
              <a:gd name="T4" fmla="*/ 6638 w 6827"/>
              <a:gd name="T5" fmla="*/ 103 h 5548"/>
              <a:gd name="T6" fmla="*/ 5749 w 6827"/>
              <a:gd name="T7" fmla="*/ 442 h 5548"/>
              <a:gd name="T8" fmla="*/ 4726 w 6827"/>
              <a:gd name="T9" fmla="*/ 0 h 5548"/>
              <a:gd name="T10" fmla="*/ 3326 w 6827"/>
              <a:gd name="T11" fmla="*/ 1401 h 5548"/>
              <a:gd name="T12" fmla="*/ 3362 w 6827"/>
              <a:gd name="T13" fmla="*/ 1720 h 5548"/>
              <a:gd name="T14" fmla="*/ 475 w 6827"/>
              <a:gd name="T15" fmla="*/ 256 h 5548"/>
              <a:gd name="T16" fmla="*/ 286 w 6827"/>
              <a:gd name="T17" fmla="*/ 961 h 5548"/>
              <a:gd name="T18" fmla="*/ 909 w 6827"/>
              <a:gd name="T19" fmla="*/ 2126 h 5548"/>
              <a:gd name="T20" fmla="*/ 274 w 6827"/>
              <a:gd name="T21" fmla="*/ 1951 h 5548"/>
              <a:gd name="T22" fmla="*/ 274 w 6827"/>
              <a:gd name="T23" fmla="*/ 1969 h 5548"/>
              <a:gd name="T24" fmla="*/ 1398 w 6827"/>
              <a:gd name="T25" fmla="*/ 3342 h 5548"/>
              <a:gd name="T26" fmla="*/ 1029 w 6827"/>
              <a:gd name="T27" fmla="*/ 3391 h 5548"/>
              <a:gd name="T28" fmla="*/ 765 w 6827"/>
              <a:gd name="T29" fmla="*/ 3366 h 5548"/>
              <a:gd name="T30" fmla="*/ 2074 w 6827"/>
              <a:gd name="T31" fmla="*/ 4339 h 5548"/>
              <a:gd name="T32" fmla="*/ 334 w 6827"/>
              <a:gd name="T33" fmla="*/ 4938 h 5548"/>
              <a:gd name="T34" fmla="*/ 0 w 6827"/>
              <a:gd name="T35" fmla="*/ 4919 h 5548"/>
              <a:gd name="T36" fmla="*/ 2147 w 6827"/>
              <a:gd name="T37" fmla="*/ 5548 h 5548"/>
              <a:gd name="T38" fmla="*/ 6132 w 6827"/>
              <a:gd name="T39" fmla="*/ 1563 h 5548"/>
              <a:gd name="T40" fmla="*/ 6128 w 6827"/>
              <a:gd name="T41" fmla="*/ 1382 h 5548"/>
              <a:gd name="T42" fmla="*/ 6827 w 6827"/>
              <a:gd name="T43" fmla="*/ 657 h 5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27" h="5548">
                <a:moveTo>
                  <a:pt x="6827" y="657"/>
                </a:moveTo>
                <a:cubicBezTo>
                  <a:pt x="6576" y="768"/>
                  <a:pt x="6306" y="844"/>
                  <a:pt x="6022" y="877"/>
                </a:cubicBezTo>
                <a:cubicBezTo>
                  <a:pt x="6311" y="704"/>
                  <a:pt x="6534" y="430"/>
                  <a:pt x="6638" y="103"/>
                </a:cubicBezTo>
                <a:cubicBezTo>
                  <a:pt x="6367" y="263"/>
                  <a:pt x="6068" y="380"/>
                  <a:pt x="5749" y="442"/>
                </a:cubicBezTo>
                <a:cubicBezTo>
                  <a:pt x="5493" y="170"/>
                  <a:pt x="5129" y="0"/>
                  <a:pt x="4726" y="0"/>
                </a:cubicBezTo>
                <a:cubicBezTo>
                  <a:pt x="3953" y="0"/>
                  <a:pt x="3326" y="627"/>
                  <a:pt x="3326" y="1401"/>
                </a:cubicBezTo>
                <a:cubicBezTo>
                  <a:pt x="3326" y="1510"/>
                  <a:pt x="3338" y="1617"/>
                  <a:pt x="3362" y="1720"/>
                </a:cubicBezTo>
                <a:cubicBezTo>
                  <a:pt x="2198" y="1661"/>
                  <a:pt x="1166" y="1104"/>
                  <a:pt x="475" y="256"/>
                </a:cubicBezTo>
                <a:cubicBezTo>
                  <a:pt x="355" y="463"/>
                  <a:pt x="286" y="704"/>
                  <a:pt x="286" y="961"/>
                </a:cubicBezTo>
                <a:cubicBezTo>
                  <a:pt x="286" y="1446"/>
                  <a:pt x="533" y="1875"/>
                  <a:pt x="909" y="2126"/>
                </a:cubicBezTo>
                <a:cubicBezTo>
                  <a:pt x="679" y="2119"/>
                  <a:pt x="463" y="2056"/>
                  <a:pt x="274" y="1951"/>
                </a:cubicBezTo>
                <a:cubicBezTo>
                  <a:pt x="274" y="1957"/>
                  <a:pt x="274" y="1963"/>
                  <a:pt x="274" y="1969"/>
                </a:cubicBezTo>
                <a:cubicBezTo>
                  <a:pt x="274" y="2647"/>
                  <a:pt x="757" y="3213"/>
                  <a:pt x="1398" y="3342"/>
                </a:cubicBezTo>
                <a:cubicBezTo>
                  <a:pt x="1280" y="3374"/>
                  <a:pt x="1156" y="3391"/>
                  <a:pt x="1029" y="3391"/>
                </a:cubicBezTo>
                <a:cubicBezTo>
                  <a:pt x="938" y="3391"/>
                  <a:pt x="851" y="3382"/>
                  <a:pt x="765" y="3366"/>
                </a:cubicBezTo>
                <a:cubicBezTo>
                  <a:pt x="943" y="3923"/>
                  <a:pt x="1461" y="4327"/>
                  <a:pt x="2074" y="4339"/>
                </a:cubicBezTo>
                <a:cubicBezTo>
                  <a:pt x="1594" y="4714"/>
                  <a:pt x="990" y="4938"/>
                  <a:pt x="334" y="4938"/>
                </a:cubicBezTo>
                <a:cubicBezTo>
                  <a:pt x="221" y="4938"/>
                  <a:pt x="110" y="4932"/>
                  <a:pt x="0" y="4919"/>
                </a:cubicBezTo>
                <a:cubicBezTo>
                  <a:pt x="620" y="5316"/>
                  <a:pt x="1356" y="5548"/>
                  <a:pt x="2147" y="5548"/>
                </a:cubicBezTo>
                <a:cubicBezTo>
                  <a:pt x="4723" y="5548"/>
                  <a:pt x="6132" y="3414"/>
                  <a:pt x="6132" y="1563"/>
                </a:cubicBezTo>
                <a:cubicBezTo>
                  <a:pt x="6132" y="1502"/>
                  <a:pt x="6130" y="1442"/>
                  <a:pt x="6128" y="1382"/>
                </a:cubicBezTo>
                <a:cubicBezTo>
                  <a:pt x="6401" y="1184"/>
                  <a:pt x="6639" y="938"/>
                  <a:pt x="6827" y="65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TextBox 38"/>
          <p:cNvSpPr txBox="1"/>
          <p:nvPr userDrawn="1"/>
        </p:nvSpPr>
        <p:spPr bwMode="gray">
          <a:xfrm>
            <a:off x="303040" y="6528597"/>
            <a:ext cx="3417110" cy="189283"/>
          </a:xfrm>
          <a:prstGeom prst="rect">
            <a:avLst/>
          </a:prstGeom>
          <a:noFill/>
        </p:spPr>
        <p:txBody>
          <a:bodyPr wrap="none" lIns="0" rIns="0" rtlCol="0">
            <a:spAutoFit/>
          </a:bodyPr>
          <a:lstStyle/>
          <a:p>
            <a:pPr marL="0" indent="0">
              <a:lnSpc>
                <a:spcPct val="90000"/>
              </a:lnSpc>
              <a:spcAft>
                <a:spcPts val="400"/>
              </a:spcAft>
              <a:buFont typeface="Arial" panose="020B0604020202020204" pitchFamily="34" charset="0"/>
              <a:buNone/>
            </a:pPr>
            <a:r>
              <a:rPr lang="en-GB" sz="700" dirty="0">
                <a:solidFill>
                  <a:schemeClr val="accent1"/>
                </a:solidFill>
              </a:rPr>
              <a:t>Irwin Mitchell LLP is authorised and regulated by the Solicitors Regulation Authority.</a:t>
            </a:r>
            <a:endParaRPr lang="en-GB" sz="700" b="1" dirty="0">
              <a:solidFill>
                <a:schemeClr val="accent1"/>
              </a:solidFill>
            </a:endParaRPr>
          </a:p>
        </p:txBody>
      </p:sp>
    </p:spTree>
    <p:extLst>
      <p:ext uri="{BB962C8B-B14F-4D97-AF65-F5344CB8AC3E}">
        <p14:creationId xmlns:p14="http://schemas.microsoft.com/office/powerpoint/2010/main" val="12005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picture (blue)">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9144000" cy="2338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95B3981-9ABB-4778-9DF5-9D3C66939781}"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4936437"/>
            <a:ext cx="7683730" cy="365962"/>
          </a:xfrm>
        </p:spPr>
        <p:txBody>
          <a:bodyPr wrap="none" anchor="t">
            <a:normAutofit/>
          </a:bodyPr>
          <a:lstStyle>
            <a:lvl1pPr>
              <a:defRPr sz="2400" b="1" baseline="0">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305991" y="381600"/>
            <a:ext cx="8531128"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39238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picture (berry)">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9144000" cy="23387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EB312146-D3D0-4CA4-A5E5-EAF86A0F40E8}"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4936437"/>
            <a:ext cx="7683730" cy="365962"/>
          </a:xfrm>
        </p:spPr>
        <p:txBody>
          <a:bodyPr wrap="none" anchor="t">
            <a:normAutofit/>
          </a:bodyPr>
          <a:lstStyle>
            <a:lvl1pPr>
              <a:defRPr sz="2400" b="1">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305991" y="381600"/>
            <a:ext cx="8531128"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87100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only">
    <p:bg>
      <p:bgPr>
        <a:solidFill>
          <a:schemeClr val="bg1"/>
        </a:solidFill>
        <a:effectLst/>
      </p:bgPr>
    </p:bg>
    <p:spTree>
      <p:nvGrpSpPr>
        <p:cNvPr id="1" name=""/>
        <p:cNvGrpSpPr/>
        <p:nvPr/>
      </p:nvGrpSpPr>
      <p:grpSpPr>
        <a:xfrm>
          <a:off x="0" y="0"/>
          <a:ext cx="0" cy="0"/>
          <a:chOff x="0" y="0"/>
          <a:chExt cx="0" cy="0"/>
        </a:xfrm>
      </p:grpSpPr>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BFDC17AD-F4B2-4E91-9DCF-B0978E1F444F}"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19" name="Picture Placeholder 18"/>
          <p:cNvSpPr>
            <a:spLocks noGrp="1"/>
          </p:cNvSpPr>
          <p:nvPr>
            <p:ph type="pic" sz="quarter" idx="13" hasCustomPrompt="1"/>
          </p:nvPr>
        </p:nvSpPr>
        <p:spPr bwMode="gray">
          <a:xfrm>
            <a:off x="305991" y="381600"/>
            <a:ext cx="8531128" cy="5346700"/>
          </a:xfrm>
          <a:custGeom>
            <a:avLst/>
            <a:gdLst>
              <a:gd name="connsiteX0" fmla="*/ 415160 w 11374837"/>
              <a:gd name="connsiteY0" fmla="*/ 0 h 5346700"/>
              <a:gd name="connsiteX1" fmla="*/ 11374837 w 11374837"/>
              <a:gd name="connsiteY1" fmla="*/ 0 h 5346700"/>
              <a:gd name="connsiteX2" fmla="*/ 11374837 w 11374837"/>
              <a:gd name="connsiteY2" fmla="*/ 4930352 h 5346700"/>
              <a:gd name="connsiteX3" fmla="*/ 10958489 w 11374837"/>
              <a:gd name="connsiteY3" fmla="*/ 5346700 h 5346700"/>
              <a:gd name="connsiteX4" fmla="*/ 0 w 11374837"/>
              <a:gd name="connsiteY4" fmla="*/ 5346700 h 5346700"/>
              <a:gd name="connsiteX5" fmla="*/ 0 w 11374837"/>
              <a:gd name="connsiteY5" fmla="*/ 404562 h 5346700"/>
              <a:gd name="connsiteX6" fmla="*/ 7271 w 11374837"/>
              <a:gd name="connsiteY6" fmla="*/ 332439 h 5346700"/>
              <a:gd name="connsiteX7" fmla="*/ 415160 w 11374837"/>
              <a:gd name="connsiteY7" fmla="*/ 0 h 534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4837" h="5346700">
                <a:moveTo>
                  <a:pt x="415160" y="0"/>
                </a:moveTo>
                <a:lnTo>
                  <a:pt x="11374837" y="0"/>
                </a:lnTo>
                <a:lnTo>
                  <a:pt x="11374837" y="4930352"/>
                </a:lnTo>
                <a:cubicBezTo>
                  <a:pt x="11374837" y="5160295"/>
                  <a:pt x="11188432" y="5346700"/>
                  <a:pt x="10958489" y="5346700"/>
                </a:cubicBezTo>
                <a:lnTo>
                  <a:pt x="0" y="5346700"/>
                </a:lnTo>
                <a:lnTo>
                  <a:pt x="0" y="404562"/>
                </a:lnTo>
                <a:lnTo>
                  <a:pt x="7271" y="332439"/>
                </a:lnTo>
                <a:cubicBezTo>
                  <a:pt x="46094" y="142716"/>
                  <a:pt x="213960" y="0"/>
                  <a:pt x="415160" y="0"/>
                </a:cubicBez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grpSp>
        <p:nvGrpSpPr>
          <p:cNvPr id="1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7062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content">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25ECB06-BE8F-4740-A54D-19605EF5BEA4}"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494693"/>
            <a:ext cx="7912895" cy="3842483"/>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69206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conten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A529C4B0-DD2A-4CB9-87DE-C05C1C5D5672}"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494693"/>
            <a:ext cx="394335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53747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column content + picture (right)">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5AC484B3-9458-41C5-A699-7F21A5AEB541}"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5873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 picture (lef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13B9F9A3-753E-47C1-86E4-276BFA5448B2}" type="datetime2">
              <a:rPr lang="en-GB" smtClean="0"/>
              <a:t>Thursday, 02 November 2023</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494693"/>
            <a:ext cx="394335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9171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628650" y="738000"/>
            <a:ext cx="7913700" cy="457200"/>
          </a:xfrm>
          <a:prstGeom prst="rect">
            <a:avLst/>
          </a:prstGeom>
        </p:spPr>
        <p:txBody>
          <a:bodyPr vert="horz" lIns="0" tIns="0" rIns="0" bIns="0" rtlCol="0" anchor="b">
            <a:normAutofit/>
          </a:bodyPr>
          <a:lstStyle/>
          <a:p>
            <a:r>
              <a:rPr lang="en-US" dirty="0"/>
              <a:t>This is your title text style.</a:t>
            </a:r>
            <a:endParaRPr lang="en-GB" dirty="0"/>
          </a:p>
        </p:txBody>
      </p:sp>
      <p:sp>
        <p:nvSpPr>
          <p:cNvPr id="3" name="Text Placeholder 2"/>
          <p:cNvSpPr>
            <a:spLocks noGrp="1"/>
          </p:cNvSpPr>
          <p:nvPr>
            <p:ph type="body" idx="1"/>
          </p:nvPr>
        </p:nvSpPr>
        <p:spPr bwMode="gray">
          <a:xfrm>
            <a:off x="628650" y="1825625"/>
            <a:ext cx="7886700" cy="4351338"/>
          </a:xfrm>
          <a:prstGeom prst="rect">
            <a:avLst/>
          </a:prstGeom>
        </p:spPr>
        <p:txBody>
          <a:bodyPr vert="horz" lIns="0" tIns="0" rIns="0" bIns="0" rtlCol="0">
            <a:normAutofit/>
          </a:bodyPr>
          <a:lstStyle/>
          <a:p>
            <a:pPr lvl="0"/>
            <a:r>
              <a:rPr lang="en-US" dirty="0"/>
              <a:t>First level: 18pt Arial. Your primary text style used for main body text, normal paragraphs.</a:t>
            </a:r>
          </a:p>
          <a:p>
            <a:pPr lvl="1"/>
            <a:r>
              <a:rPr lang="en-US" dirty="0"/>
              <a:t>Second level: 16pt Arial. Used for text that needs slightly less emphasis than the first level.</a:t>
            </a:r>
          </a:p>
          <a:p>
            <a:pPr lvl="2"/>
            <a:r>
              <a:rPr lang="en-US" dirty="0"/>
              <a:t>Third level: 18pt Arial. Your primary bullet point style.</a:t>
            </a:r>
          </a:p>
          <a:p>
            <a:pPr lvl="3"/>
            <a:r>
              <a:rPr lang="en-US" dirty="0"/>
              <a:t>Fourth level: 16pt Arial. Your secondary and final bullet point style.</a:t>
            </a:r>
          </a:p>
          <a:p>
            <a:pPr lvl="4"/>
            <a:r>
              <a:rPr lang="en-US" dirty="0"/>
              <a:t>Fifth level: 18pt Arial. Used for sub-headings only.</a:t>
            </a:r>
          </a:p>
          <a:p>
            <a:pPr lvl="5"/>
            <a:r>
              <a:rPr lang="en-US" dirty="0"/>
              <a:t>Sixth level: 18pt Arial. </a:t>
            </a:r>
            <a:r>
              <a:rPr lang="en-GB" dirty="0"/>
              <a:t>18pt Arial. This should only be used on messaging that highlights our human approach.</a:t>
            </a:r>
          </a:p>
          <a:p>
            <a:pPr lvl="6"/>
            <a:r>
              <a:rPr lang="en-US" dirty="0"/>
              <a:t>Seventh level: 16pt Arial. </a:t>
            </a:r>
            <a:r>
              <a:rPr lang="en-GB" dirty="0"/>
              <a:t>This should only be used on call to actions.</a:t>
            </a:r>
          </a:p>
          <a:p>
            <a:pPr lvl="7"/>
            <a:r>
              <a:rPr lang="en-US" dirty="0"/>
              <a:t>Eighth level: Denotes an incorrect style; click the ‘decrease list level button’ to return to a correct style. </a:t>
            </a:r>
          </a:p>
          <a:p>
            <a:pPr lvl="8"/>
            <a:r>
              <a:rPr lang="en-US" dirty="0"/>
              <a:t>Ninth level: </a:t>
            </a:r>
            <a:r>
              <a:rPr lang="en-GB" dirty="0"/>
              <a:t>Denotes an incorrect style; click the ‘decrease list level button’ to return to a correct style. </a:t>
            </a:r>
          </a:p>
        </p:txBody>
      </p:sp>
      <p:sp>
        <p:nvSpPr>
          <p:cNvPr id="4" name="Date Placeholder 3"/>
          <p:cNvSpPr>
            <a:spLocks noGrp="1"/>
          </p:cNvSpPr>
          <p:nvPr>
            <p:ph type="dt" sz="half" idx="2"/>
          </p:nvPr>
        </p:nvSpPr>
        <p:spPr bwMode="gray">
          <a:xfrm>
            <a:off x="620747" y="6235818"/>
            <a:ext cx="2057400" cy="156405"/>
          </a:xfrm>
          <a:prstGeom prst="rect">
            <a:avLst/>
          </a:prstGeom>
        </p:spPr>
        <p:txBody>
          <a:bodyPr vert="horz" lIns="0" tIns="0" rIns="91440" bIns="0" rtlCol="0" anchor="ctr"/>
          <a:lstStyle>
            <a:lvl1pPr algn="l">
              <a:defRPr sz="600">
                <a:solidFill>
                  <a:schemeClr val="accent1"/>
                </a:solidFill>
              </a:defRPr>
            </a:lvl1pPr>
          </a:lstStyle>
          <a:p>
            <a:fld id="{D773970F-CD22-44D1-94EB-FD913430D4FC}" type="datetime2">
              <a:rPr lang="en-GB" smtClean="0"/>
              <a:t>Thursday, 02 November 2023</a:t>
            </a:fld>
            <a:endParaRPr lang="en-GB" dirty="0"/>
          </a:p>
        </p:txBody>
      </p:sp>
      <p:sp>
        <p:nvSpPr>
          <p:cNvPr id="5" name="Footer Placeholder 4"/>
          <p:cNvSpPr>
            <a:spLocks noGrp="1"/>
          </p:cNvSpPr>
          <p:nvPr>
            <p:ph type="ftr" sz="quarter" idx="3"/>
          </p:nvPr>
        </p:nvSpPr>
        <p:spPr bwMode="gray">
          <a:xfrm>
            <a:off x="620747" y="6154104"/>
            <a:ext cx="4036607" cy="116973"/>
          </a:xfrm>
          <a:prstGeom prst="rect">
            <a:avLst/>
          </a:prstGeom>
        </p:spPr>
        <p:txBody>
          <a:bodyPr vert="horz" lIns="0" tIns="0" rIns="91440" bIns="0" rtlCol="0" anchor="b"/>
          <a:lstStyle>
            <a:lvl1pPr algn="l">
              <a:defRPr sz="600">
                <a:solidFill>
                  <a:schemeClr val="accent1"/>
                </a:solidFill>
              </a:defRPr>
            </a:lvl1pPr>
          </a:lstStyle>
          <a:p>
            <a:r>
              <a:rPr lang="en-GB" dirty="0"/>
              <a:t>Copyright Irwin Mitchell</a:t>
            </a:r>
          </a:p>
        </p:txBody>
      </p:sp>
      <p:sp>
        <p:nvSpPr>
          <p:cNvPr id="6" name="Slide Number Placeholder 5"/>
          <p:cNvSpPr>
            <a:spLocks noGrp="1"/>
          </p:cNvSpPr>
          <p:nvPr>
            <p:ph type="sldNum" sz="quarter" idx="4"/>
          </p:nvPr>
        </p:nvSpPr>
        <p:spPr bwMode="gray">
          <a:xfrm>
            <a:off x="305992" y="6079381"/>
            <a:ext cx="296465" cy="365125"/>
          </a:xfrm>
          <a:prstGeom prst="rect">
            <a:avLst/>
          </a:prstGeom>
        </p:spPr>
        <p:txBody>
          <a:bodyPr vert="horz" lIns="0" tIns="45720" rIns="0" bIns="45720" rtlCol="0" anchor="ctr">
            <a:normAutofit/>
          </a:bodyPr>
          <a:lstStyle>
            <a:lvl1pPr algn="l">
              <a:defRPr sz="1600" b="1">
                <a:solidFill>
                  <a:schemeClr val="accent1"/>
                </a:solidFill>
              </a:defRPr>
            </a:lvl1p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238365651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9" r:id="rId4"/>
    <p:sldLayoutId id="2147483658" r:id="rId5"/>
    <p:sldLayoutId id="2147483667" r:id="rId6"/>
    <p:sldLayoutId id="2147483663" r:id="rId7"/>
    <p:sldLayoutId id="2147483664" r:id="rId8"/>
    <p:sldLayoutId id="2147483668" r:id="rId9"/>
    <p:sldLayoutId id="2147483666" r:id="rId10"/>
    <p:sldLayoutId id="2147483669" r:id="rId11"/>
    <p:sldLayoutId id="2147483670" r:id="rId12"/>
    <p:sldLayoutId id="2147483671" r:id="rId13"/>
    <p:sldLayoutId id="2147483672" r:id="rId14"/>
    <p:sldLayoutId id="2147483673" r:id="rId15"/>
    <p:sldLayoutId id="2147483674" r:id="rId16"/>
    <p:sldLayoutId id="2147483690" r:id="rId17"/>
    <p:sldLayoutId id="2147483684" r:id="rId18"/>
    <p:sldLayoutId id="2147483688" r:id="rId19"/>
    <p:sldLayoutId id="2147483689" r:id="rId20"/>
    <p:sldLayoutId id="2147483675" r:id="rId21"/>
    <p:sldLayoutId id="2147483676" r:id="rId22"/>
    <p:sldLayoutId id="2147483692" r:id="rId23"/>
    <p:sldLayoutId id="2147483678" r:id="rId2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2000"/>
        </a:spcAft>
        <a:buFont typeface="Arial" panose="020B0604020202020204" pitchFamily="34" charset="0"/>
        <a:buNone/>
        <a:defRPr sz="1800" kern="1200"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2000"/>
        </a:spcAft>
        <a:buFont typeface="Arial" panose="020B0604020202020204" pitchFamily="34" charset="0"/>
        <a:buNone/>
        <a:defRPr sz="1600" kern="1200" baseline="0">
          <a:solidFill>
            <a:schemeClr val="tx1"/>
          </a:solidFill>
          <a:latin typeface="+mn-lt"/>
          <a:ea typeface="+mn-ea"/>
          <a:cs typeface="+mn-cs"/>
        </a:defRPr>
      </a:lvl2pPr>
      <a:lvl3pPr marL="284400" indent="-284400" algn="l" defTabSz="914400" rtl="0" eaLnBrk="1" latinLnBrk="0" hangingPunct="1">
        <a:lnSpc>
          <a:spcPct val="90000"/>
        </a:lnSpc>
        <a:spcBef>
          <a:spcPts val="0"/>
        </a:spcBef>
        <a:spcAft>
          <a:spcPts val="400"/>
        </a:spcAft>
        <a:buFont typeface="Arial" panose="020B0604020202020204" pitchFamily="34" charset="0"/>
        <a:buChar char="•"/>
        <a:defRPr sz="1800" kern="1200">
          <a:solidFill>
            <a:schemeClr val="tx1"/>
          </a:solidFill>
          <a:latin typeface="+mn-lt"/>
          <a:ea typeface="+mn-ea"/>
          <a:cs typeface="+mn-cs"/>
        </a:defRPr>
      </a:lvl3pPr>
      <a:lvl4pPr marL="284400" indent="-284400" algn="l" defTabSz="914400" rtl="0" eaLnBrk="1" latinLnBrk="0" hangingPunct="1">
        <a:lnSpc>
          <a:spcPct val="9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0000"/>
        </a:lnSpc>
        <a:spcBef>
          <a:spcPts val="1000"/>
        </a:spcBef>
        <a:spcAft>
          <a:spcPts val="0"/>
        </a:spcAft>
        <a:buFont typeface="Arial" panose="020B0604020202020204" pitchFamily="34" charset="0"/>
        <a:buNone/>
        <a:defRPr sz="1800" b="1" kern="1200" baseline="0">
          <a:solidFill>
            <a:schemeClr val="tx2"/>
          </a:solidFill>
          <a:latin typeface="+mn-lt"/>
          <a:ea typeface="+mn-ea"/>
          <a:cs typeface="+mn-cs"/>
        </a:defRPr>
      </a:lvl5pPr>
      <a:lvl6pPr marL="0" indent="0" algn="l" defTabSz="914400" rtl="0" eaLnBrk="1" latinLnBrk="0" hangingPunct="1">
        <a:lnSpc>
          <a:spcPct val="90000"/>
        </a:lnSpc>
        <a:spcBef>
          <a:spcPts val="1000"/>
        </a:spcBef>
        <a:buFont typeface="Arial" panose="020B0604020202020204" pitchFamily="34" charset="0"/>
        <a:buNone/>
        <a:defRPr sz="1800" b="1" kern="1200" baseline="0">
          <a:solidFill>
            <a:schemeClr val="accent3"/>
          </a:solidFill>
          <a:latin typeface="+mn-lt"/>
          <a:ea typeface="+mn-ea"/>
          <a:cs typeface="+mn-cs"/>
        </a:defRPr>
      </a:lvl6pPr>
      <a:lvl7pPr marL="0" indent="0" algn="l" defTabSz="914400" rtl="0" eaLnBrk="1" latinLnBrk="0" hangingPunct="1">
        <a:lnSpc>
          <a:spcPct val="90000"/>
        </a:lnSpc>
        <a:spcBef>
          <a:spcPts val="1000"/>
        </a:spcBef>
        <a:buFont typeface="Arial" panose="020B0604020202020204" pitchFamily="34" charset="0"/>
        <a:buNone/>
        <a:defRPr sz="1600" b="1" kern="1200">
          <a:solidFill>
            <a:schemeClr val="accent4"/>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baseline="0">
          <a:solidFill>
            <a:srgbClr val="FF0000"/>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rgbClr val="FF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375" userDrawn="1">
          <p15:clr>
            <a:srgbClr val="F26B43"/>
          </p15:clr>
        </p15:guide>
        <p15:guide id="3" pos="385" userDrawn="1">
          <p15:clr>
            <a:srgbClr val="F26B43"/>
          </p15:clr>
        </p15:guide>
        <p15:guide id="4" orient="horz" pos="935" userDrawn="1">
          <p15:clr>
            <a:srgbClr val="F26B43"/>
          </p15:clr>
        </p15:guide>
        <p15:guide id="5" orient="horz" pos="3612" userDrawn="1">
          <p15:clr>
            <a:srgbClr val="F26B43"/>
          </p15:clr>
        </p15:guide>
        <p15:guide id="7" pos="2880" userDrawn="1">
          <p15:clr>
            <a:srgbClr val="F26B43"/>
          </p15:clr>
        </p15:guide>
        <p15:guide id="9" orient="horz" pos="3362" userDrawn="1">
          <p15:clr>
            <a:srgbClr val="F26B43"/>
          </p15:clr>
        </p15:guide>
        <p15:guide id="10" pos="181" userDrawn="1">
          <p15:clr>
            <a:srgbClr val="F26B43"/>
          </p15:clr>
        </p15:guide>
        <p15:guide id="11" pos="557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e.nhs.uk/our-work/learning-disability/oliver-mcgowan-mandatory-training-learning-disability-autism" TargetMode="External"/><Relationship Id="rId2" Type="http://schemas.openxmlformats.org/officeDocument/2006/relationships/hyperlink" Target="https://www.cqc.org.uk/node/8567" TargetMode="Externa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supremecourt.uk/cases/uksc-2022-0022.html" TargetMode="Externa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hyperlink" Target="https://www.bailii.org/ew/cases/EWCOP/2022/12.html" TargetMode="Externa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hyperlink" Target="mailto:kirsty.stuart@irwinmitchell.com" TargetMode="Externa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https://www.shropshirestar.com/news/uk-news/2023/11/01/abused-care-home-resident-secures-landmark-settlement-of-legal-claim/"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122364"/>
            <a:ext cx="7683730" cy="3247162"/>
          </a:xfrm>
        </p:spPr>
        <p:txBody>
          <a:bodyPr/>
          <a:lstStyle/>
          <a:p>
            <a:pPr algn="ctr"/>
            <a:r>
              <a:rPr lang="en-US" dirty="0">
                <a:latin typeface="Arial Bold" pitchFamily="-96" charset="0"/>
              </a:rPr>
              <a:t>Using the law to get people out of hospital- National advocacy conference</a:t>
            </a:r>
            <a:endParaRPr lang="en-GB" dirty="0"/>
          </a:p>
        </p:txBody>
      </p:sp>
    </p:spTree>
    <p:extLst>
      <p:ext uri="{BB962C8B-B14F-4D97-AF65-F5344CB8AC3E}">
        <p14:creationId xmlns:p14="http://schemas.microsoft.com/office/powerpoint/2010/main" val="260329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I am matters – CQC report November 2022</a:t>
            </a:r>
          </a:p>
        </p:txBody>
      </p:sp>
      <p:sp>
        <p:nvSpPr>
          <p:cNvPr id="3" name="TextBox 2"/>
          <p:cNvSpPr txBox="1"/>
          <p:nvPr/>
        </p:nvSpPr>
        <p:spPr>
          <a:xfrm>
            <a:off x="640076" y="1560253"/>
            <a:ext cx="7805057" cy="4462760"/>
          </a:xfrm>
          <a:prstGeom prst="rect">
            <a:avLst/>
          </a:prstGeom>
          <a:noFill/>
        </p:spPr>
        <p:txBody>
          <a:bodyPr wrap="square" rtlCol="0">
            <a:spAutoFit/>
          </a:bodyPr>
          <a:lstStyle/>
          <a:p>
            <a:r>
              <a:rPr lang="en-GB" sz="2000" dirty="0"/>
              <a:t>From 1 July 2022, </a:t>
            </a:r>
            <a:r>
              <a:rPr lang="en-GB" sz="2000" dirty="0">
                <a:hlinkClick r:id="rId2"/>
              </a:rPr>
              <a:t>a new legal requirement introduced by the Health and Care Act 2022</a:t>
            </a:r>
            <a:r>
              <a:rPr lang="en-GB" sz="2000" dirty="0"/>
              <a:t> requires all CQC registered providers to ensure their staff receive learning disability and autism training at a level appropriate to their role. This applies to all settings, including acute hospitals, and providers need to consider the training needs of staff who deliver care directly as well as administrative staff, for example reception and call-handlers.</a:t>
            </a:r>
          </a:p>
          <a:p>
            <a:r>
              <a:rPr lang="en-GB" sz="2000" dirty="0"/>
              <a:t>To support this new legislative requirement, the government will be rolling out the </a:t>
            </a:r>
            <a:r>
              <a:rPr lang="en-GB" sz="2000" dirty="0">
                <a:hlinkClick r:id="rId3"/>
              </a:rPr>
              <a:t>Oliver McGowan training package</a:t>
            </a:r>
            <a:r>
              <a:rPr lang="en-GB" sz="2000" dirty="0"/>
              <a:t>. Co-designed by autistic people, people with a learning disability, family, carers and subject matter experts, this training is intended to ensure that health and social care staff have the skills and knowledge to provide safe, compassionate, and informed care.</a:t>
            </a:r>
          </a:p>
          <a:p>
            <a:endParaRPr lang="en-GB" sz="2400" dirty="0"/>
          </a:p>
        </p:txBody>
      </p:sp>
    </p:spTree>
    <p:extLst>
      <p:ext uri="{BB962C8B-B14F-4D97-AF65-F5344CB8AC3E}">
        <p14:creationId xmlns:p14="http://schemas.microsoft.com/office/powerpoint/2010/main" val="402694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Mental Health Act Code of Practice para 20.28</a:t>
            </a:r>
          </a:p>
        </p:txBody>
      </p:sp>
      <p:sp>
        <p:nvSpPr>
          <p:cNvPr id="3" name="TextBox 2"/>
          <p:cNvSpPr txBox="1"/>
          <p:nvPr/>
        </p:nvSpPr>
        <p:spPr>
          <a:xfrm>
            <a:off x="640076" y="2442755"/>
            <a:ext cx="7805057" cy="3416320"/>
          </a:xfrm>
          <a:prstGeom prst="rect">
            <a:avLst/>
          </a:prstGeom>
          <a:noFill/>
        </p:spPr>
        <p:txBody>
          <a:bodyPr wrap="square" rtlCol="0">
            <a:spAutoFit/>
          </a:bodyPr>
          <a:lstStyle/>
          <a:p>
            <a:r>
              <a:rPr lang="en-GB" sz="2400" i="1" dirty="0"/>
              <a:t>‘people with autism should be detained for as short a period as possible. Discharge planning for people with autism should begin when the person is admitted and involve health and local authorities to work together in the interests of an individual to ensure appropriate community-based support is in place before discharge. This will require assessment by a practitioner with expertise in autism, as set out by the statutory adult autism guidance.’</a:t>
            </a:r>
            <a:endParaRPr lang="en-GB" sz="2400" dirty="0"/>
          </a:p>
        </p:txBody>
      </p:sp>
    </p:spTree>
    <p:extLst>
      <p:ext uri="{BB962C8B-B14F-4D97-AF65-F5344CB8AC3E}">
        <p14:creationId xmlns:p14="http://schemas.microsoft.com/office/powerpoint/2010/main" val="109835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p:txBody>
          <a:bodyPr anchor="ctr">
            <a:normAutofit/>
          </a:bodyPr>
          <a:lstStyle/>
          <a:p>
            <a:pPr algn="ctr"/>
            <a:r>
              <a:rPr lang="en-GB" sz="6000" b="1" dirty="0"/>
              <a:t>Options for legal challenge </a:t>
            </a:r>
          </a:p>
        </p:txBody>
      </p:sp>
    </p:spTree>
    <p:extLst>
      <p:ext uri="{BB962C8B-B14F-4D97-AF65-F5344CB8AC3E}">
        <p14:creationId xmlns:p14="http://schemas.microsoft.com/office/powerpoint/2010/main" val="243808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8554"/>
            <a:ext cx="7912895" cy="457200"/>
          </a:xfrm>
        </p:spPr>
        <p:txBody>
          <a:bodyPr vert="horz" lIns="0" tIns="0" rIns="0" bIns="0" rtlCol="0" anchor="b">
            <a:normAutofit/>
          </a:bodyPr>
          <a:lstStyle/>
          <a:p>
            <a:r>
              <a:rPr lang="en-GB" dirty="0"/>
              <a:t>The options for legal challenge</a:t>
            </a:r>
          </a:p>
        </p:txBody>
      </p:sp>
      <p:graphicFrame>
        <p:nvGraphicFramePr>
          <p:cNvPr id="5" name="TextBox 2">
            <a:extLst>
              <a:ext uri="{FF2B5EF4-FFF2-40B4-BE49-F238E27FC236}">
                <a16:creationId xmlns:a16="http://schemas.microsoft.com/office/drawing/2014/main" id="{D10C5B39-91C3-40E8-8BEF-B7B8722DD225}"/>
              </a:ext>
            </a:extLst>
          </p:cNvPr>
          <p:cNvGraphicFramePr/>
          <p:nvPr>
            <p:extLst>
              <p:ext uri="{D42A27DB-BD31-4B8C-83A1-F6EECF244321}">
                <p14:modId xmlns:p14="http://schemas.microsoft.com/office/powerpoint/2010/main" val="3485882325"/>
              </p:ext>
            </p:extLst>
          </p:nvPr>
        </p:nvGraphicFramePr>
        <p:xfrm>
          <a:off x="628650" y="1494693"/>
          <a:ext cx="7912895" cy="384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73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First-Tier Tribunal – what should I look out for?</a:t>
            </a:r>
          </a:p>
        </p:txBody>
      </p:sp>
      <p:sp>
        <p:nvSpPr>
          <p:cNvPr id="3" name="TextBox 2"/>
          <p:cNvSpPr txBox="1"/>
          <p:nvPr/>
        </p:nvSpPr>
        <p:spPr>
          <a:xfrm>
            <a:off x="587829" y="1763486"/>
            <a:ext cx="7707085" cy="3012107"/>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Accessibility of reports</a:t>
            </a:r>
          </a:p>
          <a:p>
            <a:pPr marL="285750" indent="-285750">
              <a:lnSpc>
                <a:spcPct val="90000"/>
              </a:lnSpc>
              <a:spcAft>
                <a:spcPts val="400"/>
              </a:spcAft>
              <a:buFont typeface="Arial" panose="020B0604020202020204" pitchFamily="34" charset="0"/>
              <a:buChar char="•"/>
            </a:pPr>
            <a:r>
              <a:rPr lang="en-GB" sz="2800" dirty="0"/>
              <a:t>Accessibility of hearings</a:t>
            </a:r>
          </a:p>
          <a:p>
            <a:pPr marL="285750" indent="-285750">
              <a:lnSpc>
                <a:spcPct val="90000"/>
              </a:lnSpc>
              <a:spcAft>
                <a:spcPts val="400"/>
              </a:spcAft>
              <a:buFont typeface="Arial" panose="020B0604020202020204" pitchFamily="34" charset="0"/>
              <a:buChar char="•"/>
            </a:pPr>
            <a:r>
              <a:rPr lang="en-GB" sz="2800" dirty="0"/>
              <a:t>Legal representation and availability of those  </a:t>
            </a:r>
          </a:p>
          <a:p>
            <a:pPr marL="285750" indent="-285750">
              <a:lnSpc>
                <a:spcPct val="90000"/>
              </a:lnSpc>
              <a:spcAft>
                <a:spcPts val="400"/>
              </a:spcAft>
              <a:buFont typeface="Arial" panose="020B0604020202020204" pitchFamily="34" charset="0"/>
              <a:buChar char="•"/>
            </a:pPr>
            <a:r>
              <a:rPr lang="en-GB" sz="2800" dirty="0"/>
              <a:t>Not missing automatic references for those detained under the MHA</a:t>
            </a:r>
          </a:p>
          <a:p>
            <a:pPr marL="285750" indent="-285750">
              <a:lnSpc>
                <a:spcPct val="90000"/>
              </a:lnSpc>
              <a:spcAft>
                <a:spcPts val="400"/>
              </a:spcAft>
              <a:buFont typeface="Arial" panose="020B0604020202020204" pitchFamily="34" charset="0"/>
              <a:buChar char="•"/>
            </a:pPr>
            <a:r>
              <a:rPr lang="en-GB" sz="2800" dirty="0"/>
              <a:t>Interaction between solicitors and the person detained </a:t>
            </a:r>
          </a:p>
        </p:txBody>
      </p:sp>
    </p:spTree>
    <p:extLst>
      <p:ext uri="{BB962C8B-B14F-4D97-AF65-F5344CB8AC3E}">
        <p14:creationId xmlns:p14="http://schemas.microsoft.com/office/powerpoint/2010/main" val="308259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Helpful tips from a psychiatrist/lawyers perspective </a:t>
            </a:r>
          </a:p>
        </p:txBody>
      </p:sp>
      <p:sp>
        <p:nvSpPr>
          <p:cNvPr id="3" name="TextBox 2"/>
          <p:cNvSpPr txBox="1"/>
          <p:nvPr/>
        </p:nvSpPr>
        <p:spPr>
          <a:xfrm>
            <a:off x="587829" y="1763486"/>
            <a:ext cx="7707085" cy="389029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MDTs/ward rounds – the value of a good advocate cannot be underestimated </a:t>
            </a:r>
          </a:p>
          <a:p>
            <a:pPr marL="285750" indent="-285750">
              <a:lnSpc>
                <a:spcPct val="90000"/>
              </a:lnSpc>
              <a:spcAft>
                <a:spcPts val="400"/>
              </a:spcAft>
              <a:buFont typeface="Arial" panose="020B0604020202020204" pitchFamily="34" charset="0"/>
              <a:buChar char="•"/>
            </a:pPr>
            <a:r>
              <a:rPr lang="en-GB" sz="2800" dirty="0"/>
              <a:t>Checking on Rio/Paris </a:t>
            </a:r>
          </a:p>
          <a:p>
            <a:pPr marL="285750" indent="-285750">
              <a:lnSpc>
                <a:spcPct val="90000"/>
              </a:lnSpc>
              <a:spcAft>
                <a:spcPts val="400"/>
              </a:spcAft>
              <a:buFont typeface="Arial" panose="020B0604020202020204" pitchFamily="34" charset="0"/>
              <a:buChar char="•"/>
            </a:pPr>
            <a:r>
              <a:rPr lang="en-GB" sz="2800" dirty="0"/>
              <a:t>Raising concerns about incidents</a:t>
            </a:r>
          </a:p>
          <a:p>
            <a:pPr marL="285750" indent="-285750">
              <a:lnSpc>
                <a:spcPct val="90000"/>
              </a:lnSpc>
              <a:spcAft>
                <a:spcPts val="400"/>
              </a:spcAft>
              <a:buFont typeface="Arial" panose="020B0604020202020204" pitchFamily="34" charset="0"/>
              <a:buChar char="•"/>
            </a:pPr>
            <a:r>
              <a:rPr lang="en-GB" sz="2800" dirty="0"/>
              <a:t>Good practice for communication</a:t>
            </a:r>
          </a:p>
          <a:p>
            <a:pPr marL="285750" indent="-285750">
              <a:lnSpc>
                <a:spcPct val="90000"/>
              </a:lnSpc>
              <a:spcAft>
                <a:spcPts val="400"/>
              </a:spcAft>
              <a:buFont typeface="Arial" panose="020B0604020202020204" pitchFamily="34" charset="0"/>
              <a:buChar char="•"/>
            </a:pPr>
            <a:r>
              <a:rPr lang="en-GB" sz="2800" dirty="0"/>
              <a:t>Updating as to family contacts </a:t>
            </a:r>
          </a:p>
          <a:p>
            <a:pPr marL="285750" indent="-285750">
              <a:lnSpc>
                <a:spcPct val="90000"/>
              </a:lnSpc>
              <a:spcAft>
                <a:spcPts val="400"/>
              </a:spcAft>
              <a:buFont typeface="Arial" panose="020B0604020202020204" pitchFamily="34" charset="0"/>
              <a:buChar char="•"/>
            </a:pPr>
            <a:r>
              <a:rPr lang="en-GB" sz="2800" dirty="0"/>
              <a:t>Being a collaborative team overall </a:t>
            </a:r>
          </a:p>
          <a:p>
            <a:pPr marL="285750" indent="-285750">
              <a:lnSpc>
                <a:spcPct val="90000"/>
              </a:lnSpc>
              <a:spcAft>
                <a:spcPts val="400"/>
              </a:spcAft>
              <a:buFont typeface="Arial" panose="020B0604020202020204" pitchFamily="34" charset="0"/>
              <a:buChar char="•"/>
            </a:pPr>
            <a:r>
              <a:rPr lang="en-GB" sz="2800" dirty="0"/>
              <a:t>Practical – section dates, dates of hearings/CPAs/CTRs</a:t>
            </a:r>
          </a:p>
        </p:txBody>
      </p:sp>
    </p:spTree>
    <p:extLst>
      <p:ext uri="{BB962C8B-B14F-4D97-AF65-F5344CB8AC3E}">
        <p14:creationId xmlns:p14="http://schemas.microsoft.com/office/powerpoint/2010/main" val="169414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Judicial Review</a:t>
            </a:r>
          </a:p>
        </p:txBody>
      </p:sp>
      <p:sp>
        <p:nvSpPr>
          <p:cNvPr id="3" name="TextBox 2"/>
          <p:cNvSpPr txBox="1"/>
          <p:nvPr/>
        </p:nvSpPr>
        <p:spPr>
          <a:xfrm>
            <a:off x="509451" y="1698171"/>
            <a:ext cx="7994469" cy="449148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Process by which the Admin Court can review decisions of public bodies to act or failure to act on behalf of individuals </a:t>
            </a:r>
          </a:p>
          <a:p>
            <a:pPr marL="742950" lvl="1" indent="-285750">
              <a:lnSpc>
                <a:spcPct val="90000"/>
              </a:lnSpc>
              <a:spcAft>
                <a:spcPts val="400"/>
              </a:spcAft>
              <a:buFont typeface="Arial" panose="020B0604020202020204" pitchFamily="34" charset="0"/>
              <a:buChar char="•"/>
            </a:pPr>
            <a:r>
              <a:rPr lang="en-GB" dirty="0"/>
              <a:t>This includes the government and the NHS – bodies that deliver a public service </a:t>
            </a:r>
          </a:p>
          <a:p>
            <a:pPr marL="285750" indent="-285750">
              <a:lnSpc>
                <a:spcPct val="90000"/>
              </a:lnSpc>
              <a:spcAft>
                <a:spcPts val="400"/>
              </a:spcAft>
              <a:buFont typeface="Arial" panose="020B0604020202020204" pitchFamily="34" charset="0"/>
              <a:buChar char="•"/>
            </a:pPr>
            <a:r>
              <a:rPr lang="en-GB" dirty="0"/>
              <a:t>Remedy of last resort</a:t>
            </a:r>
          </a:p>
          <a:p>
            <a:pPr marL="285750" indent="-285750">
              <a:lnSpc>
                <a:spcPct val="90000"/>
              </a:lnSpc>
              <a:spcAft>
                <a:spcPts val="400"/>
              </a:spcAft>
              <a:buFont typeface="Arial" panose="020B0604020202020204" pitchFamily="34" charset="0"/>
              <a:buChar char="•"/>
            </a:pPr>
            <a:r>
              <a:rPr lang="en-GB" dirty="0"/>
              <a:t>Complex, costly and sometimes lengthy cases which require permission to issue with strict rules around aspects such as pre-action protocol</a:t>
            </a:r>
          </a:p>
          <a:p>
            <a:pPr marL="285750" indent="-285750">
              <a:lnSpc>
                <a:spcPct val="90000"/>
              </a:lnSpc>
              <a:spcAft>
                <a:spcPts val="400"/>
              </a:spcAft>
              <a:buFont typeface="Arial" panose="020B0604020202020204" pitchFamily="34" charset="0"/>
              <a:buChar char="•"/>
            </a:pPr>
            <a:r>
              <a:rPr lang="en-GB" dirty="0"/>
              <a:t>Limited number of remedies – quashing order, prohibiting order, mandatory order, declaration, declaration of incompatibility, damages, injunction</a:t>
            </a:r>
          </a:p>
          <a:p>
            <a:pPr marL="285750" indent="-285750">
              <a:lnSpc>
                <a:spcPct val="90000"/>
              </a:lnSpc>
              <a:spcAft>
                <a:spcPts val="400"/>
              </a:spcAft>
              <a:buFont typeface="Arial" panose="020B0604020202020204" pitchFamily="34" charset="0"/>
              <a:buChar char="•"/>
            </a:pPr>
            <a:r>
              <a:rPr lang="en-GB" dirty="0"/>
              <a:t>All remedies are discretionary – even if court finds public body acted wrongly, does not have to grant the remedy</a:t>
            </a:r>
          </a:p>
          <a:p>
            <a:pPr marL="285750" indent="-285750">
              <a:lnSpc>
                <a:spcPct val="90000"/>
              </a:lnSpc>
              <a:spcAft>
                <a:spcPts val="400"/>
              </a:spcAft>
              <a:buFont typeface="Arial" panose="020B0604020202020204" pitchFamily="34" charset="0"/>
              <a:buChar char="•"/>
            </a:pPr>
            <a:r>
              <a:rPr lang="en-GB" dirty="0"/>
              <a:t>Must be brought promptly and within 3 months of decision/action being challenged </a:t>
            </a:r>
          </a:p>
          <a:p>
            <a:pPr marL="742950" lvl="1"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00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Judicial Review – case study example</a:t>
            </a:r>
          </a:p>
        </p:txBody>
      </p:sp>
      <p:sp>
        <p:nvSpPr>
          <p:cNvPr id="3" name="TextBox 2"/>
          <p:cNvSpPr txBox="1"/>
          <p:nvPr/>
        </p:nvSpPr>
        <p:spPr>
          <a:xfrm>
            <a:off x="568234" y="1756954"/>
            <a:ext cx="7863840" cy="3442994"/>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Mr X – diagnoses of EUPD and ASD</a:t>
            </a:r>
          </a:p>
          <a:p>
            <a:pPr marL="285750" indent="-285750">
              <a:lnSpc>
                <a:spcPct val="90000"/>
              </a:lnSpc>
              <a:spcAft>
                <a:spcPts val="400"/>
              </a:spcAft>
              <a:buFont typeface="Arial" panose="020B0604020202020204" pitchFamily="34" charset="0"/>
              <a:buChar char="•"/>
            </a:pPr>
            <a:r>
              <a:rPr lang="en-GB" dirty="0"/>
              <a:t>Detained under section 3 MHA and appealed against his section</a:t>
            </a:r>
          </a:p>
          <a:p>
            <a:pPr marL="285750" indent="-285750">
              <a:lnSpc>
                <a:spcPct val="90000"/>
              </a:lnSpc>
              <a:spcAft>
                <a:spcPts val="400"/>
              </a:spcAft>
              <a:buFont typeface="Arial" panose="020B0604020202020204" pitchFamily="34" charset="0"/>
              <a:buChar char="•"/>
            </a:pPr>
            <a:r>
              <a:rPr lang="en-GB" dirty="0"/>
              <a:t>Notified on Friday (7 days before Tribunal) that he was going to be moved on Monday at 9am to unit 120 miles from current hospital which is rated CQC ‘inadequate’</a:t>
            </a:r>
          </a:p>
          <a:p>
            <a:pPr marL="285750" indent="-285750">
              <a:lnSpc>
                <a:spcPct val="90000"/>
              </a:lnSpc>
              <a:spcAft>
                <a:spcPts val="400"/>
              </a:spcAft>
              <a:buFont typeface="Arial" panose="020B0604020202020204" pitchFamily="34" charset="0"/>
              <a:buChar char="•"/>
            </a:pPr>
            <a:r>
              <a:rPr lang="en-GB" dirty="0"/>
              <a:t>Received instructions evening of the Friday from MH solicitor</a:t>
            </a:r>
          </a:p>
          <a:p>
            <a:pPr marL="285750" indent="-285750">
              <a:lnSpc>
                <a:spcPct val="90000"/>
              </a:lnSpc>
              <a:spcAft>
                <a:spcPts val="400"/>
              </a:spcAft>
              <a:buFont typeface="Arial" panose="020B0604020202020204" pitchFamily="34" charset="0"/>
              <a:buChar char="•"/>
            </a:pPr>
            <a:r>
              <a:rPr lang="en-GB" dirty="0"/>
              <a:t>No correspondence from Mental Health Trust or ICB (was CCG)</a:t>
            </a:r>
          </a:p>
          <a:p>
            <a:pPr marL="285750" indent="-285750">
              <a:lnSpc>
                <a:spcPct val="90000"/>
              </a:lnSpc>
              <a:spcAft>
                <a:spcPts val="400"/>
              </a:spcAft>
              <a:buFont typeface="Arial" panose="020B0604020202020204" pitchFamily="34" charset="0"/>
              <a:buChar char="•"/>
            </a:pPr>
            <a:r>
              <a:rPr lang="en-GB" dirty="0"/>
              <a:t>Issued proceedings for injunctive relief to stop the move on Sunday morning OOO Judge heard case 7.30pm Sunday evening and injunction granted until after adjourned FTT at end of September </a:t>
            </a:r>
          </a:p>
          <a:p>
            <a:pPr marL="285750" indent="-285750">
              <a:lnSpc>
                <a:spcPct val="90000"/>
              </a:lnSpc>
              <a:spcAft>
                <a:spcPts val="400"/>
              </a:spcAft>
              <a:buFont typeface="Arial" panose="020B0604020202020204" pitchFamily="34" charset="0"/>
              <a:buChar char="•"/>
            </a:pPr>
            <a:r>
              <a:rPr lang="en-GB" dirty="0"/>
              <a:t>Grounds – impact on Tribunal, impact on diagnoses, art 8, irrationality</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416586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Segregation vs seclusion</a:t>
            </a:r>
          </a:p>
        </p:txBody>
      </p:sp>
      <p:sp>
        <p:nvSpPr>
          <p:cNvPr id="3" name="TextBox 2"/>
          <p:cNvSpPr txBox="1"/>
          <p:nvPr/>
        </p:nvSpPr>
        <p:spPr>
          <a:xfrm>
            <a:off x="568234" y="1756954"/>
            <a:ext cx="7863840" cy="398570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Seclusion – definition – </a:t>
            </a:r>
            <a:r>
              <a:rPr lang="en-GB" sz="2800" i="1" dirty="0"/>
              <a:t>‘The supervised confinement and isolation of a person, away from other users of services, in an area from which the person is prevented from leaving.’ ‘Its sole aim is the containment of severely disturbed behaviour which is likely to cause harm to others.’</a:t>
            </a:r>
          </a:p>
          <a:p>
            <a:pPr>
              <a:lnSpc>
                <a:spcPct val="90000"/>
              </a:lnSpc>
              <a:spcAft>
                <a:spcPts val="400"/>
              </a:spcAft>
            </a:pPr>
            <a:endParaRPr lang="en-GB" sz="2800" i="1" dirty="0"/>
          </a:p>
          <a:p>
            <a:pPr marL="285750" indent="-285750">
              <a:lnSpc>
                <a:spcPct val="90000"/>
              </a:lnSpc>
              <a:spcAft>
                <a:spcPts val="400"/>
              </a:spcAft>
              <a:buFont typeface="Arial" panose="020B0604020202020204" pitchFamily="34" charset="0"/>
              <a:buChar char="•"/>
            </a:pPr>
            <a:r>
              <a:rPr lang="en-GB" sz="2800" dirty="0"/>
              <a:t>MHA code of practice 26.103- 26.149</a:t>
            </a:r>
          </a:p>
          <a:p>
            <a:pPr>
              <a:lnSpc>
                <a:spcPct val="90000"/>
              </a:lnSpc>
              <a:spcAft>
                <a:spcPts val="400"/>
              </a:spcAft>
            </a:pPr>
            <a:endParaRPr lang="en-GB" dirty="0"/>
          </a:p>
        </p:txBody>
      </p:sp>
    </p:spTree>
    <p:extLst>
      <p:ext uri="{BB962C8B-B14F-4D97-AF65-F5344CB8AC3E}">
        <p14:creationId xmlns:p14="http://schemas.microsoft.com/office/powerpoint/2010/main" val="280314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Segregation vs seclusion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24" y="1756953"/>
            <a:ext cx="7053676" cy="3941425"/>
          </a:xfrm>
          <a:prstGeom prst="rect">
            <a:avLst/>
          </a:prstGeom>
        </p:spPr>
      </p:pic>
    </p:spTree>
    <p:extLst>
      <p:ext uri="{BB962C8B-B14F-4D97-AF65-F5344CB8AC3E}">
        <p14:creationId xmlns:p14="http://schemas.microsoft.com/office/powerpoint/2010/main" val="183528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About the speaker</a:t>
            </a:r>
          </a:p>
        </p:txBody>
      </p:sp>
      <p:sp>
        <p:nvSpPr>
          <p:cNvPr id="5" name="TextBox 4"/>
          <p:cNvSpPr txBox="1"/>
          <p:nvPr/>
        </p:nvSpPr>
        <p:spPr>
          <a:xfrm>
            <a:off x="541865" y="1910130"/>
            <a:ext cx="7969955" cy="3557897"/>
          </a:xfrm>
          <a:prstGeom prst="rect">
            <a:avLst/>
          </a:prstGeom>
          <a:noFill/>
        </p:spPr>
        <p:txBody>
          <a:bodyPr wrap="square" rtlCol="0">
            <a:spAutoFit/>
          </a:bodyPr>
          <a:lstStyle/>
          <a:p>
            <a:pPr>
              <a:lnSpc>
                <a:spcPct val="90000"/>
              </a:lnSpc>
              <a:spcAft>
                <a:spcPts val="400"/>
              </a:spcAft>
            </a:pPr>
            <a:endParaRPr lang="en-GB" sz="2800" b="1" dirty="0"/>
          </a:p>
          <a:p>
            <a:pPr>
              <a:lnSpc>
                <a:spcPct val="90000"/>
              </a:lnSpc>
              <a:spcAft>
                <a:spcPts val="400"/>
              </a:spcAft>
            </a:pPr>
            <a:endParaRPr lang="en-GB" sz="2800" b="1" dirty="0"/>
          </a:p>
          <a:p>
            <a:pPr>
              <a:lnSpc>
                <a:spcPct val="90000"/>
              </a:lnSpc>
              <a:spcAft>
                <a:spcPts val="400"/>
              </a:spcAft>
            </a:pPr>
            <a:endParaRPr lang="en-GB" sz="2800" b="1" dirty="0"/>
          </a:p>
          <a:p>
            <a:pPr>
              <a:lnSpc>
                <a:spcPct val="90000"/>
              </a:lnSpc>
              <a:spcAft>
                <a:spcPts val="400"/>
              </a:spcAft>
            </a:pPr>
            <a:r>
              <a:rPr lang="en-GB" sz="2800" b="1" dirty="0"/>
              <a:t>Kirsty Stuart – Senior associate – Public law and human rights</a:t>
            </a:r>
          </a:p>
          <a:p>
            <a:pPr>
              <a:lnSpc>
                <a:spcPct val="90000"/>
              </a:lnSpc>
              <a:spcAft>
                <a:spcPts val="400"/>
              </a:spcAft>
            </a:pPr>
            <a:endParaRPr lang="en-GB" sz="2800" b="1" dirty="0"/>
          </a:p>
          <a:p>
            <a:pPr>
              <a:lnSpc>
                <a:spcPct val="90000"/>
              </a:lnSpc>
              <a:spcAft>
                <a:spcPts val="400"/>
              </a:spcAft>
            </a:pPr>
            <a:endParaRPr lang="en-GB" sz="2800" dirty="0"/>
          </a:p>
          <a:p>
            <a:pPr>
              <a:lnSpc>
                <a:spcPct val="90000"/>
              </a:lnSpc>
              <a:spcAft>
                <a:spcPts val="400"/>
              </a:spcAft>
            </a:pPr>
            <a:endParaRPr lang="en-GB" sz="3200" dirty="0"/>
          </a:p>
        </p:txBody>
      </p:sp>
    </p:spTree>
    <p:extLst>
      <p:ext uri="{BB962C8B-B14F-4D97-AF65-F5344CB8AC3E}">
        <p14:creationId xmlns:p14="http://schemas.microsoft.com/office/powerpoint/2010/main" val="92693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Segregation vs seclusion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611" y="1790700"/>
            <a:ext cx="7802044" cy="3562349"/>
          </a:xfrm>
          <a:prstGeom prst="rect">
            <a:avLst/>
          </a:prstGeom>
        </p:spPr>
      </p:pic>
    </p:spTree>
    <p:extLst>
      <p:ext uri="{BB962C8B-B14F-4D97-AF65-F5344CB8AC3E}">
        <p14:creationId xmlns:p14="http://schemas.microsoft.com/office/powerpoint/2010/main" val="317248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Segregation vs seclusion</a:t>
            </a:r>
          </a:p>
        </p:txBody>
      </p:sp>
      <p:sp>
        <p:nvSpPr>
          <p:cNvPr id="3" name="TextBox 2"/>
          <p:cNvSpPr txBox="1"/>
          <p:nvPr/>
        </p:nvSpPr>
        <p:spPr>
          <a:xfrm>
            <a:off x="568234" y="1756954"/>
            <a:ext cx="7863840" cy="3241913"/>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000" dirty="0"/>
              <a:t>LTS - Long-term segregation refers to a situation where, in order to reduce a sustained risk of harm posed by the patient to others, which is a constant feature of their presentation, a multi-disciplinary review and a representative from the responsible commissioning authority determines that a patient should not be allowed to mix freely with other patients on the ward or unit on a long-term basis. In such cases, it should have been determined that the risk of harm to others would not be ameliorated by a short period of seclusion combined with any other form of treatment</a:t>
            </a:r>
            <a:endParaRPr lang="en-GB" sz="2000" i="1" dirty="0"/>
          </a:p>
          <a:p>
            <a:pPr>
              <a:lnSpc>
                <a:spcPct val="90000"/>
              </a:lnSpc>
              <a:spcAft>
                <a:spcPts val="400"/>
              </a:spcAft>
            </a:pPr>
            <a:endParaRPr lang="en-GB" sz="2000" i="1" dirty="0"/>
          </a:p>
          <a:p>
            <a:pPr marL="285750" indent="-285750">
              <a:lnSpc>
                <a:spcPct val="90000"/>
              </a:lnSpc>
              <a:spcAft>
                <a:spcPts val="400"/>
              </a:spcAft>
              <a:buFont typeface="Arial" panose="020B0604020202020204" pitchFamily="34" charset="0"/>
              <a:buChar char="•"/>
            </a:pPr>
            <a:r>
              <a:rPr lang="en-GB" sz="2000" dirty="0"/>
              <a:t>MHA code of practice 26.150-26.160</a:t>
            </a:r>
          </a:p>
        </p:txBody>
      </p:sp>
    </p:spTree>
    <p:extLst>
      <p:ext uri="{BB962C8B-B14F-4D97-AF65-F5344CB8AC3E}">
        <p14:creationId xmlns:p14="http://schemas.microsoft.com/office/powerpoint/2010/main" val="353437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Segregation vs seclusion</a:t>
            </a:r>
          </a:p>
        </p:txBody>
      </p:sp>
      <p:sp>
        <p:nvSpPr>
          <p:cNvPr id="3" name="TextBox 2"/>
          <p:cNvSpPr txBox="1"/>
          <p:nvPr/>
        </p:nvSpPr>
        <p:spPr>
          <a:xfrm>
            <a:off x="568234" y="1756954"/>
            <a:ext cx="7863840" cy="3293209"/>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000" dirty="0"/>
              <a:t>26.150 - </a:t>
            </a:r>
            <a:r>
              <a:rPr lang="en-GB" sz="2000" b="1" dirty="0"/>
              <a:t>The multi-disciplinary review should include an IMHA in cases where a patient has one.</a:t>
            </a:r>
          </a:p>
          <a:p>
            <a:pPr marL="285750" indent="-285750">
              <a:lnSpc>
                <a:spcPct val="90000"/>
              </a:lnSpc>
              <a:spcAft>
                <a:spcPts val="400"/>
              </a:spcAft>
              <a:buFont typeface="Arial" panose="020B0604020202020204" pitchFamily="34" charset="0"/>
              <a:buChar char="•"/>
            </a:pPr>
            <a:r>
              <a:rPr lang="en-GB" sz="2000" dirty="0"/>
              <a:t>26.155 - The patient’s situation should be formally reviewed by an approved clinician who may or not be a doctor at least once in any 24-hour period and at least weekly by the full MDT</a:t>
            </a:r>
          </a:p>
          <a:p>
            <a:pPr marL="285750" indent="-285750">
              <a:lnSpc>
                <a:spcPct val="90000"/>
              </a:lnSpc>
              <a:spcAft>
                <a:spcPts val="400"/>
              </a:spcAft>
              <a:buFont typeface="Arial" panose="020B0604020202020204" pitchFamily="34" charset="0"/>
              <a:buChar char="•"/>
            </a:pPr>
            <a:r>
              <a:rPr lang="en-GB" sz="2000" dirty="0"/>
              <a:t>26.156 - Where long-term segregation continues for three months or longer, regular three monthly reviews of the patient’s circumstances and care should be undertaken by an external hospital. </a:t>
            </a:r>
            <a:r>
              <a:rPr lang="en-GB" sz="2000" b="1" dirty="0"/>
              <a:t>This should include discussion with the patient’s IMHA </a:t>
            </a:r>
            <a:r>
              <a:rPr lang="en-GB" sz="2000" dirty="0"/>
              <a:t>(where appropriate) and commissioner</a:t>
            </a:r>
            <a:endParaRPr lang="en-GB" sz="2000" b="1" i="1" dirty="0"/>
          </a:p>
          <a:p>
            <a:pPr>
              <a:lnSpc>
                <a:spcPct val="90000"/>
              </a:lnSpc>
              <a:spcAft>
                <a:spcPts val="400"/>
              </a:spcAft>
            </a:pPr>
            <a:endParaRPr lang="en-GB" sz="2000" i="1" dirty="0"/>
          </a:p>
        </p:txBody>
      </p:sp>
    </p:spTree>
    <p:extLst>
      <p:ext uri="{BB962C8B-B14F-4D97-AF65-F5344CB8AC3E}">
        <p14:creationId xmlns:p14="http://schemas.microsoft.com/office/powerpoint/2010/main" val="115925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8554"/>
            <a:ext cx="7912895" cy="457200"/>
          </a:xfrm>
        </p:spPr>
        <p:txBody>
          <a:bodyPr vert="horz" lIns="0" tIns="0" rIns="0" bIns="0" rtlCol="0" anchor="b">
            <a:normAutofit/>
          </a:bodyPr>
          <a:lstStyle/>
          <a:p>
            <a:r>
              <a:rPr lang="en-GB" dirty="0"/>
              <a:t>Judicial Review – what should I look out for?</a:t>
            </a:r>
          </a:p>
        </p:txBody>
      </p:sp>
      <p:graphicFrame>
        <p:nvGraphicFramePr>
          <p:cNvPr id="5" name="TextBox 2">
            <a:extLst>
              <a:ext uri="{FF2B5EF4-FFF2-40B4-BE49-F238E27FC236}">
                <a16:creationId xmlns:a16="http://schemas.microsoft.com/office/drawing/2014/main" id="{D131B38F-90EE-F6DE-06C1-8C7BA6D7C7A0}"/>
              </a:ext>
            </a:extLst>
          </p:cNvPr>
          <p:cNvGraphicFramePr/>
          <p:nvPr>
            <p:extLst>
              <p:ext uri="{D42A27DB-BD31-4B8C-83A1-F6EECF244321}">
                <p14:modId xmlns:p14="http://schemas.microsoft.com/office/powerpoint/2010/main" val="2652826575"/>
              </p:ext>
            </p:extLst>
          </p:nvPr>
        </p:nvGraphicFramePr>
        <p:xfrm>
          <a:off x="628650" y="1494693"/>
          <a:ext cx="7912895" cy="384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15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8554"/>
            <a:ext cx="7912895" cy="457200"/>
          </a:xfrm>
        </p:spPr>
        <p:txBody>
          <a:bodyPr vert="horz" lIns="0" tIns="0" rIns="0" bIns="0" rtlCol="0" anchor="b">
            <a:normAutofit/>
          </a:bodyPr>
          <a:lstStyle/>
          <a:p>
            <a:r>
              <a:rPr lang="en-GB" sz="2200"/>
              <a:t>Judicial Review –Helpful tips from a lawyers perspective</a:t>
            </a:r>
          </a:p>
        </p:txBody>
      </p:sp>
      <p:graphicFrame>
        <p:nvGraphicFramePr>
          <p:cNvPr id="5" name="TextBox 2">
            <a:extLst>
              <a:ext uri="{FF2B5EF4-FFF2-40B4-BE49-F238E27FC236}">
                <a16:creationId xmlns:a16="http://schemas.microsoft.com/office/drawing/2014/main" id="{3D740913-2EAC-C564-3C50-B647F215D7A7}"/>
              </a:ext>
            </a:extLst>
          </p:cNvPr>
          <p:cNvGraphicFramePr/>
          <p:nvPr>
            <p:extLst>
              <p:ext uri="{D42A27DB-BD31-4B8C-83A1-F6EECF244321}">
                <p14:modId xmlns:p14="http://schemas.microsoft.com/office/powerpoint/2010/main" val="2067098177"/>
              </p:ext>
            </p:extLst>
          </p:nvPr>
        </p:nvGraphicFramePr>
        <p:xfrm>
          <a:off x="628650" y="1494693"/>
          <a:ext cx="7912895" cy="384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38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8554"/>
            <a:ext cx="7912895" cy="457200"/>
          </a:xfrm>
        </p:spPr>
        <p:txBody>
          <a:bodyPr vert="horz" lIns="0" tIns="0" rIns="0" bIns="0" rtlCol="0" anchor="b">
            <a:normAutofit/>
          </a:bodyPr>
          <a:lstStyle/>
          <a:p>
            <a:r>
              <a:rPr lang="en-GB" dirty="0"/>
              <a:t>Court of Protection</a:t>
            </a:r>
          </a:p>
        </p:txBody>
      </p:sp>
      <p:sp>
        <p:nvSpPr>
          <p:cNvPr id="3" name="TextBox 2"/>
          <p:cNvSpPr txBox="1"/>
          <p:nvPr/>
        </p:nvSpPr>
        <p:spPr bwMode="gray">
          <a:xfrm>
            <a:off x="628650" y="1494693"/>
            <a:ext cx="7912895" cy="3842483"/>
          </a:xfrm>
          <a:prstGeom prst="rect">
            <a:avLst/>
          </a:prstGeom>
        </p:spPr>
        <p:txBody>
          <a:bodyPr vert="horz" lIns="0" tIns="0" rIns="270000" bIns="0" rtlCol="0">
            <a:normAutofit/>
          </a:bodyPr>
          <a:lstStyle/>
          <a:p>
            <a:pPr marL="285750" indent="-285750">
              <a:spcAft>
                <a:spcPts val="400"/>
              </a:spcAft>
              <a:buFont typeface="Arial" panose="020B0604020202020204" pitchFamily="34" charset="0"/>
              <a:buChar char="•"/>
            </a:pPr>
            <a:r>
              <a:rPr lang="en-US"/>
              <a:t>Only applies if the person </a:t>
            </a:r>
            <a:r>
              <a:rPr lang="en-US" b="1"/>
              <a:t>lacks</a:t>
            </a:r>
            <a:r>
              <a:rPr lang="en-US"/>
              <a:t> capacity to make the relevant decisions</a:t>
            </a:r>
          </a:p>
          <a:p>
            <a:pPr marL="285750" indent="-285750">
              <a:spcAft>
                <a:spcPts val="400"/>
              </a:spcAft>
              <a:buFont typeface="Arial" panose="020B0604020202020204" pitchFamily="34" charset="0"/>
              <a:buChar char="•"/>
            </a:pPr>
            <a:r>
              <a:rPr lang="en-US"/>
              <a:t>Can be either health and welfare decisions or property and financial affairs decisions </a:t>
            </a:r>
          </a:p>
          <a:p>
            <a:pPr marL="285750" indent="-285750">
              <a:spcAft>
                <a:spcPts val="400"/>
              </a:spcAft>
              <a:buFont typeface="Arial" panose="020B0604020202020204" pitchFamily="34" charset="0"/>
              <a:buChar char="•"/>
            </a:pPr>
            <a:r>
              <a:rPr lang="en-US"/>
              <a:t>Court applies the rules that are laid out in the Mental Capacity Act 2005</a:t>
            </a:r>
          </a:p>
          <a:p>
            <a:pPr marL="285750" indent="-285750">
              <a:spcAft>
                <a:spcPts val="400"/>
              </a:spcAft>
              <a:buFont typeface="Arial" panose="020B0604020202020204" pitchFamily="34" charset="0"/>
              <a:buChar char="•"/>
            </a:pPr>
            <a:r>
              <a:rPr lang="en-US"/>
              <a:t>Can relate to any decision </a:t>
            </a:r>
          </a:p>
          <a:p>
            <a:pPr marL="285750" indent="-285750">
              <a:spcAft>
                <a:spcPts val="400"/>
              </a:spcAft>
              <a:buFont typeface="Arial" panose="020B0604020202020204" pitchFamily="34" charset="0"/>
              <a:buChar char="•"/>
            </a:pPr>
            <a:r>
              <a:rPr lang="en-US"/>
              <a:t>Declarations can be sought or challenged in respect of capacity and best interests</a:t>
            </a:r>
          </a:p>
          <a:p>
            <a:pPr marL="285750" indent="-285750">
              <a:spcAft>
                <a:spcPts val="400"/>
              </a:spcAft>
              <a:buFont typeface="Arial" panose="020B0604020202020204" pitchFamily="34" charset="0"/>
              <a:buChar char="•"/>
            </a:pPr>
            <a:r>
              <a:rPr lang="en-US"/>
              <a:t>The person who lacks capacity should be at the centre of all decision making </a:t>
            </a:r>
          </a:p>
          <a:p>
            <a:pPr marL="285750" indent="-285750">
              <a:spcAft>
                <a:spcPts val="400"/>
              </a:spcAft>
              <a:buFont typeface="Arial" panose="020B0604020202020204" pitchFamily="34" charset="0"/>
              <a:buChar char="•"/>
            </a:pPr>
            <a:r>
              <a:rPr lang="en-US"/>
              <a:t>Legal aid can be available – dependent on the application being made  </a:t>
            </a:r>
          </a:p>
          <a:p>
            <a:pPr marL="285750" indent="-285750">
              <a:spcAft>
                <a:spcPts val="400"/>
              </a:spcAft>
              <a:buFont typeface="Arial" panose="020B0604020202020204" pitchFamily="34" charset="0"/>
              <a:buChar char="•"/>
            </a:pPr>
            <a:endParaRPr lang="en-US"/>
          </a:p>
        </p:txBody>
      </p:sp>
    </p:spTree>
    <p:extLst>
      <p:ext uri="{BB962C8B-B14F-4D97-AF65-F5344CB8AC3E}">
        <p14:creationId xmlns:p14="http://schemas.microsoft.com/office/powerpoint/2010/main" val="281771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and pitfalls faced by individuals</a:t>
            </a:r>
          </a:p>
        </p:txBody>
      </p:sp>
      <p:sp>
        <p:nvSpPr>
          <p:cNvPr id="3" name="TextBox 2"/>
          <p:cNvSpPr txBox="1"/>
          <p:nvPr/>
        </p:nvSpPr>
        <p:spPr>
          <a:xfrm>
            <a:off x="568234" y="1756954"/>
            <a:ext cx="7863840" cy="4198072"/>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Disagreement over funding for community packages – s117</a:t>
            </a:r>
          </a:p>
          <a:p>
            <a:pPr marL="742950" lvl="1" indent="-285750">
              <a:lnSpc>
                <a:spcPct val="90000"/>
              </a:lnSpc>
              <a:spcAft>
                <a:spcPts val="400"/>
              </a:spcAft>
              <a:buFont typeface="Arial" panose="020B0604020202020204" pitchFamily="34" charset="0"/>
              <a:buChar char="•"/>
            </a:pPr>
            <a:r>
              <a:rPr lang="en-GB" dirty="0">
                <a:hlinkClick r:id="rId2"/>
              </a:rPr>
              <a:t>R (on the application of Worcestershire County Council) (Appellant) v Secretary of State for Health and Social Care (Respondent) - The Supreme Court</a:t>
            </a:r>
            <a:endParaRPr lang="en-GB" dirty="0"/>
          </a:p>
          <a:p>
            <a:pPr marL="285750" indent="-285750">
              <a:lnSpc>
                <a:spcPct val="90000"/>
              </a:lnSpc>
              <a:spcAft>
                <a:spcPts val="400"/>
              </a:spcAft>
              <a:buFont typeface="Arial" panose="020B0604020202020204" pitchFamily="34" charset="0"/>
              <a:buChar char="•"/>
            </a:pPr>
            <a:r>
              <a:rPr lang="en-GB" dirty="0"/>
              <a:t>‘Too many cooks spoil the broth’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Institutionalised individuals</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Nature of condition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Lack of suitable housing</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Lack of care provider</a:t>
            </a:r>
          </a:p>
          <a:p>
            <a:pPr>
              <a:lnSpc>
                <a:spcPct val="90000"/>
              </a:lnSpc>
              <a:spcAft>
                <a:spcPts val="400"/>
              </a:spcAft>
            </a:pPr>
            <a:endParaRPr lang="en-GB" dirty="0"/>
          </a:p>
        </p:txBody>
      </p:sp>
    </p:spTree>
    <p:extLst>
      <p:ext uri="{BB962C8B-B14F-4D97-AF65-F5344CB8AC3E}">
        <p14:creationId xmlns:p14="http://schemas.microsoft.com/office/powerpoint/2010/main" val="3292331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Lack of suitable housing </a:t>
            </a:r>
          </a:p>
        </p:txBody>
      </p:sp>
      <p:sp>
        <p:nvSpPr>
          <p:cNvPr id="3" name="TextBox 2"/>
          <p:cNvSpPr txBox="1"/>
          <p:nvPr/>
        </p:nvSpPr>
        <p:spPr>
          <a:xfrm>
            <a:off x="568234" y="1717132"/>
            <a:ext cx="7863840" cy="414677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Often bespoke packages </a:t>
            </a:r>
          </a:p>
          <a:p>
            <a:pPr marL="285750" indent="-285750">
              <a:lnSpc>
                <a:spcPct val="90000"/>
              </a:lnSpc>
              <a:spcAft>
                <a:spcPts val="400"/>
              </a:spcAft>
              <a:buFont typeface="Arial" panose="020B0604020202020204" pitchFamily="34" charset="0"/>
              <a:buChar char="•"/>
            </a:pPr>
            <a:r>
              <a:rPr lang="en-GB" dirty="0"/>
              <a:t>Adaptations – sensory needs/space for staff – Disabled facilities grant – administered locally</a:t>
            </a:r>
          </a:p>
          <a:p>
            <a:pPr marL="285750" indent="-285750">
              <a:lnSpc>
                <a:spcPct val="90000"/>
              </a:lnSpc>
              <a:spcAft>
                <a:spcPts val="400"/>
              </a:spcAft>
              <a:buFont typeface="Arial" panose="020B0604020202020204" pitchFamily="34" charset="0"/>
              <a:buChar char="•"/>
            </a:pPr>
            <a:r>
              <a:rPr lang="en-GB" dirty="0"/>
              <a:t>NHS England Capital grant </a:t>
            </a:r>
          </a:p>
          <a:p>
            <a:pPr marL="742950" lvl="1" indent="-285750">
              <a:lnSpc>
                <a:spcPct val="90000"/>
              </a:lnSpc>
              <a:spcAft>
                <a:spcPts val="400"/>
              </a:spcAft>
              <a:buFont typeface="Arial" panose="020B0604020202020204" pitchFamily="34" charset="0"/>
              <a:buChar char="•"/>
            </a:pPr>
            <a:r>
              <a:rPr lang="en-GB" dirty="0"/>
              <a:t>Complex process for application</a:t>
            </a:r>
          </a:p>
          <a:p>
            <a:pPr marL="742950" lvl="1" indent="-285750">
              <a:lnSpc>
                <a:spcPct val="90000"/>
              </a:lnSpc>
              <a:spcAft>
                <a:spcPts val="400"/>
              </a:spcAft>
              <a:buFont typeface="Arial" panose="020B0604020202020204" pitchFamily="34" charset="0"/>
              <a:buChar char="•"/>
            </a:pPr>
            <a:r>
              <a:rPr lang="en-GB" dirty="0"/>
              <a:t>Application made by ICB </a:t>
            </a:r>
          </a:p>
          <a:p>
            <a:pPr marL="1200150" lvl="2" indent="-285750">
              <a:lnSpc>
                <a:spcPct val="90000"/>
              </a:lnSpc>
              <a:spcAft>
                <a:spcPts val="400"/>
              </a:spcAft>
              <a:buFont typeface="Arial" panose="020B0604020202020204" pitchFamily="34" charset="0"/>
              <a:buChar char="•"/>
            </a:pPr>
            <a:r>
              <a:rPr lang="en-GB" dirty="0"/>
              <a:t>Relies on the ICB having knowledge of the process</a:t>
            </a:r>
          </a:p>
          <a:p>
            <a:pPr marL="285750" indent="-285750">
              <a:lnSpc>
                <a:spcPct val="90000"/>
              </a:lnSpc>
              <a:spcAft>
                <a:spcPts val="400"/>
              </a:spcAft>
              <a:buFont typeface="Arial" panose="020B0604020202020204" pitchFamily="34" charset="0"/>
              <a:buChar char="•"/>
            </a:pPr>
            <a:r>
              <a:rPr lang="en-GB" dirty="0"/>
              <a:t>Department of Health capital, such as Care and Support Specialised Housing Fund</a:t>
            </a:r>
          </a:p>
          <a:p>
            <a:pPr marL="285750" indent="-285750">
              <a:lnSpc>
                <a:spcPct val="90000"/>
              </a:lnSpc>
              <a:spcAft>
                <a:spcPts val="400"/>
              </a:spcAft>
              <a:buFont typeface="Arial" panose="020B0604020202020204" pitchFamily="34" charset="0"/>
              <a:buChar char="•"/>
            </a:pPr>
            <a:r>
              <a:rPr lang="en-GB" dirty="0"/>
              <a:t>Homes and Communities Agency Affordable Housing Programme</a:t>
            </a:r>
          </a:p>
          <a:p>
            <a:pPr marL="285750" indent="-285750">
              <a:lnSpc>
                <a:spcPct val="90000"/>
              </a:lnSpc>
              <a:spcAft>
                <a:spcPts val="400"/>
              </a:spcAft>
              <a:buFont typeface="Arial" panose="020B0604020202020204" pitchFamily="34" charset="0"/>
              <a:buChar char="•"/>
            </a:pPr>
            <a:r>
              <a:rPr lang="en-GB" dirty="0"/>
              <a:t>Private landlords/housing association</a:t>
            </a:r>
          </a:p>
          <a:p>
            <a:pPr marL="285750" indent="-285750">
              <a:lnSpc>
                <a:spcPct val="90000"/>
              </a:lnSpc>
              <a:spcAft>
                <a:spcPts val="400"/>
              </a:spcAft>
              <a:buFont typeface="Arial" panose="020B0604020202020204" pitchFamily="34" charset="0"/>
              <a:buChar char="•"/>
            </a:pPr>
            <a:r>
              <a:rPr lang="en-GB" dirty="0"/>
              <a:t>Home ownership for people with Long-term Disabilities (HOLD)</a:t>
            </a:r>
          </a:p>
          <a:p>
            <a:pPr marL="285750"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269235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Lack of care provider</a:t>
            </a:r>
          </a:p>
        </p:txBody>
      </p:sp>
      <p:sp>
        <p:nvSpPr>
          <p:cNvPr id="3" name="TextBox 2"/>
          <p:cNvSpPr txBox="1"/>
          <p:nvPr/>
        </p:nvSpPr>
        <p:spPr>
          <a:xfrm>
            <a:off x="568234" y="1717132"/>
            <a:ext cx="7863840" cy="3347583"/>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Often bespoke packages </a:t>
            </a:r>
          </a:p>
          <a:p>
            <a:pPr marL="285750"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r>
              <a:rPr lang="en-GB" dirty="0"/>
              <a:t>May need to consider staff burnout – core and cluster models work well</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Depends on geography</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Pen picture and up to date assessment of need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ICBs have framework of providers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190441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Hints and tips </a:t>
            </a:r>
          </a:p>
        </p:txBody>
      </p:sp>
      <p:sp>
        <p:nvSpPr>
          <p:cNvPr id="3" name="TextBox 2"/>
          <p:cNvSpPr txBox="1"/>
          <p:nvPr/>
        </p:nvSpPr>
        <p:spPr>
          <a:xfrm>
            <a:off x="568234" y="1717131"/>
            <a:ext cx="7863840" cy="3948773"/>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Ask for list of providers approached</a:t>
            </a:r>
          </a:p>
          <a:p>
            <a:pPr marL="285750"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r>
              <a:rPr lang="en-GB" dirty="0"/>
              <a:t>Get to know providers and propose them to the ICB/LA</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Family input is so important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Pen picture</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Is the care package reflective of need or needs unmet?</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r>
              <a:rPr lang="en-GB" dirty="0"/>
              <a:t>The use of press and social media  </a:t>
            </a:r>
          </a:p>
          <a:p>
            <a:pPr>
              <a:lnSpc>
                <a:spcPct val="90000"/>
              </a:lnSpc>
              <a:spcAft>
                <a:spcPts val="400"/>
              </a:spcAft>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96061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TextBox 2"/>
          <p:cNvSpPr txBox="1"/>
          <p:nvPr/>
        </p:nvSpPr>
        <p:spPr>
          <a:xfrm rot="340854">
            <a:off x="3552954" y="2575912"/>
            <a:ext cx="4399740" cy="590931"/>
          </a:xfrm>
          <a:prstGeom prst="rect">
            <a:avLst/>
          </a:prstGeom>
          <a:noFill/>
        </p:spPr>
        <p:txBody>
          <a:bodyPr wrap="square" rtlCol="0">
            <a:spAutoFit/>
          </a:bodyPr>
          <a:lstStyle/>
          <a:p>
            <a:pPr algn="ctr">
              <a:lnSpc>
                <a:spcPct val="90000"/>
              </a:lnSpc>
              <a:spcAft>
                <a:spcPts val="400"/>
              </a:spcAft>
            </a:pPr>
            <a:r>
              <a:rPr lang="en-GB"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My son/daughter is in a forensic unit but has never committed a crime</a:t>
            </a:r>
          </a:p>
        </p:txBody>
      </p:sp>
      <p:sp>
        <p:nvSpPr>
          <p:cNvPr id="4" name="TextBox 3"/>
          <p:cNvSpPr txBox="1"/>
          <p:nvPr/>
        </p:nvSpPr>
        <p:spPr>
          <a:xfrm rot="457227">
            <a:off x="13095" y="4170325"/>
            <a:ext cx="5907515" cy="341632"/>
          </a:xfrm>
          <a:prstGeom prst="rect">
            <a:avLst/>
          </a:prstGeom>
          <a:noFill/>
        </p:spPr>
        <p:txBody>
          <a:bodyPr wrap="square" rtlCol="0">
            <a:spAutoFit/>
          </a:bodyPr>
          <a:lstStyle/>
          <a:p>
            <a:pPr algn="ctr">
              <a:lnSpc>
                <a:spcPct val="90000"/>
              </a:lnSpc>
              <a:spcAft>
                <a:spcPts val="400"/>
              </a:spcAft>
            </a:pPr>
            <a:r>
              <a:rPr lang="en-GB" sz="1000" dirty="0"/>
              <a:t> </a:t>
            </a: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was told they were only going in for a week or two </a:t>
            </a:r>
          </a:p>
        </p:txBody>
      </p:sp>
      <p:sp>
        <p:nvSpPr>
          <p:cNvPr id="5" name="TextBox 4"/>
          <p:cNvSpPr txBox="1"/>
          <p:nvPr/>
        </p:nvSpPr>
        <p:spPr>
          <a:xfrm>
            <a:off x="2554336" y="3236472"/>
            <a:ext cx="3984977" cy="840230"/>
          </a:xfrm>
          <a:prstGeom prst="rect">
            <a:avLst/>
          </a:prstGeom>
          <a:noFill/>
        </p:spPr>
        <p:txBody>
          <a:bodyPr wrap="square" rtlCol="0">
            <a:spAutoFit/>
          </a:bodyPr>
          <a:lstStyle/>
          <a:p>
            <a:pPr algn="ctr">
              <a:lnSpc>
                <a:spcPct val="90000"/>
              </a:lnSpc>
              <a:spcAft>
                <a:spcPts val="400"/>
              </a:spcAft>
            </a:pPr>
            <a:r>
              <a:rPr lang="en-GB"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have been misdiagnosed as having a personality disorder and not autistic</a:t>
            </a:r>
          </a:p>
        </p:txBody>
      </p:sp>
      <p:sp>
        <p:nvSpPr>
          <p:cNvPr id="6" name="TextBox 5"/>
          <p:cNvSpPr txBox="1"/>
          <p:nvPr/>
        </p:nvSpPr>
        <p:spPr>
          <a:xfrm>
            <a:off x="776177" y="4994360"/>
            <a:ext cx="4787054" cy="590931"/>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If we say anything as family, we are not listened to</a:t>
            </a:r>
          </a:p>
        </p:txBody>
      </p:sp>
      <p:sp>
        <p:nvSpPr>
          <p:cNvPr id="7" name="TextBox 6"/>
          <p:cNvSpPr txBox="1"/>
          <p:nvPr/>
        </p:nvSpPr>
        <p:spPr>
          <a:xfrm rot="21017371">
            <a:off x="3276952" y="1907521"/>
            <a:ext cx="1664767" cy="313932"/>
          </a:xfrm>
          <a:prstGeom prst="rect">
            <a:avLst/>
          </a:prstGeom>
          <a:noFill/>
        </p:spPr>
        <p:txBody>
          <a:bodyPr wrap="square" rtlCol="0">
            <a:spAutoFit/>
          </a:bodyPr>
          <a:lstStyle/>
          <a:p>
            <a:pPr>
              <a:lnSpc>
                <a:spcPct val="90000"/>
              </a:lnSpc>
              <a:spcAft>
                <a:spcPts val="400"/>
              </a:spcAft>
            </a:pPr>
            <a:r>
              <a:rPr lang="en-GB"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are stuck</a:t>
            </a:r>
          </a:p>
        </p:txBody>
      </p:sp>
      <p:sp>
        <p:nvSpPr>
          <p:cNvPr id="8" name="TextBox 7"/>
          <p:cNvSpPr txBox="1"/>
          <p:nvPr/>
        </p:nvSpPr>
        <p:spPr>
          <a:xfrm rot="20636161">
            <a:off x="6427221" y="3543798"/>
            <a:ext cx="2304662" cy="590931"/>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are being over medicated </a:t>
            </a:r>
          </a:p>
        </p:txBody>
      </p:sp>
      <p:sp>
        <p:nvSpPr>
          <p:cNvPr id="9" name="TextBox 8"/>
          <p:cNvSpPr txBox="1"/>
          <p:nvPr/>
        </p:nvSpPr>
        <p:spPr>
          <a:xfrm rot="851880">
            <a:off x="4869638" y="1949323"/>
            <a:ext cx="4066590" cy="590931"/>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are not the same person who went into hospital </a:t>
            </a:r>
          </a:p>
        </p:txBody>
      </p:sp>
      <p:sp>
        <p:nvSpPr>
          <p:cNvPr id="12" name="TextBox 11"/>
          <p:cNvSpPr txBox="1"/>
          <p:nvPr/>
        </p:nvSpPr>
        <p:spPr>
          <a:xfrm rot="21322986">
            <a:off x="483488" y="1714657"/>
            <a:ext cx="2759609" cy="590931"/>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am scared they may not come out alive </a:t>
            </a:r>
          </a:p>
        </p:txBody>
      </p:sp>
      <p:sp>
        <p:nvSpPr>
          <p:cNvPr id="13" name="TextBox 12"/>
          <p:cNvSpPr txBox="1"/>
          <p:nvPr/>
        </p:nvSpPr>
        <p:spPr>
          <a:xfrm>
            <a:off x="6104424" y="4745061"/>
            <a:ext cx="2984551" cy="840230"/>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are none or not enough staff trained caring for them </a:t>
            </a:r>
            <a:endParaRPr lang="en-GB"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TextBox 13"/>
          <p:cNvSpPr txBox="1"/>
          <p:nvPr/>
        </p:nvSpPr>
        <p:spPr>
          <a:xfrm>
            <a:off x="248439" y="2575911"/>
            <a:ext cx="3013963" cy="590931"/>
          </a:xfrm>
          <a:prstGeom prst="rect">
            <a:avLst/>
          </a:prstGeom>
          <a:noFill/>
        </p:spPr>
        <p:txBody>
          <a:bodyPr wrap="square" rtlCol="0">
            <a:spAutoFit/>
          </a:bodyPr>
          <a:lstStyle/>
          <a:p>
            <a:pPr algn="ctr">
              <a:lnSpc>
                <a:spcPct val="90000"/>
              </a:lnSpc>
              <a:spcAft>
                <a:spcPts val="400"/>
              </a:spcAft>
            </a:pPr>
            <a:r>
              <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are being treated as less than human</a:t>
            </a:r>
          </a:p>
        </p:txBody>
      </p:sp>
    </p:spTree>
    <p:extLst>
      <p:ext uri="{BB962C8B-B14F-4D97-AF65-F5344CB8AC3E}">
        <p14:creationId xmlns:p14="http://schemas.microsoft.com/office/powerpoint/2010/main" val="166525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Court of Protection cases </a:t>
            </a:r>
          </a:p>
        </p:txBody>
      </p:sp>
      <p:sp>
        <p:nvSpPr>
          <p:cNvPr id="3" name="TextBox 2"/>
          <p:cNvSpPr txBox="1"/>
          <p:nvPr/>
        </p:nvSpPr>
        <p:spPr>
          <a:xfrm>
            <a:off x="627017" y="1809206"/>
            <a:ext cx="7569926" cy="3941592"/>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P is subject to a standard authorisation in hospital/in a unit and is unhappy and wishes to challenge this </a:t>
            </a:r>
          </a:p>
          <a:p>
            <a:pPr marL="742950" lvl="1" indent="-285750">
              <a:lnSpc>
                <a:spcPct val="90000"/>
              </a:lnSpc>
              <a:spcAft>
                <a:spcPts val="400"/>
              </a:spcAft>
              <a:buFont typeface="Arial" panose="020B0604020202020204" pitchFamily="34" charset="0"/>
              <a:buChar char="•"/>
            </a:pPr>
            <a:r>
              <a:rPr lang="en-GB" dirty="0"/>
              <a:t>s21A</a:t>
            </a:r>
          </a:p>
          <a:p>
            <a:pPr marL="742950" lvl="1" indent="-285750">
              <a:lnSpc>
                <a:spcPct val="90000"/>
              </a:lnSpc>
              <a:spcAft>
                <a:spcPts val="400"/>
              </a:spcAft>
              <a:buFont typeface="Arial" panose="020B0604020202020204" pitchFamily="34" charset="0"/>
              <a:buChar char="•"/>
            </a:pPr>
            <a:r>
              <a:rPr lang="en-GB" dirty="0"/>
              <a:t>Lancashire County Council ordered to pay £355,000 in damages for unlawful deprivation for 7 years for man with learning disability</a:t>
            </a:r>
          </a:p>
          <a:p>
            <a:pPr marL="285750" indent="-285750">
              <a:lnSpc>
                <a:spcPct val="90000"/>
              </a:lnSpc>
              <a:spcAft>
                <a:spcPts val="400"/>
              </a:spcAft>
              <a:buFont typeface="Arial" panose="020B0604020202020204" pitchFamily="34" charset="0"/>
              <a:buChar char="•"/>
            </a:pPr>
            <a:r>
              <a:rPr lang="en-GB" dirty="0"/>
              <a:t>P is in hospital (could be under MHA) but is going to be discharged into a non-CQC registered placement such as an ISL and so the court is required to authorise the legal deprivation of liberty </a:t>
            </a:r>
          </a:p>
          <a:p>
            <a:pPr marL="742950" lvl="1" indent="-285750">
              <a:lnSpc>
                <a:spcPct val="90000"/>
              </a:lnSpc>
              <a:spcAft>
                <a:spcPts val="400"/>
              </a:spcAft>
              <a:buFont typeface="Arial" panose="020B0604020202020204" pitchFamily="34" charset="0"/>
              <a:buChar char="•"/>
            </a:pPr>
            <a:r>
              <a:rPr lang="en-GB" dirty="0"/>
              <a:t>S16</a:t>
            </a:r>
          </a:p>
          <a:p>
            <a:pPr marL="285750" indent="-285750">
              <a:lnSpc>
                <a:spcPct val="90000"/>
              </a:lnSpc>
              <a:spcAft>
                <a:spcPts val="400"/>
              </a:spcAft>
              <a:buFont typeface="Arial" panose="020B0604020202020204" pitchFamily="34" charset="0"/>
              <a:buChar char="•"/>
            </a:pPr>
            <a:r>
              <a:rPr lang="en-GB" dirty="0"/>
              <a:t>P is in a non-CQC registered placement and is subject to an authorisation of the court which is reviewed annually but wishes to challenge the authorisation or an element of the restriction </a:t>
            </a:r>
          </a:p>
          <a:p>
            <a:pPr marL="742950" lvl="1" indent="-285750">
              <a:lnSpc>
                <a:spcPct val="90000"/>
              </a:lnSpc>
              <a:spcAft>
                <a:spcPts val="400"/>
              </a:spcAft>
              <a:buFont typeface="Arial" panose="020B0604020202020204" pitchFamily="34" charset="0"/>
              <a:buChar char="•"/>
            </a:pPr>
            <a:r>
              <a:rPr lang="en-GB" dirty="0"/>
              <a:t>S16 </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94359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Stuck between the MHA rock and an MCA hard place</a:t>
            </a:r>
          </a:p>
        </p:txBody>
      </p:sp>
      <p:sp>
        <p:nvSpPr>
          <p:cNvPr id="3" name="TextBox 2"/>
          <p:cNvSpPr txBox="1"/>
          <p:nvPr/>
        </p:nvSpPr>
        <p:spPr>
          <a:xfrm>
            <a:off x="627017" y="1809206"/>
            <a:ext cx="7569926" cy="3589701"/>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1800" dirty="0">
                <a:effectLst/>
                <a:ea typeface="Calibri" panose="020F0502020204030204" pitchFamily="34" charset="0"/>
                <a:cs typeface="Arial" panose="020B0604020202020204" pitchFamily="34" charset="0"/>
              </a:rPr>
              <a:t>European Court of Human Rights in </a:t>
            </a:r>
            <a:r>
              <a:rPr lang="en-GB" sz="1800" dirty="0" err="1">
                <a:effectLst/>
                <a:ea typeface="Calibri" panose="020F0502020204030204" pitchFamily="34" charset="0"/>
                <a:cs typeface="Arial" panose="020B0604020202020204" pitchFamily="34" charset="0"/>
              </a:rPr>
              <a:t>Rooman</a:t>
            </a:r>
            <a:r>
              <a:rPr lang="en-GB" sz="1800" dirty="0">
                <a:effectLst/>
                <a:ea typeface="Calibri" panose="020F0502020204030204" pitchFamily="34" charset="0"/>
                <a:cs typeface="Arial" panose="020B0604020202020204" pitchFamily="34" charset="0"/>
              </a:rPr>
              <a:t> v Belgium [2019] ECHR 105, [2020] MHLR 1 </a:t>
            </a:r>
          </a:p>
          <a:p>
            <a:pPr marL="742950" lvl="1" indent="-285750">
              <a:lnSpc>
                <a:spcPct val="90000"/>
              </a:lnSpc>
              <a:spcAft>
                <a:spcPts val="400"/>
              </a:spcAft>
              <a:buFont typeface="Arial" panose="020B0604020202020204" pitchFamily="34" charset="0"/>
              <a:buChar char="•"/>
            </a:pPr>
            <a:r>
              <a:rPr lang="en-GB" sz="1800" dirty="0">
                <a:effectLst/>
                <a:ea typeface="Calibri" panose="020F0502020204030204" pitchFamily="34" charset="0"/>
              </a:rPr>
              <a:t>The Court has stressed that, irrespective of the facility in which those persons are placed, they are entitled to be provided with a suitable medical environment accompanied by real therapeutic measures, with a view to preparing them for their eventual release […]</a:t>
            </a:r>
            <a:endParaRPr lang="en-GB" sz="1800" dirty="0">
              <a:ea typeface="Calibri" panose="020F0502020204030204" pitchFamily="34" charset="0"/>
              <a:cs typeface="Arial" panose="020B0604020202020204" pitchFamily="34" charset="0"/>
            </a:endParaRPr>
          </a:p>
          <a:p>
            <a:pPr marL="742950" lvl="1" indent="-285750">
              <a:lnSpc>
                <a:spcPct val="90000"/>
              </a:lnSpc>
              <a:spcAft>
                <a:spcPts val="400"/>
              </a:spcAft>
              <a:buFont typeface="Arial" panose="020B0604020202020204" pitchFamily="34" charset="0"/>
              <a:buChar char="•"/>
            </a:pPr>
            <a:r>
              <a:rPr lang="en-GB" sz="1800" dirty="0">
                <a:effectLst/>
                <a:ea typeface="Calibri" panose="020F0502020204030204" pitchFamily="34" charset="0"/>
              </a:rPr>
              <a:t>As to the scope of the treatment provided, the Court considers that the level of care required for this category of detainees must go beyond basic care</a:t>
            </a:r>
            <a:endParaRPr lang="en-GB" dirty="0">
              <a:effectLst/>
              <a:ea typeface="Calibri" panose="020F0502020204030204" pitchFamily="34" charset="0"/>
              <a:cs typeface="Arial" panose="020B0604020202020204" pitchFamily="34" charset="0"/>
            </a:endParaRPr>
          </a:p>
          <a:p>
            <a:pPr marL="742950" lvl="1" indent="-285750">
              <a:lnSpc>
                <a:spcPct val="90000"/>
              </a:lnSpc>
              <a:spcAft>
                <a:spcPts val="400"/>
              </a:spcAft>
              <a:buFont typeface="Arial" panose="020B0604020202020204" pitchFamily="34" charset="0"/>
              <a:buChar char="•"/>
            </a:pPr>
            <a:endParaRPr lang="en-GB" u="sng" dirty="0">
              <a:cs typeface="Arial" panose="020B0604020202020204" pitchFamily="34" charset="0"/>
            </a:endParaRPr>
          </a:p>
          <a:p>
            <a:pPr marL="285750" indent="-285750">
              <a:lnSpc>
                <a:spcPct val="90000"/>
              </a:lnSpc>
              <a:spcAft>
                <a:spcPts val="400"/>
              </a:spcAft>
              <a:buFont typeface="Arial" panose="020B0604020202020204" pitchFamily="34" charset="0"/>
              <a:buChar char="•"/>
            </a:pPr>
            <a:r>
              <a:rPr lang="en-GB" dirty="0">
                <a:cs typeface="Arial" panose="020B0604020202020204" pitchFamily="34" charset="0"/>
              </a:rPr>
              <a:t>MHA vs MCA vs Inherent Jurisdiction</a:t>
            </a:r>
          </a:p>
          <a:p>
            <a:pPr marL="742950" lvl="1" indent="-285750">
              <a:lnSpc>
                <a:spcPct val="90000"/>
              </a:lnSpc>
              <a:spcAft>
                <a:spcPts val="400"/>
              </a:spcAft>
              <a:buFont typeface="Arial" panose="020B0604020202020204" pitchFamily="34" charset="0"/>
              <a:buChar char="•"/>
            </a:pPr>
            <a:r>
              <a:rPr lang="en-GB" dirty="0">
                <a:cs typeface="Arial" panose="020B0604020202020204" pitchFamily="34" charset="0"/>
              </a:rPr>
              <a:t>IJ is only for when there is a lacuna in the statutory law </a:t>
            </a:r>
          </a:p>
        </p:txBody>
      </p:sp>
    </p:spTree>
    <p:extLst>
      <p:ext uri="{BB962C8B-B14F-4D97-AF65-F5344CB8AC3E}">
        <p14:creationId xmlns:p14="http://schemas.microsoft.com/office/powerpoint/2010/main" val="2604767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Stuck between the MHA rock and an MCA hard place</a:t>
            </a:r>
          </a:p>
        </p:txBody>
      </p:sp>
      <p:sp>
        <p:nvSpPr>
          <p:cNvPr id="3" name="TextBox 2"/>
          <p:cNvSpPr txBox="1"/>
          <p:nvPr/>
        </p:nvSpPr>
        <p:spPr>
          <a:xfrm>
            <a:off x="627017" y="1809206"/>
            <a:ext cx="7569926" cy="642227"/>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cs typeface="Arial" panose="020B0604020202020204" pitchFamily="34" charset="0"/>
              </a:rPr>
              <a:t>Schedule 1A MCA para 2 </a:t>
            </a:r>
          </a:p>
          <a:p>
            <a:pPr marL="285750" indent="-285750">
              <a:lnSpc>
                <a:spcPct val="90000"/>
              </a:lnSpc>
              <a:spcAft>
                <a:spcPts val="400"/>
              </a:spcAft>
              <a:buFont typeface="Arial" panose="020B0604020202020204" pitchFamily="34" charset="0"/>
              <a:buChar char="•"/>
            </a:pPr>
            <a:endParaRPr lang="en-GB" dirty="0">
              <a:cs typeface="Arial" panose="020B0604020202020204" pitchFamily="34" charset="0"/>
            </a:endParaRPr>
          </a:p>
        </p:txBody>
      </p:sp>
      <p:graphicFrame>
        <p:nvGraphicFramePr>
          <p:cNvPr id="4" name="Table 3">
            <a:extLst>
              <a:ext uri="{FF2B5EF4-FFF2-40B4-BE49-F238E27FC236}">
                <a16:creationId xmlns:a16="http://schemas.microsoft.com/office/drawing/2014/main" id="{88C598E3-7405-0393-0177-C4E5839A1938}"/>
              </a:ext>
            </a:extLst>
          </p:cNvPr>
          <p:cNvGraphicFramePr>
            <a:graphicFrameLocks noGrp="1"/>
          </p:cNvGraphicFramePr>
          <p:nvPr>
            <p:extLst>
              <p:ext uri="{D42A27DB-BD31-4B8C-83A1-F6EECF244321}">
                <p14:modId xmlns:p14="http://schemas.microsoft.com/office/powerpoint/2010/main" val="2761435207"/>
              </p:ext>
            </p:extLst>
          </p:nvPr>
        </p:nvGraphicFramePr>
        <p:xfrm>
          <a:off x="860722" y="2130319"/>
          <a:ext cx="7336221" cy="3551116"/>
        </p:xfrm>
        <a:graphic>
          <a:graphicData uri="http://schemas.openxmlformats.org/drawingml/2006/table">
            <a:tbl>
              <a:tblPr>
                <a:tableStyleId>{793D81CF-94F2-401A-BA57-92F5A7B2D0C5}</a:tableStyleId>
              </a:tblPr>
              <a:tblGrid>
                <a:gridCol w="1434422">
                  <a:extLst>
                    <a:ext uri="{9D8B030D-6E8A-4147-A177-3AD203B41FA5}">
                      <a16:colId xmlns:a16="http://schemas.microsoft.com/office/drawing/2014/main" val="74866065"/>
                    </a:ext>
                  </a:extLst>
                </a:gridCol>
                <a:gridCol w="3456392">
                  <a:extLst>
                    <a:ext uri="{9D8B030D-6E8A-4147-A177-3AD203B41FA5}">
                      <a16:colId xmlns:a16="http://schemas.microsoft.com/office/drawing/2014/main" val="1952448574"/>
                    </a:ext>
                  </a:extLst>
                </a:gridCol>
                <a:gridCol w="2445407">
                  <a:extLst>
                    <a:ext uri="{9D8B030D-6E8A-4147-A177-3AD203B41FA5}">
                      <a16:colId xmlns:a16="http://schemas.microsoft.com/office/drawing/2014/main" val="706803154"/>
                    </a:ext>
                  </a:extLst>
                </a:gridCol>
              </a:tblGrid>
              <a:tr h="118589">
                <a:tc>
                  <a:txBody>
                    <a:bodyPr/>
                    <a:lstStyle/>
                    <a:p>
                      <a:pPr algn="l" fontAlgn="t"/>
                      <a:br>
                        <a:rPr lang="en-GB" sz="1200" b="1" dirty="0">
                          <a:solidFill>
                            <a:srgbClr val="000000"/>
                          </a:solidFill>
                          <a:effectLst/>
                        </a:rPr>
                      </a:br>
                      <a:r>
                        <a:rPr lang="en-GB" sz="1200" b="1" dirty="0">
                          <a:solidFill>
                            <a:srgbClr val="000000"/>
                          </a:solidFill>
                          <a:effectLst/>
                        </a:rPr>
                        <a:t>Status of P</a:t>
                      </a:r>
                      <a:endParaRPr lang="en-GB" sz="1200" b="1" i="0" dirty="0">
                        <a:solidFill>
                          <a:srgbClr val="000000"/>
                        </a:solidFill>
                        <a:effectLst/>
                        <a:latin typeface="arial" panose="020B0604020202020204" pitchFamily="34" charset="0"/>
                      </a:endParaRPr>
                    </a:p>
                  </a:txBody>
                  <a:tcPr marL="31183" marR="31183" marT="31183" marB="31183"/>
                </a:tc>
                <a:tc>
                  <a:txBody>
                    <a:bodyPr/>
                    <a:lstStyle/>
                    <a:p>
                      <a:pPr algn="l" fontAlgn="t"/>
                      <a:r>
                        <a:rPr lang="en-GB" sz="1200" b="1" dirty="0">
                          <a:solidFill>
                            <a:srgbClr val="000000"/>
                          </a:solidFill>
                          <a:effectLst/>
                        </a:rPr>
                        <a:t>Determination of ineligibility</a:t>
                      </a:r>
                      <a:endParaRPr lang="en-GB" sz="1200" b="1" i="0" dirty="0">
                        <a:solidFill>
                          <a:srgbClr val="000000"/>
                        </a:solidFill>
                        <a:effectLst/>
                        <a:latin typeface="arial" panose="020B0604020202020204" pitchFamily="34" charset="0"/>
                      </a:endParaRPr>
                    </a:p>
                  </a:txBody>
                  <a:tcPr marL="31183" marR="31183" marT="31183" marB="31183"/>
                </a:tc>
                <a:tc>
                  <a:txBody>
                    <a:bodyPr/>
                    <a:lstStyle/>
                    <a:p>
                      <a:endParaRPr lang="en-GB" sz="1200" dirty="0"/>
                    </a:p>
                  </a:txBody>
                  <a:tcPr marL="42765" marR="42765" marT="21382" marB="21382"/>
                </a:tc>
                <a:extLst>
                  <a:ext uri="{0D108BD9-81ED-4DB2-BD59-A6C34878D82A}">
                    <a16:rowId xmlns:a16="http://schemas.microsoft.com/office/drawing/2014/main" val="3263170587"/>
                  </a:ext>
                </a:extLst>
              </a:tr>
              <a:tr h="749202">
                <a:tc>
                  <a:txBody>
                    <a:bodyPr/>
                    <a:lstStyle/>
                    <a:p>
                      <a:pPr algn="l" fontAlgn="t"/>
                      <a:r>
                        <a:rPr lang="en-GB" sz="1000" b="0" dirty="0">
                          <a:effectLst/>
                        </a:rPr>
                        <a:t>Case A</a:t>
                      </a:r>
                      <a:endParaRPr lang="en-GB" sz="1000" b="0" i="0" dirty="0">
                        <a:effectLst/>
                        <a:latin typeface="arial" panose="020B0604020202020204" pitchFamily="34" charset="0"/>
                      </a:endParaRPr>
                    </a:p>
                  </a:txBody>
                  <a:tcPr marL="31183" marR="31183" marT="31183" marB="31183"/>
                </a:tc>
                <a:tc>
                  <a:txBody>
                    <a:bodyPr/>
                    <a:lstStyle/>
                    <a:p>
                      <a:pPr algn="just" fontAlgn="t"/>
                      <a:r>
                        <a:rPr lang="en-GB" sz="1000" b="0" dirty="0">
                          <a:solidFill>
                            <a:srgbClr val="000000"/>
                          </a:solidFill>
                          <a:effectLst/>
                        </a:rPr>
                        <a:t>P is—</a:t>
                      </a:r>
                    </a:p>
                    <a:p>
                      <a:pPr algn="r" fontAlgn="t"/>
                      <a:r>
                        <a:rPr lang="en-GB" sz="1000" b="0" dirty="0">
                          <a:solidFill>
                            <a:srgbClr val="000000"/>
                          </a:solidFill>
                          <a:effectLst/>
                        </a:rPr>
                        <a:t>(a)</a:t>
                      </a:r>
                    </a:p>
                    <a:p>
                      <a:pPr algn="just" fontAlgn="t"/>
                      <a:r>
                        <a:rPr lang="en-GB" sz="1000" b="0" dirty="0">
                          <a:solidFill>
                            <a:srgbClr val="000000"/>
                          </a:solidFill>
                          <a:effectLst/>
                        </a:rPr>
                        <a:t>subject to the hospital treatment regime, and</a:t>
                      </a:r>
                    </a:p>
                    <a:p>
                      <a:pPr algn="r" fontAlgn="t"/>
                      <a:r>
                        <a:rPr lang="en-GB" sz="1000" b="0" dirty="0">
                          <a:solidFill>
                            <a:srgbClr val="000000"/>
                          </a:solidFill>
                          <a:effectLst/>
                        </a:rPr>
                        <a:t>(b)</a:t>
                      </a:r>
                    </a:p>
                    <a:p>
                      <a:pPr algn="just" fontAlgn="t"/>
                      <a:r>
                        <a:rPr lang="en-GB" sz="1000" b="0" dirty="0">
                          <a:solidFill>
                            <a:srgbClr val="000000"/>
                          </a:solidFill>
                          <a:effectLst/>
                        </a:rPr>
                        <a:t>detained in a hospital under that regime.</a:t>
                      </a:r>
                      <a:endParaRPr lang="en-GB" sz="1000" b="0" i="0" dirty="0">
                        <a:solidFill>
                          <a:srgbClr val="000000"/>
                        </a:solidFill>
                        <a:effectLst/>
                        <a:latin typeface="arial" panose="020B0604020202020204" pitchFamily="34" charset="0"/>
                      </a:endParaRPr>
                    </a:p>
                  </a:txBody>
                  <a:tcPr marL="31183" marR="31183" marT="31183" marB="31183"/>
                </a:tc>
                <a:tc>
                  <a:txBody>
                    <a:bodyPr/>
                    <a:lstStyle/>
                    <a:p>
                      <a:pPr algn="l" fontAlgn="t"/>
                      <a:r>
                        <a:rPr lang="en-GB" sz="1000" b="0" dirty="0">
                          <a:effectLst/>
                        </a:rPr>
                        <a:t>P is ineligible.</a:t>
                      </a:r>
                      <a:endParaRPr lang="en-GB" sz="1000" b="0" i="0" dirty="0">
                        <a:effectLst/>
                        <a:latin typeface="arial" panose="020B0604020202020204" pitchFamily="34" charset="0"/>
                      </a:endParaRPr>
                    </a:p>
                  </a:txBody>
                  <a:tcPr marL="31183" marR="31183" marT="31183" marB="31183"/>
                </a:tc>
                <a:extLst>
                  <a:ext uri="{0D108BD9-81ED-4DB2-BD59-A6C34878D82A}">
                    <a16:rowId xmlns:a16="http://schemas.microsoft.com/office/drawing/2014/main" val="4271732674"/>
                  </a:ext>
                </a:extLst>
              </a:tr>
              <a:tr h="848941">
                <a:tc>
                  <a:txBody>
                    <a:bodyPr/>
                    <a:lstStyle/>
                    <a:p>
                      <a:pPr algn="l" fontAlgn="t"/>
                      <a:r>
                        <a:rPr lang="en-GB" sz="1000" b="0" dirty="0">
                          <a:effectLst/>
                        </a:rPr>
                        <a:t>Case B</a:t>
                      </a:r>
                      <a:endParaRPr lang="en-GB" sz="1000" b="0" i="0" dirty="0">
                        <a:effectLst/>
                        <a:latin typeface="arial" panose="020B0604020202020204" pitchFamily="34" charset="0"/>
                      </a:endParaRPr>
                    </a:p>
                  </a:txBody>
                  <a:tcPr marL="31183" marR="31183" marT="31183" marB="31183"/>
                </a:tc>
                <a:tc>
                  <a:txBody>
                    <a:bodyPr/>
                    <a:lstStyle/>
                    <a:p>
                      <a:pPr algn="just" fontAlgn="t"/>
                      <a:r>
                        <a:rPr lang="en-GB" sz="1000" b="0" dirty="0">
                          <a:solidFill>
                            <a:srgbClr val="000000"/>
                          </a:solidFill>
                          <a:effectLst/>
                        </a:rPr>
                        <a:t>P is—</a:t>
                      </a:r>
                    </a:p>
                    <a:p>
                      <a:pPr algn="r" fontAlgn="t"/>
                      <a:r>
                        <a:rPr lang="en-GB" sz="1000" b="0" dirty="0">
                          <a:solidFill>
                            <a:srgbClr val="000000"/>
                          </a:solidFill>
                          <a:effectLst/>
                        </a:rPr>
                        <a:t>(a)</a:t>
                      </a:r>
                    </a:p>
                    <a:p>
                      <a:pPr algn="just" fontAlgn="t"/>
                      <a:r>
                        <a:rPr lang="en-GB" sz="1000" b="0" dirty="0">
                          <a:solidFill>
                            <a:srgbClr val="000000"/>
                          </a:solidFill>
                          <a:effectLst/>
                        </a:rPr>
                        <a:t>subject to the hospital treatment regime, but</a:t>
                      </a:r>
                    </a:p>
                    <a:p>
                      <a:pPr algn="r" fontAlgn="t"/>
                      <a:r>
                        <a:rPr lang="en-GB" sz="1000" b="0" dirty="0">
                          <a:solidFill>
                            <a:srgbClr val="000000"/>
                          </a:solidFill>
                          <a:effectLst/>
                        </a:rPr>
                        <a:t>(b)</a:t>
                      </a:r>
                    </a:p>
                    <a:p>
                      <a:pPr algn="just" fontAlgn="t"/>
                      <a:r>
                        <a:rPr lang="en-GB" sz="1000" b="0" dirty="0">
                          <a:solidFill>
                            <a:srgbClr val="000000"/>
                          </a:solidFill>
                          <a:effectLst/>
                        </a:rPr>
                        <a:t>not detained in a hospital under that regime.</a:t>
                      </a:r>
                      <a:endParaRPr lang="en-GB" sz="1000" b="0" i="0" dirty="0">
                        <a:solidFill>
                          <a:srgbClr val="000000"/>
                        </a:solidFill>
                        <a:effectLst/>
                        <a:latin typeface="arial" panose="020B0604020202020204" pitchFamily="34" charset="0"/>
                      </a:endParaRPr>
                    </a:p>
                  </a:txBody>
                  <a:tcPr marL="31183" marR="31183" marT="31183" marB="31183"/>
                </a:tc>
                <a:tc>
                  <a:txBody>
                    <a:bodyPr/>
                    <a:lstStyle/>
                    <a:p>
                      <a:pPr algn="l" fontAlgn="t"/>
                      <a:endParaRPr lang="en-GB" sz="1000" b="0" i="0" dirty="0">
                        <a:effectLst/>
                        <a:latin typeface="arial" panose="020B0604020202020204" pitchFamily="34" charset="0"/>
                      </a:endParaRPr>
                    </a:p>
                  </a:txBody>
                  <a:tcPr marL="31183" marR="31183" marT="31183" marB="31183"/>
                </a:tc>
                <a:extLst>
                  <a:ext uri="{0D108BD9-81ED-4DB2-BD59-A6C34878D82A}">
                    <a16:rowId xmlns:a16="http://schemas.microsoft.com/office/drawing/2014/main" val="3315332447"/>
                  </a:ext>
                </a:extLst>
              </a:tr>
              <a:tr h="350241">
                <a:tc>
                  <a:txBody>
                    <a:bodyPr/>
                    <a:lstStyle/>
                    <a:p>
                      <a:pPr algn="l" fontAlgn="t"/>
                      <a:r>
                        <a:rPr lang="en-GB" sz="1000" b="0">
                          <a:effectLst/>
                        </a:rPr>
                        <a:t>Case C</a:t>
                      </a:r>
                      <a:endParaRPr lang="en-GB" sz="1000" b="0" i="0">
                        <a:effectLst/>
                        <a:latin typeface="arial" panose="020B0604020202020204" pitchFamily="34" charset="0"/>
                      </a:endParaRPr>
                    </a:p>
                  </a:txBody>
                  <a:tcPr marL="31183" marR="31183" marT="31183" marB="31183"/>
                </a:tc>
                <a:tc>
                  <a:txBody>
                    <a:bodyPr/>
                    <a:lstStyle/>
                    <a:p>
                      <a:pPr algn="l" fontAlgn="t"/>
                      <a:r>
                        <a:rPr lang="en-GB" sz="1000" b="0">
                          <a:effectLst/>
                        </a:rPr>
                        <a:t>P is subject to the community treatment regime.</a:t>
                      </a:r>
                      <a:endParaRPr lang="en-GB" sz="1000" b="0" i="0">
                        <a:effectLst/>
                        <a:latin typeface="arial" panose="020B0604020202020204" pitchFamily="34" charset="0"/>
                      </a:endParaRPr>
                    </a:p>
                  </a:txBody>
                  <a:tcPr marL="31183" marR="31183" marT="31183" marB="31183"/>
                </a:tc>
                <a:tc>
                  <a:txBody>
                    <a:bodyPr/>
                    <a:lstStyle/>
                    <a:p>
                      <a:pPr algn="l" fontAlgn="t"/>
                      <a:endParaRPr lang="en-GB" sz="1000" b="0" i="0" dirty="0">
                        <a:effectLst/>
                        <a:latin typeface="arial" panose="020B0604020202020204" pitchFamily="34" charset="0"/>
                      </a:endParaRPr>
                    </a:p>
                  </a:txBody>
                  <a:tcPr marL="31183" marR="31183" marT="31183" marB="31183"/>
                </a:tc>
                <a:extLst>
                  <a:ext uri="{0D108BD9-81ED-4DB2-BD59-A6C34878D82A}">
                    <a16:rowId xmlns:a16="http://schemas.microsoft.com/office/drawing/2014/main" val="619190204"/>
                  </a:ext>
                </a:extLst>
              </a:tr>
              <a:tr h="250501">
                <a:tc>
                  <a:txBody>
                    <a:bodyPr/>
                    <a:lstStyle/>
                    <a:p>
                      <a:pPr algn="l" fontAlgn="t"/>
                      <a:r>
                        <a:rPr lang="en-GB" sz="1000" b="0">
                          <a:effectLst/>
                        </a:rPr>
                        <a:t>Case D</a:t>
                      </a:r>
                      <a:endParaRPr lang="en-GB" sz="1000" b="0" i="0">
                        <a:effectLst/>
                        <a:latin typeface="arial" panose="020B0604020202020204" pitchFamily="34" charset="0"/>
                      </a:endParaRPr>
                    </a:p>
                  </a:txBody>
                  <a:tcPr marL="31183" marR="31183" marT="31183" marB="31183"/>
                </a:tc>
                <a:tc>
                  <a:txBody>
                    <a:bodyPr/>
                    <a:lstStyle/>
                    <a:p>
                      <a:pPr algn="l" fontAlgn="t"/>
                      <a:r>
                        <a:rPr lang="en-GB" sz="1000" b="0">
                          <a:effectLst/>
                        </a:rPr>
                        <a:t>P is subject to the guardianship regime.</a:t>
                      </a:r>
                      <a:endParaRPr lang="en-GB" sz="1000" b="0" i="0">
                        <a:effectLst/>
                        <a:latin typeface="arial" panose="020B0604020202020204" pitchFamily="34" charset="0"/>
                      </a:endParaRPr>
                    </a:p>
                  </a:txBody>
                  <a:tcPr marL="31183" marR="31183" marT="31183" marB="31183"/>
                </a:tc>
                <a:tc>
                  <a:txBody>
                    <a:bodyPr/>
                    <a:lstStyle/>
                    <a:p>
                      <a:pPr algn="l" fontAlgn="t"/>
                      <a:endParaRPr lang="en-GB" sz="1000" b="0" i="0" dirty="0">
                        <a:effectLst/>
                        <a:latin typeface="arial" panose="020B0604020202020204" pitchFamily="34" charset="0"/>
                      </a:endParaRPr>
                    </a:p>
                  </a:txBody>
                  <a:tcPr marL="31183" marR="31183" marT="31183" marB="31183"/>
                </a:tc>
                <a:extLst>
                  <a:ext uri="{0D108BD9-81ED-4DB2-BD59-A6C34878D82A}">
                    <a16:rowId xmlns:a16="http://schemas.microsoft.com/office/drawing/2014/main" val="2562022520"/>
                  </a:ext>
                </a:extLst>
              </a:tr>
              <a:tr h="848941">
                <a:tc>
                  <a:txBody>
                    <a:bodyPr/>
                    <a:lstStyle/>
                    <a:p>
                      <a:pPr algn="l" fontAlgn="t"/>
                      <a:r>
                        <a:rPr lang="en-GB" sz="1000" b="0" dirty="0">
                          <a:effectLst/>
                        </a:rPr>
                        <a:t>Case E</a:t>
                      </a:r>
                      <a:endParaRPr lang="en-GB" sz="1000" b="0" i="0" dirty="0">
                        <a:effectLst/>
                        <a:latin typeface="arial" panose="020B0604020202020204" pitchFamily="34" charset="0"/>
                      </a:endParaRPr>
                    </a:p>
                  </a:txBody>
                  <a:tcPr marL="31183" marR="31183" marT="31183" marB="31183"/>
                </a:tc>
                <a:tc>
                  <a:txBody>
                    <a:bodyPr/>
                    <a:lstStyle/>
                    <a:p>
                      <a:pPr algn="just" fontAlgn="t"/>
                      <a:r>
                        <a:rPr lang="en-GB" sz="1000" b="0">
                          <a:solidFill>
                            <a:srgbClr val="000000"/>
                          </a:solidFill>
                          <a:effectLst/>
                        </a:rPr>
                        <a:t>P is—</a:t>
                      </a:r>
                    </a:p>
                    <a:p>
                      <a:pPr algn="r" fontAlgn="t"/>
                      <a:r>
                        <a:rPr lang="en-GB" sz="1000" b="0">
                          <a:solidFill>
                            <a:srgbClr val="000000"/>
                          </a:solidFill>
                          <a:effectLst/>
                        </a:rPr>
                        <a:t>(a)</a:t>
                      </a:r>
                    </a:p>
                    <a:p>
                      <a:pPr algn="just" fontAlgn="t"/>
                      <a:r>
                        <a:rPr lang="en-GB" sz="1000" b="0">
                          <a:solidFill>
                            <a:srgbClr val="000000"/>
                          </a:solidFill>
                          <a:effectLst/>
                        </a:rPr>
                        <a:t>within the scope of the Mental Health Act, but</a:t>
                      </a:r>
                    </a:p>
                    <a:p>
                      <a:pPr algn="r" fontAlgn="t"/>
                      <a:r>
                        <a:rPr lang="en-GB" sz="1000" b="0">
                          <a:solidFill>
                            <a:srgbClr val="000000"/>
                          </a:solidFill>
                          <a:effectLst/>
                        </a:rPr>
                        <a:t>(b)</a:t>
                      </a:r>
                    </a:p>
                    <a:p>
                      <a:pPr algn="just" fontAlgn="t"/>
                      <a:r>
                        <a:rPr lang="en-GB" sz="1000" b="0">
                          <a:solidFill>
                            <a:srgbClr val="000000"/>
                          </a:solidFill>
                          <a:effectLst/>
                        </a:rPr>
                        <a:t>not subject to any of the mental health regimes.</a:t>
                      </a:r>
                      <a:endParaRPr lang="en-GB" sz="1000" b="0" i="0">
                        <a:solidFill>
                          <a:srgbClr val="000000"/>
                        </a:solidFill>
                        <a:effectLst/>
                        <a:latin typeface="arial" panose="020B0604020202020204" pitchFamily="34" charset="0"/>
                      </a:endParaRPr>
                    </a:p>
                  </a:txBody>
                  <a:tcPr marL="31183" marR="31183" marT="31183" marB="31183"/>
                </a:tc>
                <a:tc>
                  <a:txBody>
                    <a:bodyPr/>
                    <a:lstStyle/>
                    <a:p>
                      <a:endParaRPr lang="en-GB" sz="1000" dirty="0"/>
                    </a:p>
                  </a:txBody>
                  <a:tcPr marL="42765" marR="42765" marT="21382" marB="21382"/>
                </a:tc>
                <a:extLst>
                  <a:ext uri="{0D108BD9-81ED-4DB2-BD59-A6C34878D82A}">
                    <a16:rowId xmlns:a16="http://schemas.microsoft.com/office/drawing/2014/main" val="981815669"/>
                  </a:ext>
                </a:extLst>
              </a:tr>
            </a:tbl>
          </a:graphicData>
        </a:graphic>
      </p:graphicFrame>
    </p:spTree>
    <p:extLst>
      <p:ext uri="{BB962C8B-B14F-4D97-AF65-F5344CB8AC3E}">
        <p14:creationId xmlns:p14="http://schemas.microsoft.com/office/powerpoint/2010/main" val="3820027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Stuck between the MHA rock and an MCA hard place</a:t>
            </a:r>
          </a:p>
        </p:txBody>
      </p:sp>
      <p:sp>
        <p:nvSpPr>
          <p:cNvPr id="3" name="TextBox 2"/>
          <p:cNvSpPr txBox="1"/>
          <p:nvPr/>
        </p:nvSpPr>
        <p:spPr>
          <a:xfrm>
            <a:off x="751114" y="1854926"/>
            <a:ext cx="7550332" cy="4701800"/>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1800" i="1" dirty="0">
                <a:effectLst/>
                <a:ea typeface="Calibri" panose="020F0502020204030204" pitchFamily="34" charset="0"/>
              </a:rPr>
              <a:t>GJ v The Foundation Trust &amp; Anor</a:t>
            </a:r>
            <a:r>
              <a:rPr lang="en-GB" sz="1800" dirty="0">
                <a:effectLst/>
                <a:ea typeface="Calibri" panose="020F0502020204030204" pitchFamily="34" charset="0"/>
              </a:rPr>
              <a:t> [2009] EWHC 2972 (Fam), [2010] Fam 70</a:t>
            </a:r>
          </a:p>
          <a:p>
            <a:pPr lvl="0" algn="just">
              <a:lnSpc>
                <a:spcPct val="150000"/>
              </a:lnSpc>
            </a:pPr>
            <a:r>
              <a:rPr lang="en-GB" sz="1200" dirty="0">
                <a:effectLst/>
                <a:ea typeface="Calibri" panose="020F0502020204030204" pitchFamily="34" charset="0"/>
                <a:cs typeface="Arial" panose="020B0604020202020204" pitchFamily="34" charset="0"/>
              </a:rPr>
              <a:t>Charles J had three approaches in relation to the construction of the phrase “an application </a:t>
            </a:r>
            <a:r>
              <a:rPr lang="en-GB" sz="1200" b="1" dirty="0">
                <a:effectLst/>
                <a:ea typeface="Calibri" panose="020F0502020204030204" pitchFamily="34" charset="0"/>
                <a:cs typeface="Arial" panose="020B0604020202020204" pitchFamily="34" charset="0"/>
              </a:rPr>
              <a:t>could</a:t>
            </a:r>
            <a:r>
              <a:rPr lang="en-GB" sz="1200" dirty="0">
                <a:effectLst/>
                <a:ea typeface="Calibri" panose="020F0502020204030204" pitchFamily="34" charset="0"/>
                <a:cs typeface="Arial" panose="020B0604020202020204" pitchFamily="34" charset="0"/>
              </a:rPr>
              <a:t>” be made: </a:t>
            </a:r>
            <a:r>
              <a:rPr lang="en-GB" sz="1200" dirty="0">
                <a:effectLst/>
                <a:ea typeface="Times New Roman" panose="02020603050405020304" pitchFamily="18" charset="0"/>
                <a:cs typeface="Arial" panose="020B0604020202020204" pitchFamily="34" charset="0"/>
              </a:rPr>
              <a:t> </a:t>
            </a:r>
            <a:endParaRPr lang="en-GB" sz="1100" dirty="0">
              <a:ea typeface="Times New Roman" panose="02020603050405020304" pitchFamily="18" charset="0"/>
              <a:cs typeface="Arial" panose="020B0604020202020204" pitchFamily="34" charset="0"/>
            </a:endParaRPr>
          </a:p>
          <a:p>
            <a:pPr lvl="0" algn="just">
              <a:lnSpc>
                <a:spcPct val="150000"/>
              </a:lnSpc>
            </a:pPr>
            <a:r>
              <a:rPr lang="en-GB" sz="1100" dirty="0">
                <a:effectLst/>
                <a:ea typeface="Calibri" panose="020F0502020204030204" pitchFamily="34" charset="0"/>
                <a:cs typeface="Arial" panose="020B0604020202020204" pitchFamily="34" charset="0"/>
              </a:rPr>
              <a:t>	1. </a:t>
            </a:r>
            <a:r>
              <a:rPr lang="en-GB" sz="1200" dirty="0">
                <a:effectLst/>
                <a:ea typeface="Calibri" panose="020F0502020204030204" pitchFamily="34" charset="0"/>
                <a:cs typeface="Arial" panose="020B0604020202020204" pitchFamily="34" charset="0"/>
              </a:rPr>
              <a:t>A “possibility test”, namely that the decision-maker under the MCA should ask themselves whether it was possible that the person could be detained under the MHA 1983; </a:t>
            </a:r>
            <a:endParaRPr lang="en-GB" sz="1100" dirty="0">
              <a:ea typeface="Calibri" panose="020F0502020204030204" pitchFamily="34" charset="0"/>
              <a:cs typeface="Arial" panose="020B0604020202020204" pitchFamily="34" charset="0"/>
            </a:endParaRPr>
          </a:p>
          <a:p>
            <a:pPr lvl="0" algn="just">
              <a:lnSpc>
                <a:spcPct val="150000"/>
              </a:lnSpc>
            </a:pPr>
            <a:r>
              <a:rPr lang="en-GB" sz="1100" dirty="0">
                <a:effectLst/>
                <a:ea typeface="Calibri" panose="020F0502020204030204" pitchFamily="34" charset="0"/>
                <a:cs typeface="Arial" panose="020B0604020202020204" pitchFamily="34" charset="0"/>
              </a:rPr>
              <a:t>	2. </a:t>
            </a:r>
            <a:r>
              <a:rPr lang="en-GB" sz="1200" dirty="0">
                <a:effectLst/>
                <a:ea typeface="Calibri" panose="020F0502020204030204" pitchFamily="34" charset="0"/>
                <a:cs typeface="Arial" panose="020B0604020202020204" pitchFamily="34" charset="0"/>
              </a:rPr>
              <a:t>A “high probability” or “effective certainty test,” namely that no reasonable psychiatrist or s.12 approved doctor could come to the view that the patient did </a:t>
            </a:r>
            <a:r>
              <a:rPr lang="en-GB" sz="1200" u="sng" dirty="0">
                <a:effectLst/>
                <a:ea typeface="Calibri" panose="020F0502020204030204" pitchFamily="34" charset="0"/>
                <a:cs typeface="Arial" panose="020B0604020202020204" pitchFamily="34" charset="0"/>
              </a:rPr>
              <a:t>not</a:t>
            </a:r>
            <a:r>
              <a:rPr lang="en-GB" sz="1200" dirty="0">
                <a:effectLst/>
                <a:ea typeface="Calibri" panose="020F0502020204030204" pitchFamily="34" charset="0"/>
                <a:cs typeface="Arial" panose="020B0604020202020204" pitchFamily="34" charset="0"/>
              </a:rPr>
              <a:t> meet the criteria for admission under the MHA 1983;</a:t>
            </a:r>
          </a:p>
          <a:p>
            <a:pPr lvl="0" algn="just">
              <a:lnSpc>
                <a:spcPct val="150000"/>
              </a:lnSpc>
            </a:pPr>
            <a:r>
              <a:rPr lang="en-GB" sz="1200" dirty="0">
                <a:ea typeface="Times New Roman" panose="02020603050405020304" pitchFamily="18" charset="0"/>
                <a:cs typeface="Arial" panose="020B0604020202020204" pitchFamily="34" charset="0"/>
              </a:rPr>
              <a:t>	3. </a:t>
            </a:r>
            <a:r>
              <a:rPr lang="en-GB" sz="1200" dirty="0">
                <a:effectLst/>
                <a:ea typeface="Times New Roman" panose="02020603050405020304" pitchFamily="18" charset="0"/>
              </a:rPr>
              <a:t>A “could” test, namely that the decision-maker should ask themselves whether the criteria for admission under the MHA are made out</a:t>
            </a:r>
          </a:p>
          <a:p>
            <a:pPr marL="285750" lvl="0" indent="-285750" algn="just">
              <a:lnSpc>
                <a:spcPct val="150000"/>
              </a:lnSpc>
              <a:buFont typeface="Arial" panose="020B0604020202020204" pitchFamily="34" charset="0"/>
              <a:buChar char="•"/>
            </a:pPr>
            <a:r>
              <a:rPr lang="en-GB" sz="1200" dirty="0"/>
              <a:t>Last approach was deemed to be correct </a:t>
            </a:r>
            <a:endParaRPr lang="en-GB" dirty="0"/>
          </a:p>
          <a:p>
            <a:pPr marL="285750" indent="-285750">
              <a:lnSpc>
                <a:spcPct val="90000"/>
              </a:lnSpc>
              <a:spcAft>
                <a:spcPts val="400"/>
              </a:spcAft>
              <a:buFont typeface="Arial" panose="020B0604020202020204" pitchFamily="34" charset="0"/>
              <a:buChar char="•"/>
            </a:pPr>
            <a:endParaRPr lang="en-GB" dirty="0">
              <a:latin typeface="Times New Roman" panose="02020603050405020304" pitchFamily="18" charset="0"/>
            </a:endParaRPr>
          </a:p>
          <a:p>
            <a:pPr marL="285750" indent="-285750">
              <a:lnSpc>
                <a:spcPct val="90000"/>
              </a:lnSpc>
              <a:spcAft>
                <a:spcPts val="400"/>
              </a:spcAft>
              <a:buFont typeface="Arial" panose="020B0604020202020204" pitchFamily="34" charset="0"/>
              <a:buChar char="•"/>
            </a:pPr>
            <a:endParaRPr lang="en-GB" dirty="0">
              <a:latin typeface="Times New Roman" panose="02020603050405020304" pitchFamily="18" charset="0"/>
            </a:endParaRPr>
          </a:p>
          <a:p>
            <a:pPr marL="285750" indent="-285750">
              <a:lnSpc>
                <a:spcPct val="90000"/>
              </a:lnSpc>
              <a:spcAft>
                <a:spcPts val="400"/>
              </a:spcAft>
              <a:buFont typeface="Arial" panose="020B0604020202020204" pitchFamily="34" charset="0"/>
              <a:buChar char="•"/>
            </a:pPr>
            <a:endParaRPr lang="en-GB" dirty="0">
              <a:latin typeface="Times New Roman" panose="02020603050405020304" pitchFamily="18" charset="0"/>
            </a:endParaRP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57624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Stuck between the MHA rock and an MCA hard place</a:t>
            </a:r>
          </a:p>
        </p:txBody>
      </p:sp>
      <p:sp>
        <p:nvSpPr>
          <p:cNvPr id="3" name="TextBox 2"/>
          <p:cNvSpPr txBox="1"/>
          <p:nvPr/>
        </p:nvSpPr>
        <p:spPr>
          <a:xfrm>
            <a:off x="751114" y="1854926"/>
            <a:ext cx="7550332" cy="2893100"/>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Applications to COP to authorise future deprivations of liberty</a:t>
            </a:r>
          </a:p>
          <a:p>
            <a:pPr marL="742950" lvl="1" indent="-285750">
              <a:lnSpc>
                <a:spcPct val="90000"/>
              </a:lnSpc>
              <a:spcAft>
                <a:spcPts val="400"/>
              </a:spcAft>
              <a:buFont typeface="Arial" panose="020B0604020202020204" pitchFamily="34" charset="0"/>
              <a:buChar char="•"/>
            </a:pPr>
            <a:r>
              <a:rPr lang="en-GB" dirty="0"/>
              <a:t>Need to be within 12 months of discharge </a:t>
            </a:r>
          </a:p>
          <a:p>
            <a:pPr marL="742950" lvl="1" indent="-285750">
              <a:lnSpc>
                <a:spcPct val="90000"/>
              </a:lnSpc>
              <a:spcAft>
                <a:spcPts val="400"/>
              </a:spcAft>
              <a:buFont typeface="Arial" panose="020B0604020202020204" pitchFamily="34" charset="0"/>
              <a:buChar char="•"/>
            </a:pPr>
            <a:r>
              <a:rPr lang="en-GB" dirty="0"/>
              <a:t>Concerns around contact, CCTV authorisation, high levels of restriction</a:t>
            </a:r>
          </a:p>
          <a:p>
            <a:pPr marL="742950" lvl="1"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r>
              <a:rPr lang="en-GB" dirty="0"/>
              <a:t>Need more case law - </a:t>
            </a:r>
            <a:r>
              <a:rPr lang="en-GB" dirty="0">
                <a:hlinkClick r:id="rId2"/>
              </a:rPr>
              <a:t>PH v A Clinical Commissioning Group &amp; Anor (Dismissal of proceedings) [2022] EWCOP 12 (14 March 2022) (bailii.org)</a:t>
            </a:r>
            <a:endParaRPr lang="en-GB" dirty="0"/>
          </a:p>
          <a:p>
            <a:pPr marL="742950" lvl="1"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21026760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next?</a:t>
            </a:r>
          </a:p>
        </p:txBody>
      </p:sp>
      <p:sp>
        <p:nvSpPr>
          <p:cNvPr id="3" name="TextBox 2"/>
          <p:cNvSpPr txBox="1"/>
          <p:nvPr/>
        </p:nvSpPr>
        <p:spPr>
          <a:xfrm>
            <a:off x="751114" y="1854926"/>
            <a:ext cx="7550332" cy="389029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Mental health act – will it be pulled? </a:t>
            </a:r>
          </a:p>
          <a:p>
            <a:pPr marL="285750" indent="-285750">
              <a:lnSpc>
                <a:spcPct val="90000"/>
              </a:lnSpc>
              <a:spcAft>
                <a:spcPts val="400"/>
              </a:spcAft>
              <a:buFont typeface="Arial" panose="020B0604020202020204" pitchFamily="34" charset="0"/>
              <a:buChar char="•"/>
            </a:pPr>
            <a:r>
              <a:rPr lang="en-GB" dirty="0"/>
              <a:t>Increase in cases overall due to the impact from social media and press</a:t>
            </a:r>
          </a:p>
          <a:p>
            <a:pPr marL="285750" indent="-285750">
              <a:lnSpc>
                <a:spcPct val="90000"/>
              </a:lnSpc>
              <a:spcAft>
                <a:spcPts val="400"/>
              </a:spcAft>
              <a:buFont typeface="Arial" panose="020B0604020202020204" pitchFamily="34" charset="0"/>
              <a:buChar char="•"/>
            </a:pPr>
            <a:r>
              <a:rPr lang="en-GB" dirty="0"/>
              <a:t>Continued work to hold the government to account for not adhering to previous set out timescales for moving those with ASD and/or LD out of Assessment and Treatment Units - Issues around Transforming Care and funding </a:t>
            </a:r>
          </a:p>
          <a:p>
            <a:pPr marL="285750" indent="-285750">
              <a:lnSpc>
                <a:spcPct val="90000"/>
              </a:lnSpc>
              <a:spcAft>
                <a:spcPts val="400"/>
              </a:spcAft>
              <a:buFont typeface="Arial" panose="020B0604020202020204" pitchFamily="34" charset="0"/>
              <a:buChar char="•"/>
            </a:pPr>
            <a:r>
              <a:rPr lang="en-GB" dirty="0"/>
              <a:t>Annual mental health act stats from NHS Digital are delayed until after King’s Speech </a:t>
            </a:r>
          </a:p>
          <a:p>
            <a:pPr marL="285750" indent="-285750">
              <a:lnSpc>
                <a:spcPct val="90000"/>
              </a:lnSpc>
              <a:spcAft>
                <a:spcPts val="400"/>
              </a:spcAft>
              <a:buFont typeface="Arial" panose="020B0604020202020204" pitchFamily="34" charset="0"/>
              <a:buChar char="•"/>
            </a:pPr>
            <a:r>
              <a:rPr lang="en-GB" dirty="0"/>
              <a:t>Joint guidance from WHO and UN about a transformation of mental health services with a rights based process – October 2023 </a:t>
            </a:r>
          </a:p>
          <a:p>
            <a:pPr marL="285750" indent="-285750">
              <a:lnSpc>
                <a:spcPct val="90000"/>
              </a:lnSpc>
              <a:spcAft>
                <a:spcPts val="400"/>
              </a:spcAft>
              <a:buFont typeface="Arial" panose="020B0604020202020204" pitchFamily="34" charset="0"/>
              <a:buChar char="•"/>
            </a:pPr>
            <a:r>
              <a:rPr lang="en-GB" dirty="0"/>
              <a:t>CQC consultation on the draft code of practice for the Oliver McGowan training closed 16 October 2023 </a:t>
            </a:r>
          </a:p>
          <a:p>
            <a:pPr marL="285750" indent="-285750">
              <a:lnSpc>
                <a:spcPct val="90000"/>
              </a:lnSpc>
              <a:spcAft>
                <a:spcPts val="400"/>
              </a:spcAft>
              <a:buFont typeface="Arial" panose="020B0604020202020204" pitchFamily="34" charset="0"/>
              <a:buChar char="•"/>
            </a:pPr>
            <a:r>
              <a:rPr lang="en-GB" dirty="0"/>
              <a:t>ATU Pro bono legal surgery</a:t>
            </a:r>
          </a:p>
        </p:txBody>
      </p:sp>
    </p:spTree>
    <p:extLst>
      <p:ext uri="{BB962C8B-B14F-4D97-AF65-F5344CB8AC3E}">
        <p14:creationId xmlns:p14="http://schemas.microsoft.com/office/powerpoint/2010/main" val="1390441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Box 2"/>
          <p:cNvSpPr txBox="1"/>
          <p:nvPr/>
        </p:nvSpPr>
        <p:spPr>
          <a:xfrm>
            <a:off x="966651" y="2723605"/>
            <a:ext cx="7099663" cy="1793311"/>
          </a:xfrm>
          <a:prstGeom prst="rect">
            <a:avLst/>
          </a:prstGeom>
          <a:noFill/>
        </p:spPr>
        <p:txBody>
          <a:bodyPr wrap="square" rtlCol="0">
            <a:spAutoFit/>
          </a:bodyPr>
          <a:lstStyle/>
          <a:p>
            <a:pPr algn="ctr">
              <a:lnSpc>
                <a:spcPct val="90000"/>
              </a:lnSpc>
              <a:spcAft>
                <a:spcPts val="400"/>
              </a:spcAft>
            </a:pPr>
            <a:r>
              <a:rPr lang="en-GB" sz="3600" dirty="0"/>
              <a:t>Questions? </a:t>
            </a:r>
          </a:p>
          <a:p>
            <a:pPr marL="285750" indent="-285750">
              <a:lnSpc>
                <a:spcPct val="90000"/>
              </a:lnSpc>
              <a:spcAft>
                <a:spcPts val="400"/>
              </a:spcAft>
              <a:buFont typeface="Arial" panose="020B0604020202020204" pitchFamily="34" charset="0"/>
              <a:buChar char="•"/>
            </a:pPr>
            <a:endParaRPr lang="en-GB" dirty="0"/>
          </a:p>
          <a:p>
            <a:pPr algn="ctr">
              <a:lnSpc>
                <a:spcPct val="90000"/>
              </a:lnSpc>
              <a:spcAft>
                <a:spcPts val="400"/>
              </a:spcAft>
            </a:pPr>
            <a:r>
              <a:rPr lang="en-GB" dirty="0"/>
              <a:t>Email </a:t>
            </a:r>
            <a:endParaRPr lang="en-GB" dirty="0">
              <a:hlinkClick r:id="rId2"/>
            </a:endParaRPr>
          </a:p>
          <a:p>
            <a:pPr algn="ctr">
              <a:lnSpc>
                <a:spcPct val="90000"/>
              </a:lnSpc>
              <a:spcAft>
                <a:spcPts val="400"/>
              </a:spcAft>
            </a:pPr>
            <a:r>
              <a:rPr lang="en-GB" dirty="0">
                <a:hlinkClick r:id="rId2"/>
              </a:rPr>
              <a:t>kirsty.stuart@irwinmitchell.com</a:t>
            </a:r>
            <a:endParaRPr lang="en-GB" dirty="0"/>
          </a:p>
          <a:p>
            <a:pPr algn="ctr">
              <a:lnSpc>
                <a:spcPct val="90000"/>
              </a:lnSpc>
              <a:spcAft>
                <a:spcPts val="400"/>
              </a:spcAft>
            </a:pPr>
            <a:r>
              <a:rPr lang="en-GB" dirty="0"/>
              <a:t>Twitter @</a:t>
            </a:r>
            <a:r>
              <a:rPr lang="en-GB" dirty="0" err="1"/>
              <a:t>mrsarcticride</a:t>
            </a:r>
            <a:r>
              <a:rPr lang="en-GB" dirty="0"/>
              <a:t>  </a:t>
            </a:r>
          </a:p>
        </p:txBody>
      </p:sp>
    </p:spTree>
    <p:extLst>
      <p:ext uri="{BB962C8B-B14F-4D97-AF65-F5344CB8AC3E}">
        <p14:creationId xmlns:p14="http://schemas.microsoft.com/office/powerpoint/2010/main" val="42165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066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794" y="717288"/>
            <a:ext cx="3007685" cy="4992395"/>
          </a:xfrm>
        </p:spPr>
        <p:txBody>
          <a:bodyPr anchor="ctr">
            <a:normAutofit/>
          </a:bodyPr>
          <a:lstStyle/>
          <a:p>
            <a:pPr algn="ctr"/>
            <a:r>
              <a:rPr lang="en-GB" sz="3200" dirty="0"/>
              <a:t>Scale of the problem</a:t>
            </a:r>
          </a:p>
        </p:txBody>
      </p:sp>
      <p:pic>
        <p:nvPicPr>
          <p:cNvPr id="2050" name="Picture 2" descr="Infographic with latest statistics on the number of people with a learning disability and/or autism in inpatient units. These include at least 2045 people in inpatient units as of July 2023 (including 200 children), 5920 reported uses of restrictive practices in Mat 2023, 230 delayed discharges, and an average length of stay 5.4 years">
            <a:extLst>
              <a:ext uri="{FF2B5EF4-FFF2-40B4-BE49-F238E27FC236}">
                <a16:creationId xmlns:a16="http://schemas.microsoft.com/office/drawing/2014/main" id="{CF34CD6D-65CC-A216-677D-79A599B10488}"/>
              </a:ext>
            </a:extLst>
          </p:cNvPr>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4063651" y="1431417"/>
            <a:ext cx="3841750" cy="384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5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CQC – Out of sight – who cares? </a:t>
            </a:r>
            <a:br>
              <a:rPr lang="en-GB" dirty="0"/>
            </a:br>
            <a:r>
              <a:rPr lang="en-GB" dirty="0"/>
              <a:t>October 2020</a:t>
            </a:r>
          </a:p>
        </p:txBody>
      </p:sp>
      <p:sp>
        <p:nvSpPr>
          <p:cNvPr id="3" name="TextBox 2"/>
          <p:cNvSpPr txBox="1"/>
          <p:nvPr/>
        </p:nvSpPr>
        <p:spPr>
          <a:xfrm>
            <a:off x="576298" y="2369699"/>
            <a:ext cx="7969955" cy="4286302"/>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A review of restraint, seclusion and segregation</a:t>
            </a:r>
          </a:p>
          <a:p>
            <a:pPr marL="285750" indent="-285750">
              <a:lnSpc>
                <a:spcPct val="90000"/>
              </a:lnSpc>
              <a:spcAft>
                <a:spcPts val="400"/>
              </a:spcAft>
              <a:buFont typeface="Arial" panose="020B0604020202020204" pitchFamily="34" charset="0"/>
              <a:buChar char="•"/>
            </a:pPr>
            <a:r>
              <a:rPr lang="en-GB" sz="2800" dirty="0"/>
              <a:t>‘Access to high-quality advocacy varied across hospitals.. And the role of an advocate was not consistent’ </a:t>
            </a:r>
          </a:p>
          <a:p>
            <a:pPr marL="285750" indent="-285750">
              <a:lnSpc>
                <a:spcPct val="90000"/>
              </a:lnSpc>
              <a:spcAft>
                <a:spcPts val="400"/>
              </a:spcAft>
              <a:buFont typeface="Arial" panose="020B0604020202020204" pitchFamily="34" charset="0"/>
              <a:buChar char="•"/>
            </a:pPr>
            <a:r>
              <a:rPr lang="en-GB" sz="2800" dirty="0"/>
              <a:t>‘There was some confusion between the provider and commissioner about who the advocate was or which organisation provided the services.’ </a:t>
            </a:r>
          </a:p>
          <a:p>
            <a:pPr>
              <a:lnSpc>
                <a:spcPct val="90000"/>
              </a:lnSpc>
              <a:spcAft>
                <a:spcPts val="400"/>
              </a:spcAft>
            </a:pPr>
            <a:endParaRPr lang="en-GB" sz="3200" dirty="0"/>
          </a:p>
          <a:p>
            <a:pPr>
              <a:lnSpc>
                <a:spcPct val="90000"/>
              </a:lnSpc>
              <a:spcAft>
                <a:spcPts val="400"/>
              </a:spcAft>
            </a:pPr>
            <a:r>
              <a:rPr lang="en-GB" sz="3200" dirty="0"/>
              <a:t> </a:t>
            </a:r>
          </a:p>
        </p:txBody>
      </p:sp>
    </p:spTree>
    <p:extLst>
      <p:ext uri="{BB962C8B-B14F-4D97-AF65-F5344CB8AC3E}">
        <p14:creationId xmlns:p14="http://schemas.microsoft.com/office/powerpoint/2010/main" val="32662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Closed culture and the role of an advocate </a:t>
            </a:r>
            <a:br>
              <a:rPr lang="en-GB" dirty="0"/>
            </a:br>
            <a:r>
              <a:rPr lang="en-GB" dirty="0"/>
              <a:t>Guidance for CQC staff</a:t>
            </a:r>
          </a:p>
        </p:txBody>
      </p:sp>
      <p:sp>
        <p:nvSpPr>
          <p:cNvPr id="3" name="TextBox 2"/>
          <p:cNvSpPr txBox="1"/>
          <p:nvPr/>
        </p:nvSpPr>
        <p:spPr>
          <a:xfrm>
            <a:off x="576298" y="2369699"/>
            <a:ext cx="7969955" cy="2470420"/>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Guidance drafted during the pandemic </a:t>
            </a:r>
          </a:p>
          <a:p>
            <a:pPr marL="285750" indent="-285750">
              <a:lnSpc>
                <a:spcPct val="90000"/>
              </a:lnSpc>
              <a:spcAft>
                <a:spcPts val="400"/>
              </a:spcAft>
              <a:buFont typeface="Arial" panose="020B0604020202020204" pitchFamily="34" charset="0"/>
              <a:buChar char="•"/>
            </a:pPr>
            <a:r>
              <a:rPr lang="en-GB" sz="2800" dirty="0"/>
              <a:t>Inherent risk factors: people may be experiencing poor care, weak leadership and management, poor skills, experience and training of staff providing care, lack of external oversight</a:t>
            </a:r>
          </a:p>
        </p:txBody>
      </p:sp>
    </p:spTree>
    <p:extLst>
      <p:ext uri="{BB962C8B-B14F-4D97-AF65-F5344CB8AC3E}">
        <p14:creationId xmlns:p14="http://schemas.microsoft.com/office/powerpoint/2010/main" val="382876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Closed culture and the role of an advocate </a:t>
            </a:r>
            <a:br>
              <a:rPr lang="en-GB" dirty="0"/>
            </a:br>
            <a:r>
              <a:rPr lang="en-GB" dirty="0"/>
              <a:t>Guidance for CQC staff</a:t>
            </a:r>
          </a:p>
        </p:txBody>
      </p:sp>
      <p:sp>
        <p:nvSpPr>
          <p:cNvPr id="3" name="TextBox 2"/>
          <p:cNvSpPr txBox="1"/>
          <p:nvPr/>
        </p:nvSpPr>
        <p:spPr>
          <a:xfrm>
            <a:off x="576298" y="2369699"/>
            <a:ext cx="7969955" cy="3395801"/>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000" dirty="0"/>
              <a:t>Good picture of the person, what their care and treatment/how they are supported?  </a:t>
            </a:r>
          </a:p>
          <a:p>
            <a:pPr marL="285750" indent="-285750">
              <a:lnSpc>
                <a:spcPct val="90000"/>
              </a:lnSpc>
              <a:spcAft>
                <a:spcPts val="400"/>
              </a:spcAft>
              <a:buFont typeface="Arial" panose="020B0604020202020204" pitchFamily="34" charset="0"/>
              <a:buChar char="•"/>
            </a:pPr>
            <a:r>
              <a:rPr lang="en-GB" sz="2000" dirty="0"/>
              <a:t>Do the care plans describe people and their needs in a respectful way? </a:t>
            </a:r>
          </a:p>
          <a:p>
            <a:pPr marL="285750" indent="-285750">
              <a:lnSpc>
                <a:spcPct val="90000"/>
              </a:lnSpc>
              <a:spcAft>
                <a:spcPts val="400"/>
              </a:spcAft>
              <a:buFont typeface="Arial" panose="020B0604020202020204" pitchFamily="34" charset="0"/>
              <a:buChar char="•"/>
            </a:pPr>
            <a:r>
              <a:rPr lang="en-GB" sz="2000" dirty="0"/>
              <a:t>Reasonable adjustments in place for individual disabled people?</a:t>
            </a:r>
          </a:p>
          <a:p>
            <a:pPr marL="285750" indent="-285750">
              <a:lnSpc>
                <a:spcPct val="90000"/>
              </a:lnSpc>
              <a:spcAft>
                <a:spcPts val="400"/>
              </a:spcAft>
              <a:buFont typeface="Arial" panose="020B0604020202020204" pitchFamily="34" charset="0"/>
              <a:buChar char="•"/>
            </a:pPr>
            <a:r>
              <a:rPr lang="en-GB" sz="2000" dirty="0"/>
              <a:t>Does the service meet the Accessible Information Standard? </a:t>
            </a:r>
          </a:p>
          <a:p>
            <a:pPr marL="285750" indent="-285750">
              <a:lnSpc>
                <a:spcPct val="90000"/>
              </a:lnSpc>
              <a:spcAft>
                <a:spcPts val="400"/>
              </a:spcAft>
              <a:buFont typeface="Arial" panose="020B0604020202020204" pitchFamily="34" charset="0"/>
              <a:buChar char="•"/>
            </a:pPr>
            <a:r>
              <a:rPr lang="en-GB" sz="2000" dirty="0"/>
              <a:t>Are triggers for distressed behaviour clearly documented and are techniques for preventing behaviours from escalating documented? </a:t>
            </a:r>
          </a:p>
          <a:p>
            <a:pPr marL="285750" indent="-285750">
              <a:lnSpc>
                <a:spcPct val="90000"/>
              </a:lnSpc>
              <a:spcAft>
                <a:spcPts val="400"/>
              </a:spcAft>
              <a:buFont typeface="Arial" panose="020B0604020202020204" pitchFamily="34" charset="0"/>
              <a:buChar char="•"/>
            </a:pPr>
            <a:r>
              <a:rPr lang="en-GB" sz="2000" dirty="0">
                <a:hlinkClick r:id="rId2"/>
              </a:rPr>
              <a:t>Abused care home resident secures ‘landmark’ settlement of legal claim | Shropshire Star</a:t>
            </a:r>
            <a:endParaRPr lang="en-GB" sz="2000" dirty="0"/>
          </a:p>
        </p:txBody>
      </p:sp>
    </p:spTree>
    <p:extLst>
      <p:ext uri="{BB962C8B-B14F-4D97-AF65-F5344CB8AC3E}">
        <p14:creationId xmlns:p14="http://schemas.microsoft.com/office/powerpoint/2010/main" val="123169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8554"/>
            <a:ext cx="7912895" cy="457200"/>
          </a:xfrm>
        </p:spPr>
        <p:txBody>
          <a:bodyPr vert="horz" lIns="0" tIns="0" rIns="0" bIns="0" rtlCol="0" anchor="b">
            <a:normAutofit/>
          </a:bodyPr>
          <a:lstStyle/>
          <a:p>
            <a:r>
              <a:rPr lang="en-GB" dirty="0"/>
              <a:t>Building the right support policy paper – August 2022</a:t>
            </a:r>
          </a:p>
        </p:txBody>
      </p:sp>
      <p:graphicFrame>
        <p:nvGraphicFramePr>
          <p:cNvPr id="5" name="TextBox 2">
            <a:extLst>
              <a:ext uri="{FF2B5EF4-FFF2-40B4-BE49-F238E27FC236}">
                <a16:creationId xmlns:a16="http://schemas.microsoft.com/office/drawing/2014/main" id="{71E1D394-39BC-0503-EE19-812B87816611}"/>
              </a:ext>
            </a:extLst>
          </p:cNvPr>
          <p:cNvGraphicFramePr/>
          <p:nvPr>
            <p:extLst>
              <p:ext uri="{D42A27DB-BD31-4B8C-83A1-F6EECF244321}">
                <p14:modId xmlns:p14="http://schemas.microsoft.com/office/powerpoint/2010/main" val="2556982549"/>
              </p:ext>
            </p:extLst>
          </p:nvPr>
        </p:nvGraphicFramePr>
        <p:xfrm>
          <a:off x="628650" y="1934309"/>
          <a:ext cx="7912895" cy="3402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88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the right support policy paper – August 2022</a:t>
            </a:r>
          </a:p>
        </p:txBody>
      </p:sp>
      <p:sp>
        <p:nvSpPr>
          <p:cNvPr id="3" name="TextBox 2"/>
          <p:cNvSpPr txBox="1"/>
          <p:nvPr/>
        </p:nvSpPr>
        <p:spPr>
          <a:xfrm>
            <a:off x="531434" y="1881352"/>
            <a:ext cx="7913699" cy="3046988"/>
          </a:xfrm>
          <a:prstGeom prst="rect">
            <a:avLst/>
          </a:prstGeom>
          <a:noFill/>
        </p:spPr>
        <p:txBody>
          <a:bodyPr wrap="square" rtlCol="0">
            <a:spAutoFit/>
          </a:bodyPr>
          <a:lstStyle/>
          <a:p>
            <a:pPr marL="342900" indent="-342900" algn="l">
              <a:buFont typeface="Arial" panose="020B0604020202020204" pitchFamily="34" charset="0"/>
              <a:buChar char="•"/>
            </a:pPr>
            <a:r>
              <a:rPr lang="en-GB" sz="2400" b="0" i="0" dirty="0">
                <a:solidFill>
                  <a:srgbClr val="0B0C0C"/>
                </a:solidFill>
                <a:effectLst/>
              </a:rPr>
              <a:t>For people with a learning disability and autistic people in hospital, commissioner oversight visits should be happening every 8 weeks for adults, and every 6 weeks for children and young people, to:</a:t>
            </a:r>
          </a:p>
          <a:p>
            <a:pPr lvl="1">
              <a:buFont typeface="Arial" panose="020B0604020202020204" pitchFamily="34" charset="0"/>
              <a:buChar char="•"/>
            </a:pPr>
            <a:r>
              <a:rPr lang="en-GB" sz="2400" b="0" i="0" dirty="0">
                <a:solidFill>
                  <a:srgbClr val="0B0C0C"/>
                </a:solidFill>
                <a:effectLst/>
              </a:rPr>
              <a:t>make sure that there is a reason for them to be in hospital and that they are being properly cared for</a:t>
            </a:r>
          </a:p>
          <a:p>
            <a:pPr lvl="1">
              <a:buFont typeface="Arial" panose="020B0604020202020204" pitchFamily="34" charset="0"/>
              <a:buChar char="•"/>
            </a:pPr>
            <a:r>
              <a:rPr lang="en-GB" sz="2400" b="0" i="0" dirty="0">
                <a:solidFill>
                  <a:srgbClr val="0B0C0C"/>
                </a:solidFill>
                <a:effectLst/>
              </a:rPr>
              <a:t>take action to tackle any barriers to discharge</a:t>
            </a:r>
          </a:p>
          <a:p>
            <a:pPr algn="l">
              <a:buFont typeface="Arial" panose="020B0604020202020204" pitchFamily="34" charset="0"/>
              <a:buChar char="•"/>
            </a:pPr>
            <a:r>
              <a:rPr lang="en-GB" sz="2400" dirty="0">
                <a:solidFill>
                  <a:srgbClr val="0B0C0C"/>
                </a:solidFill>
              </a:rPr>
              <a:t>Clinical contracts – any feedback? </a:t>
            </a:r>
            <a:endParaRPr lang="en-GB" sz="2400" b="0" i="0" dirty="0">
              <a:solidFill>
                <a:srgbClr val="0B0C0C"/>
              </a:solidFill>
              <a:effectLst/>
            </a:endParaRPr>
          </a:p>
        </p:txBody>
      </p:sp>
    </p:spTree>
    <p:extLst>
      <p:ext uri="{BB962C8B-B14F-4D97-AF65-F5344CB8AC3E}">
        <p14:creationId xmlns:p14="http://schemas.microsoft.com/office/powerpoint/2010/main" val="2833595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Irwin Mitchell 4x3">
  <a:themeElements>
    <a:clrScheme name="Irwin Mitchell 4">
      <a:dk1>
        <a:srgbClr val="293063"/>
      </a:dk1>
      <a:lt1>
        <a:sysClr val="window" lastClr="FFFFFF"/>
      </a:lt1>
      <a:dk2>
        <a:srgbClr val="A11B67"/>
      </a:dk2>
      <a:lt2>
        <a:srgbClr val="FFFFFF"/>
      </a:lt2>
      <a:accent1>
        <a:srgbClr val="293063"/>
      </a:accent1>
      <a:accent2>
        <a:srgbClr val="A11B67"/>
      </a:accent2>
      <a:accent3>
        <a:srgbClr val="ECA12D"/>
      </a:accent3>
      <a:accent4>
        <a:srgbClr val="17B3B4"/>
      </a:accent4>
      <a:accent5>
        <a:srgbClr val="FFBDD6"/>
      </a:accent5>
      <a:accent6>
        <a:srgbClr val="2C95D7"/>
      </a:accent6>
      <a:hlink>
        <a:srgbClr val="17B3B4"/>
      </a:hlink>
      <a:folHlink>
        <a:srgbClr val="17B3B4"/>
      </a:folHlink>
    </a:clrScheme>
    <a:fontScheme name="Irwin Mitchell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285750" indent="-285750">
          <a:lnSpc>
            <a:spcPct val="90000"/>
          </a:lnSpc>
          <a:spcAft>
            <a:spcPts val="400"/>
          </a:spcAft>
          <a:buFont typeface="Arial" panose="020B0604020202020204" pitchFamily="34" charset="0"/>
          <a:buChar cha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285750" indent="-285750">
          <a:lnSpc>
            <a:spcPct val="90000"/>
          </a:lnSpc>
          <a:spcAft>
            <a:spcPts val="400"/>
          </a:spcAft>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Irwin Mitchell template 16x9 ntv9" id="{D347A298-361A-4B20-A342-B30AD9325EE6}" vid="{5D7BCBDB-5075-433A-96A1-43739BD840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2944</Words>
  <Application>Microsoft Office PowerPoint</Application>
  <PresentationFormat>On-screen Show (4:3)</PresentationFormat>
  <Paragraphs>260</Paragraphs>
  <Slides>37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vt:lpstr>
      <vt:lpstr>Arial Bold</vt:lpstr>
      <vt:lpstr>Calibri</vt:lpstr>
      <vt:lpstr>Times New Roman</vt:lpstr>
      <vt:lpstr>Irwin Mitchell 4x3</vt:lpstr>
      <vt:lpstr>Using the law to get people out of hospital- National advocacy conference</vt:lpstr>
      <vt:lpstr>About the speaker</vt:lpstr>
      <vt:lpstr>PowerPoint Presentation</vt:lpstr>
      <vt:lpstr>Scale of the problem</vt:lpstr>
      <vt:lpstr>CQC – Out of sight – who cares?  October 2020</vt:lpstr>
      <vt:lpstr>Closed culture and the role of an advocate  Guidance for CQC staff</vt:lpstr>
      <vt:lpstr>Closed culture and the role of an advocate  Guidance for CQC staff</vt:lpstr>
      <vt:lpstr>Building the right support policy paper – August 2022</vt:lpstr>
      <vt:lpstr>Building the right support policy paper – August 2022</vt:lpstr>
      <vt:lpstr>Who I am matters – CQC report November 2022</vt:lpstr>
      <vt:lpstr>Mental Health Act Code of Practice para 20.28</vt:lpstr>
      <vt:lpstr>PowerPoint Presentation</vt:lpstr>
      <vt:lpstr>The options for legal challenge</vt:lpstr>
      <vt:lpstr>First-Tier Tribunal – what should I look out for?</vt:lpstr>
      <vt:lpstr>Helpful tips from a psychiatrist/lawyers perspective </vt:lpstr>
      <vt:lpstr>Judicial Review</vt:lpstr>
      <vt:lpstr>Judicial Review – case study example</vt:lpstr>
      <vt:lpstr>Segregation vs seclusion</vt:lpstr>
      <vt:lpstr>Segregation vs seclusion</vt:lpstr>
      <vt:lpstr>Segregation vs seclusion</vt:lpstr>
      <vt:lpstr>Segregation vs seclusion</vt:lpstr>
      <vt:lpstr>Segregation vs seclusion</vt:lpstr>
      <vt:lpstr>Judicial Review – what should I look out for?</vt:lpstr>
      <vt:lpstr>Judicial Review –Helpful tips from a lawyers perspective</vt:lpstr>
      <vt:lpstr>Court of Protection</vt:lpstr>
      <vt:lpstr>Problems and pitfalls faced by individuals</vt:lpstr>
      <vt:lpstr>Lack of suitable housing </vt:lpstr>
      <vt:lpstr>Lack of care provider</vt:lpstr>
      <vt:lpstr>Hints and tips </vt:lpstr>
      <vt:lpstr>Examples of Court of Protection cases </vt:lpstr>
      <vt:lpstr>Stuck between the MHA rock and an MCA hard place</vt:lpstr>
      <vt:lpstr>Stuck between the MHA rock and an MCA hard place</vt:lpstr>
      <vt:lpstr>Stuck between the MHA rock and an MCA hard place</vt:lpstr>
      <vt:lpstr>Stuck between the MHA rock and an MCA hard place</vt:lpstr>
      <vt:lpstr>What’s next?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2019-08-13T14:33:38Z</dcterms:created>
  <dcterms:modified xsi:type="dcterms:W3CDTF">2023-11-02T23:02:11Z</dcterms:modified>
</cp:coreProperties>
</file>