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3" r:id="rId3"/>
    <p:sldId id="265" r:id="rId4"/>
    <p:sldId id="266" r:id="rId5"/>
    <p:sldId id="267" r:id="rId6"/>
    <p:sldId id="264" r:id="rId7"/>
    <p:sldId id="257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357" autoAdjust="0"/>
  </p:normalViewPr>
  <p:slideViewPr>
    <p:cSldViewPr snapToGrid="0">
      <p:cViewPr varScale="1">
        <p:scale>
          <a:sx n="82" d="100"/>
          <a:sy n="82" d="100"/>
        </p:scale>
        <p:origin x="79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75909-A538-4EC3-86A2-8F5F41AD407F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A2C2-F444-4634-BA7E-C004D6ACA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61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217E-22CD-4107-863F-42DD2DF82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Are you delivering on </a:t>
            </a:r>
            <a:br>
              <a:rPr lang="en-GB" dirty="0"/>
            </a:br>
            <a:r>
              <a:rPr lang="en-GB" dirty="0"/>
              <a:t>equality and social justice?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4806-0DCA-4B08-8134-C588E79B9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B1DD3-9E55-4252-831E-EA578CB6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A4BE-2A13-4920-870D-17D38510BC3D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62D55-AE2B-4BDA-AE5A-D3BFDCC3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C9322-AFBE-47D8-AE37-BE4A68D5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DB9E0A-E973-4A81-A26F-E8214FBAE2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39" y="148384"/>
            <a:ext cx="4399461" cy="175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4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C10E8-BD40-436C-90B0-A4D9E871A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9EAC5-44C2-4C5C-8A65-54DEAE432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4097F-75BF-4C18-BC30-42E5CE8E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3064-3729-4242-86BE-5EC9F5F9B06D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7D5B2-7F15-4F1D-887F-26886656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2DA51-4C90-4D36-911B-799E8564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6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D2B9-04FA-4388-AC49-66D5FB52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471EFD-7EB1-4B94-8C52-CCC026B7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B648-AA41-4959-843F-2DE55B47E0CA}" type="datetime1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63F02-3A1A-419B-8D45-B98F462D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D473F-E3EE-4A05-B21B-B74D5166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9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FE50-6A17-4527-81F6-93841DCBC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650E2-B5FB-42D9-A29B-BF1677419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6E96-0180-44A4-BCE1-8EE73E8A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A08D-DEE3-49CC-9C58-C9FFA5B4AC3F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71389-EE60-41F0-8017-6467C5C9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94CE9-CA1A-4474-8A62-C70BAF9F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8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4641-F64C-46EA-9FD9-C14C29DD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B81A-1439-4D4F-B307-5C72E6978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ED31E-D97F-4D33-BC8B-7C5D3131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A8AC-84DB-494A-AA2B-7C3D778DC8CB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163FB-6D4C-4155-984B-65B1EA66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3618F-B996-4486-8BB1-D6C537A8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79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601B-A1E8-4411-B756-AA0EDE71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2A4E6-4A49-46B2-8A65-1ECE9A4B5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85B84-D490-40CF-8303-B6B34FB4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5055-4481-48E7-A46E-57503F303904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54B5F-E9CA-480C-9460-BAB49C9B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D553E-4202-4244-B0EF-45EE351D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0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0AF40-8692-4198-9392-92E13A76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EB9F4-5A8B-4D5B-AFB6-9C23462E0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0553D-6704-488E-A15D-AE005BF09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73267-6DDB-4215-9132-E152A0E7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4D68-8A68-42B8-B7DB-31C76CF6BF0F}" type="datetime1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DDCB7-C1FD-4799-9319-54C5969C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3DABA-60F4-4167-9D2B-25BC1D1C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739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15224-8352-4EAC-93A5-BD0DE20D0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0EAA2-E482-4D4F-BB22-EF1FD79E2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9DCAB-B0A3-4E9C-966F-65B862D8F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D1011D-12BB-4515-8C06-49BE4D322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18656-A475-4631-BE54-943FE382E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86E51-4F4A-49FA-83B2-0AD5E0C1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C45F-332C-466C-8AF9-48C2F9973B2D}" type="datetime1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1C05A-65A7-4146-BE01-5628798A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BABAA-046E-4905-882F-40F7FA1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13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1F307-168C-48A1-8ED8-2F17A81E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AE72C-7FB1-4473-83DB-EEAAE8DC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BC6-95E1-4CC7-8C08-265D5759154A}" type="datetime1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DED08-1FA1-432E-AA67-FEB775F3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842F9-4F64-48A1-A7FC-6A994469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44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6D5AF-3530-48FD-B599-851030F0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592-DAE5-42B5-8C42-63BD0488B714}" type="datetime1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74406-2E45-4C2E-8C86-D735EB56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AB8BC-C2A3-4B7B-88C9-D86C0398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7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582B-85D0-413D-935B-AA1709E2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55805-6900-4C37-A999-EF3651DF4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E9362-65EE-4474-95E3-074E6D311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07523-416E-4971-9C9B-82D2DF3D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8ED0-CF90-4CCB-B9F2-907AF18535CB}" type="datetime1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18C2C-4FBA-4A1B-B76C-1C3CE092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09136-F875-41EC-BD49-F7B8526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4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217E-22CD-4107-863F-42DD2DF82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Are you delivering on </a:t>
            </a:r>
            <a:br>
              <a:rPr lang="en-GB" dirty="0"/>
            </a:br>
            <a:r>
              <a:rPr lang="en-GB" dirty="0"/>
              <a:t>equality and social justice?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4806-0DCA-4B08-8134-C588E79B9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B1DD3-9E55-4252-831E-EA578CB6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72E5-5943-4BBD-9E47-B9C98C328C67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62D55-AE2B-4BDA-AE5A-D3BFDCC3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C9322-AFBE-47D8-AE37-BE4A68D5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DB9E0A-E973-4A81-A26F-E8214FBAE2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39" y="148384"/>
            <a:ext cx="4399461" cy="175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6533-7588-4B27-85B7-23F88747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8DFB6-690B-4E38-9F50-4205882AF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D9A14-C8C6-40EB-8723-517B9C9BE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98B87-697D-4017-BC14-76D8FD7D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CB30-6342-4F6F-ADB0-A31AC352EDB4}" type="datetime1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8D8A5-9AFA-4FA2-9785-8E66855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7AECA-C599-443A-9936-354FEE2A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09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875F-3F7B-4402-8792-A3B31FCE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56FBE-FE3D-4CEF-9D1A-ECFFDC83D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0B61A-B114-49DD-B64F-474EE31F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CB53-28E4-4779-AA76-975A9123FD26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FD8C8-7FC7-43AB-9B33-3229F5F2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AFEFF-4323-4A10-A41B-274904A05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9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D1DBD-A35A-42F7-8D99-DD73F8AC0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FCFC1-E03D-4164-BFBB-3739D6722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9FB9-A8D1-45C8-B762-BD3EFF33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2BE-663F-4F28-87DA-F149CA8AA9A9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F39BA-D7F4-41AF-83A9-FA89204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100F9-03AC-4F25-A210-C92B7DC3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1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217E-22CD-4107-863F-42DD2DF82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Are you delivering on </a:t>
            </a:r>
            <a:br>
              <a:rPr lang="en-GB" dirty="0"/>
            </a:br>
            <a:r>
              <a:rPr lang="en-GB" dirty="0"/>
              <a:t>equality and social justice?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4806-0DCA-4B08-8134-C588E79B9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B1DD3-9E55-4252-831E-EA578CB6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FFB6-C282-488B-A603-80138B210C86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62D55-AE2B-4BDA-AE5A-D3BFDCC3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C9322-AFBE-47D8-AE37-BE4A68D5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DB9E0A-E973-4A81-A26F-E8214FBAE2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39" y="148384"/>
            <a:ext cx="4399461" cy="175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7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FB9E-C31D-40AF-A6E0-A237A1BA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AF1A3-51FE-429E-8DE6-0CA8E0C1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DDE5C-BAEF-44C7-8818-30A2393BF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D9393-84FE-4FB6-8A34-983364FE1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9D907E-57C9-41D5-A210-D110A2467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8877D-A4E5-4D69-A8D3-B787D262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1FEB-0D78-47D3-94A4-BA4B903CE6B9}" type="datetime1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F0B18-5ED2-4973-BF7C-97A670A06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1DE27-731D-4305-9C54-2DA6CC40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1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FB9E-C31D-40AF-A6E0-A237A1BA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AF1A3-51FE-429E-8DE6-0CA8E0C1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DDE5C-BAEF-44C7-8818-30A2393BF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D9393-84FE-4FB6-8A34-983364FE1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9D907E-57C9-41D5-A210-D110A2467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8877D-A4E5-4D69-A8D3-B787D262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D06F-D8E1-4334-B6F8-209E37D45037}" type="datetime1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F0B18-5ED2-4973-BF7C-97A670A06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1DE27-731D-4305-9C54-2DA6CC40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1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EE078-41D3-45C2-BFD7-65D51DC8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E6A5-E18B-4932-8106-FC9A578ADEB5}" type="datetime1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04501-A851-4742-9201-2A7CF17A8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1652A-9BF3-4F10-B5F2-3A97BC3C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FA6F-1275-4040-97EB-990099E5B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00105-12BC-45B4-9777-9FDFCD1F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65460-548D-4FB3-BC6C-2EE1802FC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58348-1E1A-409B-BAEE-83028673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906-3914-4C1A-982E-EA079D0DD255}" type="datetime1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A898-BBFE-4F7B-A1D7-2BB610EC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00558-2375-447C-924A-BBCE1B78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3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D0F6-7BA8-4052-A870-7FAEE975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D2F578-CA71-48AC-8551-A43B996FF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9C97A-928D-4AC4-8D55-F275AAE35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0CEEB-A84C-47FD-917A-A1F09FC0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0407-B1B5-4C8F-9867-5A2CCF4182E5}" type="datetime1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89936-DFB1-469C-81F2-17A4E3C5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86217-61E4-4D96-8A04-08BF8690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0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484D4-2290-44BA-8214-770F7D1F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3BDF6-52E5-415A-8058-390DE337D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3A2A6-E99D-4BD5-9617-C097B2EA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4629-70D1-4884-BB02-C24327BD8C04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CE2C5-3706-4220-B8D5-D06A50BE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7A522-E815-4A9A-93EE-E51D9BD4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5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996E-7FFB-4967-9A07-04CE3F86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Are you delivering on </a:t>
            </a:r>
            <a:br>
              <a:rPr lang="en-GB" dirty="0"/>
            </a:br>
            <a:r>
              <a:rPr lang="en-GB" dirty="0"/>
              <a:t>equality and social justice?</a:t>
            </a:r>
            <a:r>
              <a:rPr lang="en-US" dirty="0"/>
              <a:t>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24E9F-0799-49EB-9BA2-20ABC9D41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3502-E2F9-4411-9A8A-E96E6AA47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1369-F45F-4FF4-B1E6-E307DE0CDEB6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70298-346E-4388-B123-41E8EB3D5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1CA47-5229-45EB-A220-05EB669DC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13FA-D0C6-4D0A-890E-B9FB04E08CD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AE9E6B6-93AD-4021-8E71-37DC048C92A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39" y="148384"/>
            <a:ext cx="4399461" cy="175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5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50" r:id="rId3"/>
    <p:sldLayoutId id="2147483653" r:id="rId4"/>
    <p:sldLayoutId id="214748367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41FBA-E152-4CAE-981B-CB269E19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3B557-C9B0-44F3-B15A-CC499C62B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A92E5-55BE-4FAF-B6BF-C40F5A567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83EC-4C36-4EB4-A66A-F63BE2AC195F}" type="datetime1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D99E-DEA3-4002-BF82-C901CF3A5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1EF89-EF84-4EB1-A599-042C27DF4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6560B-E0CF-4B30-B802-4CDCFD238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8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F9BA-0491-4693-B3A6-1B93197E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8837-F33B-49B0-A979-469B0CEA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case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putting anti-discrimination at the heart of planning and delivering services</a:t>
            </a:r>
          </a:p>
          <a:p>
            <a:pPr lvl="0"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Mission and Values statement needs to be reflected in practice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You’ve signed up to the Advocacy Charter- promoting social inclusion, equality, and social justice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You’ve achieved Quality Performance Mark (or working towards it) – commitment to equality and diversity standards and action taken to support anti-discriminatory practice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Your staff recruitment and retention:  improving diversity and inclusion results in attracting talented productive and happier staff 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Your funding and tender applications: clear evidence to demonstrate commitment to equality diversity and inclusion</a:t>
            </a:r>
          </a:p>
          <a:p>
            <a:pPr>
              <a:lnSpc>
                <a:spcPct val="107000"/>
              </a:lnSpc>
              <a:spcAft>
                <a:spcPts val="8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Your Public Sector Equality Duty- as a provider of  statutory advocacy (see The Essential Guide to Public Sector Equality Duty: Equality and Human Rights Commission.)</a:t>
            </a:r>
          </a:p>
          <a:p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AED2F-889B-4539-8A05-99F01BDB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76B18-5889-4842-AE2F-D4FD0A5F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7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02EB1-7111-4B28-BCCE-20FA3327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4EB22-4123-4713-9CDF-7D670BCE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The starting point </a:t>
            </a:r>
            <a:r>
              <a:rPr lang="en-GB" dirty="0"/>
              <a:t>of your Equality, Diversity and Inclusion  journey</a:t>
            </a:r>
          </a:p>
          <a:p>
            <a:pPr marL="0" indent="0">
              <a:buNone/>
            </a:pPr>
            <a:endParaRPr lang="en-GB" dirty="0"/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cs typeface="Calibri" panose="020F0502020204030204" pitchFamily="34" charset="0"/>
              </a:rPr>
              <a:t>This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is your commitment to a journey of making lasting change and the senior team and trustees must lead this work within the organisation 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Having difficult, open and honest conversations with people in the organisation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Active listening, learning and challenging practice as a result of open discussions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Learning together about anti-discriminatory practice – training at all levels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Readiness for change – winning over hearts and minds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Advocacy organisations are already on their way in the journey because of our values and focus on rights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8103-07C8-429B-A3EE-FD440FFC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B100B-A7F3-4A9C-A2C4-A5A3B5D6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8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43CE-5986-458A-8BD5-2F7B748A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CB37C-908A-433B-A349-1A4E2DB3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6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The assessment </a:t>
            </a:r>
            <a:r>
              <a:rPr lang="en-GB" dirty="0"/>
              <a:t>of where you are now and where you aspire to be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 equality audit (this can be done by an external person or a group of people </a:t>
            </a:r>
            <a:r>
              <a:rPr lang="en-GB" sz="2400" dirty="0">
                <a:cs typeface="Calibri" panose="020F0502020204030204" pitchFamily="34" charset="0"/>
              </a:rPr>
              <a:t>within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the organisation who are given time to do it)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Identify work needed to be done with all protected characteristics under the Equality Act 2010, identify minoritized communities in your area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Assess policies and procedures through an equality lens- is there any unconscious bias or structural discrimination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Find out what happens in practice not just on paper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DD961-E2F6-4F8C-8C10-5EFF8FAD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E247F-6FD6-4A2B-9F68-EA1C4E62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1837-1324-41FE-95B6-D6E61CEF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2B05D-5F98-4342-8F0B-DF09EDE5A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200" b="1" dirty="0"/>
              <a:t>The Strategy and Action Plan </a:t>
            </a:r>
            <a:r>
              <a:rPr lang="en-GB" sz="11200" dirty="0"/>
              <a:t>–</a:t>
            </a:r>
            <a:r>
              <a:rPr lang="en-GB" sz="11200" dirty="0">
                <a:cs typeface="Calibri" panose="020F0502020204030204" pitchFamily="34" charset="0"/>
              </a:rPr>
              <a:t>identify what do you need to do next and make a public commitment to doing it with a timescale </a:t>
            </a:r>
          </a:p>
          <a:p>
            <a:pPr>
              <a:lnSpc>
                <a:spcPct val="11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Every organisation’s plan will be different depending on your starting point and what is identified from your assessment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Issues may include: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Anti discriminatory training- unconscious bias, inclusive language and taking positive action 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Do staff at all levels and trustees reflect the communities you serve – recruitment and retention?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Is your policy and practice cultural competent and equitable?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 making sure your staff and people who use your service feel safe, listened to and respected – inclusion and support</a:t>
            </a:r>
          </a:p>
          <a:p>
            <a:endParaRPr lang="en-GB" sz="4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B81FE-7F51-4CA2-85CE-3C82F5EE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D5186-0E0A-43B8-B2B3-CEE16957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8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85DE6-91A5-47E9-AF0A-97F42149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68FB-9FD5-457C-9060-94312CA03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05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3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30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monitoring</a:t>
            </a:r>
            <a:r>
              <a:rPr lang="en-GB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effective equality monitoring in practice 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What do you currently monitor? why you do it this way? Are there are any missing areas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What information do you need, to deliver on equality and diversity?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Training on the importance of asking equality and diversity questions- being made visible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Recruitment and retention – both diversity and inclusion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Service delivery – is there equity in who accesses your service?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Make sure the information is collected in a way that can be used to make positive change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en-GB" sz="3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EBBA7-1575-4DBA-903E-B125352F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CDE87-30CE-47C8-87EA-81AFBEA8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2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9EDA-6B87-437D-B8A2-7F8B73AE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CAEFF-519E-40FE-83C2-896DECB45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33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power of y</a:t>
            </a:r>
            <a:r>
              <a:rPr lang="en-GB" sz="3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evidence- 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 you do with all that information - don’t just file it! </a:t>
            </a:r>
            <a:r>
              <a:rPr lang="en-GB" sz="3300" dirty="0">
                <a:latin typeface="Calibri" panose="020F0502020204030204" pitchFamily="34" charset="0"/>
                <a:ea typeface="Times New Roman" panose="02020603050405020304" pitchFamily="18" charset="0"/>
              </a:rPr>
              <a:t>Use it to </a:t>
            </a:r>
            <a:r>
              <a:rPr lang="en-GB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identify gaps, plan, prioritise</a:t>
            </a:r>
            <a:r>
              <a:rPr lang="en-GB" sz="3300" dirty="0">
                <a:latin typeface="Calibri" panose="020F0502020204030204" pitchFamily="34" charset="0"/>
                <a:ea typeface="Times New Roman" panose="02020603050405020304" pitchFamily="18" charset="0"/>
              </a:rPr>
              <a:t> and show progress</a:t>
            </a:r>
            <a:endParaRPr lang="en-GB" sz="33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Produce monitoring reports on equity of service delivery and diversity of staff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Research your local population demographics, gather from local authority/ health  for up to date information (don’t just rely on the last census)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Analyse your statistics against your local demographics, is your local population represented in your team and in terms of who you support?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Feed into your Equality and Diversity action plan, measuring successes and identifying areas to prioritise and improve on</a:t>
            </a:r>
          </a:p>
          <a:p>
            <a:pPr>
              <a:lnSpc>
                <a:spcPct val="107000"/>
              </a:lnSpc>
              <a:buSzPts val="100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457200" algn="l"/>
              </a:tabLst>
            </a:pPr>
            <a:r>
              <a:rPr lang="en-GB" sz="3100" dirty="0">
                <a:latin typeface="Calibri" panose="020F0502020204030204" pitchFamily="34" charset="0"/>
                <a:cs typeface="Calibri" panose="020F0502020204030204" pitchFamily="34" charset="0"/>
              </a:rPr>
              <a:t>Make it happen!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CCA34-FCE1-42E2-9630-4A3A50BD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38CA8-C981-45A5-87B3-2CC0D294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4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B188-D42E-4815-9993-DD6DDA1C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787"/>
          </a:xfrm>
        </p:spPr>
        <p:txBody>
          <a:bodyPr>
            <a:normAutofit/>
          </a:bodyPr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B2766-7C5A-4796-94A3-5B85C4D54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28" y="2059536"/>
            <a:ext cx="10515600" cy="4671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system – challenging social injustice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systemic advocacy, make time for it!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Gather evidence of injustice, especially emerging trends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Speaking out publicly about issues of discrimination and social justice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Influence local policy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Influence national advocacy campaigns</a:t>
            </a:r>
          </a:p>
          <a:p>
            <a:pPr>
              <a:lnSpc>
                <a:spcPct val="107000"/>
              </a:lnSpc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Being allies to communities of interest and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minoritised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communities support their struggles</a:t>
            </a:r>
          </a:p>
          <a:p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DE6B008-2108-4EDD-AA59-2C63172B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0172045-20A4-4739-907A-46CA52C3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5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E656-7806-440C-BC9E-F76D2125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F977-2EFA-4F17-89E7-06A99E971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“</a:t>
            </a:r>
            <a:r>
              <a:rPr lang="en-GB" sz="3200" b="1" dirty="0"/>
              <a:t>It’s not about the destination, it’s the journey …” </a:t>
            </a:r>
          </a:p>
          <a:p>
            <a:endParaRPr lang="en-GB" sz="1800" b="1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5D31A-7967-4337-8389-E4FB50E0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D58FD-D0DC-4650-9E58-9BBA63D5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8</a:t>
            </a:fld>
            <a:endParaRPr lang="en-GB"/>
          </a:p>
        </p:txBody>
      </p:sp>
      <p:pic>
        <p:nvPicPr>
          <p:cNvPr id="6" name="Picture 5" descr="Twisting road thorugh hills and a valley at sunset">
            <a:extLst>
              <a:ext uri="{FF2B5EF4-FFF2-40B4-BE49-F238E27FC236}">
                <a16:creationId xmlns:a16="http://schemas.microsoft.com/office/drawing/2014/main" id="{4ADA9794-FB02-4147-84EA-7F2FDD99E0F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6" y="2392218"/>
            <a:ext cx="9568873" cy="355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6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FC1E-9790-431E-8D19-3EF0819C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6E949-95A2-4193-9853-8551C2FB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8400" b="1" dirty="0"/>
              <a:t>Any Questions?</a:t>
            </a:r>
          </a:p>
          <a:p>
            <a:pPr marL="0" indent="0" algn="ctr">
              <a:buNone/>
            </a:pPr>
            <a:endParaRPr lang="en-GB" sz="8400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4400" dirty="0"/>
              <a:t>Jacqui Jobson Consultancy </a:t>
            </a:r>
          </a:p>
          <a:p>
            <a:pPr marL="0" indent="0" algn="ctr">
              <a:buNone/>
            </a:pPr>
            <a:r>
              <a:rPr lang="en-GB" sz="4400" dirty="0"/>
              <a:t>Specialising in support to the Independent Advocacy Sector </a:t>
            </a:r>
          </a:p>
          <a:p>
            <a:pPr marL="0" indent="0" algn="ctr">
              <a:buNone/>
            </a:pPr>
            <a:r>
              <a:rPr lang="en-GB" sz="4400" b="0" i="0" dirty="0">
                <a:effectLst/>
                <a:latin typeface="-apple-system"/>
              </a:rPr>
              <a:t>Coach, Mentor, Supervisor | Equity, Diversity, Anti discrimination| LGBTQ+| Advocacy | Inclusion |Leadership | System Change |Churchill </a:t>
            </a:r>
            <a:r>
              <a:rPr lang="en-GB" sz="4400" b="0" i="0" dirty="0" err="1">
                <a:effectLst/>
                <a:latin typeface="-apple-system"/>
              </a:rPr>
              <a:t>Fellow|FRSA</a:t>
            </a:r>
            <a:endParaRPr lang="en-GB" sz="4400" b="0" i="0" dirty="0">
              <a:effectLst/>
              <a:latin typeface="-apple-system"/>
            </a:endParaRPr>
          </a:p>
          <a:p>
            <a:pPr marL="0" indent="0" algn="ctr">
              <a:buNone/>
            </a:pPr>
            <a:r>
              <a:rPr lang="en-GB" sz="4400" dirty="0"/>
              <a:t>Contact : Jacqui Jobson </a:t>
            </a:r>
          </a:p>
          <a:p>
            <a:pPr marL="0" indent="0" algn="ctr">
              <a:buNone/>
            </a:pPr>
            <a:r>
              <a:rPr lang="en-GB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Mobile: 07794117914</a:t>
            </a:r>
            <a:endParaRPr lang="en-GB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Email: </a:t>
            </a:r>
            <a:r>
              <a:rPr lang="en-GB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jacquijobsonconsultancy@gmail.com</a:t>
            </a:r>
            <a:endParaRPr lang="en-GB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LinkedIn: </a:t>
            </a:r>
            <a:r>
              <a:rPr lang="en-GB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https://www.linkedin.com/in/jacqui-jobson-frsa-38a88736/</a:t>
            </a:r>
            <a:endParaRPr lang="en-GB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35CF5-FF52-466F-8F3E-46383971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Advocacy Conference 2020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A7460-D4A6-4669-9901-4085E448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13FA-D0C6-4D0A-890E-B9FB04E08CD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9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801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Structural Racism</dc:title>
  <dc:creator>jacqui</dc:creator>
  <cp:lastModifiedBy>Kevin Mercer</cp:lastModifiedBy>
  <cp:revision>48</cp:revision>
  <dcterms:created xsi:type="dcterms:W3CDTF">2020-10-14T19:57:14Z</dcterms:created>
  <dcterms:modified xsi:type="dcterms:W3CDTF">2020-10-22T08:24:42Z</dcterms:modified>
</cp:coreProperties>
</file>