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1247" r:id="rId3"/>
    <p:sldId id="1260" r:id="rId4"/>
    <p:sldId id="1255" r:id="rId5"/>
    <p:sldId id="1248" r:id="rId6"/>
    <p:sldId id="1249" r:id="rId7"/>
    <p:sldId id="1250" r:id="rId8"/>
    <p:sldId id="1251" r:id="rId9"/>
    <p:sldId id="1252" r:id="rId10"/>
    <p:sldId id="1253" r:id="rId11"/>
    <p:sldId id="1254" r:id="rId12"/>
    <p:sldId id="1256" r:id="rId13"/>
    <p:sldId id="1273" r:id="rId14"/>
    <p:sldId id="1257" r:id="rId15"/>
    <p:sldId id="1262" r:id="rId16"/>
    <p:sldId id="1263" r:id="rId17"/>
    <p:sldId id="1274" r:id="rId18"/>
    <p:sldId id="1261" r:id="rId19"/>
    <p:sldId id="1265" r:id="rId20"/>
    <p:sldId id="1266" r:id="rId21"/>
    <p:sldId id="1275" r:id="rId22"/>
    <p:sldId id="1281" r:id="rId23"/>
    <p:sldId id="1264" r:id="rId24"/>
    <p:sldId id="1268" r:id="rId25"/>
    <p:sldId id="1269" r:id="rId26"/>
    <p:sldId id="1276" r:id="rId27"/>
    <p:sldId id="1267" r:id="rId28"/>
    <p:sldId id="1270" r:id="rId29"/>
    <p:sldId id="1271" r:id="rId30"/>
    <p:sldId id="1277" r:id="rId31"/>
    <p:sldId id="1272" r:id="rId32"/>
    <p:sldId id="1278" r:id="rId33"/>
    <p:sldId id="127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85" autoAdjust="0"/>
    <p:restoredTop sz="79287"/>
  </p:normalViewPr>
  <p:slideViewPr>
    <p:cSldViewPr snapToGrid="0">
      <p:cViewPr varScale="1">
        <p:scale>
          <a:sx n="68" d="100"/>
          <a:sy n="68" d="100"/>
        </p:scale>
        <p:origin x="1037" y="58"/>
      </p:cViewPr>
      <p:guideLst/>
    </p:cSldViewPr>
  </p:slideViewPr>
  <p:notesTextViewPr>
    <p:cViewPr>
      <p:scale>
        <a:sx n="95" d="100"/>
        <a:sy n="9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0F673B-586D-4463-A23E-DF397645C9A5}" type="datetimeFigureOut">
              <a:rPr lang="en-GB" smtClean="0"/>
              <a:t>26/10/2020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B18B4-CC98-4B99-8812-5E5E7D9CDDBA}" type="slidenum">
              <a:rPr lang="en-GB" smtClean="0"/>
              <a:t>‹#›</a:t>
            </a:fld>
            <a:endParaRPr lang="en-GB"/>
          </a:p>
        </p:txBody>
      </p:sp>
    </p:spTree>
    <p:extLst>
      <p:ext uri="{BB962C8B-B14F-4D97-AF65-F5344CB8AC3E}">
        <p14:creationId xmlns:p14="http://schemas.microsoft.com/office/powerpoint/2010/main" val="53732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6E52E25-2190-4103-8441-83326F11B25A}" type="slidenum">
              <a:rPr kumimoji="0" lang="en-GB" altLang="en-US" sz="1200" b="0" i="0" u="none" strike="noStrike" kern="1200" cap="none" spc="0" normalizeH="0" baseline="0" noProof="0">
                <a:ln>
                  <a:noFill/>
                </a:ln>
                <a:solidFill>
                  <a:srgbClr val="1F497D"/>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altLang="en-US" sz="1200" b="0" i="0" u="none" strike="noStrike" kern="1200" cap="none" spc="0" normalizeH="0" baseline="0" noProof="0">
              <a:ln>
                <a:noFill/>
              </a:ln>
              <a:solidFill>
                <a:srgbClr val="1F497D"/>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188049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12</a:t>
            </a:fld>
            <a:endParaRPr lang="en-GB"/>
          </a:p>
        </p:txBody>
      </p:sp>
    </p:spTree>
    <p:extLst>
      <p:ext uri="{BB962C8B-B14F-4D97-AF65-F5344CB8AC3E}">
        <p14:creationId xmlns:p14="http://schemas.microsoft.com/office/powerpoint/2010/main" val="2688277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Poll 2</a:t>
            </a:r>
          </a:p>
          <a:p>
            <a:endParaRPr lang="en-GB" dirty="0"/>
          </a:p>
          <a:p>
            <a:r>
              <a:rPr lang="en-GB" dirty="0"/>
              <a:t>Q: </a:t>
            </a:r>
            <a:r>
              <a:rPr lang="en-GB" b="1" dirty="0">
                <a:effectLst/>
                <a:latin typeface="Arial" panose="020B0604020202020204" pitchFamily="34" charset="0"/>
                <a:ea typeface="Calibri" panose="020F0502020204030204" pitchFamily="34" charset="0"/>
                <a:cs typeface="Times New Roman" panose="02020603050405020304" pitchFamily="18" charset="0"/>
              </a:rPr>
              <a:t>Do you think that the role of advocacy needs to be better understood?</a:t>
            </a:r>
            <a:endParaRPr lang="en-GB" dirty="0"/>
          </a:p>
          <a:p>
            <a:r>
              <a:rPr lang="en-GB" dirty="0"/>
              <a:t>A:</a:t>
            </a:r>
          </a:p>
          <a:p>
            <a:r>
              <a:rPr lang="en-GB" dirty="0"/>
              <a:t>Yes – definitely</a:t>
            </a:r>
          </a:p>
          <a:p>
            <a:r>
              <a:rPr lang="en-GB" dirty="0"/>
              <a:t>Yes – some people</a:t>
            </a:r>
          </a:p>
          <a:p>
            <a:r>
              <a:rPr lang="en-GB" dirty="0"/>
              <a:t>No - not really</a:t>
            </a:r>
          </a:p>
          <a:p>
            <a:r>
              <a:rPr lang="en-GB" dirty="0"/>
              <a:t>No – everyone understands the role of advocacy</a:t>
            </a:r>
          </a:p>
          <a:p>
            <a:endParaRPr lang="en-GB" dirty="0"/>
          </a:p>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13</a:t>
            </a:fld>
            <a:endParaRPr lang="en-GB"/>
          </a:p>
        </p:txBody>
      </p:sp>
    </p:spTree>
    <p:extLst>
      <p:ext uri="{BB962C8B-B14F-4D97-AF65-F5344CB8AC3E}">
        <p14:creationId xmlns:p14="http://schemas.microsoft.com/office/powerpoint/2010/main" val="4280606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14</a:t>
            </a:fld>
            <a:endParaRPr lang="en-GB"/>
          </a:p>
        </p:txBody>
      </p:sp>
    </p:spTree>
    <p:extLst>
      <p:ext uri="{BB962C8B-B14F-4D97-AF65-F5344CB8AC3E}">
        <p14:creationId xmlns:p14="http://schemas.microsoft.com/office/powerpoint/2010/main" val="184934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15</a:t>
            </a:fld>
            <a:endParaRPr lang="en-GB"/>
          </a:p>
        </p:txBody>
      </p:sp>
    </p:spTree>
    <p:extLst>
      <p:ext uri="{BB962C8B-B14F-4D97-AF65-F5344CB8AC3E}">
        <p14:creationId xmlns:p14="http://schemas.microsoft.com/office/powerpoint/2010/main" val="2450324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16</a:t>
            </a:fld>
            <a:endParaRPr lang="en-GB"/>
          </a:p>
        </p:txBody>
      </p:sp>
    </p:spTree>
    <p:extLst>
      <p:ext uri="{BB962C8B-B14F-4D97-AF65-F5344CB8AC3E}">
        <p14:creationId xmlns:p14="http://schemas.microsoft.com/office/powerpoint/2010/main" val="2521621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Poll 3</a:t>
            </a:r>
          </a:p>
          <a:p>
            <a:endParaRPr lang="en-GB" dirty="0"/>
          </a:p>
          <a:p>
            <a:r>
              <a:rPr lang="en-GB" dirty="0"/>
              <a:t>Q: </a:t>
            </a:r>
            <a:r>
              <a:rPr lang="en-GB" sz="1200" dirty="0">
                <a:latin typeface="Arial" panose="020B0604020202020204" pitchFamily="34" charset="0"/>
                <a:ea typeface="Calibri" panose="020F0502020204030204" pitchFamily="34" charset="0"/>
                <a:cs typeface="Times New Roman" panose="02020603050405020304" pitchFamily="18" charset="0"/>
              </a:rPr>
              <a:t>Do</a:t>
            </a:r>
            <a:r>
              <a:rPr lang="en-GB" sz="1200" b="1" dirty="0">
                <a:effectLst/>
                <a:latin typeface="Arial" panose="020B0604020202020204" pitchFamily="34" charset="0"/>
                <a:ea typeface="Calibri" panose="020F0502020204030204" pitchFamily="34" charset="0"/>
                <a:cs typeface="Times New Roman" panose="02020603050405020304" pitchFamily="18" charset="0"/>
              </a:rPr>
              <a:t> you usually get feedback after you’ve raised a safeguarding concern to the local authority? </a:t>
            </a:r>
          </a:p>
          <a:p>
            <a:endParaRPr lang="en-GB" sz="1200" b="1" dirty="0">
              <a:effectLst/>
              <a:latin typeface="Arial" panose="020B0604020202020204" pitchFamily="34" charset="0"/>
              <a:cs typeface="Times New Roman" panose="02020603050405020304" pitchFamily="18" charset="0"/>
            </a:endParaRPr>
          </a:p>
          <a:p>
            <a:r>
              <a:rPr lang="en-GB" sz="1200" b="1" dirty="0">
                <a:effectLst/>
                <a:latin typeface="Arial" panose="020B0604020202020204" pitchFamily="34" charset="0"/>
                <a:cs typeface="Times New Roman" panose="02020603050405020304" pitchFamily="18" charset="0"/>
              </a:rPr>
              <a:t>A:</a:t>
            </a:r>
            <a:endParaRPr lang="en-GB" dirty="0"/>
          </a:p>
          <a:p>
            <a:endParaRPr lang="en-GB" dirty="0"/>
          </a:p>
          <a:p>
            <a:r>
              <a:rPr lang="en-GB" dirty="0"/>
              <a:t>Yes – Always</a:t>
            </a:r>
          </a:p>
          <a:p>
            <a:r>
              <a:rPr lang="en-GB" dirty="0"/>
              <a:t>Yes – Sometimes</a:t>
            </a:r>
          </a:p>
          <a:p>
            <a:r>
              <a:rPr lang="en-GB" dirty="0"/>
              <a:t>Hardly ever</a:t>
            </a:r>
          </a:p>
          <a:p>
            <a:r>
              <a:rPr lang="en-GB" dirty="0"/>
              <a:t>Not at all</a:t>
            </a:r>
          </a:p>
        </p:txBody>
      </p:sp>
      <p:sp>
        <p:nvSpPr>
          <p:cNvPr id="4" name="Slide Number Placeholder 3"/>
          <p:cNvSpPr>
            <a:spLocks noGrp="1"/>
          </p:cNvSpPr>
          <p:nvPr>
            <p:ph type="sldNum" sz="quarter" idx="5"/>
          </p:nvPr>
        </p:nvSpPr>
        <p:spPr/>
        <p:txBody>
          <a:bodyPr/>
          <a:lstStyle/>
          <a:p>
            <a:fld id="{B3FB18B4-CC98-4B99-8812-5E5E7D9CDDBA}" type="slidenum">
              <a:rPr lang="en-GB" smtClean="0"/>
              <a:t>17</a:t>
            </a:fld>
            <a:endParaRPr lang="en-GB"/>
          </a:p>
        </p:txBody>
      </p:sp>
    </p:spTree>
    <p:extLst>
      <p:ext uri="{BB962C8B-B14F-4D97-AF65-F5344CB8AC3E}">
        <p14:creationId xmlns:p14="http://schemas.microsoft.com/office/powerpoint/2010/main" val="4240709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18</a:t>
            </a:fld>
            <a:endParaRPr lang="en-GB"/>
          </a:p>
        </p:txBody>
      </p:sp>
    </p:spTree>
    <p:extLst>
      <p:ext uri="{BB962C8B-B14F-4D97-AF65-F5344CB8AC3E}">
        <p14:creationId xmlns:p14="http://schemas.microsoft.com/office/powerpoint/2010/main" val="1189875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19</a:t>
            </a:fld>
            <a:endParaRPr lang="en-GB"/>
          </a:p>
        </p:txBody>
      </p:sp>
    </p:spTree>
    <p:extLst>
      <p:ext uri="{BB962C8B-B14F-4D97-AF65-F5344CB8AC3E}">
        <p14:creationId xmlns:p14="http://schemas.microsoft.com/office/powerpoint/2010/main" val="2310523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Poll 4</a:t>
            </a:r>
          </a:p>
          <a:p>
            <a:endParaRPr lang="en-GB" dirty="0"/>
          </a:p>
          <a:p>
            <a:r>
              <a:rPr lang="en-GB" dirty="0"/>
              <a:t>Q: </a:t>
            </a:r>
            <a:r>
              <a:rPr lang="en-GB" sz="1200" dirty="0"/>
              <a:t>If you pick up an issue that concerns you within a closed environment, like a mental health ward or a care home, do you know where to record and raise those issues?</a:t>
            </a:r>
            <a:endParaRPr lang="en-GB" dirty="0"/>
          </a:p>
          <a:p>
            <a:endParaRPr lang="en-GB" dirty="0"/>
          </a:p>
          <a:p>
            <a:r>
              <a:rPr lang="en-GB" dirty="0"/>
              <a:t>A:</a:t>
            </a:r>
          </a:p>
          <a:p>
            <a:r>
              <a:rPr lang="en-GB" dirty="0"/>
              <a:t>Yes – definitely </a:t>
            </a:r>
          </a:p>
          <a:p>
            <a:r>
              <a:rPr lang="en-GB" dirty="0"/>
              <a:t>Yes – I think so</a:t>
            </a:r>
          </a:p>
          <a:p>
            <a:r>
              <a:rPr lang="en-GB" dirty="0"/>
              <a:t>No – not really</a:t>
            </a:r>
          </a:p>
          <a:p>
            <a:endParaRPr lang="en-GB" dirty="0"/>
          </a:p>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21</a:t>
            </a:fld>
            <a:endParaRPr lang="en-GB"/>
          </a:p>
        </p:txBody>
      </p:sp>
    </p:spTree>
    <p:extLst>
      <p:ext uri="{BB962C8B-B14F-4D97-AF65-F5344CB8AC3E}">
        <p14:creationId xmlns:p14="http://schemas.microsoft.com/office/powerpoint/2010/main" val="2714384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Poll 5: </a:t>
            </a:r>
          </a:p>
          <a:p>
            <a:endParaRPr lang="en-GB" dirty="0"/>
          </a:p>
          <a:p>
            <a:r>
              <a:rPr lang="en-GB" dirty="0"/>
              <a:t>Q: Is it your experience that issues that you have raised heard and acted upon?</a:t>
            </a:r>
          </a:p>
          <a:p>
            <a:r>
              <a:rPr lang="en-GB" dirty="0"/>
              <a:t>A:</a:t>
            </a:r>
          </a:p>
          <a:p>
            <a:endParaRPr lang="en-GB" dirty="0"/>
          </a:p>
          <a:p>
            <a:r>
              <a:rPr lang="en-GB" dirty="0"/>
              <a:t>Yes – always</a:t>
            </a:r>
          </a:p>
          <a:p>
            <a:r>
              <a:rPr lang="en-GB" dirty="0"/>
              <a:t>Yes – usually</a:t>
            </a:r>
          </a:p>
          <a:p>
            <a:r>
              <a:rPr lang="en-GB" dirty="0"/>
              <a:t>Not very often</a:t>
            </a:r>
          </a:p>
          <a:p>
            <a:r>
              <a:rPr lang="en-GB" dirty="0"/>
              <a:t>No – not at all</a:t>
            </a:r>
          </a:p>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22</a:t>
            </a:fld>
            <a:endParaRPr lang="en-GB"/>
          </a:p>
        </p:txBody>
      </p:sp>
    </p:spTree>
    <p:extLst>
      <p:ext uri="{BB962C8B-B14F-4D97-AF65-F5344CB8AC3E}">
        <p14:creationId xmlns:p14="http://schemas.microsoft.com/office/powerpoint/2010/main" val="2522666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Poll 1</a:t>
            </a:r>
          </a:p>
          <a:p>
            <a:endParaRPr lang="en-GB" dirty="0"/>
          </a:p>
          <a:p>
            <a:r>
              <a:rPr lang="en-GB" dirty="0"/>
              <a:t>Q: Who are you?</a:t>
            </a:r>
          </a:p>
          <a:p>
            <a:r>
              <a:rPr lang="en-GB" dirty="0"/>
              <a:t>A:</a:t>
            </a:r>
          </a:p>
          <a:p>
            <a:endParaRPr lang="en-GB" dirty="0"/>
          </a:p>
          <a:p>
            <a:r>
              <a:rPr lang="en-GB" dirty="0"/>
              <a:t>I’m an advocate/advocacy provider</a:t>
            </a:r>
          </a:p>
          <a:p>
            <a:r>
              <a:rPr lang="en-GB" dirty="0"/>
              <a:t>I’m someone who has accessed advocacy or health and social care services</a:t>
            </a:r>
          </a:p>
          <a:p>
            <a:r>
              <a:rPr lang="en-GB" dirty="0"/>
              <a:t>I’m a family member</a:t>
            </a:r>
          </a:p>
          <a:p>
            <a:r>
              <a:rPr lang="en-GB" dirty="0"/>
              <a:t>I’m a social care professional</a:t>
            </a:r>
          </a:p>
          <a:p>
            <a:r>
              <a:rPr lang="en-GB" dirty="0"/>
              <a:t>I’m a health care professional</a:t>
            </a:r>
          </a:p>
          <a:p>
            <a:r>
              <a:rPr lang="en-GB" dirty="0"/>
              <a:t>I’m a safeguarding professional </a:t>
            </a:r>
          </a:p>
          <a:p>
            <a:r>
              <a:rPr lang="en-GB" dirty="0"/>
              <a:t>I’m a commissioner of advocacy services</a:t>
            </a:r>
          </a:p>
          <a:p>
            <a:r>
              <a:rPr lang="en-GB" dirty="0"/>
              <a:t>I’m none of these (but still important!)</a:t>
            </a:r>
          </a:p>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2</a:t>
            </a:fld>
            <a:endParaRPr lang="en-GB"/>
          </a:p>
        </p:txBody>
      </p:sp>
    </p:spTree>
    <p:extLst>
      <p:ext uri="{BB962C8B-B14F-4D97-AF65-F5344CB8AC3E}">
        <p14:creationId xmlns:p14="http://schemas.microsoft.com/office/powerpoint/2010/main" val="1679722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23</a:t>
            </a:fld>
            <a:endParaRPr lang="en-GB"/>
          </a:p>
        </p:txBody>
      </p:sp>
    </p:spTree>
    <p:extLst>
      <p:ext uri="{BB962C8B-B14F-4D97-AF65-F5344CB8AC3E}">
        <p14:creationId xmlns:p14="http://schemas.microsoft.com/office/powerpoint/2010/main" val="3382947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24</a:t>
            </a:fld>
            <a:endParaRPr lang="en-GB"/>
          </a:p>
        </p:txBody>
      </p:sp>
    </p:spTree>
    <p:extLst>
      <p:ext uri="{BB962C8B-B14F-4D97-AF65-F5344CB8AC3E}">
        <p14:creationId xmlns:p14="http://schemas.microsoft.com/office/powerpoint/2010/main" val="27197048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Poll 6:</a:t>
            </a:r>
          </a:p>
          <a:p>
            <a:endParaRPr lang="en-GB" dirty="0"/>
          </a:p>
          <a:p>
            <a:r>
              <a:rPr lang="en-GB" dirty="0"/>
              <a:t>Do you think that a shared and common approach to recording outcomes across the advocacy sector would be helpful?</a:t>
            </a:r>
          </a:p>
          <a:p>
            <a:endParaRPr lang="en-GB" dirty="0"/>
          </a:p>
          <a:p>
            <a:r>
              <a:rPr lang="en-GB" dirty="0"/>
              <a:t>Yes – definitely</a:t>
            </a:r>
          </a:p>
          <a:p>
            <a:r>
              <a:rPr lang="en-GB" dirty="0"/>
              <a:t>Yes – maybe</a:t>
            </a:r>
          </a:p>
          <a:p>
            <a:r>
              <a:rPr lang="en-GB" dirty="0"/>
              <a:t>Not really</a:t>
            </a:r>
          </a:p>
          <a:p>
            <a:r>
              <a:rPr lang="en-GB" dirty="0"/>
              <a:t>Not at all</a:t>
            </a:r>
          </a:p>
        </p:txBody>
      </p:sp>
      <p:sp>
        <p:nvSpPr>
          <p:cNvPr id="4" name="Slide Number Placeholder 3"/>
          <p:cNvSpPr>
            <a:spLocks noGrp="1"/>
          </p:cNvSpPr>
          <p:nvPr>
            <p:ph type="sldNum" sz="quarter" idx="5"/>
          </p:nvPr>
        </p:nvSpPr>
        <p:spPr/>
        <p:txBody>
          <a:bodyPr/>
          <a:lstStyle/>
          <a:p>
            <a:fld id="{B3FB18B4-CC98-4B99-8812-5E5E7D9CDDBA}" type="slidenum">
              <a:rPr lang="en-GB" smtClean="0"/>
              <a:t>26</a:t>
            </a:fld>
            <a:endParaRPr lang="en-GB"/>
          </a:p>
        </p:txBody>
      </p:sp>
    </p:spTree>
    <p:extLst>
      <p:ext uri="{BB962C8B-B14F-4D97-AF65-F5344CB8AC3E}">
        <p14:creationId xmlns:p14="http://schemas.microsoft.com/office/powerpoint/2010/main" val="1552446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27</a:t>
            </a:fld>
            <a:endParaRPr lang="en-GB"/>
          </a:p>
        </p:txBody>
      </p:sp>
    </p:spTree>
    <p:extLst>
      <p:ext uri="{BB962C8B-B14F-4D97-AF65-F5344CB8AC3E}">
        <p14:creationId xmlns:p14="http://schemas.microsoft.com/office/powerpoint/2010/main" val="1480064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kern="1200" dirty="0">
              <a:solidFill>
                <a:schemeClr val="tx1"/>
              </a:solidFill>
              <a:effectLst/>
              <a:latin typeface="+mn-lt"/>
              <a:ea typeface="+mn-ea"/>
              <a:cs typeface="+mn-cs"/>
            </a:endParaRPr>
          </a:p>
          <a:p>
            <a:endParaRPr lang="en-GB" sz="1200" b="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28</a:t>
            </a:fld>
            <a:endParaRPr lang="en-GB"/>
          </a:p>
        </p:txBody>
      </p:sp>
    </p:spTree>
    <p:extLst>
      <p:ext uri="{BB962C8B-B14F-4D97-AF65-F5344CB8AC3E}">
        <p14:creationId xmlns:p14="http://schemas.microsoft.com/office/powerpoint/2010/main" val="22348361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29</a:t>
            </a:fld>
            <a:endParaRPr lang="en-GB"/>
          </a:p>
        </p:txBody>
      </p:sp>
    </p:spTree>
    <p:extLst>
      <p:ext uri="{BB962C8B-B14F-4D97-AF65-F5344CB8AC3E}">
        <p14:creationId xmlns:p14="http://schemas.microsoft.com/office/powerpoint/2010/main" val="20479880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Poll 7 </a:t>
            </a:r>
          </a:p>
          <a:p>
            <a:endParaRPr lang="en-GB" dirty="0"/>
          </a:p>
          <a:p>
            <a:r>
              <a:rPr lang="en-GB" dirty="0"/>
              <a:t>Q: In your experience do commissioners understand advocacy sufficiently well to commission effective advocacy services? </a:t>
            </a:r>
          </a:p>
          <a:p>
            <a:r>
              <a:rPr lang="en-GB" dirty="0"/>
              <a:t>A:</a:t>
            </a:r>
          </a:p>
          <a:p>
            <a:endParaRPr lang="en-GB" dirty="0"/>
          </a:p>
          <a:p>
            <a:r>
              <a:rPr lang="en-GB" dirty="0"/>
              <a:t>Yes – very much so</a:t>
            </a:r>
          </a:p>
          <a:p>
            <a:r>
              <a:rPr lang="en-GB" dirty="0"/>
              <a:t>Yes - To a certain extent</a:t>
            </a:r>
          </a:p>
          <a:p>
            <a:r>
              <a:rPr lang="en-GB" dirty="0"/>
              <a:t>No – not always</a:t>
            </a:r>
          </a:p>
          <a:p>
            <a:r>
              <a:rPr lang="en-GB" dirty="0"/>
              <a:t>No – not at all </a:t>
            </a:r>
          </a:p>
        </p:txBody>
      </p:sp>
      <p:sp>
        <p:nvSpPr>
          <p:cNvPr id="4" name="Slide Number Placeholder 3"/>
          <p:cNvSpPr>
            <a:spLocks noGrp="1"/>
          </p:cNvSpPr>
          <p:nvPr>
            <p:ph type="sldNum" sz="quarter" idx="5"/>
          </p:nvPr>
        </p:nvSpPr>
        <p:spPr/>
        <p:txBody>
          <a:bodyPr/>
          <a:lstStyle/>
          <a:p>
            <a:fld id="{B3FB18B4-CC98-4B99-8812-5E5E7D9CDDBA}" type="slidenum">
              <a:rPr lang="en-GB" smtClean="0"/>
              <a:t>30</a:t>
            </a:fld>
            <a:endParaRPr lang="en-GB"/>
          </a:p>
        </p:txBody>
      </p:sp>
    </p:spTree>
    <p:extLst>
      <p:ext uri="{BB962C8B-B14F-4D97-AF65-F5344CB8AC3E}">
        <p14:creationId xmlns:p14="http://schemas.microsoft.com/office/powerpoint/2010/main" val="24489972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31</a:t>
            </a:fld>
            <a:endParaRPr lang="en-GB"/>
          </a:p>
        </p:txBody>
      </p:sp>
    </p:spTree>
    <p:extLst>
      <p:ext uri="{BB962C8B-B14F-4D97-AF65-F5344CB8AC3E}">
        <p14:creationId xmlns:p14="http://schemas.microsoft.com/office/powerpoint/2010/main" val="1528854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32</a:t>
            </a:fld>
            <a:endParaRPr lang="en-GB"/>
          </a:p>
        </p:txBody>
      </p:sp>
    </p:spTree>
    <p:extLst>
      <p:ext uri="{BB962C8B-B14F-4D97-AF65-F5344CB8AC3E}">
        <p14:creationId xmlns:p14="http://schemas.microsoft.com/office/powerpoint/2010/main" val="3934412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33</a:t>
            </a:fld>
            <a:endParaRPr lang="en-GB"/>
          </a:p>
        </p:txBody>
      </p:sp>
    </p:spTree>
    <p:extLst>
      <p:ext uri="{BB962C8B-B14F-4D97-AF65-F5344CB8AC3E}">
        <p14:creationId xmlns:p14="http://schemas.microsoft.com/office/powerpoint/2010/main" val="496284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3</a:t>
            </a:fld>
            <a:endParaRPr lang="en-GB"/>
          </a:p>
        </p:txBody>
      </p:sp>
    </p:spTree>
    <p:extLst>
      <p:ext uri="{BB962C8B-B14F-4D97-AF65-F5344CB8AC3E}">
        <p14:creationId xmlns:p14="http://schemas.microsoft.com/office/powerpoint/2010/main" val="72475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5</a:t>
            </a:fld>
            <a:endParaRPr lang="en-GB"/>
          </a:p>
        </p:txBody>
      </p:sp>
    </p:spTree>
    <p:extLst>
      <p:ext uri="{BB962C8B-B14F-4D97-AF65-F5344CB8AC3E}">
        <p14:creationId xmlns:p14="http://schemas.microsoft.com/office/powerpoint/2010/main" val="570938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6</a:t>
            </a:fld>
            <a:endParaRPr lang="en-GB"/>
          </a:p>
        </p:txBody>
      </p:sp>
    </p:spTree>
    <p:extLst>
      <p:ext uri="{BB962C8B-B14F-4D97-AF65-F5344CB8AC3E}">
        <p14:creationId xmlns:p14="http://schemas.microsoft.com/office/powerpoint/2010/main" val="2814361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7</a:t>
            </a:fld>
            <a:endParaRPr lang="en-GB"/>
          </a:p>
        </p:txBody>
      </p:sp>
    </p:spTree>
    <p:extLst>
      <p:ext uri="{BB962C8B-B14F-4D97-AF65-F5344CB8AC3E}">
        <p14:creationId xmlns:p14="http://schemas.microsoft.com/office/powerpoint/2010/main" val="3134360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8</a:t>
            </a:fld>
            <a:endParaRPr lang="en-GB"/>
          </a:p>
        </p:txBody>
      </p:sp>
    </p:spTree>
    <p:extLst>
      <p:ext uri="{BB962C8B-B14F-4D97-AF65-F5344CB8AC3E}">
        <p14:creationId xmlns:p14="http://schemas.microsoft.com/office/powerpoint/2010/main" val="2927141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9</a:t>
            </a:fld>
            <a:endParaRPr lang="en-GB"/>
          </a:p>
        </p:txBody>
      </p:sp>
    </p:spTree>
    <p:extLst>
      <p:ext uri="{BB962C8B-B14F-4D97-AF65-F5344CB8AC3E}">
        <p14:creationId xmlns:p14="http://schemas.microsoft.com/office/powerpoint/2010/main" val="98644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FB18B4-CC98-4B99-8812-5E5E7D9CDDBA}" type="slidenum">
              <a:rPr lang="en-GB" smtClean="0"/>
              <a:t>10</a:t>
            </a:fld>
            <a:endParaRPr lang="en-GB"/>
          </a:p>
        </p:txBody>
      </p:sp>
    </p:spTree>
    <p:extLst>
      <p:ext uri="{BB962C8B-B14F-4D97-AF65-F5344CB8AC3E}">
        <p14:creationId xmlns:p14="http://schemas.microsoft.com/office/powerpoint/2010/main" val="3938046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777875" y="44450"/>
            <a:ext cx="709613" cy="576263"/>
          </a:xfrm>
          <a:prstGeom prst="rect">
            <a:avLst/>
          </a:prstGeom>
          <a:noFill/>
          <a:ln w="9525">
            <a:noFill/>
            <a:miter lim="800000"/>
            <a:headEnd/>
            <a:tailEnd/>
          </a:ln>
        </p:spPr>
        <p:txBody>
          <a:bodyPr/>
          <a:lstStyle/>
          <a:p>
            <a:pPr fontAlgn="base">
              <a:spcBef>
                <a:spcPct val="50000"/>
              </a:spcBef>
              <a:spcAft>
                <a:spcPct val="0"/>
              </a:spcAft>
              <a:defRPr/>
            </a:pPr>
            <a:endParaRPr lang="en-US" sz="4400" b="1">
              <a:solidFill>
                <a:srgbClr val="000000"/>
              </a:solidFill>
              <a:cs typeface="Arial" panose="020B0604020202020204" pitchFamily="34" charset="0"/>
            </a:endParaRPr>
          </a:p>
        </p:txBody>
      </p:sp>
      <p:pic>
        <p:nvPicPr>
          <p:cNvPr id="5" name="Picture 13" descr="ppoint lga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9525"/>
            <a:ext cx="1218565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1316892" y="2217739"/>
            <a:ext cx="103632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5124" name="Rectangle 4"/>
          <p:cNvSpPr>
            <a:spLocks noGrp="1" noChangeArrowheads="1"/>
          </p:cNvSpPr>
          <p:nvPr>
            <p:ph type="subTitle" idx="1"/>
          </p:nvPr>
        </p:nvSpPr>
        <p:spPr>
          <a:xfrm>
            <a:off x="1316892" y="3476625"/>
            <a:ext cx="8534400" cy="1752600"/>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spTree>
    <p:extLst>
      <p:ext uri="{BB962C8B-B14F-4D97-AF65-F5344CB8AC3E}">
        <p14:creationId xmlns:p14="http://schemas.microsoft.com/office/powerpoint/2010/main" val="1778304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19015" y="629816"/>
            <a:ext cx="10972800" cy="1143000"/>
          </a:xfrm>
        </p:spPr>
        <p:txBody>
          <a:bodyPr/>
          <a:lstStyle/>
          <a:p>
            <a:r>
              <a:rPr lang="en-US"/>
              <a:t>Click to edit Master title style</a:t>
            </a:r>
          </a:p>
        </p:txBody>
      </p:sp>
      <p:sp>
        <p:nvSpPr>
          <p:cNvPr id="3" name="Vertical Text Placeholder 2"/>
          <p:cNvSpPr>
            <a:spLocks noGrp="1"/>
          </p:cNvSpPr>
          <p:nvPr>
            <p:ph type="body" orient="vert" idx="1"/>
          </p:nvPr>
        </p:nvSpPr>
        <p:spPr>
          <a:xfrm>
            <a:off x="719015" y="1772816"/>
            <a:ext cx="10972800" cy="43533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512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8615"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9015" y="274639"/>
            <a:ext cx="8042031"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366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Item Match Up">
    <p:spTree>
      <p:nvGrpSpPr>
        <p:cNvPr id="1" name=""/>
        <p:cNvGrpSpPr/>
        <p:nvPr/>
      </p:nvGrpSpPr>
      <p:grpSpPr>
        <a:xfrm>
          <a:off x="0" y="0"/>
          <a:ext cx="0" cy="0"/>
          <a:chOff x="0" y="0"/>
          <a:chExt cx="0" cy="0"/>
        </a:xfrm>
      </p:grpSpPr>
      <p:sp>
        <p:nvSpPr>
          <p:cNvPr id="16" name="Rectangle 7"/>
          <p:cNvSpPr>
            <a:spLocks noGrp="1"/>
          </p:cNvSpPr>
          <p:nvPr>
            <p:ph type="body" sz="quarter" idx="13" hasCustomPrompt="1"/>
          </p:nvPr>
        </p:nvSpPr>
        <p:spPr>
          <a:xfrm>
            <a:off x="1219200" y="20574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1</a:t>
            </a:r>
          </a:p>
        </p:txBody>
      </p:sp>
      <p:sp>
        <p:nvSpPr>
          <p:cNvPr id="12" name="Rectangle 7"/>
          <p:cNvSpPr>
            <a:spLocks noGrp="1"/>
          </p:cNvSpPr>
          <p:nvPr>
            <p:ph type="body" sz="quarter" idx="14" hasCustomPrompt="1"/>
          </p:nvPr>
        </p:nvSpPr>
        <p:spPr>
          <a:xfrm>
            <a:off x="1219200" y="29718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2</a:t>
            </a:r>
          </a:p>
        </p:txBody>
      </p:sp>
      <p:sp>
        <p:nvSpPr>
          <p:cNvPr id="13" name="Rectangle 7"/>
          <p:cNvSpPr>
            <a:spLocks noGrp="1"/>
          </p:cNvSpPr>
          <p:nvPr>
            <p:ph type="body" sz="quarter" idx="15" hasCustomPrompt="1"/>
          </p:nvPr>
        </p:nvSpPr>
        <p:spPr>
          <a:xfrm>
            <a:off x="1219200" y="38862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3</a:t>
            </a:r>
          </a:p>
        </p:txBody>
      </p:sp>
      <p:sp>
        <p:nvSpPr>
          <p:cNvPr id="14" name="Rectangle 7"/>
          <p:cNvSpPr>
            <a:spLocks noGrp="1"/>
          </p:cNvSpPr>
          <p:nvPr>
            <p:ph type="body" sz="quarter" idx="16" hasCustomPrompt="1"/>
          </p:nvPr>
        </p:nvSpPr>
        <p:spPr>
          <a:xfrm>
            <a:off x="1219200" y="48006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4</a:t>
            </a:r>
          </a:p>
        </p:txBody>
      </p:sp>
      <p:sp>
        <p:nvSpPr>
          <p:cNvPr id="10" name="Rectangle 7"/>
          <p:cNvSpPr>
            <a:spLocks noGrp="1"/>
          </p:cNvSpPr>
          <p:nvPr>
            <p:ph type="body" sz="quarter" idx="17" hasCustomPrompt="1"/>
          </p:nvPr>
        </p:nvSpPr>
        <p:spPr>
          <a:xfrm>
            <a:off x="1219200" y="57150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5</a:t>
            </a:r>
          </a:p>
        </p:txBody>
      </p:sp>
      <p:sp>
        <p:nvSpPr>
          <p:cNvPr id="15" name="Rectangle 7"/>
          <p:cNvSpPr>
            <a:spLocks noGrp="1"/>
          </p:cNvSpPr>
          <p:nvPr>
            <p:ph type="body" sz="quarter" idx="18" hasCustomPrompt="1"/>
          </p:nvPr>
        </p:nvSpPr>
        <p:spPr>
          <a:xfrm>
            <a:off x="6400800" y="20574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5</a:t>
            </a:r>
          </a:p>
        </p:txBody>
      </p:sp>
      <p:sp>
        <p:nvSpPr>
          <p:cNvPr id="17" name="Rectangle 7"/>
          <p:cNvSpPr>
            <a:spLocks noGrp="1"/>
          </p:cNvSpPr>
          <p:nvPr>
            <p:ph type="body" sz="quarter" idx="19" hasCustomPrompt="1"/>
          </p:nvPr>
        </p:nvSpPr>
        <p:spPr>
          <a:xfrm>
            <a:off x="6400800" y="29718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3</a:t>
            </a:r>
          </a:p>
        </p:txBody>
      </p:sp>
      <p:sp>
        <p:nvSpPr>
          <p:cNvPr id="18" name="Rectangle 7"/>
          <p:cNvSpPr>
            <a:spLocks noGrp="1"/>
          </p:cNvSpPr>
          <p:nvPr>
            <p:ph type="body" sz="quarter" idx="20" hasCustomPrompt="1"/>
          </p:nvPr>
        </p:nvSpPr>
        <p:spPr>
          <a:xfrm>
            <a:off x="6400800" y="38862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1</a:t>
            </a:r>
          </a:p>
        </p:txBody>
      </p:sp>
      <p:sp>
        <p:nvSpPr>
          <p:cNvPr id="19" name="Rectangle 7"/>
          <p:cNvSpPr>
            <a:spLocks noGrp="1"/>
          </p:cNvSpPr>
          <p:nvPr>
            <p:ph type="body" sz="quarter" idx="21" hasCustomPrompt="1"/>
          </p:nvPr>
        </p:nvSpPr>
        <p:spPr>
          <a:xfrm>
            <a:off x="6400800" y="48006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2</a:t>
            </a:r>
          </a:p>
        </p:txBody>
      </p:sp>
      <p:sp>
        <p:nvSpPr>
          <p:cNvPr id="21" name="Rectangle 7"/>
          <p:cNvSpPr>
            <a:spLocks noGrp="1"/>
          </p:cNvSpPr>
          <p:nvPr>
            <p:ph type="body" sz="quarter" idx="22" hasCustomPrompt="1"/>
          </p:nvPr>
        </p:nvSpPr>
        <p:spPr>
          <a:xfrm>
            <a:off x="6400800" y="57150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4</a:t>
            </a:r>
          </a:p>
        </p:txBody>
      </p:sp>
      <p:sp>
        <p:nvSpPr>
          <p:cNvPr id="11" name="Rectangle 2"/>
          <p:cNvSpPr>
            <a:spLocks noGrp="1"/>
          </p:cNvSpPr>
          <p:nvPr>
            <p:ph type="title" hasCustomPrompt="1"/>
          </p:nvPr>
        </p:nvSpPr>
        <p:spPr/>
        <p:txBody>
          <a:bodyPr vert="horz"/>
          <a:lstStyle>
            <a:lvl1pPr algn="l" eaLnBrk="1" latinLnBrk="0" hangingPunct="1">
              <a:defRPr kumimoji="0" i="1" baseline="0"/>
            </a:lvl1pPr>
            <a:extLst/>
          </a:lstStyle>
          <a:p>
            <a:r>
              <a:rPr kumimoji="0" lang="en-US" dirty="0"/>
              <a:t>Click to type your question</a:t>
            </a:r>
          </a:p>
        </p:txBody>
      </p:sp>
      <p:cxnSp>
        <p:nvCxnSpPr>
          <p:cNvPr id="23" name="Straight Connector 23"/>
          <p:cNvCxnSpPr>
            <a:stCxn id="16" idx="3"/>
            <a:endCxn id="18" idx="1"/>
          </p:cNvCxnSpPr>
          <p:nvPr/>
        </p:nvCxnSpPr>
        <p:spPr>
          <a:xfrm>
            <a:off x="5181600" y="2286000"/>
            <a:ext cx="12192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5181600" y="3200400"/>
            <a:ext cx="12192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5181600" y="3200400"/>
            <a:ext cx="12192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5181600" y="5029200"/>
            <a:ext cx="12192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5181600" y="2286000"/>
            <a:ext cx="12192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8283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800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8486" y="4406901"/>
            <a:ext cx="10900903"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78486" y="2906713"/>
            <a:ext cx="109009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8409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9016"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211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059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19015" y="557808"/>
            <a:ext cx="10972800" cy="1143000"/>
          </a:xfrm>
        </p:spPr>
        <p:txBody>
          <a:bodyPr/>
          <a:lstStyle/>
          <a:p>
            <a:r>
              <a:rPr lang="en-US"/>
              <a:t>Click to edit Master title style</a:t>
            </a:r>
          </a:p>
        </p:txBody>
      </p:sp>
    </p:spTree>
    <p:extLst>
      <p:ext uri="{BB962C8B-B14F-4D97-AF65-F5344CB8AC3E}">
        <p14:creationId xmlns:p14="http://schemas.microsoft.com/office/powerpoint/2010/main" val="392788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639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9861" y="404664"/>
            <a:ext cx="3922622"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7385" y="404665"/>
            <a:ext cx="6815015" cy="5721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9861" y="1700809"/>
            <a:ext cx="3930986"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36553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8775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9138" y="1196975"/>
            <a:ext cx="109728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719138" y="1844675"/>
            <a:ext cx="10972800" cy="428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Line 4"/>
          <p:cNvSpPr>
            <a:spLocks noChangeShapeType="1"/>
          </p:cNvSpPr>
          <p:nvPr/>
        </p:nvSpPr>
        <p:spPr bwMode="auto">
          <a:xfrm>
            <a:off x="719138" y="6453188"/>
            <a:ext cx="10945812" cy="0"/>
          </a:xfrm>
          <a:prstGeom prst="line">
            <a:avLst/>
          </a:prstGeom>
          <a:noFill/>
          <a:ln w="9525">
            <a:solidFill>
              <a:schemeClr val="tx1"/>
            </a:solidFill>
            <a:round/>
            <a:headEnd/>
            <a:tailEnd/>
          </a:ln>
        </p:spPr>
        <p:txBody>
          <a:bodyPr anchor="ctr"/>
          <a:lstStyle/>
          <a:p>
            <a:pPr eaLnBrk="0" fontAlgn="base" hangingPunct="0">
              <a:spcBef>
                <a:spcPct val="0"/>
              </a:spcBef>
              <a:spcAft>
                <a:spcPct val="0"/>
              </a:spcAft>
              <a:defRPr/>
            </a:pPr>
            <a:endParaRPr lang="en-GB">
              <a:solidFill>
                <a:srgbClr val="000000"/>
              </a:solidFill>
              <a:cs typeface="Arial" panose="020B0604020202020204" pitchFamily="34" charset="0"/>
            </a:endParaRPr>
          </a:p>
        </p:txBody>
      </p:sp>
      <p:pic>
        <p:nvPicPr>
          <p:cNvPr id="1029" name="Picture 1" descr="LG_Association_RGB.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36550" y="260350"/>
            <a:ext cx="150018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3237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000" b="1">
          <a:solidFill>
            <a:srgbClr val="91278F"/>
          </a:solidFill>
          <a:latin typeface="+mj-lt"/>
          <a:ea typeface="+mj-ea"/>
          <a:cs typeface="ＭＳ Ｐゴシック" charset="0"/>
        </a:defRPr>
      </a:lvl1pPr>
      <a:lvl2pPr algn="l" rtl="0" eaLnBrk="0" fontAlgn="base" hangingPunct="0">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0" fontAlgn="base" hangingPunct="0">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0" fontAlgn="base" hangingPunct="0">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0" fontAlgn="base" hangingPunct="0">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about:blank"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567608" y="2652708"/>
            <a:ext cx="7704856" cy="3593545"/>
          </a:xfrm>
        </p:spPr>
        <p:txBody>
          <a:bodyPr/>
          <a:lstStyle/>
          <a:p>
            <a:br>
              <a:rPr lang="en-GB" altLang="en-US" dirty="0"/>
            </a:br>
            <a:r>
              <a:rPr lang="en-GB" sz="3200" b="1" dirty="0">
                <a:effectLst/>
                <a:latin typeface="Arial" panose="020B0604020202020204" pitchFamily="34" charset="0"/>
                <a:ea typeface="Calibri" panose="020F0502020204030204" pitchFamily="34" charset="0"/>
                <a:cs typeface="Times New Roman" panose="02020603050405020304" pitchFamily="18" charset="0"/>
              </a:rPr>
              <a:t>Strengthening the role of advocacy in making safeguarding personal</a:t>
            </a:r>
            <a:br>
              <a:rPr lang="en-GB" sz="3200" b="1" dirty="0">
                <a:effectLst/>
                <a:latin typeface="Arial" panose="020B060402020202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3600" dirty="0"/>
            </a:br>
            <a:r>
              <a:rPr lang="en-GB" sz="2800" dirty="0"/>
              <a:t>National Advocacy Conference </a:t>
            </a:r>
            <a:br>
              <a:rPr lang="en-GB" sz="2800" dirty="0"/>
            </a:br>
            <a:r>
              <a:rPr lang="en-GB" sz="2800" dirty="0"/>
              <a:t>30</a:t>
            </a:r>
            <a:r>
              <a:rPr lang="en-GB" sz="2800" baseline="30000" dirty="0"/>
              <a:t>th</a:t>
            </a:r>
            <a:r>
              <a:rPr lang="en-GB" sz="2800" dirty="0"/>
              <a:t> October 2020</a:t>
            </a:r>
            <a:br>
              <a:rPr lang="en-GB" sz="2800" dirty="0"/>
            </a:br>
            <a:br>
              <a:rPr lang="en-GB" sz="2800" dirty="0"/>
            </a:br>
            <a:r>
              <a:rPr lang="en-GB" sz="1600" dirty="0"/>
              <a:t>Gail Petty, NDTi and Jane Lawson (formerly LGA), Independent consultant </a:t>
            </a:r>
            <a:br>
              <a:rPr lang="en-GB" sz="1600" dirty="0"/>
            </a:br>
            <a:br>
              <a:rPr lang="en-GB" sz="1600" dirty="0"/>
            </a:br>
            <a:br>
              <a:rPr lang="en-GB" altLang="en-US" sz="3200" dirty="0"/>
            </a:br>
            <a:endParaRPr lang="en-GB" altLang="en-US" sz="3200" dirty="0"/>
          </a:p>
        </p:txBody>
      </p:sp>
      <p:pic>
        <p:nvPicPr>
          <p:cNvPr id="5" name="Picture 3">
            <a:extLst>
              <a:ext uri="{FF2B5EF4-FFF2-40B4-BE49-F238E27FC236}">
                <a16:creationId xmlns:a16="http://schemas.microsoft.com/office/drawing/2014/main" id="{6DE83F5B-770A-401C-BFD3-BE624AFD9B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72464" y="372270"/>
            <a:ext cx="1353290" cy="81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Logo&#10;&#10;Description automatically generated">
            <a:extLst>
              <a:ext uri="{FF2B5EF4-FFF2-40B4-BE49-F238E27FC236}">
                <a16:creationId xmlns:a16="http://schemas.microsoft.com/office/drawing/2014/main" id="{FCDEAA7E-D22E-684C-884C-2099E24375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8092" y="372270"/>
            <a:ext cx="2001362" cy="873229"/>
          </a:xfrm>
          <a:prstGeom prst="rect">
            <a:avLst/>
          </a:prstGeom>
        </p:spPr>
      </p:pic>
    </p:spTree>
    <p:extLst>
      <p:ext uri="{BB962C8B-B14F-4D97-AF65-F5344CB8AC3E}">
        <p14:creationId xmlns:p14="http://schemas.microsoft.com/office/powerpoint/2010/main" val="1469240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2C35-8AEC-4D5B-9F2D-FC6A84467693}"/>
              </a:ext>
            </a:extLst>
          </p:cNvPr>
          <p:cNvSpPr>
            <a:spLocks noGrp="1"/>
          </p:cNvSpPr>
          <p:nvPr>
            <p:ph type="title"/>
          </p:nvPr>
        </p:nvSpPr>
        <p:spPr>
          <a:xfrm>
            <a:off x="719138" y="1609337"/>
            <a:ext cx="10972800" cy="5052131"/>
          </a:xfrm>
        </p:spPr>
        <p:txBody>
          <a:bodyPr/>
          <a:lstStyle/>
          <a:p>
            <a:pPr algn="ctr"/>
            <a:br>
              <a:rPr lang="en-GB" sz="1800" b="1" dirty="0">
                <a:effectLst/>
                <a:latin typeface="Arial" panose="020B0604020202020204" pitchFamily="34" charset="0"/>
                <a:ea typeface="Calibri" panose="020F0502020204030204" pitchFamily="34" charset="0"/>
                <a:cs typeface="Times New Roman" panose="02020603050405020304" pitchFamily="18" charset="0"/>
              </a:rPr>
            </a:br>
            <a:br>
              <a:rPr lang="en-GB" sz="1800" b="1" dirty="0">
                <a:effectLst/>
                <a:latin typeface="Arial" panose="020B0604020202020204" pitchFamily="34" charset="0"/>
                <a:ea typeface="Calibri" panose="020F0502020204030204" pitchFamily="34" charset="0"/>
                <a:cs typeface="Times New Roman" panose="02020603050405020304" pitchFamily="18" charset="0"/>
              </a:rPr>
            </a:br>
            <a:br>
              <a:rPr lang="en-GB" sz="1800" b="1" dirty="0">
                <a:effectLst/>
                <a:latin typeface="Arial" panose="020B0604020202020204" pitchFamily="34" charset="0"/>
                <a:ea typeface="Calibri" panose="020F0502020204030204" pitchFamily="34" charset="0"/>
                <a:cs typeface="Times New Roman" panose="02020603050405020304" pitchFamily="18" charset="0"/>
              </a:rPr>
            </a:br>
            <a:r>
              <a:rPr lang="en-GB" sz="4400" b="1" dirty="0">
                <a:effectLst/>
                <a:latin typeface="Arial" panose="020B0604020202020204" pitchFamily="34" charset="0"/>
                <a:ea typeface="Calibri" panose="020F0502020204030204" pitchFamily="34" charset="0"/>
                <a:cs typeface="Times New Roman" panose="02020603050405020304" pitchFamily="18" charset="0"/>
              </a:rPr>
              <a:t>A need for advocacy to be better understood; for advocates to be involved in appropriate and timely ways, taking account of people’s legal rights to advocacy and the statutory duties to refer  </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sz="3600" dirty="0"/>
          </a:p>
        </p:txBody>
      </p:sp>
      <p:sp>
        <p:nvSpPr>
          <p:cNvPr id="3" name="Content Placeholder 2">
            <a:extLst>
              <a:ext uri="{FF2B5EF4-FFF2-40B4-BE49-F238E27FC236}">
                <a16:creationId xmlns:a16="http://schemas.microsoft.com/office/drawing/2014/main" id="{12FB57E3-A193-4998-8F7A-8A891A379571}"/>
              </a:ext>
            </a:extLst>
          </p:cNvPr>
          <p:cNvSpPr>
            <a:spLocks noGrp="1"/>
          </p:cNvSpPr>
          <p:nvPr>
            <p:ph idx="1"/>
          </p:nvPr>
        </p:nvSpPr>
        <p:spPr>
          <a:xfrm>
            <a:off x="719138" y="2316838"/>
            <a:ext cx="10972800" cy="4281488"/>
          </a:xfrm>
        </p:spPr>
        <p:txBody>
          <a:bodyPr/>
          <a:lstStyle/>
          <a:p>
            <a:endParaRPr lang="en-GB" sz="2400" dirty="0"/>
          </a:p>
          <a:p>
            <a:pPr marL="0" indent="0">
              <a:buNone/>
            </a:pPr>
            <a:endParaRPr lang="en-GB" sz="2400" dirty="0"/>
          </a:p>
        </p:txBody>
      </p:sp>
      <p:pic>
        <p:nvPicPr>
          <p:cNvPr id="5" name="Picture 4">
            <a:extLst>
              <a:ext uri="{FF2B5EF4-FFF2-40B4-BE49-F238E27FC236}">
                <a16:creationId xmlns:a16="http://schemas.microsoft.com/office/drawing/2014/main" id="{F0F59B1A-C95C-490B-A562-DBEB4233F616}"/>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7" name="Picture 6" descr="Logo&#10;&#10;Description automatically generated">
            <a:extLst>
              <a:ext uri="{FF2B5EF4-FFF2-40B4-BE49-F238E27FC236}">
                <a16:creationId xmlns:a16="http://schemas.microsoft.com/office/drawing/2014/main" id="{A72583FF-0CE9-8744-A35D-18B3E6E6ED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4" name="Rounded Rectangle 3">
            <a:extLst>
              <a:ext uri="{FF2B5EF4-FFF2-40B4-BE49-F238E27FC236}">
                <a16:creationId xmlns:a16="http://schemas.microsoft.com/office/drawing/2014/main" id="{7EB68791-03B5-5B4B-B08A-832AFB7943DB}"/>
              </a:ext>
            </a:extLst>
          </p:cNvPr>
          <p:cNvSpPr/>
          <p:nvPr/>
        </p:nvSpPr>
        <p:spPr bwMode="auto">
          <a:xfrm>
            <a:off x="284922" y="1152137"/>
            <a:ext cx="4310063" cy="9144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4400" b="1" i="0" u="none" strike="noStrike" normalizeH="0" baseline="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charset="0"/>
                <a:ea typeface="ＭＳ Ｐゴシック" charset="0"/>
              </a:rPr>
              <a:t>Core Message</a:t>
            </a:r>
          </a:p>
        </p:txBody>
      </p:sp>
    </p:spTree>
    <p:extLst>
      <p:ext uri="{BB962C8B-B14F-4D97-AF65-F5344CB8AC3E}">
        <p14:creationId xmlns:p14="http://schemas.microsoft.com/office/powerpoint/2010/main" val="282117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2C35-8AEC-4D5B-9F2D-FC6A84467693}"/>
              </a:ext>
            </a:extLst>
          </p:cNvPr>
          <p:cNvSpPr>
            <a:spLocks noGrp="1"/>
          </p:cNvSpPr>
          <p:nvPr>
            <p:ph type="title"/>
          </p:nvPr>
        </p:nvSpPr>
        <p:spPr/>
        <p:txBody>
          <a:bodyPr/>
          <a:lstStyle/>
          <a:p>
            <a:r>
              <a:rPr lang="en-GB" sz="3200" dirty="0"/>
              <a:t>What did advocates say in conversations with us?</a:t>
            </a:r>
          </a:p>
        </p:txBody>
      </p:sp>
      <p:sp>
        <p:nvSpPr>
          <p:cNvPr id="3" name="Content Placeholder 2">
            <a:extLst>
              <a:ext uri="{FF2B5EF4-FFF2-40B4-BE49-F238E27FC236}">
                <a16:creationId xmlns:a16="http://schemas.microsoft.com/office/drawing/2014/main" id="{12FB57E3-A193-4998-8F7A-8A891A379571}"/>
              </a:ext>
            </a:extLst>
          </p:cNvPr>
          <p:cNvSpPr>
            <a:spLocks noGrp="1"/>
          </p:cNvSpPr>
          <p:nvPr>
            <p:ph idx="1"/>
          </p:nvPr>
        </p:nvSpPr>
        <p:spPr>
          <a:ln>
            <a:solidFill>
              <a:schemeClr val="accent1">
                <a:lumMod val="50000"/>
              </a:schemeClr>
            </a:solidFill>
          </a:ln>
        </p:spPr>
        <p:txBody>
          <a:bodyPr/>
          <a:lstStyle/>
          <a:p>
            <a:pPr marL="0" indent="0">
              <a:buNone/>
            </a:pPr>
            <a:endParaRPr lang="en-GB" dirty="0"/>
          </a:p>
        </p:txBody>
      </p:sp>
      <p:pic>
        <p:nvPicPr>
          <p:cNvPr id="5" name="Picture 4">
            <a:extLst>
              <a:ext uri="{FF2B5EF4-FFF2-40B4-BE49-F238E27FC236}">
                <a16:creationId xmlns:a16="http://schemas.microsoft.com/office/drawing/2014/main" id="{D458BD1A-B0A9-4184-8992-4D2718F90C59}"/>
              </a:ext>
            </a:extLst>
          </p:cNvPr>
          <p:cNvPicPr>
            <a:picLocks noChangeAspect="1"/>
          </p:cNvPicPr>
          <p:nvPr/>
        </p:nvPicPr>
        <p:blipFill>
          <a:blip r:embed="rId2"/>
          <a:stretch>
            <a:fillRect/>
          </a:stretch>
        </p:blipFill>
        <p:spPr>
          <a:xfrm>
            <a:off x="10098854" y="196532"/>
            <a:ext cx="1304925" cy="790575"/>
          </a:xfrm>
          <a:prstGeom prst="rect">
            <a:avLst/>
          </a:prstGeom>
        </p:spPr>
      </p:pic>
      <p:sp>
        <p:nvSpPr>
          <p:cNvPr id="4" name="Sequential Access Storage 3">
            <a:extLst>
              <a:ext uri="{FF2B5EF4-FFF2-40B4-BE49-F238E27FC236}">
                <a16:creationId xmlns:a16="http://schemas.microsoft.com/office/drawing/2014/main" id="{471DDA94-57A3-7849-B947-D52DA1630B73}"/>
              </a:ext>
            </a:extLst>
          </p:cNvPr>
          <p:cNvSpPr/>
          <p:nvPr/>
        </p:nvSpPr>
        <p:spPr bwMode="auto">
          <a:xfrm>
            <a:off x="3298371" y="2710543"/>
            <a:ext cx="612648" cy="612648"/>
          </a:xfrm>
          <a:prstGeom prst="flowChartMagneticTap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a:ln>
                <a:noFill/>
              </a:ln>
              <a:solidFill>
                <a:schemeClr val="tx2"/>
              </a:solidFill>
              <a:effectLst/>
              <a:latin typeface="Arial" charset="0"/>
              <a:ea typeface="ＭＳ Ｐゴシック" charset="0"/>
            </a:endParaRPr>
          </a:p>
        </p:txBody>
      </p:sp>
      <p:sp>
        <p:nvSpPr>
          <p:cNvPr id="6" name="Oval Callout 5">
            <a:extLst>
              <a:ext uri="{FF2B5EF4-FFF2-40B4-BE49-F238E27FC236}">
                <a16:creationId xmlns:a16="http://schemas.microsoft.com/office/drawing/2014/main" id="{44E99165-B895-FA4C-952C-FE5F10D9264D}"/>
              </a:ext>
            </a:extLst>
          </p:cNvPr>
          <p:cNvSpPr/>
          <p:nvPr/>
        </p:nvSpPr>
        <p:spPr bwMode="auto">
          <a:xfrm>
            <a:off x="1480457" y="2394857"/>
            <a:ext cx="2155372" cy="1034143"/>
          </a:xfrm>
          <a:prstGeom prst="wedgeEllipse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a:ln>
                <a:noFill/>
              </a:ln>
              <a:solidFill>
                <a:schemeClr val="tx2"/>
              </a:solidFill>
              <a:effectLst/>
              <a:latin typeface="Arial" charset="0"/>
              <a:ea typeface="ＭＳ Ｐゴシック" charset="0"/>
            </a:endParaRPr>
          </a:p>
        </p:txBody>
      </p:sp>
      <p:sp>
        <p:nvSpPr>
          <p:cNvPr id="7" name="Oval Callout 6">
            <a:extLst>
              <a:ext uri="{FF2B5EF4-FFF2-40B4-BE49-F238E27FC236}">
                <a16:creationId xmlns:a16="http://schemas.microsoft.com/office/drawing/2014/main" id="{B3A205ED-FEBA-0A43-B4D3-347C43E0783F}"/>
              </a:ext>
            </a:extLst>
          </p:cNvPr>
          <p:cNvSpPr/>
          <p:nvPr/>
        </p:nvSpPr>
        <p:spPr bwMode="auto">
          <a:xfrm>
            <a:off x="1741714" y="2710543"/>
            <a:ext cx="1894115" cy="1055914"/>
          </a:xfrm>
          <a:prstGeom prst="wedgeEllipse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a:ln>
                <a:noFill/>
              </a:ln>
              <a:solidFill>
                <a:schemeClr val="tx2"/>
              </a:solidFill>
              <a:effectLst/>
              <a:latin typeface="Arial" charset="0"/>
              <a:ea typeface="ＭＳ Ｐゴシック" charset="0"/>
            </a:endParaRPr>
          </a:p>
        </p:txBody>
      </p:sp>
      <p:sp>
        <p:nvSpPr>
          <p:cNvPr id="8" name="Oval Callout 7">
            <a:extLst>
              <a:ext uri="{FF2B5EF4-FFF2-40B4-BE49-F238E27FC236}">
                <a16:creationId xmlns:a16="http://schemas.microsoft.com/office/drawing/2014/main" id="{375A4CDA-2DC9-D849-BAD1-426F29D5E43C}"/>
              </a:ext>
            </a:extLst>
          </p:cNvPr>
          <p:cNvSpPr/>
          <p:nvPr/>
        </p:nvSpPr>
        <p:spPr>
          <a:xfrm>
            <a:off x="-40871" y="1722945"/>
            <a:ext cx="3951890" cy="2377966"/>
          </a:xfrm>
          <a:prstGeom prst="wedgeEllipseCallout">
            <a:avLst>
              <a:gd name="adj1" fmla="val 47230"/>
              <a:gd name="adj2" fmla="val 54079"/>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2">
                    <a:lumMod val="75000"/>
                  </a:schemeClr>
                </a:solidFill>
              </a:rPr>
              <a:t>There is a sense that the local authority thinks advocacy can hinder, that it can get in the way of things that professionals have to get done.</a:t>
            </a:r>
            <a:endParaRPr lang="en-GB" dirty="0">
              <a:solidFill>
                <a:schemeClr val="bg2">
                  <a:lumMod val="75000"/>
                </a:schemeClr>
              </a:solidFill>
              <a:effectLst/>
            </a:endParaRPr>
          </a:p>
        </p:txBody>
      </p:sp>
      <p:sp>
        <p:nvSpPr>
          <p:cNvPr id="9" name="Oval Callout 8">
            <a:extLst>
              <a:ext uri="{FF2B5EF4-FFF2-40B4-BE49-F238E27FC236}">
                <a16:creationId xmlns:a16="http://schemas.microsoft.com/office/drawing/2014/main" id="{203A0AFA-D338-6C44-98C3-5D0417741881}"/>
              </a:ext>
            </a:extLst>
          </p:cNvPr>
          <p:cNvSpPr/>
          <p:nvPr/>
        </p:nvSpPr>
        <p:spPr>
          <a:xfrm>
            <a:off x="8463782" y="1932121"/>
            <a:ext cx="3228156" cy="1834335"/>
          </a:xfrm>
          <a:prstGeom prst="wedgeEllipseCallout">
            <a:avLst>
              <a:gd name="adj1" fmla="val -47877"/>
              <a:gd name="adj2" fmla="val 65792"/>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Advocacy is not thought about very much when it comes to safeguarding. </a:t>
            </a:r>
            <a:endParaRPr lang="en-GB" dirty="0">
              <a:effectLst/>
            </a:endParaRPr>
          </a:p>
        </p:txBody>
      </p:sp>
      <p:sp>
        <p:nvSpPr>
          <p:cNvPr id="10" name="Oval Callout 9">
            <a:extLst>
              <a:ext uri="{FF2B5EF4-FFF2-40B4-BE49-F238E27FC236}">
                <a16:creationId xmlns:a16="http://schemas.microsoft.com/office/drawing/2014/main" id="{38729243-9A8A-3043-A574-0904D88A6C58}"/>
              </a:ext>
            </a:extLst>
          </p:cNvPr>
          <p:cNvSpPr/>
          <p:nvPr/>
        </p:nvSpPr>
        <p:spPr>
          <a:xfrm>
            <a:off x="4268183" y="1844675"/>
            <a:ext cx="4001320" cy="2249212"/>
          </a:xfrm>
          <a:prstGeom prst="wedgeEllipseCallout">
            <a:avLst>
              <a:gd name="adj1" fmla="val 28960"/>
              <a:gd name="adj2" fmla="val 9417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Advocacy is a statutory right not an optional extra. There is not enough knowledge about it amongst social workers </a:t>
            </a:r>
            <a:endParaRPr lang="en-GB" dirty="0">
              <a:effectLst/>
            </a:endParaRPr>
          </a:p>
        </p:txBody>
      </p:sp>
      <p:sp>
        <p:nvSpPr>
          <p:cNvPr id="11" name="Oval Callout 10">
            <a:extLst>
              <a:ext uri="{FF2B5EF4-FFF2-40B4-BE49-F238E27FC236}">
                <a16:creationId xmlns:a16="http://schemas.microsoft.com/office/drawing/2014/main" id="{1AC8DCAB-5CD2-6742-9BB5-46D7B88E0ABE}"/>
              </a:ext>
            </a:extLst>
          </p:cNvPr>
          <p:cNvSpPr/>
          <p:nvPr/>
        </p:nvSpPr>
        <p:spPr>
          <a:xfrm>
            <a:off x="7264528" y="4039351"/>
            <a:ext cx="4750676" cy="2485693"/>
          </a:xfrm>
          <a:prstGeom prst="wedgeEllipseCallout">
            <a:avLst>
              <a:gd name="adj1" fmla="val -56020"/>
              <a:gd name="adj2" fmla="val 4353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The idea of the Care Act is that the person is part of the entire process and their outcomes are looked at with them at the very beginning and we /they follow that through right to the end. This rarely happens. </a:t>
            </a:r>
            <a:endParaRPr lang="en-GB" dirty="0">
              <a:effectLst/>
            </a:endParaRPr>
          </a:p>
        </p:txBody>
      </p:sp>
      <p:sp>
        <p:nvSpPr>
          <p:cNvPr id="12" name="Oval Callout 11">
            <a:extLst>
              <a:ext uri="{FF2B5EF4-FFF2-40B4-BE49-F238E27FC236}">
                <a16:creationId xmlns:a16="http://schemas.microsoft.com/office/drawing/2014/main" id="{F8285328-518E-0C44-98CB-FF36D6712564}"/>
              </a:ext>
            </a:extLst>
          </p:cNvPr>
          <p:cNvSpPr/>
          <p:nvPr/>
        </p:nvSpPr>
        <p:spPr>
          <a:xfrm>
            <a:off x="319440" y="4189059"/>
            <a:ext cx="4477406" cy="2575034"/>
          </a:xfrm>
          <a:prstGeom prst="wedgeEllipseCallout">
            <a:avLst>
              <a:gd name="adj1" fmla="val 74819"/>
              <a:gd name="adj2" fmla="val 342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6">
                    <a:lumMod val="75000"/>
                  </a:schemeClr>
                </a:solidFill>
              </a:rPr>
              <a:t>We had only one or two referrals in the last few months for a Section 42 enquiry advocate. We need much more involvement. We are not getting the referrals through that we would expect </a:t>
            </a:r>
            <a:endParaRPr lang="en-GB" dirty="0">
              <a:solidFill>
                <a:schemeClr val="accent6">
                  <a:lumMod val="75000"/>
                </a:schemeClr>
              </a:solidFill>
              <a:effectLst/>
            </a:endParaRPr>
          </a:p>
        </p:txBody>
      </p:sp>
      <p:pic>
        <p:nvPicPr>
          <p:cNvPr id="13" name="Picture 12" descr="Logo&#10;&#10;Description automatically generated">
            <a:extLst>
              <a:ext uri="{FF2B5EF4-FFF2-40B4-BE49-F238E27FC236}">
                <a16:creationId xmlns:a16="http://schemas.microsoft.com/office/drawing/2014/main" id="{6EEE5997-8410-6643-ACD8-40FBBEA3BE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255321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594B-5859-4F92-820A-00AF4959A4C0}"/>
              </a:ext>
            </a:extLst>
          </p:cNvPr>
          <p:cNvSpPr>
            <a:spLocks noGrp="1"/>
          </p:cNvSpPr>
          <p:nvPr>
            <p:ph type="title"/>
          </p:nvPr>
        </p:nvSpPr>
        <p:spPr>
          <a:xfrm>
            <a:off x="500062" y="1196975"/>
            <a:ext cx="11191876" cy="576263"/>
          </a:xfrm>
        </p:spPr>
        <p:txBody>
          <a:bodyPr/>
          <a:lstStyle/>
          <a:p>
            <a:r>
              <a:rPr lang="en-GB" sz="2800" dirty="0"/>
              <a:t>What might help in addressing these issues?</a:t>
            </a:r>
          </a:p>
        </p:txBody>
      </p:sp>
      <p:sp>
        <p:nvSpPr>
          <p:cNvPr id="3" name="Content Placeholder 2">
            <a:extLst>
              <a:ext uri="{FF2B5EF4-FFF2-40B4-BE49-F238E27FC236}">
                <a16:creationId xmlns:a16="http://schemas.microsoft.com/office/drawing/2014/main" id="{B1E04FA9-5A26-4112-BD36-EFAA1FB3E7FB}"/>
              </a:ext>
            </a:extLst>
          </p:cNvPr>
          <p:cNvSpPr>
            <a:spLocks noGrp="1"/>
          </p:cNvSpPr>
          <p:nvPr>
            <p:ph idx="1"/>
          </p:nvPr>
        </p:nvSpPr>
        <p:spPr>
          <a:xfrm>
            <a:off x="719138" y="1760538"/>
            <a:ext cx="10972800" cy="4900930"/>
          </a:xfrm>
        </p:spPr>
        <p:txBody>
          <a:bodyPr/>
          <a:lstStyle/>
          <a:p>
            <a:pPr marL="0" indent="0">
              <a:buNone/>
            </a:pPr>
            <a:r>
              <a:rPr lang="en-GB" sz="2400" dirty="0"/>
              <a:t>Ideas and good practice we heard about includes:</a:t>
            </a:r>
          </a:p>
          <a:p>
            <a:r>
              <a:rPr lang="en-GB" sz="2200" dirty="0"/>
              <a:t>Develop strong working relationships between advocacy providers and social workers, social care practitioners, commissioners, safeguarding leads and Safeguarding Adults Boards (SAB/s)</a:t>
            </a:r>
          </a:p>
          <a:p>
            <a:pPr marL="0" indent="0">
              <a:buNone/>
            </a:pPr>
            <a:r>
              <a:rPr lang="en-GB" sz="2200" i="1" dirty="0">
                <a:solidFill>
                  <a:schemeClr val="accent1">
                    <a:lumMod val="50000"/>
                  </a:schemeClr>
                </a:solidFill>
                <a:latin typeface="ArialMTStd"/>
              </a:rPr>
              <a:t>“We have worked hard with our networking. Referrals have increased by 40 per cent in</a:t>
            </a:r>
            <a:br>
              <a:rPr lang="en-GB" sz="2200" i="1" dirty="0">
                <a:solidFill>
                  <a:schemeClr val="accent1">
                    <a:lumMod val="50000"/>
                  </a:schemeClr>
                </a:solidFill>
                <a:latin typeface="ArialMTStd"/>
              </a:rPr>
            </a:br>
            <a:r>
              <a:rPr lang="en-GB" sz="2200" i="1" dirty="0">
                <a:solidFill>
                  <a:schemeClr val="accent1">
                    <a:lumMod val="50000"/>
                  </a:schemeClr>
                </a:solidFill>
                <a:latin typeface="ArialMTStd"/>
              </a:rPr>
              <a:t>the last two years due to regular face to face meetings with the safeguarding team. A key part is an ‘engagement protocol’ which we wrote and asked the safeguarding teams to sign up to as an agreement.” </a:t>
            </a:r>
            <a:endParaRPr lang="en-GB" sz="2200" i="1" dirty="0">
              <a:solidFill>
                <a:schemeClr val="accent1">
                  <a:lumMod val="50000"/>
                </a:schemeClr>
              </a:solidFill>
            </a:endParaRPr>
          </a:p>
          <a:p>
            <a:r>
              <a:rPr lang="en-GB" sz="2200" dirty="0"/>
              <a:t>Awareness raising about rights to advocacy wherever an individual first seeks safeguarding support  - this could be cross attendance at team meetings or offering training to social workers and others so they understand what advocacy is.</a:t>
            </a:r>
          </a:p>
          <a:p>
            <a:r>
              <a:rPr lang="en-GB" sz="2200" dirty="0"/>
              <a:t>A suggested ‘</a:t>
            </a:r>
            <a:r>
              <a:rPr lang="en-GB" sz="2200" dirty="0" err="1"/>
              <a:t>Opt</a:t>
            </a:r>
            <a:r>
              <a:rPr lang="en-GB" sz="2200" dirty="0"/>
              <a:t> out’ approach to referring people for advocacy support where eligibility criteria for advocacy are  met </a:t>
            </a:r>
          </a:p>
          <a:p>
            <a:pPr marL="0" indent="0">
              <a:buNone/>
            </a:pPr>
            <a:endParaRPr lang="en-GB" sz="2400" dirty="0"/>
          </a:p>
          <a:p>
            <a:pPr marL="0" indent="0">
              <a:buNone/>
            </a:pPr>
            <a:endParaRPr lang="en-GB" dirty="0"/>
          </a:p>
          <a:p>
            <a:endParaRPr lang="en-GB" sz="2400" dirty="0"/>
          </a:p>
          <a:p>
            <a:pPr marL="0" indent="0">
              <a:buNone/>
            </a:pPr>
            <a:endParaRPr lang="en-GB" sz="2400" dirty="0"/>
          </a:p>
        </p:txBody>
      </p:sp>
      <p:pic>
        <p:nvPicPr>
          <p:cNvPr id="4" name="Picture 3">
            <a:extLst>
              <a:ext uri="{FF2B5EF4-FFF2-40B4-BE49-F238E27FC236}">
                <a16:creationId xmlns:a16="http://schemas.microsoft.com/office/drawing/2014/main" id="{BE1DF202-1B78-CB4D-9B7C-7312D8786CC2}"/>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6" name="Picture 5" descr="Logo&#10;&#10;Description automatically generated">
            <a:extLst>
              <a:ext uri="{FF2B5EF4-FFF2-40B4-BE49-F238E27FC236}">
                <a16:creationId xmlns:a16="http://schemas.microsoft.com/office/drawing/2014/main" id="{4F8C075B-95EA-0C4A-8C33-F02FE581FB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9854" y="34084"/>
            <a:ext cx="2665242" cy="1162892"/>
          </a:xfrm>
          <a:prstGeom prst="rect">
            <a:avLst/>
          </a:prstGeom>
        </p:spPr>
      </p:pic>
    </p:spTree>
    <p:extLst>
      <p:ext uri="{BB962C8B-B14F-4D97-AF65-F5344CB8AC3E}">
        <p14:creationId xmlns:p14="http://schemas.microsoft.com/office/powerpoint/2010/main" val="1269112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719138" y="1196975"/>
            <a:ext cx="4846775" cy="5092575"/>
          </a:xfrm>
        </p:spPr>
        <p:txBody>
          <a:bodyPr/>
          <a:lstStyle/>
          <a:p>
            <a:r>
              <a:rPr lang="en-GB" b="1" dirty="0">
                <a:effectLst/>
                <a:latin typeface="Arial" panose="020B0604020202020204" pitchFamily="34" charset="0"/>
                <a:ea typeface="Calibri" panose="020F0502020204030204" pitchFamily="34" charset="0"/>
                <a:cs typeface="Times New Roman" panose="02020603050405020304" pitchFamily="18" charset="0"/>
              </a:rPr>
              <a:t>Poll Question:</a:t>
            </a:r>
            <a:br>
              <a:rPr lang="en-GB" b="1" dirty="0">
                <a:effectLst/>
                <a:latin typeface="Arial" panose="020B0604020202020204" pitchFamily="34" charset="0"/>
                <a:ea typeface="Calibri" panose="020F0502020204030204" pitchFamily="34" charset="0"/>
                <a:cs typeface="Times New Roman" panose="02020603050405020304" pitchFamily="18" charset="0"/>
              </a:rPr>
            </a:br>
            <a:br>
              <a:rPr lang="en-GB" b="1" dirty="0">
                <a:effectLst/>
                <a:latin typeface="Arial" panose="020B0604020202020204" pitchFamily="34" charset="0"/>
                <a:ea typeface="Calibri" panose="020F0502020204030204" pitchFamily="34" charset="0"/>
                <a:cs typeface="Times New Roman" panose="02020603050405020304" pitchFamily="18" charset="0"/>
              </a:rPr>
            </a:br>
            <a:r>
              <a:rPr lang="en-GB" b="1" dirty="0">
                <a:effectLst/>
                <a:latin typeface="Arial" panose="020B0604020202020204" pitchFamily="34" charset="0"/>
                <a:ea typeface="Calibri" panose="020F0502020204030204" pitchFamily="34" charset="0"/>
                <a:cs typeface="Times New Roman" panose="02020603050405020304" pitchFamily="18" charset="0"/>
              </a:rPr>
              <a:t>Do you think that the role of advocacy needs to be better understood?</a:t>
            </a:r>
            <a:endParaRPr lang="en-GB" dirty="0"/>
          </a:p>
        </p:txBody>
      </p:sp>
      <p:pic>
        <p:nvPicPr>
          <p:cNvPr id="4" name="Picture 3">
            <a:extLst>
              <a:ext uri="{FF2B5EF4-FFF2-40B4-BE49-F238E27FC236}">
                <a16:creationId xmlns:a16="http://schemas.microsoft.com/office/drawing/2014/main" id="{77FB723B-2770-8A41-B4DF-1E661CAEDED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EBC4080-BB51-5C42-A553-9BCB72809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pic>
        <p:nvPicPr>
          <p:cNvPr id="25602" name="Picture 2" descr="Poll Vector Stock Illustrations – 18,574 Poll Vector Stock Illustrations,  Vectors &amp; Clipart - Dreamstime">
            <a:extLst>
              <a:ext uri="{FF2B5EF4-FFF2-40B4-BE49-F238E27FC236}">
                <a16:creationId xmlns:a16="http://schemas.microsoft.com/office/drawing/2014/main" id="{5A4318FD-FD21-5D48-8819-A9D6C0521DA1}"/>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159250" y="1653647"/>
            <a:ext cx="3592066" cy="4179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8669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609600" y="1888436"/>
            <a:ext cx="10972800" cy="4969564"/>
          </a:xfrm>
        </p:spPr>
        <p:txBody>
          <a:bodyPr/>
          <a:lstStyle/>
          <a:p>
            <a:pPr algn="ctr"/>
            <a:br>
              <a:rPr lang="en-GB" sz="1800" b="1" dirty="0">
                <a:effectLst/>
                <a:latin typeface="Arial" panose="020B0604020202020204" pitchFamily="34" charset="0"/>
                <a:ea typeface="Calibri" panose="020F0502020204030204" pitchFamily="34" charset="0"/>
                <a:cs typeface="Times New Roman" panose="02020603050405020304" pitchFamily="18" charset="0"/>
              </a:rPr>
            </a:br>
            <a:br>
              <a:rPr lang="en-GB" sz="1800" b="1" dirty="0">
                <a:effectLst/>
                <a:latin typeface="Arial" panose="020B0604020202020204" pitchFamily="34" charset="0"/>
                <a:ea typeface="Calibri" panose="020F0502020204030204" pitchFamily="34" charset="0"/>
                <a:cs typeface="Times New Roman" panose="02020603050405020304" pitchFamily="18" charset="0"/>
              </a:rPr>
            </a:br>
            <a:r>
              <a:rPr lang="en-GB" sz="4400" b="1" dirty="0">
                <a:effectLst/>
                <a:latin typeface="Arial" panose="020B0604020202020204" pitchFamily="34" charset="0"/>
                <a:ea typeface="Calibri" panose="020F0502020204030204" pitchFamily="34" charset="0"/>
                <a:cs typeface="Times New Roman" panose="02020603050405020304" pitchFamily="18" charset="0"/>
              </a:rPr>
              <a:t>A need for increased clarity, consistency and transparency across agencies in relation to roles and responsibilities in safeguarding, and definition of what constitutes a safeguarding concern</a:t>
            </a:r>
            <a:br>
              <a:rPr lang="en-GB" sz="4400" dirty="0">
                <a:effectLst/>
                <a:latin typeface="Calibri" panose="020F0502020204030204" pitchFamily="34" charset="0"/>
                <a:ea typeface="Calibri" panose="020F0502020204030204" pitchFamily="34" charset="0"/>
                <a:cs typeface="Times New Roman" panose="02020603050405020304" pitchFamily="18" charset="0"/>
              </a:rPr>
            </a:br>
            <a:endParaRPr lang="en-GB" sz="4400" dirty="0"/>
          </a:p>
        </p:txBody>
      </p:sp>
      <p:pic>
        <p:nvPicPr>
          <p:cNvPr id="4" name="Picture 3">
            <a:extLst>
              <a:ext uri="{FF2B5EF4-FFF2-40B4-BE49-F238E27FC236}">
                <a16:creationId xmlns:a16="http://schemas.microsoft.com/office/drawing/2014/main" id="{77FB723B-2770-8A41-B4DF-1E661CAEDED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EBC4080-BB51-5C42-A553-9BCB72809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7" name="Rounded Rectangle 6">
            <a:extLst>
              <a:ext uri="{FF2B5EF4-FFF2-40B4-BE49-F238E27FC236}">
                <a16:creationId xmlns:a16="http://schemas.microsoft.com/office/drawing/2014/main" id="{05C6D4B3-356D-DC40-A5DD-723A46213CF1}"/>
              </a:ext>
            </a:extLst>
          </p:cNvPr>
          <p:cNvSpPr/>
          <p:nvPr/>
        </p:nvSpPr>
        <p:spPr bwMode="auto">
          <a:xfrm>
            <a:off x="284922" y="1152137"/>
            <a:ext cx="4310063" cy="9144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4400" b="1" i="0" u="none" strike="noStrike" normalizeH="0" baseline="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charset="0"/>
                <a:ea typeface="ＭＳ Ｐゴシック" charset="0"/>
              </a:rPr>
              <a:t>Core Message</a:t>
            </a:r>
          </a:p>
        </p:txBody>
      </p:sp>
    </p:spTree>
    <p:extLst>
      <p:ext uri="{BB962C8B-B14F-4D97-AF65-F5344CB8AC3E}">
        <p14:creationId xmlns:p14="http://schemas.microsoft.com/office/powerpoint/2010/main" val="3544887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2C35-8AEC-4D5B-9F2D-FC6A84467693}"/>
              </a:ext>
            </a:extLst>
          </p:cNvPr>
          <p:cNvSpPr>
            <a:spLocks noGrp="1"/>
          </p:cNvSpPr>
          <p:nvPr>
            <p:ph type="title"/>
          </p:nvPr>
        </p:nvSpPr>
        <p:spPr/>
        <p:txBody>
          <a:bodyPr/>
          <a:lstStyle/>
          <a:p>
            <a:r>
              <a:rPr lang="en-GB" sz="3200" dirty="0"/>
              <a:t>What did advocates say in conversations with us?</a:t>
            </a:r>
          </a:p>
        </p:txBody>
      </p:sp>
      <p:pic>
        <p:nvPicPr>
          <p:cNvPr id="5" name="Picture 4">
            <a:extLst>
              <a:ext uri="{FF2B5EF4-FFF2-40B4-BE49-F238E27FC236}">
                <a16:creationId xmlns:a16="http://schemas.microsoft.com/office/drawing/2014/main" id="{D458BD1A-B0A9-4184-8992-4D2718F90C59}"/>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6" name="Picture 5" descr="Logo&#10;&#10;Description automatically generated">
            <a:extLst>
              <a:ext uri="{FF2B5EF4-FFF2-40B4-BE49-F238E27FC236}">
                <a16:creationId xmlns:a16="http://schemas.microsoft.com/office/drawing/2014/main" id="{38AEAFDC-794E-8C42-A952-0692956325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7" name="Content Placeholder 6">
            <a:extLst>
              <a:ext uri="{FF2B5EF4-FFF2-40B4-BE49-F238E27FC236}">
                <a16:creationId xmlns:a16="http://schemas.microsoft.com/office/drawing/2014/main" id="{F4BA9394-8710-2D4C-AAAA-C2A70828009E}"/>
              </a:ext>
            </a:extLst>
          </p:cNvPr>
          <p:cNvSpPr>
            <a:spLocks noGrp="1"/>
          </p:cNvSpPr>
          <p:nvPr>
            <p:ph idx="1"/>
          </p:nvPr>
        </p:nvSpPr>
        <p:spPr>
          <a:xfrm>
            <a:off x="-318654" y="1639714"/>
            <a:ext cx="4156364" cy="2533361"/>
          </a:xfrm>
          <a:prstGeom prst="wedgeEllipseCallout">
            <a:avLst>
              <a:gd name="adj1" fmla="val 47230"/>
              <a:gd name="adj2" fmla="val 54079"/>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sz="1800" dirty="0">
                <a:solidFill>
                  <a:schemeClr val="accent6">
                    <a:lumMod val="75000"/>
                  </a:schemeClr>
                </a:solidFill>
              </a:rPr>
              <a:t>There is inconsistency across different local authority areas in responses to safeguarding concerns that we raise. We would like to see more consistency</a:t>
            </a:r>
            <a:endParaRPr lang="en-GB" sz="1800" dirty="0">
              <a:solidFill>
                <a:schemeClr val="accent6">
                  <a:lumMod val="75000"/>
                </a:schemeClr>
              </a:solidFill>
              <a:effectLst/>
            </a:endParaRPr>
          </a:p>
        </p:txBody>
      </p:sp>
      <p:sp>
        <p:nvSpPr>
          <p:cNvPr id="4" name="Oval Callout 3">
            <a:extLst>
              <a:ext uri="{FF2B5EF4-FFF2-40B4-BE49-F238E27FC236}">
                <a16:creationId xmlns:a16="http://schemas.microsoft.com/office/drawing/2014/main" id="{747E7692-D533-E846-AC2E-D1DEEA6D3497}"/>
              </a:ext>
            </a:extLst>
          </p:cNvPr>
          <p:cNvSpPr/>
          <p:nvPr/>
        </p:nvSpPr>
        <p:spPr bwMode="auto">
          <a:xfrm>
            <a:off x="8035638" y="1727992"/>
            <a:ext cx="4492900" cy="2034239"/>
          </a:xfrm>
          <a:prstGeom prst="wedgeEllipseCallout">
            <a:avLst>
              <a:gd name="adj1" fmla="val -44885"/>
              <a:gd name="adj2" fmla="val 54327"/>
            </a:avLst>
          </a:prstGeom>
          <a:solidFill>
            <a:schemeClr val="accent6"/>
          </a:solidFill>
          <a:ln>
            <a:noFill/>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GB" dirty="0">
                <a:solidFill>
                  <a:schemeClr val="accent3">
                    <a:lumMod val="95000"/>
                  </a:schemeClr>
                </a:solidFill>
              </a:rPr>
              <a:t>There is a need for clear guidance on when an issue is a safeguarding concern and what you do if it isn’t, but nevertheless someone is at risk</a:t>
            </a:r>
            <a:endParaRPr kumimoji="0" lang="en-GB" b="1" i="0" u="none" strike="noStrike" cap="none" normalizeH="0" baseline="0" dirty="0">
              <a:ln>
                <a:noFill/>
              </a:ln>
              <a:solidFill>
                <a:schemeClr val="accent3">
                  <a:lumMod val="95000"/>
                </a:schemeClr>
              </a:solidFill>
              <a:effectLst/>
              <a:latin typeface="Arial" charset="0"/>
              <a:ea typeface="ＭＳ Ｐゴシック" charset="0"/>
            </a:endParaRPr>
          </a:p>
        </p:txBody>
      </p:sp>
      <p:sp>
        <p:nvSpPr>
          <p:cNvPr id="8" name="Oval Callout 7">
            <a:extLst>
              <a:ext uri="{FF2B5EF4-FFF2-40B4-BE49-F238E27FC236}">
                <a16:creationId xmlns:a16="http://schemas.microsoft.com/office/drawing/2014/main" id="{AEF43E2B-29AB-4444-BC62-084194FDE5EE}"/>
              </a:ext>
            </a:extLst>
          </p:cNvPr>
          <p:cNvSpPr/>
          <p:nvPr/>
        </p:nvSpPr>
        <p:spPr>
          <a:xfrm>
            <a:off x="319440" y="4189059"/>
            <a:ext cx="3836924" cy="2575034"/>
          </a:xfrm>
          <a:prstGeom prst="wedgeEllipseCallout">
            <a:avLst>
              <a:gd name="adj1" fmla="val 53159"/>
              <a:gd name="adj2" fmla="val -454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2">
                    <a:lumMod val="60000"/>
                    <a:lumOff val="40000"/>
                  </a:schemeClr>
                </a:solidFill>
              </a:rPr>
              <a:t>There is a gap where we might think there is a safeguarding concern and we report it and then the local authority ‘threshold’ gets in the way</a:t>
            </a:r>
            <a:endParaRPr lang="en-GB" dirty="0">
              <a:solidFill>
                <a:schemeClr val="accent2">
                  <a:lumMod val="60000"/>
                  <a:lumOff val="40000"/>
                </a:schemeClr>
              </a:solidFill>
              <a:effectLst/>
            </a:endParaRPr>
          </a:p>
        </p:txBody>
      </p:sp>
      <p:sp>
        <p:nvSpPr>
          <p:cNvPr id="9" name="Oval Callout 8">
            <a:extLst>
              <a:ext uri="{FF2B5EF4-FFF2-40B4-BE49-F238E27FC236}">
                <a16:creationId xmlns:a16="http://schemas.microsoft.com/office/drawing/2014/main" id="{231820EE-B7C7-8641-8024-06847C0987C7}"/>
              </a:ext>
            </a:extLst>
          </p:cNvPr>
          <p:cNvSpPr/>
          <p:nvPr/>
        </p:nvSpPr>
        <p:spPr>
          <a:xfrm>
            <a:off x="8644404" y="3767819"/>
            <a:ext cx="3228156" cy="2575033"/>
          </a:xfrm>
          <a:prstGeom prst="wedgeEllipseCallout">
            <a:avLst>
              <a:gd name="adj1" fmla="val -68478"/>
              <a:gd name="adj2" fmla="val -39949"/>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 don’t hear back on outcomes and whether an issue is investigated or not. We don’t always get to hear about risks going forward. </a:t>
            </a:r>
            <a:endParaRPr lang="en-GB" dirty="0">
              <a:effectLst/>
            </a:endParaRPr>
          </a:p>
        </p:txBody>
      </p:sp>
      <p:sp>
        <p:nvSpPr>
          <p:cNvPr id="10" name="Oval Callout 9">
            <a:extLst>
              <a:ext uri="{FF2B5EF4-FFF2-40B4-BE49-F238E27FC236}">
                <a16:creationId xmlns:a16="http://schemas.microsoft.com/office/drawing/2014/main" id="{5B12C8C9-AA5C-9349-98EB-038FB1E0A757}"/>
              </a:ext>
            </a:extLst>
          </p:cNvPr>
          <p:cNvSpPr/>
          <p:nvPr/>
        </p:nvSpPr>
        <p:spPr>
          <a:xfrm>
            <a:off x="3657601" y="1683657"/>
            <a:ext cx="4848258" cy="3324804"/>
          </a:xfrm>
          <a:prstGeom prst="wedgeEllipseCallout">
            <a:avLst>
              <a:gd name="adj1" fmla="val -33501"/>
              <a:gd name="adj2" fmla="val 6650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Safeguarding Adult Reviews often talk about ‘passing the buck’. That’s a real issue. Not being afraid to go further up the line is important (escalation). If necessary, I will go to the service commissioner. Sometimes when we escalate,</a:t>
            </a:r>
            <a:br>
              <a:rPr lang="en-GB" dirty="0"/>
            </a:br>
            <a:r>
              <a:rPr lang="en-GB" dirty="0"/>
              <a:t>we are in a ‘rinse and repeat cycle</a:t>
            </a:r>
            <a:endParaRPr lang="en-GB" dirty="0">
              <a:solidFill>
                <a:schemeClr val="accent2">
                  <a:lumMod val="60000"/>
                  <a:lumOff val="40000"/>
                </a:schemeClr>
              </a:solidFill>
              <a:effectLst/>
            </a:endParaRPr>
          </a:p>
        </p:txBody>
      </p:sp>
      <p:sp>
        <p:nvSpPr>
          <p:cNvPr id="11" name="Content Placeholder 6">
            <a:extLst>
              <a:ext uri="{FF2B5EF4-FFF2-40B4-BE49-F238E27FC236}">
                <a16:creationId xmlns:a16="http://schemas.microsoft.com/office/drawing/2014/main" id="{4F608B98-8DC5-2146-8FC1-5248E2161081}"/>
              </a:ext>
            </a:extLst>
          </p:cNvPr>
          <p:cNvSpPr txBox="1">
            <a:spLocks/>
          </p:cNvSpPr>
          <p:nvPr/>
        </p:nvSpPr>
        <p:spPr bwMode="auto">
          <a:xfrm>
            <a:off x="5257708" y="4657748"/>
            <a:ext cx="4156364" cy="2533361"/>
          </a:xfrm>
          <a:prstGeom prst="wedgeEllipseCallout">
            <a:avLst>
              <a:gd name="adj1" fmla="val -69437"/>
              <a:gd name="adj2" fmla="val -1703"/>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None/>
            </a:pPr>
            <a:r>
              <a:rPr lang="en-GB" sz="1800" dirty="0"/>
              <a:t>The way we look at this is that we don’t need to know the personal detail but just...has it been taken on and are there protective measures in place?</a:t>
            </a:r>
          </a:p>
        </p:txBody>
      </p:sp>
    </p:spTree>
    <p:extLst>
      <p:ext uri="{BB962C8B-B14F-4D97-AF65-F5344CB8AC3E}">
        <p14:creationId xmlns:p14="http://schemas.microsoft.com/office/powerpoint/2010/main" val="271352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594B-5859-4F92-820A-00AF4959A4C0}"/>
              </a:ext>
            </a:extLst>
          </p:cNvPr>
          <p:cNvSpPr>
            <a:spLocks noGrp="1"/>
          </p:cNvSpPr>
          <p:nvPr>
            <p:ph type="title"/>
          </p:nvPr>
        </p:nvSpPr>
        <p:spPr/>
        <p:txBody>
          <a:bodyPr/>
          <a:lstStyle/>
          <a:p>
            <a:r>
              <a:rPr lang="en-GB" sz="2800" dirty="0"/>
              <a:t>What might help in addressing these issues?</a:t>
            </a:r>
          </a:p>
        </p:txBody>
      </p:sp>
      <p:sp>
        <p:nvSpPr>
          <p:cNvPr id="3" name="Content Placeholder 2">
            <a:extLst>
              <a:ext uri="{FF2B5EF4-FFF2-40B4-BE49-F238E27FC236}">
                <a16:creationId xmlns:a16="http://schemas.microsoft.com/office/drawing/2014/main" id="{B1E04FA9-5A26-4112-BD36-EFAA1FB3E7FB}"/>
              </a:ext>
            </a:extLst>
          </p:cNvPr>
          <p:cNvSpPr>
            <a:spLocks noGrp="1"/>
          </p:cNvSpPr>
          <p:nvPr>
            <p:ph idx="1"/>
          </p:nvPr>
        </p:nvSpPr>
        <p:spPr>
          <a:xfrm>
            <a:off x="719138" y="1745385"/>
            <a:ext cx="10972800" cy="4816794"/>
          </a:xfrm>
        </p:spPr>
        <p:txBody>
          <a:bodyPr/>
          <a:lstStyle/>
          <a:p>
            <a:pPr marL="0" indent="0">
              <a:buNone/>
            </a:pPr>
            <a:r>
              <a:rPr lang="en-GB" sz="2400" dirty="0"/>
              <a:t>Ideas and good practice we heard about includes:</a:t>
            </a:r>
          </a:p>
          <a:p>
            <a:pPr>
              <a:buFont typeface="Arial" panose="020B0604020202020204" pitchFamily="34" charset="0"/>
              <a:buChar char="•"/>
            </a:pPr>
            <a:r>
              <a:rPr lang="en-GB" sz="2400" dirty="0">
                <a:latin typeface="ArialMTStd"/>
              </a:rPr>
              <a:t>conversations and relationship building with colleagues across organisations. </a:t>
            </a:r>
          </a:p>
          <a:p>
            <a:pPr>
              <a:buFont typeface="Arial" panose="020B0604020202020204" pitchFamily="34" charset="0"/>
              <a:buChar char="•"/>
            </a:pPr>
            <a:r>
              <a:rPr lang="en-GB" sz="2400" dirty="0">
                <a:latin typeface="ArialMTStd"/>
              </a:rPr>
              <a:t>regular meetings between advocacy providers and the safeguarding team, so issues and progress can be explored - even when things were working well </a:t>
            </a:r>
          </a:p>
          <a:p>
            <a:pPr>
              <a:buFont typeface="Arial" panose="020B0604020202020204" pitchFamily="34" charset="0"/>
              <a:buChar char="•"/>
            </a:pPr>
            <a:r>
              <a:rPr lang="en-GB" sz="2400" dirty="0">
                <a:latin typeface="ArialMTStd"/>
              </a:rPr>
              <a:t>Clear local guidelines that are consistent with national policy and legal responsibilities underpinning a consistent local multi-agency approach </a:t>
            </a:r>
          </a:p>
          <a:p>
            <a:pPr>
              <a:buFont typeface="Arial" panose="020B0604020202020204" pitchFamily="34" charset="0"/>
              <a:buChar char="•"/>
            </a:pPr>
            <a:r>
              <a:rPr lang="en-GB" sz="2400" dirty="0">
                <a:latin typeface="ArialMTStd"/>
              </a:rPr>
              <a:t>A new safeguarding concerns framework - </a:t>
            </a:r>
            <a:r>
              <a:rPr lang="en-GB" sz="2400" dirty="0"/>
              <a:t>Helps with consistent definitions to support decisions about what is/isn’t a safeguarding concern </a:t>
            </a:r>
          </a:p>
          <a:p>
            <a:pPr>
              <a:buFont typeface="Arial" panose="020B0604020202020204" pitchFamily="34" charset="0"/>
              <a:buChar char="•"/>
            </a:pPr>
            <a:endParaRPr lang="en-GB" sz="2400" dirty="0"/>
          </a:p>
          <a:p>
            <a:pPr marL="0" indent="0">
              <a:buNone/>
            </a:pPr>
            <a:r>
              <a:rPr lang="en-GB" sz="1800" dirty="0">
                <a:hlinkClick r:id="rId3"/>
              </a:rPr>
              <a:t>https://www.local.gov.uk/understanding-what-constitutes-safeguarding-concern-and-how-support-effective-outcomes</a:t>
            </a:r>
            <a:r>
              <a:rPr lang="en-GB" sz="1800" dirty="0"/>
              <a:t> </a:t>
            </a:r>
          </a:p>
        </p:txBody>
      </p:sp>
      <p:pic>
        <p:nvPicPr>
          <p:cNvPr id="4" name="Picture 3">
            <a:extLst>
              <a:ext uri="{FF2B5EF4-FFF2-40B4-BE49-F238E27FC236}">
                <a16:creationId xmlns:a16="http://schemas.microsoft.com/office/drawing/2014/main" id="{859E7F82-8778-494F-9265-5D174BEA09E9}"/>
              </a:ext>
            </a:extLst>
          </p:cNvPr>
          <p:cNvPicPr>
            <a:picLocks noChangeAspect="1"/>
          </p:cNvPicPr>
          <p:nvPr/>
        </p:nvPicPr>
        <p:blipFill>
          <a:blip r:embed="rId4"/>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037D9C7-A9B7-0649-81C4-71B404A785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2494004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719138" y="1069761"/>
            <a:ext cx="4767262" cy="4965361"/>
          </a:xfrm>
        </p:spPr>
        <p:txBody>
          <a:bodyPr/>
          <a:lstStyle/>
          <a:p>
            <a:br>
              <a:rPr lang="en-GB" sz="3800" b="1" dirty="0">
                <a:effectLst/>
                <a:latin typeface="Arial" panose="020B0604020202020204" pitchFamily="34" charset="0"/>
                <a:ea typeface="Calibri" panose="020F0502020204030204" pitchFamily="34" charset="0"/>
                <a:cs typeface="Times New Roman" panose="02020603050405020304" pitchFamily="18" charset="0"/>
              </a:rPr>
            </a:br>
            <a:r>
              <a:rPr lang="en-GB" sz="3800" dirty="0">
                <a:latin typeface="Arial" panose="020B0604020202020204" pitchFamily="34" charset="0"/>
                <a:ea typeface="Calibri" panose="020F0502020204030204" pitchFamily="34" charset="0"/>
                <a:cs typeface="Times New Roman" panose="02020603050405020304" pitchFamily="18" charset="0"/>
              </a:rPr>
              <a:t>Poll Question:</a:t>
            </a:r>
            <a:br>
              <a:rPr lang="en-GB" sz="3800" dirty="0">
                <a:latin typeface="Arial" panose="020B0604020202020204" pitchFamily="34" charset="0"/>
                <a:ea typeface="Calibri" panose="020F0502020204030204" pitchFamily="34" charset="0"/>
                <a:cs typeface="Times New Roman" panose="02020603050405020304" pitchFamily="18" charset="0"/>
              </a:rPr>
            </a:br>
            <a:br>
              <a:rPr lang="en-GB" sz="3800" dirty="0">
                <a:latin typeface="Arial" panose="020B0604020202020204" pitchFamily="34" charset="0"/>
                <a:ea typeface="Calibri" panose="020F0502020204030204" pitchFamily="34" charset="0"/>
                <a:cs typeface="Times New Roman" panose="02020603050405020304" pitchFamily="18" charset="0"/>
              </a:rPr>
            </a:br>
            <a:r>
              <a:rPr lang="en-GB" sz="3800" dirty="0">
                <a:latin typeface="Arial" panose="020B0604020202020204" pitchFamily="34" charset="0"/>
                <a:ea typeface="Calibri" panose="020F0502020204030204" pitchFamily="34" charset="0"/>
                <a:cs typeface="Times New Roman" panose="02020603050405020304" pitchFamily="18" charset="0"/>
              </a:rPr>
              <a:t>Do</a:t>
            </a:r>
            <a:r>
              <a:rPr lang="en-GB" sz="3800" b="1" dirty="0">
                <a:effectLst/>
                <a:latin typeface="Arial" panose="020B0604020202020204" pitchFamily="34" charset="0"/>
                <a:ea typeface="Calibri" panose="020F0502020204030204" pitchFamily="34" charset="0"/>
                <a:cs typeface="Times New Roman" panose="02020603050405020304" pitchFamily="18" charset="0"/>
              </a:rPr>
              <a:t> you usually get feedback after you’ve raised a safeguarding concern to the local authority? </a:t>
            </a:r>
            <a:endParaRPr lang="en-GB" sz="3800" dirty="0"/>
          </a:p>
        </p:txBody>
      </p:sp>
      <p:pic>
        <p:nvPicPr>
          <p:cNvPr id="4" name="Picture 3">
            <a:extLst>
              <a:ext uri="{FF2B5EF4-FFF2-40B4-BE49-F238E27FC236}">
                <a16:creationId xmlns:a16="http://schemas.microsoft.com/office/drawing/2014/main" id="{77FB723B-2770-8A41-B4DF-1E661CAEDED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EBC4080-BB51-5C42-A553-9BCB72809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pic>
        <p:nvPicPr>
          <p:cNvPr id="25602" name="Picture 2" descr="Poll Vector Stock Illustrations – 18,574 Poll Vector Stock Illustrations,  Vectors &amp; Clipart - Dreamstime">
            <a:extLst>
              <a:ext uri="{FF2B5EF4-FFF2-40B4-BE49-F238E27FC236}">
                <a16:creationId xmlns:a16="http://schemas.microsoft.com/office/drawing/2014/main" id="{5A4318FD-FD21-5D48-8819-A9D6C0521DA1}"/>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368079" y="1665054"/>
            <a:ext cx="3592384" cy="417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492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609600" y="987107"/>
            <a:ext cx="10972800" cy="5473328"/>
          </a:xfrm>
        </p:spPr>
        <p:txBody>
          <a:bodyPr/>
          <a:lstStyle/>
          <a:p>
            <a:pPr algn="ctr"/>
            <a:br>
              <a:rPr lang="en-GB" sz="1800" b="1" dirty="0">
                <a:effectLst/>
                <a:latin typeface="Arial" panose="020B0604020202020204" pitchFamily="34" charset="0"/>
                <a:ea typeface="Calibri" panose="020F0502020204030204" pitchFamily="34" charset="0"/>
                <a:cs typeface="Times New Roman" panose="02020603050405020304" pitchFamily="18" charset="0"/>
              </a:rPr>
            </a:br>
            <a:br>
              <a:rPr lang="en-GB" sz="1800" b="1" dirty="0">
                <a:effectLst/>
                <a:latin typeface="Arial" panose="020B0604020202020204" pitchFamily="34" charset="0"/>
                <a:ea typeface="Calibri" panose="020F0502020204030204" pitchFamily="34" charset="0"/>
                <a:cs typeface="Times New Roman" panose="02020603050405020304" pitchFamily="18" charset="0"/>
              </a:rPr>
            </a:br>
            <a:r>
              <a:rPr lang="en-GB" sz="4800" b="1" dirty="0">
                <a:effectLst/>
                <a:latin typeface="Arial" panose="020B0604020202020204" pitchFamily="34" charset="0"/>
                <a:ea typeface="Calibri" panose="020F0502020204030204" pitchFamily="34" charset="0"/>
                <a:cs typeface="Times New Roman" panose="02020603050405020304" pitchFamily="18" charset="0"/>
              </a:rPr>
              <a:t>M</a:t>
            </a:r>
            <a:r>
              <a:rPr lang="en-GB" sz="4800" dirty="0">
                <a:latin typeface="Arial" panose="020B0604020202020204" pitchFamily="34" charset="0"/>
              </a:rPr>
              <a:t>aking the most of the significant contribution that advocacy can make in safeguarding people in health and social care provider settings</a:t>
            </a:r>
            <a:br>
              <a:rPr lang="en-GB" sz="2400" dirty="0"/>
            </a:br>
            <a:endParaRPr lang="en-GB" sz="2400" dirty="0"/>
          </a:p>
        </p:txBody>
      </p:sp>
      <p:sp>
        <p:nvSpPr>
          <p:cNvPr id="3" name="Content Placeholder 2">
            <a:extLst>
              <a:ext uri="{FF2B5EF4-FFF2-40B4-BE49-F238E27FC236}">
                <a16:creationId xmlns:a16="http://schemas.microsoft.com/office/drawing/2014/main" id="{C8F3FC82-C955-4D32-ACAB-3812F218B8C9}"/>
              </a:ext>
            </a:extLst>
          </p:cNvPr>
          <p:cNvSpPr>
            <a:spLocks noGrp="1"/>
          </p:cNvSpPr>
          <p:nvPr>
            <p:ph idx="1"/>
          </p:nvPr>
        </p:nvSpPr>
        <p:spPr>
          <a:xfrm>
            <a:off x="719138" y="1789113"/>
            <a:ext cx="10972800" cy="4816793"/>
          </a:xfrm>
        </p:spPr>
        <p:txBody>
          <a:bodyPr/>
          <a:lstStyle/>
          <a:p>
            <a:endParaRPr lang="en-GB" sz="2000" dirty="0"/>
          </a:p>
          <a:p>
            <a:endParaRPr lang="en-GB" sz="2000" b="1" dirty="0"/>
          </a:p>
          <a:p>
            <a:pPr marL="0" indent="0">
              <a:buNone/>
            </a:pPr>
            <a:endParaRPr lang="en-GB" sz="1800" dirty="0">
              <a:latin typeface="Arial" panose="020B060402020202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E3D095EF-9EF9-084F-9F3A-F08A69EC29B0}"/>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8ED85B29-25BE-0A47-AF89-B8C6C8FA7E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6" name="Rounded Rectangle 5">
            <a:extLst>
              <a:ext uri="{FF2B5EF4-FFF2-40B4-BE49-F238E27FC236}">
                <a16:creationId xmlns:a16="http://schemas.microsoft.com/office/drawing/2014/main" id="{A8399C5D-A4EE-D740-8BF7-7F6C09E21137}"/>
              </a:ext>
            </a:extLst>
          </p:cNvPr>
          <p:cNvSpPr/>
          <p:nvPr/>
        </p:nvSpPr>
        <p:spPr bwMode="auto">
          <a:xfrm>
            <a:off x="284922" y="1152137"/>
            <a:ext cx="4310063" cy="9144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4400" b="1" i="0" u="none" strike="noStrike" normalizeH="0" baseline="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charset="0"/>
                <a:ea typeface="ＭＳ Ｐゴシック" charset="0"/>
              </a:rPr>
              <a:t>Core Message</a:t>
            </a:r>
          </a:p>
        </p:txBody>
      </p:sp>
    </p:spTree>
    <p:extLst>
      <p:ext uri="{BB962C8B-B14F-4D97-AF65-F5344CB8AC3E}">
        <p14:creationId xmlns:p14="http://schemas.microsoft.com/office/powerpoint/2010/main" val="4207223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2C35-8AEC-4D5B-9F2D-FC6A84467693}"/>
              </a:ext>
            </a:extLst>
          </p:cNvPr>
          <p:cNvSpPr>
            <a:spLocks noGrp="1"/>
          </p:cNvSpPr>
          <p:nvPr>
            <p:ph type="title"/>
          </p:nvPr>
        </p:nvSpPr>
        <p:spPr/>
        <p:txBody>
          <a:bodyPr/>
          <a:lstStyle/>
          <a:p>
            <a:r>
              <a:rPr lang="en-GB" sz="3200" dirty="0"/>
              <a:t>What did advocates say in conversations with us?</a:t>
            </a:r>
          </a:p>
        </p:txBody>
      </p:sp>
      <p:pic>
        <p:nvPicPr>
          <p:cNvPr id="5" name="Picture 4">
            <a:extLst>
              <a:ext uri="{FF2B5EF4-FFF2-40B4-BE49-F238E27FC236}">
                <a16:creationId xmlns:a16="http://schemas.microsoft.com/office/drawing/2014/main" id="{D458BD1A-B0A9-4184-8992-4D2718F90C59}"/>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6" name="Picture 5" descr="Logo&#10;&#10;Description automatically generated">
            <a:extLst>
              <a:ext uri="{FF2B5EF4-FFF2-40B4-BE49-F238E27FC236}">
                <a16:creationId xmlns:a16="http://schemas.microsoft.com/office/drawing/2014/main" id="{54E324F7-DFF4-0E40-ADCC-BC0A4B3E27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7" name="Content Placeholder 6">
            <a:extLst>
              <a:ext uri="{FF2B5EF4-FFF2-40B4-BE49-F238E27FC236}">
                <a16:creationId xmlns:a16="http://schemas.microsoft.com/office/drawing/2014/main" id="{70ED1EB8-E4EB-764D-9812-4C36525F7B99}"/>
              </a:ext>
            </a:extLst>
          </p:cNvPr>
          <p:cNvSpPr>
            <a:spLocks noGrp="1"/>
          </p:cNvSpPr>
          <p:nvPr>
            <p:ph idx="1"/>
          </p:nvPr>
        </p:nvSpPr>
        <p:spPr>
          <a:xfrm>
            <a:off x="-424260" y="1783485"/>
            <a:ext cx="4407044" cy="2200852"/>
          </a:xfrm>
          <a:prstGeom prst="wedgeEllipseCallout">
            <a:avLst>
              <a:gd name="adj1" fmla="val 50374"/>
              <a:gd name="adj2" fmla="val 42748"/>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sz="1800" kern="1200" dirty="0">
                <a:solidFill>
                  <a:schemeClr val="tx1"/>
                </a:solidFill>
              </a:rPr>
              <a:t>There is a preference to deal with issues in-house, minimise and block referral to safeguarding teams. This is a real challenge and an area needing exploring</a:t>
            </a:r>
            <a:endParaRPr lang="en-GB" sz="1800" dirty="0">
              <a:solidFill>
                <a:schemeClr val="accent6">
                  <a:lumMod val="75000"/>
                </a:schemeClr>
              </a:solidFill>
              <a:effectLst/>
            </a:endParaRPr>
          </a:p>
        </p:txBody>
      </p:sp>
      <p:sp>
        <p:nvSpPr>
          <p:cNvPr id="8" name="Content Placeholder 6">
            <a:extLst>
              <a:ext uri="{FF2B5EF4-FFF2-40B4-BE49-F238E27FC236}">
                <a16:creationId xmlns:a16="http://schemas.microsoft.com/office/drawing/2014/main" id="{C42EFA7D-A52C-904E-B82C-426101DC8D31}"/>
              </a:ext>
            </a:extLst>
          </p:cNvPr>
          <p:cNvSpPr txBox="1">
            <a:spLocks/>
          </p:cNvSpPr>
          <p:nvPr/>
        </p:nvSpPr>
        <p:spPr bwMode="auto">
          <a:xfrm>
            <a:off x="7895332" y="1733841"/>
            <a:ext cx="4407044" cy="2200852"/>
          </a:xfrm>
          <a:prstGeom prst="wedgeEllipseCallout">
            <a:avLst>
              <a:gd name="adj1" fmla="val -56513"/>
              <a:gd name="adj2" fmla="val 35194"/>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bg1">
                    <a:lumMod val="85000"/>
                  </a:schemeClr>
                </a:solidFill>
              </a:rPr>
              <a:t>We have IMHA presence on mental health wards. If we see abuse on wards we would raise with the local authority</a:t>
            </a:r>
            <a:endParaRPr lang="en-GB" sz="1800" kern="0" dirty="0">
              <a:solidFill>
                <a:schemeClr val="bg1">
                  <a:lumMod val="85000"/>
                </a:schemeClr>
              </a:solidFill>
            </a:endParaRPr>
          </a:p>
        </p:txBody>
      </p:sp>
      <p:sp>
        <p:nvSpPr>
          <p:cNvPr id="9" name="Content Placeholder 6">
            <a:extLst>
              <a:ext uri="{FF2B5EF4-FFF2-40B4-BE49-F238E27FC236}">
                <a16:creationId xmlns:a16="http://schemas.microsoft.com/office/drawing/2014/main" id="{CD76BD09-402B-E24E-8D7E-CBCB97ED699E}"/>
              </a:ext>
            </a:extLst>
          </p:cNvPr>
          <p:cNvSpPr txBox="1">
            <a:spLocks/>
          </p:cNvSpPr>
          <p:nvPr/>
        </p:nvSpPr>
        <p:spPr bwMode="auto">
          <a:xfrm>
            <a:off x="7895332" y="4062627"/>
            <a:ext cx="4407044" cy="2200852"/>
          </a:xfrm>
          <a:prstGeom prst="wedgeEllipseCallout">
            <a:avLst>
              <a:gd name="adj1" fmla="val -60285"/>
              <a:gd name="adj2" fmla="val -2775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bg1">
                    <a:lumMod val="85000"/>
                  </a:schemeClr>
                </a:solidFill>
              </a:rPr>
              <a:t>The one setting we do find challenging is mental health wards where you have told a ward manager who says, ‘We are on it, you don’t need to do anything else’</a:t>
            </a:r>
            <a:endParaRPr lang="en-GB" sz="1800" kern="0" dirty="0">
              <a:solidFill>
                <a:schemeClr val="bg1">
                  <a:lumMod val="85000"/>
                </a:schemeClr>
              </a:solidFill>
            </a:endParaRPr>
          </a:p>
        </p:txBody>
      </p:sp>
      <p:sp>
        <p:nvSpPr>
          <p:cNvPr id="10" name="Content Placeholder 6">
            <a:extLst>
              <a:ext uri="{FF2B5EF4-FFF2-40B4-BE49-F238E27FC236}">
                <a16:creationId xmlns:a16="http://schemas.microsoft.com/office/drawing/2014/main" id="{A10296AF-FB2C-B747-8803-41AA804AA8FA}"/>
              </a:ext>
            </a:extLst>
          </p:cNvPr>
          <p:cNvSpPr txBox="1">
            <a:spLocks/>
          </p:cNvSpPr>
          <p:nvPr/>
        </p:nvSpPr>
        <p:spPr bwMode="auto">
          <a:xfrm>
            <a:off x="4113001" y="1694947"/>
            <a:ext cx="4407044" cy="2873663"/>
          </a:xfrm>
          <a:prstGeom prst="wedgeEllipseCallout">
            <a:avLst>
              <a:gd name="adj1" fmla="val 17050"/>
              <a:gd name="adj2" fmla="val 57926"/>
            </a:avLst>
          </a:prstGeom>
          <a:solidFill>
            <a:schemeClr val="accent4">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bg1"/>
                </a:solidFill>
              </a:rPr>
              <a:t>We are developing something where an advocate visits a care home once a fortnight to be a presence, but this is not commissioned by the local authority, the care home purchases it as an opt in</a:t>
            </a:r>
            <a:endParaRPr lang="en-GB" sz="1800" kern="0" dirty="0">
              <a:solidFill>
                <a:schemeClr val="bg1"/>
              </a:solidFill>
            </a:endParaRPr>
          </a:p>
        </p:txBody>
      </p:sp>
      <p:sp>
        <p:nvSpPr>
          <p:cNvPr id="11" name="Content Placeholder 6">
            <a:extLst>
              <a:ext uri="{FF2B5EF4-FFF2-40B4-BE49-F238E27FC236}">
                <a16:creationId xmlns:a16="http://schemas.microsoft.com/office/drawing/2014/main" id="{04D70DFD-021A-D34A-9D8F-8AC4796FDEAD}"/>
              </a:ext>
            </a:extLst>
          </p:cNvPr>
          <p:cNvSpPr txBox="1">
            <a:spLocks/>
          </p:cNvSpPr>
          <p:nvPr/>
        </p:nvSpPr>
        <p:spPr bwMode="auto">
          <a:xfrm>
            <a:off x="0" y="3934693"/>
            <a:ext cx="6345382" cy="2923307"/>
          </a:xfrm>
          <a:prstGeom prst="wedgeEllipseCallout">
            <a:avLst>
              <a:gd name="adj1" fmla="val 59779"/>
              <a:gd name="adj2" fmla="val -571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600" dirty="0">
                <a:solidFill>
                  <a:schemeClr val="bg1"/>
                </a:solidFill>
              </a:rPr>
              <a:t>  We deliver the relevant person’s representative (RPR) role under DoLS so we have advocates who go into care homes. As we do that, all the time</a:t>
            </a:r>
            <a:br>
              <a:rPr lang="en-GB" sz="1600" dirty="0">
                <a:solidFill>
                  <a:schemeClr val="bg1"/>
                </a:solidFill>
              </a:rPr>
            </a:br>
            <a:r>
              <a:rPr lang="en-GB" sz="1600" dirty="0">
                <a:solidFill>
                  <a:schemeClr val="bg1"/>
                </a:solidFill>
              </a:rPr>
              <a:t>we see things in people’s notes that should have been raised as a safeguarding issue. We raise that with the care provider manager and then the advocate goes back and checks they have raised it as necessary with the local authority</a:t>
            </a:r>
            <a:endParaRPr lang="en-GB" sz="1600" kern="0" dirty="0">
              <a:solidFill>
                <a:schemeClr val="bg1"/>
              </a:solidFill>
            </a:endParaRPr>
          </a:p>
        </p:txBody>
      </p:sp>
    </p:spTree>
    <p:extLst>
      <p:ext uri="{BB962C8B-B14F-4D97-AF65-F5344CB8AC3E}">
        <p14:creationId xmlns:p14="http://schemas.microsoft.com/office/powerpoint/2010/main" val="1747122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15A5A1-09A8-4D84-B016-FE2B461E3ACB}"/>
              </a:ext>
            </a:extLst>
          </p:cNvPr>
          <p:cNvSpPr>
            <a:spLocks noGrp="1"/>
          </p:cNvSpPr>
          <p:nvPr>
            <p:ph idx="1"/>
          </p:nvPr>
        </p:nvSpPr>
        <p:spPr/>
        <p:txBody>
          <a:bodyPr/>
          <a:lstStyle/>
          <a:p>
            <a:endParaRPr lang="en-GB" dirty="0"/>
          </a:p>
          <a:p>
            <a:endParaRPr lang="en-GB" dirty="0"/>
          </a:p>
          <a:p>
            <a:pPr marL="0" indent="0">
              <a:buNone/>
            </a:pPr>
            <a:r>
              <a:rPr lang="en-GB" b="1" dirty="0">
                <a:solidFill>
                  <a:srgbClr val="800080"/>
                </a:solidFill>
              </a:rPr>
              <a:t>Who’s here?</a:t>
            </a:r>
          </a:p>
        </p:txBody>
      </p:sp>
      <p:pic>
        <p:nvPicPr>
          <p:cNvPr id="5" name="Picture 4">
            <a:extLst>
              <a:ext uri="{FF2B5EF4-FFF2-40B4-BE49-F238E27FC236}">
                <a16:creationId xmlns:a16="http://schemas.microsoft.com/office/drawing/2014/main" id="{762EFA8A-39D2-49A9-99E0-97836FADB10B}"/>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6" name="Picture 5" descr="Logo&#10;&#10;Description automatically generated">
            <a:extLst>
              <a:ext uri="{FF2B5EF4-FFF2-40B4-BE49-F238E27FC236}">
                <a16:creationId xmlns:a16="http://schemas.microsoft.com/office/drawing/2014/main" id="{EFB45F0A-8EE9-764C-AD0A-1BB9E00714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pic>
        <p:nvPicPr>
          <p:cNvPr id="2050" name="Picture 2" descr="How to read a poll.">
            <a:extLst>
              <a:ext uri="{FF2B5EF4-FFF2-40B4-BE49-F238E27FC236}">
                <a16:creationId xmlns:a16="http://schemas.microsoft.com/office/drawing/2014/main" id="{1AEB9E86-4315-3F44-A81F-53B207A1BE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6586" y="1628264"/>
            <a:ext cx="6626225" cy="4714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821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594B-5859-4F92-820A-00AF4959A4C0}"/>
              </a:ext>
            </a:extLst>
          </p:cNvPr>
          <p:cNvSpPr>
            <a:spLocks noGrp="1"/>
          </p:cNvSpPr>
          <p:nvPr>
            <p:ph type="title"/>
          </p:nvPr>
        </p:nvSpPr>
        <p:spPr>
          <a:xfrm>
            <a:off x="500062" y="1196975"/>
            <a:ext cx="11191876" cy="576263"/>
          </a:xfrm>
        </p:spPr>
        <p:txBody>
          <a:bodyPr/>
          <a:lstStyle/>
          <a:p>
            <a:r>
              <a:rPr lang="en-GB" sz="2800" dirty="0"/>
              <a:t>What might help in addressing these issues?</a:t>
            </a:r>
          </a:p>
        </p:txBody>
      </p:sp>
      <p:sp>
        <p:nvSpPr>
          <p:cNvPr id="3" name="Content Placeholder 2">
            <a:extLst>
              <a:ext uri="{FF2B5EF4-FFF2-40B4-BE49-F238E27FC236}">
                <a16:creationId xmlns:a16="http://schemas.microsoft.com/office/drawing/2014/main" id="{B1E04FA9-5A26-4112-BD36-EFAA1FB3E7FB}"/>
              </a:ext>
            </a:extLst>
          </p:cNvPr>
          <p:cNvSpPr>
            <a:spLocks noGrp="1"/>
          </p:cNvSpPr>
          <p:nvPr>
            <p:ph idx="1"/>
          </p:nvPr>
        </p:nvSpPr>
        <p:spPr>
          <a:xfrm>
            <a:off x="719138" y="1773238"/>
            <a:ext cx="10972800" cy="4627562"/>
          </a:xfrm>
        </p:spPr>
        <p:txBody>
          <a:bodyPr/>
          <a:lstStyle/>
          <a:p>
            <a:pPr marL="0" indent="0">
              <a:buNone/>
            </a:pPr>
            <a:r>
              <a:rPr lang="en-GB" sz="2400" dirty="0"/>
              <a:t>Ideas and good practice we heard about includes:</a:t>
            </a:r>
          </a:p>
          <a:p>
            <a:r>
              <a:rPr lang="en-GB" sz="2400" dirty="0"/>
              <a:t>“Whole home” approaches to advocacy support can be beneficial  - need to keep fresh eyes</a:t>
            </a:r>
          </a:p>
          <a:p>
            <a:r>
              <a:rPr lang="en-GB" sz="2400" dirty="0"/>
              <a:t>Issues and patterns of concerns need to be identified, shared and acted upon within robust systems – this is everyone’s responsibility</a:t>
            </a:r>
          </a:p>
          <a:p>
            <a:r>
              <a:rPr lang="en-GB" sz="2400" dirty="0"/>
              <a:t>Safeguarding Adults Boards should hear and act on what advocacy providers and commissioners can tell them.  They need to ‘tap into’ this mine of information!</a:t>
            </a:r>
          </a:p>
          <a:p>
            <a:r>
              <a:rPr lang="en-GB" sz="2400" dirty="0"/>
              <a:t>Robust recording of issues so that patterns can be spotted and acted upon </a:t>
            </a:r>
          </a:p>
          <a:p>
            <a:r>
              <a:rPr lang="en-GB" sz="2400" dirty="0"/>
              <a:t>Commissioning non-statutory advocacy (this could be community/general/issue based advocacy etc)</a:t>
            </a:r>
          </a:p>
        </p:txBody>
      </p:sp>
      <p:pic>
        <p:nvPicPr>
          <p:cNvPr id="4" name="Picture 3">
            <a:extLst>
              <a:ext uri="{FF2B5EF4-FFF2-40B4-BE49-F238E27FC236}">
                <a16:creationId xmlns:a16="http://schemas.microsoft.com/office/drawing/2014/main" id="{5E737F46-FF14-FD4F-A3E9-C1CFB7C6A058}"/>
              </a:ext>
            </a:extLst>
          </p:cNvPr>
          <p:cNvPicPr>
            <a:picLocks noChangeAspect="1"/>
          </p:cNvPicPr>
          <p:nvPr/>
        </p:nvPicPr>
        <p:blipFill>
          <a:blip r:embed="rId2"/>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1F0902C9-7F7B-BD45-8A11-53AE12DDA5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789115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719138" y="1196975"/>
            <a:ext cx="5376862" cy="5063544"/>
          </a:xfrm>
        </p:spPr>
        <p:txBody>
          <a:bodyPr/>
          <a:lstStyle/>
          <a:p>
            <a:r>
              <a:rPr lang="en-GB" sz="3200" dirty="0"/>
              <a:t>Poll Question:</a:t>
            </a:r>
            <a:br>
              <a:rPr lang="en-GB" sz="3200" dirty="0"/>
            </a:br>
            <a:br>
              <a:rPr lang="en-GB" sz="3200" dirty="0"/>
            </a:br>
            <a:r>
              <a:rPr lang="en-GB" sz="3200" dirty="0"/>
              <a:t>If you pick up an issue that concerns you within a closed environment, like a mental health ward or a care home, do you know where to record and raise those issues?</a:t>
            </a:r>
          </a:p>
        </p:txBody>
      </p:sp>
      <p:pic>
        <p:nvPicPr>
          <p:cNvPr id="4" name="Picture 3">
            <a:extLst>
              <a:ext uri="{FF2B5EF4-FFF2-40B4-BE49-F238E27FC236}">
                <a16:creationId xmlns:a16="http://schemas.microsoft.com/office/drawing/2014/main" id="{77FB723B-2770-8A41-B4DF-1E661CAEDED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EBC4080-BB51-5C42-A553-9BCB72809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pic>
        <p:nvPicPr>
          <p:cNvPr id="25602" name="Picture 2" descr="Poll Vector Stock Illustrations – 18,574 Poll Vector Stock Illustrations,  Vectors &amp; Clipart - Dreamstime">
            <a:extLst>
              <a:ext uri="{FF2B5EF4-FFF2-40B4-BE49-F238E27FC236}">
                <a16:creationId xmlns:a16="http://schemas.microsoft.com/office/drawing/2014/main" id="{5A4318FD-FD21-5D48-8819-A9D6C0521DA1}"/>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440732" y="2081289"/>
            <a:ext cx="3592066" cy="4179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446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609600" y="1612319"/>
            <a:ext cx="4856922" cy="4609651"/>
          </a:xfrm>
        </p:spPr>
        <p:txBody>
          <a:bodyPr/>
          <a:lstStyle/>
          <a:p>
            <a:r>
              <a:rPr lang="en-GB" sz="3600" dirty="0"/>
              <a:t>Poll Question:</a:t>
            </a:r>
            <a:br>
              <a:rPr lang="en-GB" sz="3600" dirty="0"/>
            </a:br>
            <a:br>
              <a:rPr lang="en-GB" sz="3600" dirty="0"/>
            </a:br>
            <a:r>
              <a:rPr lang="en-GB" sz="3600" dirty="0"/>
              <a:t>Is it your experience that issues that you have raised are heard and acted upon?</a:t>
            </a:r>
            <a:br>
              <a:rPr lang="en-GB" sz="3600" dirty="0"/>
            </a:br>
            <a:endParaRPr lang="en-GB" sz="3600" dirty="0"/>
          </a:p>
        </p:txBody>
      </p:sp>
      <p:pic>
        <p:nvPicPr>
          <p:cNvPr id="4" name="Picture 3">
            <a:extLst>
              <a:ext uri="{FF2B5EF4-FFF2-40B4-BE49-F238E27FC236}">
                <a16:creationId xmlns:a16="http://schemas.microsoft.com/office/drawing/2014/main" id="{77FB723B-2770-8A41-B4DF-1E661CAEDED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EBC4080-BB51-5C42-A553-9BCB72809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pic>
        <p:nvPicPr>
          <p:cNvPr id="25602" name="Picture 2" descr="Poll Vector Stock Illustrations – 18,574 Poll Vector Stock Illustrations,  Vectors &amp; Clipart - Dreamstime">
            <a:extLst>
              <a:ext uri="{FF2B5EF4-FFF2-40B4-BE49-F238E27FC236}">
                <a16:creationId xmlns:a16="http://schemas.microsoft.com/office/drawing/2014/main" id="{5A4318FD-FD21-5D48-8819-A9D6C0521DA1}"/>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811713" y="1827529"/>
            <a:ext cx="3592066" cy="4179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461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719138" y="1351066"/>
            <a:ext cx="10972800" cy="576263"/>
          </a:xfrm>
        </p:spPr>
        <p:txBody>
          <a:bodyPr/>
          <a:lstStyle/>
          <a:p>
            <a:br>
              <a:rPr lang="en-GB" sz="1800" b="1" dirty="0">
                <a:effectLst/>
                <a:latin typeface="Arial" panose="020B0604020202020204" pitchFamily="34" charset="0"/>
                <a:ea typeface="Calibri" panose="020F0502020204030204" pitchFamily="34" charset="0"/>
                <a:cs typeface="Times New Roman" panose="02020603050405020304" pitchFamily="18" charset="0"/>
              </a:rPr>
            </a:br>
            <a:br>
              <a:rPr lang="en-GB" sz="1800" b="1" dirty="0">
                <a:effectLst/>
                <a:latin typeface="Arial" panose="020B0604020202020204" pitchFamily="34" charset="0"/>
                <a:ea typeface="Calibri" panose="020F0502020204030204" pitchFamily="34" charset="0"/>
                <a:cs typeface="Times New Roman" panose="02020603050405020304" pitchFamily="18" charset="0"/>
              </a:rPr>
            </a:br>
            <a:br>
              <a:rPr lang="en-GB" sz="1800" dirty="0"/>
            </a:br>
            <a:br>
              <a:rPr lang="en-GB" sz="1800" dirty="0"/>
            </a:br>
            <a:endParaRPr lang="en-GB" dirty="0"/>
          </a:p>
        </p:txBody>
      </p:sp>
      <p:sp>
        <p:nvSpPr>
          <p:cNvPr id="3" name="Content Placeholder 2">
            <a:extLst>
              <a:ext uri="{FF2B5EF4-FFF2-40B4-BE49-F238E27FC236}">
                <a16:creationId xmlns:a16="http://schemas.microsoft.com/office/drawing/2014/main" id="{C8F3FC82-C955-4D32-ACAB-3812F218B8C9}"/>
              </a:ext>
            </a:extLst>
          </p:cNvPr>
          <p:cNvSpPr>
            <a:spLocks noGrp="1"/>
          </p:cNvSpPr>
          <p:nvPr>
            <p:ph idx="1"/>
          </p:nvPr>
        </p:nvSpPr>
        <p:spPr>
          <a:xfrm>
            <a:off x="719138" y="2126258"/>
            <a:ext cx="10972800" cy="4281488"/>
          </a:xfrm>
        </p:spPr>
        <p:txBody>
          <a:bodyPr/>
          <a:lstStyle/>
          <a:p>
            <a:endParaRPr lang="en-GB" dirty="0"/>
          </a:p>
          <a:p>
            <a:pPr marL="0" indent="0" algn="ctr">
              <a:buNone/>
            </a:pPr>
            <a:r>
              <a:rPr lang="en-GB" sz="4400" b="1" dirty="0">
                <a:solidFill>
                  <a:srgbClr val="800080"/>
                </a:solidFill>
                <a:latin typeface="Arial" panose="020B0604020202020204" pitchFamily="34" charset="0"/>
                <a:ea typeface="Calibri" panose="020F0502020204030204" pitchFamily="34" charset="0"/>
                <a:cs typeface="Times New Roman" panose="02020603050405020304" pitchFamily="18" charset="0"/>
              </a:rPr>
              <a:t>A </a:t>
            </a:r>
            <a:r>
              <a:rPr lang="en-GB" sz="4400" b="1" dirty="0">
                <a:solidFill>
                  <a:srgbClr val="800080"/>
                </a:solidFill>
                <a:latin typeface="Arial" panose="020B0604020202020204" pitchFamily="34" charset="0"/>
              </a:rPr>
              <a:t>partnership approach to governance that supports the potential role of advocacy in effective safeguarding and in making safeguarding personal</a:t>
            </a:r>
            <a:endParaRPr lang="en-GB" sz="4400" b="1" dirty="0">
              <a:solidFill>
                <a:srgbClr val="800080"/>
              </a:solidFill>
            </a:endParaRPr>
          </a:p>
        </p:txBody>
      </p:sp>
      <p:pic>
        <p:nvPicPr>
          <p:cNvPr id="4" name="Picture 3">
            <a:extLst>
              <a:ext uri="{FF2B5EF4-FFF2-40B4-BE49-F238E27FC236}">
                <a16:creationId xmlns:a16="http://schemas.microsoft.com/office/drawing/2014/main" id="{7E04A539-19AB-F845-B212-DBC4DA7378FA}"/>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75B74D2-0623-7945-92B2-CA8A8842C2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6" name="Rounded Rectangle 5">
            <a:extLst>
              <a:ext uri="{FF2B5EF4-FFF2-40B4-BE49-F238E27FC236}">
                <a16:creationId xmlns:a16="http://schemas.microsoft.com/office/drawing/2014/main" id="{AECFDEED-8433-B148-AB1B-EA54364DE7A7}"/>
              </a:ext>
            </a:extLst>
          </p:cNvPr>
          <p:cNvSpPr/>
          <p:nvPr/>
        </p:nvSpPr>
        <p:spPr bwMode="auto">
          <a:xfrm>
            <a:off x="284922" y="1248010"/>
            <a:ext cx="4310063" cy="9144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4400" b="1" i="0" u="none" strike="noStrike" normalizeH="0" baseline="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charset="0"/>
                <a:ea typeface="ＭＳ Ｐゴシック" charset="0"/>
              </a:rPr>
              <a:t>Core Message</a:t>
            </a:r>
          </a:p>
        </p:txBody>
      </p:sp>
    </p:spTree>
    <p:extLst>
      <p:ext uri="{BB962C8B-B14F-4D97-AF65-F5344CB8AC3E}">
        <p14:creationId xmlns:p14="http://schemas.microsoft.com/office/powerpoint/2010/main" val="1837311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2C35-8AEC-4D5B-9F2D-FC6A84467693}"/>
              </a:ext>
            </a:extLst>
          </p:cNvPr>
          <p:cNvSpPr>
            <a:spLocks noGrp="1"/>
          </p:cNvSpPr>
          <p:nvPr>
            <p:ph type="title"/>
          </p:nvPr>
        </p:nvSpPr>
        <p:spPr/>
        <p:txBody>
          <a:bodyPr/>
          <a:lstStyle/>
          <a:p>
            <a:r>
              <a:rPr lang="en-GB" sz="3200" dirty="0"/>
              <a:t>What did advocates say in conversations with us?</a:t>
            </a:r>
          </a:p>
        </p:txBody>
      </p:sp>
      <p:pic>
        <p:nvPicPr>
          <p:cNvPr id="5" name="Picture 4">
            <a:extLst>
              <a:ext uri="{FF2B5EF4-FFF2-40B4-BE49-F238E27FC236}">
                <a16:creationId xmlns:a16="http://schemas.microsoft.com/office/drawing/2014/main" id="{D458BD1A-B0A9-4184-8992-4D2718F90C59}"/>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6" name="Picture 5" descr="Logo&#10;&#10;Description automatically generated">
            <a:extLst>
              <a:ext uri="{FF2B5EF4-FFF2-40B4-BE49-F238E27FC236}">
                <a16:creationId xmlns:a16="http://schemas.microsoft.com/office/drawing/2014/main" id="{D6AF21DB-5ED4-0841-8C2D-0B4877DFAC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7" name="Content Placeholder 6">
            <a:extLst>
              <a:ext uri="{FF2B5EF4-FFF2-40B4-BE49-F238E27FC236}">
                <a16:creationId xmlns:a16="http://schemas.microsoft.com/office/drawing/2014/main" id="{F9DC52F1-AB1D-3A45-9BA9-15720B149531}"/>
              </a:ext>
            </a:extLst>
          </p:cNvPr>
          <p:cNvSpPr txBox="1">
            <a:spLocks noGrp="1"/>
          </p:cNvSpPr>
          <p:nvPr>
            <p:ph idx="1"/>
          </p:nvPr>
        </p:nvSpPr>
        <p:spPr bwMode="auto">
          <a:xfrm>
            <a:off x="-665018" y="1828512"/>
            <a:ext cx="4849090" cy="1600488"/>
          </a:xfrm>
          <a:prstGeom prst="wedgeEllipseCallout">
            <a:avLst>
              <a:gd name="adj1" fmla="val 53216"/>
              <a:gd name="adj2" fmla="val 6547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kern="1200" dirty="0">
                <a:solidFill>
                  <a:schemeClr val="bg1"/>
                </a:solidFill>
              </a:rPr>
              <a:t>This is a huge issue. We believe having the right governance drives the right behaviours</a:t>
            </a:r>
            <a:endParaRPr lang="en-GB" sz="1800" kern="0" dirty="0">
              <a:solidFill>
                <a:schemeClr val="bg1"/>
              </a:solidFill>
            </a:endParaRPr>
          </a:p>
        </p:txBody>
      </p:sp>
      <p:sp>
        <p:nvSpPr>
          <p:cNvPr id="8" name="Content Placeholder 6">
            <a:extLst>
              <a:ext uri="{FF2B5EF4-FFF2-40B4-BE49-F238E27FC236}">
                <a16:creationId xmlns:a16="http://schemas.microsoft.com/office/drawing/2014/main" id="{371E065F-5D5F-F24A-909B-68A7F539A2BB}"/>
              </a:ext>
            </a:extLst>
          </p:cNvPr>
          <p:cNvSpPr txBox="1">
            <a:spLocks/>
          </p:cNvSpPr>
          <p:nvPr/>
        </p:nvSpPr>
        <p:spPr bwMode="auto">
          <a:xfrm>
            <a:off x="-331398" y="3719947"/>
            <a:ext cx="4849090" cy="1600488"/>
          </a:xfrm>
          <a:prstGeom prst="wedgeEllipseCallout">
            <a:avLst>
              <a:gd name="adj1" fmla="val 57216"/>
              <a:gd name="adj2" fmla="val -4186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bg1"/>
                </a:solidFill>
              </a:rPr>
              <a:t>Not being afraid to go further up the line is important (escalation). If necessary, I will go to the service commissioner</a:t>
            </a:r>
            <a:endParaRPr lang="en-GB" sz="1800" kern="0" dirty="0">
              <a:solidFill>
                <a:schemeClr val="bg1"/>
              </a:solidFill>
            </a:endParaRPr>
          </a:p>
        </p:txBody>
      </p:sp>
      <p:sp>
        <p:nvSpPr>
          <p:cNvPr id="9" name="Content Placeholder 6">
            <a:extLst>
              <a:ext uri="{FF2B5EF4-FFF2-40B4-BE49-F238E27FC236}">
                <a16:creationId xmlns:a16="http://schemas.microsoft.com/office/drawing/2014/main" id="{381662C3-F69C-8C4B-9C8C-28B467BDAE8C}"/>
              </a:ext>
            </a:extLst>
          </p:cNvPr>
          <p:cNvSpPr txBox="1">
            <a:spLocks/>
          </p:cNvSpPr>
          <p:nvPr/>
        </p:nvSpPr>
        <p:spPr bwMode="auto">
          <a:xfrm>
            <a:off x="8007930" y="1723663"/>
            <a:ext cx="4849090" cy="1996284"/>
          </a:xfrm>
          <a:prstGeom prst="wedgeEllipseCallout">
            <a:avLst>
              <a:gd name="adj1" fmla="val -67927"/>
              <a:gd name="adj2" fmla="val 4643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tx1"/>
                </a:solidFill>
              </a:rPr>
              <a:t>On the safeguarding adults board, a lot is about people reporting what they have done; very little is about ‘let’s look at this situation... what could we have done?’</a:t>
            </a:r>
            <a:endParaRPr lang="en-GB" sz="1800" kern="0" dirty="0">
              <a:solidFill>
                <a:schemeClr val="bg1"/>
              </a:solidFill>
            </a:endParaRPr>
          </a:p>
        </p:txBody>
      </p:sp>
      <p:sp>
        <p:nvSpPr>
          <p:cNvPr id="10" name="Content Placeholder 6">
            <a:extLst>
              <a:ext uri="{FF2B5EF4-FFF2-40B4-BE49-F238E27FC236}">
                <a16:creationId xmlns:a16="http://schemas.microsoft.com/office/drawing/2014/main" id="{11A2D5B4-C6BC-3E47-BD9A-BD334F21E244}"/>
              </a:ext>
            </a:extLst>
          </p:cNvPr>
          <p:cNvSpPr txBox="1">
            <a:spLocks/>
          </p:cNvSpPr>
          <p:nvPr/>
        </p:nvSpPr>
        <p:spPr bwMode="auto">
          <a:xfrm>
            <a:off x="6705600" y="4010095"/>
            <a:ext cx="6371426" cy="2752297"/>
          </a:xfrm>
          <a:prstGeom prst="wedgeEllipseCallout">
            <a:avLst>
              <a:gd name="adj1" fmla="val -41237"/>
              <a:gd name="adj2" fmla="val -55823"/>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buNone/>
            </a:pPr>
            <a:r>
              <a:rPr lang="en-GB" sz="1800" dirty="0">
                <a:solidFill>
                  <a:schemeClr val="bg1"/>
                </a:solidFill>
              </a:rPr>
              <a:t>There are clearly so many concerns where someone needs help and the support services are not always there. For example, people talking about suicide and sometimes no one is there. It is a regular thing that we are told something is not safeguarding but then there isn’t another service offered instead</a:t>
            </a:r>
            <a:endParaRPr lang="en-GB" sz="1800" kern="0" dirty="0">
              <a:solidFill>
                <a:schemeClr val="bg1"/>
              </a:solidFill>
            </a:endParaRPr>
          </a:p>
        </p:txBody>
      </p:sp>
      <p:sp>
        <p:nvSpPr>
          <p:cNvPr id="11" name="Content Placeholder 6">
            <a:extLst>
              <a:ext uri="{FF2B5EF4-FFF2-40B4-BE49-F238E27FC236}">
                <a16:creationId xmlns:a16="http://schemas.microsoft.com/office/drawing/2014/main" id="{ED9BCDD6-2D08-3B47-A079-2AD9762F1F85}"/>
              </a:ext>
            </a:extLst>
          </p:cNvPr>
          <p:cNvSpPr txBox="1">
            <a:spLocks/>
          </p:cNvSpPr>
          <p:nvPr/>
        </p:nvSpPr>
        <p:spPr bwMode="auto">
          <a:xfrm>
            <a:off x="969818" y="5084763"/>
            <a:ext cx="5270357" cy="1901968"/>
          </a:xfrm>
          <a:prstGeom prst="wedgeEllipseCallout">
            <a:avLst>
              <a:gd name="adj1" fmla="val 45124"/>
              <a:gd name="adj2" fmla="val -73914"/>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tx1">
                    <a:lumMod val="75000"/>
                    <a:lumOff val="25000"/>
                  </a:schemeClr>
                </a:solidFill>
              </a:rPr>
              <a:t>There are outcomes commissioners need, on the other hand, there are meaningful outcomes to the person – different interpretations of what’s important</a:t>
            </a:r>
            <a:endParaRPr lang="en-GB" sz="1800" kern="0" dirty="0">
              <a:solidFill>
                <a:schemeClr val="tx1">
                  <a:lumMod val="75000"/>
                  <a:lumOff val="25000"/>
                </a:schemeClr>
              </a:solidFill>
            </a:endParaRPr>
          </a:p>
        </p:txBody>
      </p:sp>
      <p:sp>
        <p:nvSpPr>
          <p:cNvPr id="12" name="Content Placeholder 6">
            <a:extLst>
              <a:ext uri="{FF2B5EF4-FFF2-40B4-BE49-F238E27FC236}">
                <a16:creationId xmlns:a16="http://schemas.microsoft.com/office/drawing/2014/main" id="{546E4C50-1CC8-A34E-A765-36DE4AE4FDEB}"/>
              </a:ext>
            </a:extLst>
          </p:cNvPr>
          <p:cNvSpPr txBox="1">
            <a:spLocks/>
          </p:cNvSpPr>
          <p:nvPr/>
        </p:nvSpPr>
        <p:spPr bwMode="auto">
          <a:xfrm>
            <a:off x="3575989" y="1731059"/>
            <a:ext cx="4849090" cy="1600488"/>
          </a:xfrm>
          <a:prstGeom prst="wedgeEllipseCallout">
            <a:avLst>
              <a:gd name="adj1" fmla="val -20498"/>
              <a:gd name="adj2" fmla="val 79327"/>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tx1"/>
                </a:solidFill>
              </a:rPr>
              <a:t>Quantitative data is recorded on outcomes, but it is down to audits and digging deeper to find out further impacts</a:t>
            </a:r>
            <a:endParaRPr lang="en-GB" sz="1800" kern="0" dirty="0">
              <a:solidFill>
                <a:schemeClr val="bg1"/>
              </a:solidFill>
            </a:endParaRPr>
          </a:p>
        </p:txBody>
      </p:sp>
    </p:spTree>
    <p:extLst>
      <p:ext uri="{BB962C8B-B14F-4D97-AF65-F5344CB8AC3E}">
        <p14:creationId xmlns:p14="http://schemas.microsoft.com/office/powerpoint/2010/main" val="2099553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594B-5859-4F92-820A-00AF4959A4C0}"/>
              </a:ext>
            </a:extLst>
          </p:cNvPr>
          <p:cNvSpPr>
            <a:spLocks noGrp="1"/>
          </p:cNvSpPr>
          <p:nvPr>
            <p:ph type="title"/>
          </p:nvPr>
        </p:nvSpPr>
        <p:spPr/>
        <p:txBody>
          <a:bodyPr/>
          <a:lstStyle/>
          <a:p>
            <a:r>
              <a:rPr lang="en-GB" sz="2800" dirty="0"/>
              <a:t>What might help in addressing these issues?</a:t>
            </a:r>
          </a:p>
        </p:txBody>
      </p:sp>
      <p:sp>
        <p:nvSpPr>
          <p:cNvPr id="3" name="Content Placeholder 2">
            <a:extLst>
              <a:ext uri="{FF2B5EF4-FFF2-40B4-BE49-F238E27FC236}">
                <a16:creationId xmlns:a16="http://schemas.microsoft.com/office/drawing/2014/main" id="{B1E04FA9-5A26-4112-BD36-EFAA1FB3E7FB}"/>
              </a:ext>
            </a:extLst>
          </p:cNvPr>
          <p:cNvSpPr>
            <a:spLocks noGrp="1"/>
          </p:cNvSpPr>
          <p:nvPr>
            <p:ph idx="1"/>
          </p:nvPr>
        </p:nvSpPr>
        <p:spPr>
          <a:xfrm>
            <a:off x="719138" y="1983106"/>
            <a:ext cx="10972800" cy="4281488"/>
          </a:xfrm>
        </p:spPr>
        <p:txBody>
          <a:bodyPr/>
          <a:lstStyle/>
          <a:p>
            <a:pPr marL="0" indent="0">
              <a:buNone/>
            </a:pPr>
            <a:r>
              <a:rPr lang="en-GB" sz="2400" dirty="0"/>
              <a:t>Ideas and good practice we heard about includes:</a:t>
            </a:r>
          </a:p>
          <a:p>
            <a:r>
              <a:rPr lang="en-GB" sz="2400" dirty="0"/>
              <a:t>Robust recording and logging of concerns raised, collating the information and sharing it appropriately</a:t>
            </a:r>
          </a:p>
          <a:p>
            <a:r>
              <a:rPr lang="en-GB" sz="2400" dirty="0"/>
              <a:t>Collecting and using the right kinds of information – hearing people’s stories through qualitative data and people telling their own stories, as well as quantitative information</a:t>
            </a:r>
          </a:p>
          <a:p>
            <a:r>
              <a:rPr lang="en-GB" sz="2400" dirty="0"/>
              <a:t>Learning from information across agencies</a:t>
            </a:r>
          </a:p>
          <a:p>
            <a:r>
              <a:rPr lang="en-GB" sz="2400" dirty="0"/>
              <a:t>Establishing connections to make information feed development – issues raised by advocacy providers are valued and inform agenda for themed audits.</a:t>
            </a:r>
          </a:p>
        </p:txBody>
      </p:sp>
      <p:pic>
        <p:nvPicPr>
          <p:cNvPr id="4" name="Picture 3">
            <a:extLst>
              <a:ext uri="{FF2B5EF4-FFF2-40B4-BE49-F238E27FC236}">
                <a16:creationId xmlns:a16="http://schemas.microsoft.com/office/drawing/2014/main" id="{F43D3DEA-8C8E-E34B-A331-548FFCFB902C}"/>
              </a:ext>
            </a:extLst>
          </p:cNvPr>
          <p:cNvPicPr>
            <a:picLocks noChangeAspect="1"/>
          </p:cNvPicPr>
          <p:nvPr/>
        </p:nvPicPr>
        <p:blipFill>
          <a:blip r:embed="rId2"/>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53F8A2C8-1B89-BA42-8A42-191EDBCA2D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3421859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719138" y="1196975"/>
            <a:ext cx="5085314" cy="4766503"/>
          </a:xfrm>
        </p:spPr>
        <p:txBody>
          <a:bodyPr/>
          <a:lstStyle/>
          <a:p>
            <a:br>
              <a:rPr lang="en-GB" sz="1800" b="1" dirty="0">
                <a:effectLst/>
                <a:latin typeface="Arial" panose="020B0604020202020204" pitchFamily="34" charset="0"/>
                <a:ea typeface="Calibri" panose="020F0502020204030204" pitchFamily="34" charset="0"/>
                <a:cs typeface="Times New Roman" panose="02020603050405020304" pitchFamily="18" charset="0"/>
              </a:rPr>
            </a:br>
            <a:br>
              <a:rPr lang="en-GB" sz="3600" b="1" dirty="0">
                <a:effectLst/>
                <a:latin typeface="Arial" panose="020B0604020202020204" pitchFamily="34" charset="0"/>
                <a:ea typeface="Calibri" panose="020F0502020204030204" pitchFamily="34" charset="0"/>
                <a:cs typeface="Times New Roman" panose="02020603050405020304" pitchFamily="18" charset="0"/>
              </a:rPr>
            </a:br>
            <a:r>
              <a:rPr lang="en-GB" sz="3600" b="1" dirty="0">
                <a:effectLst/>
                <a:latin typeface="Arial" panose="020B0604020202020204" pitchFamily="34" charset="0"/>
                <a:ea typeface="Calibri" panose="020F0502020204030204" pitchFamily="34" charset="0"/>
                <a:cs typeface="Times New Roman" panose="02020603050405020304" pitchFamily="18" charset="0"/>
              </a:rPr>
              <a:t>Poll Question:</a:t>
            </a:r>
            <a:br>
              <a:rPr lang="en-GB" sz="3600" b="1" dirty="0">
                <a:effectLst/>
                <a:latin typeface="Arial" panose="020B0604020202020204" pitchFamily="34" charset="0"/>
                <a:ea typeface="Calibri" panose="020F0502020204030204" pitchFamily="34" charset="0"/>
                <a:cs typeface="Times New Roman" panose="02020603050405020304" pitchFamily="18" charset="0"/>
              </a:rPr>
            </a:br>
            <a:br>
              <a:rPr lang="en-GB" sz="3600" b="1" dirty="0">
                <a:effectLst/>
                <a:latin typeface="Arial" panose="020B0604020202020204" pitchFamily="34" charset="0"/>
                <a:ea typeface="Calibri" panose="020F0502020204030204" pitchFamily="34" charset="0"/>
                <a:cs typeface="Times New Roman" panose="02020603050405020304" pitchFamily="18" charset="0"/>
              </a:rPr>
            </a:br>
            <a:r>
              <a:rPr lang="en-GB" sz="3600" dirty="0"/>
              <a:t>Do you think that a shared and common approach to recording outcomes across the advocacy sector would be helpful?</a:t>
            </a:r>
            <a:br>
              <a:rPr lang="en-GB" sz="3600" dirty="0"/>
            </a:br>
            <a:endParaRPr lang="en-GB" sz="3600" dirty="0"/>
          </a:p>
        </p:txBody>
      </p:sp>
      <p:pic>
        <p:nvPicPr>
          <p:cNvPr id="4" name="Picture 3">
            <a:extLst>
              <a:ext uri="{FF2B5EF4-FFF2-40B4-BE49-F238E27FC236}">
                <a16:creationId xmlns:a16="http://schemas.microsoft.com/office/drawing/2014/main" id="{77FB723B-2770-8A41-B4DF-1E661CAEDED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EBC4080-BB51-5C42-A553-9BCB72809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pic>
        <p:nvPicPr>
          <p:cNvPr id="25602" name="Picture 2" descr="Poll Vector Stock Illustrations – 18,574 Poll Vector Stock Illustrations,  Vectors &amp; Clipart - Dreamstime">
            <a:extLst>
              <a:ext uri="{FF2B5EF4-FFF2-40B4-BE49-F238E27FC236}">
                <a16:creationId xmlns:a16="http://schemas.microsoft.com/office/drawing/2014/main" id="{5A4318FD-FD21-5D48-8819-A9D6C0521DA1}"/>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8056958" y="1490611"/>
            <a:ext cx="3592066" cy="4179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883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719138" y="1639783"/>
            <a:ext cx="10972800" cy="244475"/>
          </a:xfrm>
        </p:spPr>
        <p:txBody>
          <a:bodyPr/>
          <a:lstStyle/>
          <a:p>
            <a:br>
              <a:rPr lang="en-GB" sz="1800" b="1" dirty="0">
                <a:effectLst/>
                <a:latin typeface="Arial" panose="020B0604020202020204" pitchFamily="34" charset="0"/>
                <a:ea typeface="Calibri" panose="020F0502020204030204" pitchFamily="34" charset="0"/>
                <a:cs typeface="Times New Roman" panose="02020603050405020304" pitchFamily="18" charset="0"/>
              </a:rPr>
            </a:br>
            <a:br>
              <a:rPr lang="en-GB" sz="1800" b="1" dirty="0">
                <a:effectLst/>
                <a:latin typeface="Arial" panose="020B0604020202020204" pitchFamily="34" charset="0"/>
                <a:ea typeface="Calibri" panose="020F0502020204030204" pitchFamily="34" charset="0"/>
                <a:cs typeface="Times New Roman" panose="02020603050405020304" pitchFamily="18" charset="0"/>
              </a:rPr>
            </a:br>
            <a:endParaRPr lang="en-GB" sz="2800" dirty="0"/>
          </a:p>
        </p:txBody>
      </p:sp>
      <p:sp>
        <p:nvSpPr>
          <p:cNvPr id="3" name="Content Placeholder 2">
            <a:extLst>
              <a:ext uri="{FF2B5EF4-FFF2-40B4-BE49-F238E27FC236}">
                <a16:creationId xmlns:a16="http://schemas.microsoft.com/office/drawing/2014/main" id="{C8F3FC82-C955-4D32-ACAB-3812F218B8C9}"/>
              </a:ext>
            </a:extLst>
          </p:cNvPr>
          <p:cNvSpPr>
            <a:spLocks noGrp="1"/>
          </p:cNvSpPr>
          <p:nvPr>
            <p:ph idx="1"/>
          </p:nvPr>
        </p:nvSpPr>
        <p:spPr>
          <a:xfrm>
            <a:off x="719138" y="2881489"/>
            <a:ext cx="10972800" cy="6029613"/>
          </a:xfrm>
        </p:spPr>
        <p:txBody>
          <a:bodyPr/>
          <a:lstStyle/>
          <a:p>
            <a:pPr marL="0" indent="0" algn="ctr">
              <a:buNone/>
            </a:pPr>
            <a:r>
              <a:rPr lang="en-GB" sz="4400" b="1" dirty="0">
                <a:solidFill>
                  <a:srgbClr val="91278F"/>
                </a:solidFill>
                <a:latin typeface="Arial" panose="020B0604020202020204" pitchFamily="34" charset="0"/>
                <a:ea typeface="Calibri" panose="020F0502020204030204" pitchFamily="34" charset="0"/>
                <a:cs typeface="Times New Roman" panose="02020603050405020304" pitchFamily="18" charset="0"/>
              </a:rPr>
              <a:t>T</a:t>
            </a:r>
            <a:r>
              <a:rPr lang="en-GB" sz="4400" b="1" dirty="0">
                <a:solidFill>
                  <a:srgbClr val="91278F"/>
                </a:solidFill>
              </a:rPr>
              <a:t>he part commissioners play in supporting the advocacy contribution to be effective</a:t>
            </a:r>
            <a:br>
              <a:rPr lang="en-GB" sz="2800" b="1" dirty="0">
                <a:solidFill>
                  <a:srgbClr val="91278F"/>
                </a:solidFill>
              </a:rPr>
            </a:br>
            <a:br>
              <a:rPr lang="en-GB" sz="2800" b="1" dirty="0">
                <a:solidFill>
                  <a:srgbClr val="91278F"/>
                </a:solidFill>
              </a:rPr>
            </a:br>
            <a:endParaRPr lang="en-GB" sz="1800" dirty="0">
              <a:latin typeface="Arial" panose="020B060402020202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3E953CB6-41D2-6742-902D-FBE3659F9704}"/>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3CE66E94-7844-704F-AF63-5A7D34B935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6" name="Rounded Rectangle 5">
            <a:extLst>
              <a:ext uri="{FF2B5EF4-FFF2-40B4-BE49-F238E27FC236}">
                <a16:creationId xmlns:a16="http://schemas.microsoft.com/office/drawing/2014/main" id="{B23D4112-67DF-764F-A1F4-D39D6FAE0BBB}"/>
              </a:ext>
            </a:extLst>
          </p:cNvPr>
          <p:cNvSpPr/>
          <p:nvPr/>
        </p:nvSpPr>
        <p:spPr bwMode="auto">
          <a:xfrm>
            <a:off x="304800" y="1427058"/>
            <a:ext cx="4310063" cy="9144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4400" b="1" i="0" u="none" strike="noStrike" normalizeH="0" baseline="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charset="0"/>
                <a:ea typeface="ＭＳ Ｐゴシック" charset="0"/>
              </a:rPr>
              <a:t>Core Message</a:t>
            </a:r>
          </a:p>
        </p:txBody>
      </p:sp>
    </p:spTree>
    <p:extLst>
      <p:ext uri="{BB962C8B-B14F-4D97-AF65-F5344CB8AC3E}">
        <p14:creationId xmlns:p14="http://schemas.microsoft.com/office/powerpoint/2010/main" val="2702198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2C35-8AEC-4D5B-9F2D-FC6A84467693}"/>
              </a:ext>
            </a:extLst>
          </p:cNvPr>
          <p:cNvSpPr>
            <a:spLocks noGrp="1"/>
          </p:cNvSpPr>
          <p:nvPr>
            <p:ph type="title"/>
          </p:nvPr>
        </p:nvSpPr>
        <p:spPr/>
        <p:txBody>
          <a:bodyPr/>
          <a:lstStyle/>
          <a:p>
            <a:r>
              <a:rPr lang="en-GB" sz="3200" dirty="0"/>
              <a:t>What did advocates say in conversations with us?</a:t>
            </a:r>
          </a:p>
        </p:txBody>
      </p:sp>
      <p:pic>
        <p:nvPicPr>
          <p:cNvPr id="5" name="Picture 4">
            <a:extLst>
              <a:ext uri="{FF2B5EF4-FFF2-40B4-BE49-F238E27FC236}">
                <a16:creationId xmlns:a16="http://schemas.microsoft.com/office/drawing/2014/main" id="{D458BD1A-B0A9-4184-8992-4D2718F90C59}"/>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6" name="Picture 5" descr="Logo&#10;&#10;Description automatically generated">
            <a:extLst>
              <a:ext uri="{FF2B5EF4-FFF2-40B4-BE49-F238E27FC236}">
                <a16:creationId xmlns:a16="http://schemas.microsoft.com/office/drawing/2014/main" id="{504CB823-0FFF-3541-B77C-A64E300A59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7" name="Content Placeholder 6">
            <a:extLst>
              <a:ext uri="{FF2B5EF4-FFF2-40B4-BE49-F238E27FC236}">
                <a16:creationId xmlns:a16="http://schemas.microsoft.com/office/drawing/2014/main" id="{1A7D98FB-2B53-2143-9BBF-09EDBB3D3289}"/>
              </a:ext>
            </a:extLst>
          </p:cNvPr>
          <p:cNvSpPr txBox="1">
            <a:spLocks noGrp="1"/>
          </p:cNvSpPr>
          <p:nvPr>
            <p:ph idx="1"/>
          </p:nvPr>
        </p:nvSpPr>
        <p:spPr bwMode="auto">
          <a:xfrm>
            <a:off x="-937101" y="3672139"/>
            <a:ext cx="5846618" cy="3133581"/>
          </a:xfrm>
          <a:prstGeom prst="wedgeEllipseCallout">
            <a:avLst>
              <a:gd name="adj1" fmla="val 47020"/>
              <a:gd name="adj2" fmla="val -4827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kern="1200" dirty="0">
                <a:solidFill>
                  <a:schemeClr val="tx1"/>
                </a:solidFill>
              </a:rPr>
              <a:t>We have been proactive in how to improve</a:t>
            </a:r>
            <a:br>
              <a:rPr lang="en-GB" sz="1800" kern="1200" dirty="0">
                <a:solidFill>
                  <a:schemeClr val="tx1"/>
                </a:solidFill>
              </a:rPr>
            </a:br>
            <a:r>
              <a:rPr lang="en-GB" sz="1800" kern="1200" dirty="0">
                <a:solidFill>
                  <a:schemeClr val="tx1"/>
                </a:solidFill>
              </a:rPr>
              <a:t>and be effective, but commissioners are not asking for this information. This is the wrong way around. So, advocacy providers (not commissioners) are sometimes driving this. Commissioners tend to listen to us as experts in terms of what needs to be reported on</a:t>
            </a:r>
            <a:endParaRPr lang="en-GB" sz="1800" kern="0" dirty="0">
              <a:solidFill>
                <a:schemeClr val="tx1">
                  <a:lumMod val="75000"/>
                  <a:lumOff val="25000"/>
                </a:schemeClr>
              </a:solidFill>
            </a:endParaRPr>
          </a:p>
        </p:txBody>
      </p:sp>
      <p:sp>
        <p:nvSpPr>
          <p:cNvPr id="8" name="Content Placeholder 6">
            <a:extLst>
              <a:ext uri="{FF2B5EF4-FFF2-40B4-BE49-F238E27FC236}">
                <a16:creationId xmlns:a16="http://schemas.microsoft.com/office/drawing/2014/main" id="{EB2B4365-BFCC-3C44-9A9D-70EFD70CEFB7}"/>
              </a:ext>
            </a:extLst>
          </p:cNvPr>
          <p:cNvSpPr txBox="1">
            <a:spLocks/>
          </p:cNvSpPr>
          <p:nvPr/>
        </p:nvSpPr>
        <p:spPr bwMode="auto">
          <a:xfrm>
            <a:off x="7769790" y="3724419"/>
            <a:ext cx="5281121" cy="3133581"/>
          </a:xfrm>
          <a:prstGeom prst="wedgeEllipseCallout">
            <a:avLst>
              <a:gd name="adj1" fmla="val -53928"/>
              <a:gd name="adj2" fmla="val -47386"/>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tx1"/>
                </a:solidFill>
              </a:rPr>
              <a:t>We provide qualitative data because it adds more value, but it’s not necessarily requested. We struggle to collect quantitative outcomes. A lack of commissioner means this is not noticed, it’s not clear what the information is being used for. It seems to be a tick box exercise</a:t>
            </a:r>
            <a:endParaRPr lang="en-GB" sz="1800" kern="0" dirty="0">
              <a:solidFill>
                <a:schemeClr val="tx1">
                  <a:lumMod val="75000"/>
                  <a:lumOff val="25000"/>
                </a:schemeClr>
              </a:solidFill>
            </a:endParaRPr>
          </a:p>
        </p:txBody>
      </p:sp>
      <p:sp>
        <p:nvSpPr>
          <p:cNvPr id="9" name="Content Placeholder 6">
            <a:extLst>
              <a:ext uri="{FF2B5EF4-FFF2-40B4-BE49-F238E27FC236}">
                <a16:creationId xmlns:a16="http://schemas.microsoft.com/office/drawing/2014/main" id="{97316227-DF75-B34E-9B54-3DA535CA9DD7}"/>
              </a:ext>
            </a:extLst>
          </p:cNvPr>
          <p:cNvSpPr txBox="1">
            <a:spLocks/>
          </p:cNvSpPr>
          <p:nvPr/>
        </p:nvSpPr>
        <p:spPr bwMode="auto">
          <a:xfrm>
            <a:off x="8102183" y="1773238"/>
            <a:ext cx="3700591" cy="1859791"/>
          </a:xfrm>
          <a:prstGeom prst="wedgeEllipseCallout">
            <a:avLst>
              <a:gd name="adj1" fmla="val -56173"/>
              <a:gd name="adj2" fmla="val 48636"/>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bg1"/>
                </a:solidFill>
              </a:rPr>
              <a:t>Commissioners change three times a year sometimes, so there is no consistency to build up a relationship</a:t>
            </a:r>
            <a:endParaRPr lang="en-GB" sz="1800" kern="0" dirty="0">
              <a:solidFill>
                <a:schemeClr val="bg1"/>
              </a:solidFill>
            </a:endParaRPr>
          </a:p>
        </p:txBody>
      </p:sp>
      <p:sp>
        <p:nvSpPr>
          <p:cNvPr id="10" name="Content Placeholder 6">
            <a:extLst>
              <a:ext uri="{FF2B5EF4-FFF2-40B4-BE49-F238E27FC236}">
                <a16:creationId xmlns:a16="http://schemas.microsoft.com/office/drawing/2014/main" id="{981AC4F6-07D6-C646-A65B-426024FF4560}"/>
              </a:ext>
            </a:extLst>
          </p:cNvPr>
          <p:cNvSpPr txBox="1">
            <a:spLocks/>
          </p:cNvSpPr>
          <p:nvPr/>
        </p:nvSpPr>
        <p:spPr bwMode="auto">
          <a:xfrm>
            <a:off x="4245704" y="4731129"/>
            <a:ext cx="3700591" cy="1859791"/>
          </a:xfrm>
          <a:prstGeom prst="wedgeEllipseCallout">
            <a:avLst>
              <a:gd name="adj1" fmla="val 26941"/>
              <a:gd name="adj2" fmla="val -75026"/>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FontTx/>
              <a:buNone/>
            </a:pPr>
            <a:r>
              <a:rPr lang="en-GB" sz="1800" dirty="0">
                <a:solidFill>
                  <a:schemeClr val="bg1"/>
                </a:solidFill>
              </a:rPr>
              <a:t>We have a good relationship with commissioners and can have a conversation to justify the time needed</a:t>
            </a:r>
            <a:endParaRPr lang="en-GB" sz="1800" kern="0" dirty="0">
              <a:solidFill>
                <a:schemeClr val="bg1"/>
              </a:solidFill>
            </a:endParaRPr>
          </a:p>
        </p:txBody>
      </p:sp>
      <p:sp>
        <p:nvSpPr>
          <p:cNvPr id="11" name="Content Placeholder 6">
            <a:extLst>
              <a:ext uri="{FF2B5EF4-FFF2-40B4-BE49-F238E27FC236}">
                <a16:creationId xmlns:a16="http://schemas.microsoft.com/office/drawing/2014/main" id="{C7136AEA-B9AB-C545-AA27-FC476AE499FB}"/>
              </a:ext>
            </a:extLst>
          </p:cNvPr>
          <p:cNvSpPr txBox="1">
            <a:spLocks/>
          </p:cNvSpPr>
          <p:nvPr/>
        </p:nvSpPr>
        <p:spPr bwMode="auto">
          <a:xfrm>
            <a:off x="389226" y="1773238"/>
            <a:ext cx="7712957" cy="2105797"/>
          </a:xfrm>
          <a:prstGeom prst="wedgeEllipseCallout">
            <a:avLst>
              <a:gd name="adj1" fmla="val 39581"/>
              <a:gd name="adj2" fmla="val 67173"/>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28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lt1"/>
                </a:solidFill>
                <a:latin typeface="+mn-lt"/>
                <a:ea typeface="+mn-ea"/>
                <a:cs typeface="+mn-cs"/>
              </a:defRPr>
            </a:lvl9pPr>
          </a:lstStyle>
          <a:p>
            <a:pPr marL="0" indent="0" algn="ctr">
              <a:buNone/>
            </a:pPr>
            <a:r>
              <a:rPr lang="en-GB" sz="1800" dirty="0">
                <a:solidFill>
                  <a:schemeClr val="bg1"/>
                </a:solidFill>
              </a:rPr>
              <a:t>         </a:t>
            </a:r>
          </a:p>
          <a:p>
            <a:pPr marL="0" indent="0" algn="ctr">
              <a:buNone/>
            </a:pPr>
            <a:r>
              <a:rPr lang="en-GB" sz="1800" dirty="0">
                <a:solidFill>
                  <a:schemeClr val="bg1"/>
                </a:solidFill>
              </a:rPr>
              <a:t>We are scrutinised and provide  </a:t>
            </a:r>
          </a:p>
          <a:p>
            <a:pPr marL="0" indent="0" algn="ctr">
              <a:buNone/>
            </a:pPr>
            <a:r>
              <a:rPr lang="en-GB" sz="1800" dirty="0">
                <a:solidFill>
                  <a:schemeClr val="bg1"/>
                </a:solidFill>
              </a:rPr>
              <a:t>quarterly reports with extensive requirements, including quantitative data for all areas of advocacy as well as comments and views from staff and people supported. This has been beneficial for getting the funding we need </a:t>
            </a:r>
          </a:p>
          <a:p>
            <a:pPr marL="0" indent="0" algn="ctr">
              <a:buFontTx/>
              <a:buNone/>
            </a:pPr>
            <a:endParaRPr lang="en-GB" sz="1800" kern="0" dirty="0">
              <a:solidFill>
                <a:schemeClr val="tx1">
                  <a:lumMod val="75000"/>
                  <a:lumOff val="25000"/>
                </a:schemeClr>
              </a:solidFill>
            </a:endParaRPr>
          </a:p>
        </p:txBody>
      </p:sp>
    </p:spTree>
    <p:extLst>
      <p:ext uri="{BB962C8B-B14F-4D97-AF65-F5344CB8AC3E}">
        <p14:creationId xmlns:p14="http://schemas.microsoft.com/office/powerpoint/2010/main" val="2793559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594B-5859-4F92-820A-00AF4959A4C0}"/>
              </a:ext>
            </a:extLst>
          </p:cNvPr>
          <p:cNvSpPr>
            <a:spLocks noGrp="1"/>
          </p:cNvSpPr>
          <p:nvPr>
            <p:ph type="title"/>
          </p:nvPr>
        </p:nvSpPr>
        <p:spPr>
          <a:xfrm>
            <a:off x="238539" y="1196975"/>
            <a:ext cx="11453399" cy="576263"/>
          </a:xfrm>
        </p:spPr>
        <p:txBody>
          <a:bodyPr/>
          <a:lstStyle/>
          <a:p>
            <a:r>
              <a:rPr lang="en-GB" sz="2800" dirty="0"/>
              <a:t>What might help in addressing these issues?</a:t>
            </a:r>
          </a:p>
        </p:txBody>
      </p:sp>
      <p:sp>
        <p:nvSpPr>
          <p:cNvPr id="3" name="Content Placeholder 2">
            <a:extLst>
              <a:ext uri="{FF2B5EF4-FFF2-40B4-BE49-F238E27FC236}">
                <a16:creationId xmlns:a16="http://schemas.microsoft.com/office/drawing/2014/main" id="{B1E04FA9-5A26-4112-BD36-EFAA1FB3E7FB}"/>
              </a:ext>
            </a:extLst>
          </p:cNvPr>
          <p:cNvSpPr>
            <a:spLocks noGrp="1"/>
          </p:cNvSpPr>
          <p:nvPr>
            <p:ph idx="1"/>
          </p:nvPr>
        </p:nvSpPr>
        <p:spPr>
          <a:xfrm>
            <a:off x="423798" y="1626014"/>
            <a:ext cx="10972800" cy="4281488"/>
          </a:xfrm>
        </p:spPr>
        <p:txBody>
          <a:bodyPr/>
          <a:lstStyle/>
          <a:p>
            <a:pPr marL="0" indent="0">
              <a:buNone/>
            </a:pPr>
            <a:r>
              <a:rPr lang="en-GB" sz="2400" dirty="0"/>
              <a:t>Ideas and good practice we heard about includes:</a:t>
            </a:r>
          </a:p>
          <a:p>
            <a:pPr marL="0" indent="0">
              <a:buNone/>
            </a:pPr>
            <a:r>
              <a:rPr lang="en-GB" sz="2400" i="1" dirty="0">
                <a:solidFill>
                  <a:schemeClr val="accent6"/>
                </a:solidFill>
              </a:rPr>
              <a:t>“Development of commissioners in understanding advocacy and the rights and responsibilities relating to it.” </a:t>
            </a:r>
            <a:endParaRPr lang="en-GB" sz="2400" dirty="0"/>
          </a:p>
          <a:p>
            <a:pPr marL="0" indent="0">
              <a:buNone/>
            </a:pPr>
            <a:r>
              <a:rPr lang="en-GB" sz="2400" i="1" dirty="0">
                <a:solidFill>
                  <a:schemeClr val="accent1">
                    <a:lumMod val="50000"/>
                  </a:schemeClr>
                </a:solidFill>
              </a:rPr>
              <a:t>“Good relationships and conversations with commissioners, so they understand the time needed for effective advocacy”</a:t>
            </a:r>
          </a:p>
          <a:p>
            <a:r>
              <a:rPr lang="en-GB" sz="2400" dirty="0"/>
              <a:t>Using data and qualitative information with commissioners to support appropriate resourcing of advocacy services</a:t>
            </a:r>
          </a:p>
          <a:p>
            <a:pPr marL="0" indent="0">
              <a:buNone/>
            </a:pPr>
            <a:r>
              <a:rPr lang="en-GB" sz="2400" i="1" dirty="0">
                <a:solidFill>
                  <a:schemeClr val="accent1">
                    <a:lumMod val="50000"/>
                  </a:schemeClr>
                </a:solidFill>
              </a:rPr>
              <a:t>“Flexibility. We have professional (non-statutory) advocacy which helps where situations don’t neatly fit into statutory advocacy.”  </a:t>
            </a:r>
            <a:r>
              <a:rPr lang="en-GB" sz="2400" dirty="0"/>
              <a:t>and being able to have the same advocate all the way through </a:t>
            </a:r>
          </a:p>
          <a:p>
            <a:r>
              <a:rPr lang="en-GB" sz="2400" dirty="0"/>
              <a:t>It would be helpful if Safeguarding Adult Boards asked commissioners and providers</a:t>
            </a:r>
          </a:p>
        </p:txBody>
      </p:sp>
      <p:pic>
        <p:nvPicPr>
          <p:cNvPr id="4" name="Picture 3">
            <a:extLst>
              <a:ext uri="{FF2B5EF4-FFF2-40B4-BE49-F238E27FC236}">
                <a16:creationId xmlns:a16="http://schemas.microsoft.com/office/drawing/2014/main" id="{CBE330F8-6818-804C-ADEF-EA15D3628EE1}"/>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7B417844-35F2-3644-BB03-F581C5DC56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4179197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15A5A1-09A8-4D84-B016-FE2B461E3ACB}"/>
              </a:ext>
            </a:extLst>
          </p:cNvPr>
          <p:cNvSpPr>
            <a:spLocks noGrp="1"/>
          </p:cNvSpPr>
          <p:nvPr>
            <p:ph idx="1"/>
          </p:nvPr>
        </p:nvSpPr>
        <p:spPr/>
        <p:txBody>
          <a:bodyPr/>
          <a:lstStyle/>
          <a:p>
            <a:endParaRPr lang="en-GB" dirty="0"/>
          </a:p>
          <a:p>
            <a:endParaRPr lang="en-GB" dirty="0"/>
          </a:p>
          <a:p>
            <a:pPr marL="0" indent="0">
              <a:buNone/>
            </a:pPr>
            <a:r>
              <a:rPr lang="en-GB" b="1" dirty="0">
                <a:solidFill>
                  <a:srgbClr val="800080"/>
                </a:solidFill>
              </a:rPr>
              <a:t>Background, context and aims</a:t>
            </a:r>
          </a:p>
        </p:txBody>
      </p:sp>
      <p:pic>
        <p:nvPicPr>
          <p:cNvPr id="5" name="Picture 4">
            <a:extLst>
              <a:ext uri="{FF2B5EF4-FFF2-40B4-BE49-F238E27FC236}">
                <a16:creationId xmlns:a16="http://schemas.microsoft.com/office/drawing/2014/main" id="{762EFA8A-39D2-49A9-99E0-97836FADB10B}"/>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6" name="Picture 5" descr="Logo&#10;&#10;Description automatically generated">
            <a:extLst>
              <a:ext uri="{FF2B5EF4-FFF2-40B4-BE49-F238E27FC236}">
                <a16:creationId xmlns:a16="http://schemas.microsoft.com/office/drawing/2014/main" id="{35A81AD5-3263-0144-BBB6-F032EEF7B4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2870438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A8BE-7608-4CDB-AF81-39BBFC1B8501}"/>
              </a:ext>
            </a:extLst>
          </p:cNvPr>
          <p:cNvSpPr>
            <a:spLocks noGrp="1"/>
          </p:cNvSpPr>
          <p:nvPr>
            <p:ph type="title"/>
          </p:nvPr>
        </p:nvSpPr>
        <p:spPr>
          <a:xfrm>
            <a:off x="719138" y="1196975"/>
            <a:ext cx="5376862" cy="4471434"/>
          </a:xfrm>
        </p:spPr>
        <p:txBody>
          <a:bodyPr/>
          <a:lstStyle/>
          <a:p>
            <a:r>
              <a:rPr lang="en-GB" sz="3600" dirty="0"/>
              <a:t>Poll Question:</a:t>
            </a:r>
            <a:br>
              <a:rPr lang="en-GB" sz="3600" dirty="0"/>
            </a:br>
            <a:br>
              <a:rPr lang="en-GB" sz="3600" dirty="0"/>
            </a:br>
            <a:r>
              <a:rPr lang="en-GB" sz="3600" dirty="0"/>
              <a:t>In your experience do commissioners understand advocacy sufficiently well to commission effective advocacy services? </a:t>
            </a:r>
          </a:p>
        </p:txBody>
      </p:sp>
      <p:pic>
        <p:nvPicPr>
          <p:cNvPr id="4" name="Picture 3">
            <a:extLst>
              <a:ext uri="{FF2B5EF4-FFF2-40B4-BE49-F238E27FC236}">
                <a16:creationId xmlns:a16="http://schemas.microsoft.com/office/drawing/2014/main" id="{77FB723B-2770-8A41-B4DF-1E661CAEDED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EBC4080-BB51-5C42-A553-9BCB72809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pic>
        <p:nvPicPr>
          <p:cNvPr id="25602" name="Picture 2" descr="Poll Vector Stock Illustrations – 18,574 Poll Vector Stock Illustrations,  Vectors &amp; Clipart - Dreamstime">
            <a:extLst>
              <a:ext uri="{FF2B5EF4-FFF2-40B4-BE49-F238E27FC236}">
                <a16:creationId xmlns:a16="http://schemas.microsoft.com/office/drawing/2014/main" id="{5A4318FD-FD21-5D48-8819-A9D6C0521DA1}"/>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880796" y="1339385"/>
            <a:ext cx="3592066" cy="4179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52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7505B-D631-A040-9534-C563B8583C20}"/>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8425BDF2-D06E-AD49-A1FC-6933D90CE21B}"/>
              </a:ext>
            </a:extLst>
          </p:cNvPr>
          <p:cNvSpPr>
            <a:spLocks noGrp="1"/>
          </p:cNvSpPr>
          <p:nvPr>
            <p:ph idx="1"/>
          </p:nvPr>
        </p:nvSpPr>
        <p:spPr/>
        <p:txBody>
          <a:bodyPr/>
          <a:lstStyle/>
          <a:p>
            <a:pPr marL="0" indent="0">
              <a:buNone/>
            </a:pPr>
            <a:r>
              <a:rPr lang="en-GB" dirty="0"/>
              <a:t>Taking Action…</a:t>
            </a:r>
          </a:p>
          <a:p>
            <a:pPr marL="0" indent="0">
              <a:buNone/>
            </a:pPr>
            <a:endParaRPr lang="en-GB" dirty="0"/>
          </a:p>
          <a:p>
            <a:pPr marL="0" indent="0">
              <a:buNone/>
            </a:pPr>
            <a:r>
              <a:rPr lang="en-GB" dirty="0"/>
              <a:t>How can you stimulate similar, local and or regional conversations to identify issues, actions and possible improvements locally?</a:t>
            </a:r>
          </a:p>
          <a:p>
            <a:pPr marL="0" indent="0">
              <a:buNone/>
            </a:pPr>
            <a:endParaRPr lang="en-GB" dirty="0"/>
          </a:p>
          <a:p>
            <a:pPr marL="0" indent="0">
              <a:buNone/>
            </a:pPr>
            <a:r>
              <a:rPr lang="en-GB" dirty="0"/>
              <a:t>What local or national support would help?</a:t>
            </a:r>
          </a:p>
        </p:txBody>
      </p:sp>
      <p:pic>
        <p:nvPicPr>
          <p:cNvPr id="4" name="Picture 3" descr="Logo&#10;&#10;Description automatically generated">
            <a:extLst>
              <a:ext uri="{FF2B5EF4-FFF2-40B4-BE49-F238E27FC236}">
                <a16:creationId xmlns:a16="http://schemas.microsoft.com/office/drawing/2014/main" id="{A013EA02-AC59-DF4E-8CF0-F538D21B1D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pic>
        <p:nvPicPr>
          <p:cNvPr id="5" name="Picture 4">
            <a:extLst>
              <a:ext uri="{FF2B5EF4-FFF2-40B4-BE49-F238E27FC236}">
                <a16:creationId xmlns:a16="http://schemas.microsoft.com/office/drawing/2014/main" id="{C848231E-9E95-DF4D-AEBE-05D57F29DDB2}"/>
              </a:ext>
            </a:extLst>
          </p:cNvPr>
          <p:cNvPicPr>
            <a:picLocks noChangeAspect="1"/>
          </p:cNvPicPr>
          <p:nvPr/>
        </p:nvPicPr>
        <p:blipFill>
          <a:blip r:embed="rId4"/>
          <a:stretch>
            <a:fillRect/>
          </a:stretch>
        </p:blipFill>
        <p:spPr>
          <a:xfrm>
            <a:off x="10098854" y="196532"/>
            <a:ext cx="1304925" cy="790575"/>
          </a:xfrm>
          <a:prstGeom prst="rect">
            <a:avLst/>
          </a:prstGeom>
        </p:spPr>
      </p:pic>
    </p:spTree>
    <p:extLst>
      <p:ext uri="{BB962C8B-B14F-4D97-AF65-F5344CB8AC3E}">
        <p14:creationId xmlns:p14="http://schemas.microsoft.com/office/powerpoint/2010/main" val="4071757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7FB723B-2770-8A41-B4DF-1E661CAEDED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EBC4080-BB51-5C42-A553-9BCB72809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3" name="Title 2">
            <a:extLst>
              <a:ext uri="{FF2B5EF4-FFF2-40B4-BE49-F238E27FC236}">
                <a16:creationId xmlns:a16="http://schemas.microsoft.com/office/drawing/2014/main" id="{0F5742E0-A149-F14C-B6E4-1204F2E331E8}"/>
              </a:ext>
            </a:extLst>
          </p:cNvPr>
          <p:cNvSpPr>
            <a:spLocks noGrp="1"/>
          </p:cNvSpPr>
          <p:nvPr>
            <p:ph type="title"/>
          </p:nvPr>
        </p:nvSpPr>
        <p:spPr/>
        <p:txBody>
          <a:bodyPr/>
          <a:lstStyle/>
          <a:p>
            <a:r>
              <a:rPr lang="en-GB" dirty="0"/>
              <a:t>Issues and questions </a:t>
            </a:r>
          </a:p>
        </p:txBody>
      </p:sp>
      <p:sp>
        <p:nvSpPr>
          <p:cNvPr id="7" name="Content Placeholder 6">
            <a:extLst>
              <a:ext uri="{FF2B5EF4-FFF2-40B4-BE49-F238E27FC236}">
                <a16:creationId xmlns:a16="http://schemas.microsoft.com/office/drawing/2014/main" id="{0C28BC47-2206-9F4F-AECD-38163E3DCC18}"/>
              </a:ext>
            </a:extLst>
          </p:cNvPr>
          <p:cNvSpPr>
            <a:spLocks noGrp="1"/>
          </p:cNvSpPr>
          <p:nvPr>
            <p:ph idx="1"/>
          </p:nvPr>
        </p:nvSpPr>
        <p:spPr/>
        <p:txBody>
          <a:bodyPr/>
          <a:lstStyle/>
          <a:p>
            <a:pPr marL="0" indent="0">
              <a:buNone/>
            </a:pPr>
            <a:r>
              <a:rPr lang="en-GB" dirty="0"/>
              <a:t>Are there any specific issues that really stuck a chord for you and that you feel motivated to address locally or nationally? </a:t>
            </a:r>
          </a:p>
          <a:p>
            <a:pPr marL="0" indent="0">
              <a:buNone/>
            </a:pPr>
            <a:endParaRPr lang="en-GB" dirty="0"/>
          </a:p>
          <a:p>
            <a:pPr marL="0" indent="0">
              <a:buNone/>
            </a:pPr>
            <a:r>
              <a:rPr lang="en-GB" dirty="0"/>
              <a:t>Any other questions? </a:t>
            </a:r>
          </a:p>
        </p:txBody>
      </p:sp>
    </p:spTree>
    <p:extLst>
      <p:ext uri="{BB962C8B-B14F-4D97-AF65-F5344CB8AC3E}">
        <p14:creationId xmlns:p14="http://schemas.microsoft.com/office/powerpoint/2010/main" val="3023591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7FB723B-2770-8A41-B4DF-1E661CAEDED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5" name="Picture 4" descr="Logo&#10;&#10;Description automatically generated">
            <a:extLst>
              <a:ext uri="{FF2B5EF4-FFF2-40B4-BE49-F238E27FC236}">
                <a16:creationId xmlns:a16="http://schemas.microsoft.com/office/drawing/2014/main" id="{4EBC4080-BB51-5C42-A553-9BCB72809C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
        <p:nvSpPr>
          <p:cNvPr id="3" name="Title 2">
            <a:extLst>
              <a:ext uri="{FF2B5EF4-FFF2-40B4-BE49-F238E27FC236}">
                <a16:creationId xmlns:a16="http://schemas.microsoft.com/office/drawing/2014/main" id="{0F5742E0-A149-F14C-B6E4-1204F2E331E8}"/>
              </a:ext>
            </a:extLst>
          </p:cNvPr>
          <p:cNvSpPr>
            <a:spLocks noGrp="1"/>
          </p:cNvSpPr>
          <p:nvPr>
            <p:ph type="title"/>
          </p:nvPr>
        </p:nvSpPr>
        <p:spPr/>
        <p:txBody>
          <a:bodyPr/>
          <a:lstStyle/>
          <a:p>
            <a:r>
              <a:rPr lang="en-GB" dirty="0"/>
              <a:t>Thank you!</a:t>
            </a:r>
          </a:p>
        </p:txBody>
      </p:sp>
      <p:sp>
        <p:nvSpPr>
          <p:cNvPr id="2" name="Content Placeholder 1">
            <a:extLst>
              <a:ext uri="{FF2B5EF4-FFF2-40B4-BE49-F238E27FC236}">
                <a16:creationId xmlns:a16="http://schemas.microsoft.com/office/drawing/2014/main" id="{1BE87237-7ABD-044C-9E3A-664AE3FEAF51}"/>
              </a:ext>
            </a:extLst>
          </p:cNvPr>
          <p:cNvSpPr>
            <a:spLocks noGrp="1"/>
          </p:cNvSpPr>
          <p:nvPr>
            <p:ph idx="1"/>
          </p:nvPr>
        </p:nvSpPr>
        <p:spPr/>
        <p:txBody>
          <a:bodyPr/>
          <a:lstStyle/>
          <a:p>
            <a:pPr marL="0" indent="0">
              <a:buNone/>
            </a:pPr>
            <a:r>
              <a:rPr lang="en-GB" dirty="0"/>
              <a:t>Jane Lawson (contact via Gail)</a:t>
            </a:r>
          </a:p>
          <a:p>
            <a:pPr marL="0" indent="0">
              <a:buNone/>
            </a:pPr>
            <a:r>
              <a:rPr lang="en-GB" dirty="0"/>
              <a:t>Gail Petty, Advocacy Lead NDTi </a:t>
            </a:r>
            <a:r>
              <a:rPr lang="en-GB" dirty="0">
                <a:hlinkClick r:id="rId5"/>
              </a:rPr>
              <a:t>–</a:t>
            </a:r>
            <a:r>
              <a:rPr lang="en-GB" dirty="0"/>
              <a:t> </a:t>
            </a:r>
            <a:r>
              <a:rPr lang="en-GB" dirty="0">
                <a:hlinkClick r:id="rId5"/>
              </a:rPr>
              <a:t>gail.petty@ndti.org.uk</a:t>
            </a:r>
          </a:p>
          <a:p>
            <a:pPr marL="0" indent="0">
              <a:buNone/>
            </a:pPr>
            <a:r>
              <a:rPr lang="en-GB" dirty="0"/>
              <a:t>Links to briefing: </a:t>
            </a:r>
            <a:r>
              <a:rPr lang="en-GB" dirty="0">
                <a:hlinkClick r:id="rId5"/>
              </a:rPr>
              <a:t>https://www.ndti.org.uk/uploads/files/25.167_Strengthening_the_role_of_advocacy_in_MSP_04.pdf</a:t>
            </a:r>
            <a:endParaRPr lang="en-GB" dirty="0"/>
          </a:p>
          <a:p>
            <a:pPr marL="0" indent="0">
              <a:buNone/>
            </a:pPr>
            <a:endParaRPr lang="en-GB" dirty="0"/>
          </a:p>
          <a:p>
            <a:pPr marL="0" indent="0">
              <a:buNone/>
            </a:pPr>
            <a:r>
              <a:rPr lang="en-GB" dirty="0">
                <a:hlinkClick r:id="rId5"/>
              </a:rPr>
              <a:t>https://www.local.gov.uk/strengthening-role-advocacy-making-safeguarding-personal</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14610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9F20-6B8C-4D3B-ADC5-CC8CE1D0EF44}"/>
              </a:ext>
            </a:extLst>
          </p:cNvPr>
          <p:cNvSpPr>
            <a:spLocks noGrp="1"/>
          </p:cNvSpPr>
          <p:nvPr>
            <p:ph type="title"/>
          </p:nvPr>
        </p:nvSpPr>
        <p:spPr/>
        <p:txBody>
          <a:bodyPr/>
          <a:lstStyle/>
          <a:p>
            <a:r>
              <a:rPr lang="en-GB" sz="3200" dirty="0"/>
              <a:t>Why did we engage in this work?</a:t>
            </a:r>
          </a:p>
        </p:txBody>
      </p:sp>
      <p:sp>
        <p:nvSpPr>
          <p:cNvPr id="3" name="Content Placeholder 2">
            <a:extLst>
              <a:ext uri="{FF2B5EF4-FFF2-40B4-BE49-F238E27FC236}">
                <a16:creationId xmlns:a16="http://schemas.microsoft.com/office/drawing/2014/main" id="{D4956911-09B9-43B6-AE4C-A03D53F1A3CF}"/>
              </a:ext>
            </a:extLst>
          </p:cNvPr>
          <p:cNvSpPr>
            <a:spLocks noGrp="1"/>
          </p:cNvSpPr>
          <p:nvPr>
            <p:ph idx="1"/>
          </p:nvPr>
        </p:nvSpPr>
        <p:spPr>
          <a:xfrm>
            <a:off x="719138" y="1697798"/>
            <a:ext cx="10972800" cy="4281488"/>
          </a:xfrm>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rPr>
              <a:t>We know that the value and potential contribution of advocacy at all levels to making safeguarding personal is significant.</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And that…</a:t>
            </a:r>
          </a:p>
          <a:p>
            <a:pPr marL="0" marR="0" lvl="0" indent="0" algn="l" defTabSz="914400" rtl="0" eaLnBrk="0" fontAlgn="base" latinLnBrk="0" hangingPunct="0">
              <a:lnSpc>
                <a:spcPct val="100000"/>
              </a:lnSpc>
              <a:spcBef>
                <a:spcPct val="20000"/>
              </a:spcBef>
              <a:spcAft>
                <a:spcPct val="0"/>
              </a:spcAft>
              <a:buClrTx/>
              <a:buSzTx/>
              <a:buFontTx/>
              <a:buNone/>
              <a:tabLst/>
              <a:defRPr/>
            </a:pPr>
            <a:endParaRPr lang="en-GB" sz="28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developing a clearer understanding of the definition and purpose of advocacy and the legal rights and responsibilities associated with it needs to be central to local action planning and improvement in practice. </a:t>
            </a:r>
            <a:endParaRPr kumimoji="0" lang="en-GB" sz="28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5" name="Picture 4">
            <a:extLst>
              <a:ext uri="{FF2B5EF4-FFF2-40B4-BE49-F238E27FC236}">
                <a16:creationId xmlns:a16="http://schemas.microsoft.com/office/drawing/2014/main" id="{E77C7B0D-D1C8-46A4-B60D-20A48C972127}"/>
              </a:ext>
            </a:extLst>
          </p:cNvPr>
          <p:cNvPicPr>
            <a:picLocks noChangeAspect="1"/>
          </p:cNvPicPr>
          <p:nvPr/>
        </p:nvPicPr>
        <p:blipFill>
          <a:blip r:embed="rId2"/>
          <a:stretch>
            <a:fillRect/>
          </a:stretch>
        </p:blipFill>
        <p:spPr>
          <a:xfrm>
            <a:off x="10098854" y="196532"/>
            <a:ext cx="1304925" cy="790575"/>
          </a:xfrm>
          <a:prstGeom prst="rect">
            <a:avLst/>
          </a:prstGeom>
        </p:spPr>
      </p:pic>
      <p:pic>
        <p:nvPicPr>
          <p:cNvPr id="7" name="Picture 6" descr="Logo&#10;&#10;Description automatically generated">
            <a:extLst>
              <a:ext uri="{FF2B5EF4-FFF2-40B4-BE49-F238E27FC236}">
                <a16:creationId xmlns:a16="http://schemas.microsoft.com/office/drawing/2014/main" id="{DCA2F8BA-509B-C643-8A8A-564D25A4A7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1707260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6DE9A-B9A1-4D45-A40E-8C8965F1C070}"/>
              </a:ext>
            </a:extLst>
          </p:cNvPr>
          <p:cNvSpPr>
            <a:spLocks noGrp="1"/>
          </p:cNvSpPr>
          <p:nvPr>
            <p:ph type="title"/>
          </p:nvPr>
        </p:nvSpPr>
        <p:spPr/>
        <p:txBody>
          <a:bodyPr/>
          <a:lstStyle/>
          <a:p>
            <a:r>
              <a:rPr lang="en-GB" sz="3200" dirty="0"/>
              <a:t>Background to this work</a:t>
            </a:r>
          </a:p>
        </p:txBody>
      </p:sp>
      <p:sp>
        <p:nvSpPr>
          <p:cNvPr id="3" name="Content Placeholder 2">
            <a:extLst>
              <a:ext uri="{FF2B5EF4-FFF2-40B4-BE49-F238E27FC236}">
                <a16:creationId xmlns:a16="http://schemas.microsoft.com/office/drawing/2014/main" id="{75E322A0-A012-4C57-8C4D-CF3EE335BB48}"/>
              </a:ext>
            </a:extLst>
          </p:cNvPr>
          <p:cNvSpPr>
            <a:spLocks noGrp="1"/>
          </p:cNvSpPr>
          <p:nvPr>
            <p:ph idx="1"/>
          </p:nvPr>
        </p:nvSpPr>
        <p:spPr>
          <a:xfrm>
            <a:off x="719138" y="1773237"/>
            <a:ext cx="10972800" cy="4587805"/>
          </a:xfrm>
        </p:spPr>
        <p:txBody>
          <a:bodyPr/>
          <a:lstStyle/>
          <a:p>
            <a:pPr marL="0" indent="0">
              <a:buNone/>
            </a:pPr>
            <a:r>
              <a:rPr lang="en-GB" sz="2800" dirty="0">
                <a:effectLst/>
                <a:ea typeface="Calibri" panose="020F0502020204030204" pitchFamily="34" charset="0"/>
                <a:cs typeface="Times New Roman" panose="02020603050405020304" pitchFamily="18" charset="0"/>
              </a:rPr>
              <a:t>This work is part of the adult safeguarding workstream of the Care and Health Improvement Programme (CHIP). This is the sector-led improvement programme for care and health co-produced and delivered by the Local Government Association (LGA) and the Association of Directors of Adult Social Services (ADASS), funded by the Department of Health and Social Care.</a:t>
            </a:r>
          </a:p>
          <a:p>
            <a:pPr marL="0" indent="0">
              <a:buNone/>
            </a:pPr>
            <a:endParaRPr lang="en-GB" sz="2800" dirty="0">
              <a:effectLst/>
              <a:ea typeface="Calibri" panose="020F0502020204030204" pitchFamily="34" charset="0"/>
              <a:cs typeface="Times New Roman" panose="02020603050405020304" pitchFamily="18" charset="0"/>
            </a:endParaRPr>
          </a:p>
          <a:p>
            <a:pPr marL="0" indent="0">
              <a:buNone/>
            </a:pPr>
            <a:r>
              <a:rPr lang="en-GB" sz="2800" dirty="0">
                <a:effectLst/>
                <a:ea typeface="Calibri" panose="020F0502020204030204" pitchFamily="34" charset="0"/>
                <a:cs typeface="Times New Roman" panose="02020603050405020304" pitchFamily="18" charset="0"/>
              </a:rPr>
              <a:t>Gail Petty, The National Development Team for Inclusion (NDTi) was commissioned to support this work alongside Jane Lawson </a:t>
            </a:r>
            <a:r>
              <a:rPr lang="en-GB" sz="2800" dirty="0"/>
              <a:t>(CHIP programme</a:t>
            </a:r>
            <a:r>
              <a:rPr lang="en-GB" sz="2400" dirty="0"/>
              <a:t>).</a:t>
            </a:r>
          </a:p>
        </p:txBody>
      </p:sp>
      <p:pic>
        <p:nvPicPr>
          <p:cNvPr id="5" name="Picture 4">
            <a:extLst>
              <a:ext uri="{FF2B5EF4-FFF2-40B4-BE49-F238E27FC236}">
                <a16:creationId xmlns:a16="http://schemas.microsoft.com/office/drawing/2014/main" id="{764559B3-4136-4983-895B-CB44D4BE5D3D}"/>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7" name="Picture 6" descr="Logo&#10;&#10;Description automatically generated">
            <a:extLst>
              <a:ext uri="{FF2B5EF4-FFF2-40B4-BE49-F238E27FC236}">
                <a16:creationId xmlns:a16="http://schemas.microsoft.com/office/drawing/2014/main" id="{E313BCB0-8143-954E-947D-37821B27AD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322936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2C35-8AEC-4D5B-9F2D-FC6A84467693}"/>
              </a:ext>
            </a:extLst>
          </p:cNvPr>
          <p:cNvSpPr>
            <a:spLocks noGrp="1"/>
          </p:cNvSpPr>
          <p:nvPr>
            <p:ph type="title"/>
          </p:nvPr>
        </p:nvSpPr>
        <p:spPr>
          <a:xfrm>
            <a:off x="719138" y="1345958"/>
            <a:ext cx="10972800" cy="576263"/>
          </a:xfrm>
        </p:spPr>
        <p:txBody>
          <a:bodyPr/>
          <a:lstStyle/>
          <a:p>
            <a:r>
              <a:rPr lang="en-GB" sz="3200" dirty="0"/>
              <a:t>Who is this briefing for?  It is everyone’s business! </a:t>
            </a:r>
            <a:br>
              <a:rPr lang="en-GB" sz="3200" dirty="0"/>
            </a:br>
            <a:endParaRPr lang="en-GB" sz="3200" dirty="0"/>
          </a:p>
        </p:txBody>
      </p:sp>
      <p:sp>
        <p:nvSpPr>
          <p:cNvPr id="3" name="Content Placeholder 2">
            <a:extLst>
              <a:ext uri="{FF2B5EF4-FFF2-40B4-BE49-F238E27FC236}">
                <a16:creationId xmlns:a16="http://schemas.microsoft.com/office/drawing/2014/main" id="{12FB57E3-A193-4998-8F7A-8A891A379571}"/>
              </a:ext>
            </a:extLst>
          </p:cNvPr>
          <p:cNvSpPr>
            <a:spLocks noGrp="1"/>
          </p:cNvSpPr>
          <p:nvPr>
            <p:ph idx="1"/>
          </p:nvPr>
        </p:nvSpPr>
        <p:spPr>
          <a:xfrm>
            <a:off x="719138" y="1634090"/>
            <a:ext cx="10972800" cy="4621439"/>
          </a:xfrm>
        </p:spPr>
        <p:txBody>
          <a:bodyPr/>
          <a:lstStyle/>
          <a:p>
            <a:pPr marL="0" indent="0">
              <a:buNone/>
            </a:pPr>
            <a:r>
              <a:rPr lang="en-GB" sz="2200" dirty="0"/>
              <a:t>A wide range of people in different roles including…</a:t>
            </a:r>
          </a:p>
          <a:p>
            <a:r>
              <a:rPr lang="en-GB" sz="2200" dirty="0"/>
              <a:t>advocacy providers </a:t>
            </a:r>
          </a:p>
          <a:p>
            <a:r>
              <a:rPr lang="en-GB" sz="2200" dirty="0"/>
              <a:t>commissioners of advocacy and contract managers </a:t>
            </a:r>
          </a:p>
          <a:p>
            <a:r>
              <a:rPr lang="en-GB" sz="2200" dirty="0"/>
              <a:t>safeguarding adults boards </a:t>
            </a:r>
          </a:p>
          <a:p>
            <a:r>
              <a:rPr lang="en-GB" sz="2200" dirty="0"/>
              <a:t>safeguarding leads in local authorities </a:t>
            </a:r>
          </a:p>
          <a:p>
            <a:r>
              <a:rPr lang="en-GB" sz="2200" dirty="0"/>
              <a:t>principal social workers </a:t>
            </a:r>
          </a:p>
          <a:p>
            <a:r>
              <a:rPr lang="en-GB" sz="2200" dirty="0"/>
              <a:t>quality and performance management professionals </a:t>
            </a:r>
          </a:p>
          <a:p>
            <a:r>
              <a:rPr lang="en-GB" sz="2200" dirty="0"/>
              <a:t>those working in health and social care provider settings </a:t>
            </a:r>
          </a:p>
          <a:p>
            <a:r>
              <a:rPr lang="en-GB" sz="2200" dirty="0"/>
              <a:t>Care Quality Commission</a:t>
            </a:r>
          </a:p>
          <a:p>
            <a:r>
              <a:rPr lang="en-GB" sz="2200" dirty="0"/>
              <a:t>Healthwatch</a:t>
            </a:r>
          </a:p>
          <a:p>
            <a:r>
              <a:rPr lang="en-GB" sz="2200" dirty="0"/>
              <a:t>National Development Team for Inclusion</a:t>
            </a:r>
          </a:p>
          <a:p>
            <a:r>
              <a:rPr lang="en-GB" sz="2200" dirty="0"/>
              <a:t>advocacy training providers. </a:t>
            </a:r>
          </a:p>
          <a:p>
            <a:pPr marL="0" indent="0">
              <a:buNone/>
            </a:pPr>
            <a:endParaRPr lang="en-GB" dirty="0"/>
          </a:p>
        </p:txBody>
      </p:sp>
      <p:pic>
        <p:nvPicPr>
          <p:cNvPr id="5" name="Picture 4">
            <a:extLst>
              <a:ext uri="{FF2B5EF4-FFF2-40B4-BE49-F238E27FC236}">
                <a16:creationId xmlns:a16="http://schemas.microsoft.com/office/drawing/2014/main" id="{CECB683A-1F77-42C0-93D5-D8D73E49DA2C}"/>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7" name="Picture 6" descr="Logo&#10;&#10;Description automatically generated">
            <a:extLst>
              <a:ext uri="{FF2B5EF4-FFF2-40B4-BE49-F238E27FC236}">
                <a16:creationId xmlns:a16="http://schemas.microsoft.com/office/drawing/2014/main" id="{152D25F6-D31E-FD4E-9198-FEFDAAA3E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3278766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2C35-8AEC-4D5B-9F2D-FC6A84467693}"/>
              </a:ext>
            </a:extLst>
          </p:cNvPr>
          <p:cNvSpPr>
            <a:spLocks noGrp="1"/>
          </p:cNvSpPr>
          <p:nvPr>
            <p:ph type="title"/>
          </p:nvPr>
        </p:nvSpPr>
        <p:spPr>
          <a:xfrm>
            <a:off x="609600" y="1117441"/>
            <a:ext cx="10972800" cy="576263"/>
          </a:xfrm>
        </p:spPr>
        <p:txBody>
          <a:bodyPr/>
          <a:lstStyle/>
          <a:p>
            <a:r>
              <a:rPr lang="en-GB" sz="3200" dirty="0"/>
              <a:t>Aim of the briefing </a:t>
            </a:r>
          </a:p>
        </p:txBody>
      </p:sp>
      <p:sp>
        <p:nvSpPr>
          <p:cNvPr id="3" name="Content Placeholder 2">
            <a:extLst>
              <a:ext uri="{FF2B5EF4-FFF2-40B4-BE49-F238E27FC236}">
                <a16:creationId xmlns:a16="http://schemas.microsoft.com/office/drawing/2014/main" id="{12FB57E3-A193-4998-8F7A-8A891A379571}"/>
              </a:ext>
            </a:extLst>
          </p:cNvPr>
          <p:cNvSpPr>
            <a:spLocks noGrp="1"/>
          </p:cNvSpPr>
          <p:nvPr>
            <p:ph idx="1"/>
          </p:nvPr>
        </p:nvSpPr>
        <p:spPr>
          <a:xfrm>
            <a:off x="609600" y="1703283"/>
            <a:ext cx="10972800" cy="4281488"/>
          </a:xfrm>
        </p:spPr>
        <p:txBody>
          <a:bodyPr/>
          <a:lstStyle/>
          <a:p>
            <a:pPr marL="0" indent="0">
              <a:buNone/>
            </a:pPr>
            <a:r>
              <a:rPr lang="en-GB" sz="1800" b="1" dirty="0">
                <a:solidFill>
                  <a:srgbClr val="800080"/>
                </a:solidFill>
                <a:effectLst/>
                <a:latin typeface="Arial" panose="020B0604020202020204" pitchFamily="34" charset="0"/>
                <a:ea typeface="Calibri" panose="020F0502020204030204" pitchFamily="34" charset="0"/>
                <a:cs typeface="Times New Roman" panose="02020603050405020304" pitchFamily="18" charset="0"/>
              </a:rPr>
              <a:t>The aim is to support strengthening the role that advocacy (of all types) can play in safeguarding adults and specifically in making safeguarding personal. </a:t>
            </a:r>
            <a:endParaRPr lang="en-GB" sz="1800" b="1" dirty="0">
              <a:solidFill>
                <a:srgbClr val="80008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Arial" panose="020B0604020202020204" pitchFamily="34" charset="0"/>
              <a:ea typeface="Calibri" panose="020F0502020204030204" pitchFamily="34" charset="0"/>
            </a:endParaRPr>
          </a:p>
          <a:p>
            <a:pPr marL="0" indent="0">
              <a:buNone/>
            </a:pPr>
            <a:r>
              <a:rPr lang="en-GB" sz="1800" b="1" dirty="0">
                <a:solidFill>
                  <a:srgbClr val="800080"/>
                </a:solidFill>
                <a:latin typeface="Arial" panose="020B0604020202020204" pitchFamily="34" charset="0"/>
                <a:ea typeface="Calibri" panose="020F0502020204030204" pitchFamily="34" charset="0"/>
              </a:rPr>
              <a:t>We want </a:t>
            </a:r>
            <a:r>
              <a:rPr lang="en-GB" sz="1800" b="1" dirty="0">
                <a:solidFill>
                  <a:srgbClr val="800080"/>
                </a:solidFill>
                <a:effectLst/>
                <a:latin typeface="Arial" panose="020B0604020202020204" pitchFamily="34" charset="0"/>
                <a:ea typeface="Calibri" panose="020F0502020204030204" pitchFamily="34" charset="0"/>
              </a:rPr>
              <a:t>to generate multi agency conversations to stimulate local action to address some of the core messages in the briefing so that safeguarding outcomes are enhanced for people. </a:t>
            </a:r>
          </a:p>
          <a:p>
            <a:pPr marL="0" indent="0">
              <a:buNone/>
            </a:pPr>
            <a:endParaRPr lang="en-GB" sz="1800" b="1" dirty="0">
              <a:solidFill>
                <a:srgbClr val="800080"/>
              </a:solidFill>
              <a:latin typeface="Arial" panose="020B0604020202020204" pitchFamily="34" charset="0"/>
              <a:ea typeface="Calibri" panose="020F0502020204030204" pitchFamily="34" charset="0"/>
            </a:endParaRPr>
          </a:p>
          <a:p>
            <a:pPr marL="0" indent="0">
              <a:buNone/>
            </a:pPr>
            <a:r>
              <a:rPr lang="en-GB" sz="1800" b="1" dirty="0">
                <a:solidFill>
                  <a:srgbClr val="800080"/>
                </a:solidFill>
                <a:effectLst/>
                <a:latin typeface="Arial" panose="020B0604020202020204" pitchFamily="34" charset="0"/>
                <a:ea typeface="Calibri" panose="020F0502020204030204" pitchFamily="34" charset="0"/>
              </a:rPr>
              <a:t>We recognise that local action will benefit from support at regional and national level, for example from the NDTi; the national Safeguarding Adults Board (SAB) Chairs network and the principal social workers network.</a:t>
            </a:r>
          </a:p>
          <a:p>
            <a:pPr marL="0" indent="0">
              <a:buNone/>
            </a:pPr>
            <a:endParaRPr lang="en-GB" sz="1800" b="1" dirty="0">
              <a:solidFill>
                <a:srgbClr val="800080"/>
              </a:solidFill>
              <a:latin typeface="Arial" panose="020B0604020202020204" pitchFamily="34" charset="0"/>
              <a:ea typeface="Calibri" panose="020F0502020204030204" pitchFamily="34" charset="0"/>
            </a:endParaRPr>
          </a:p>
          <a:p>
            <a:pPr marL="0" indent="0">
              <a:buNone/>
            </a:pPr>
            <a:r>
              <a:rPr lang="en-GB" sz="2000" b="1" dirty="0">
                <a:solidFill>
                  <a:srgbClr val="800080"/>
                </a:solidFill>
                <a:latin typeface="Arial" panose="020B0604020202020204" pitchFamily="34" charset="0"/>
                <a:ea typeface="Calibri" panose="020F0502020204030204" pitchFamily="34" charset="0"/>
              </a:rPr>
              <a:t>We want to encourage action! </a:t>
            </a:r>
          </a:p>
          <a:p>
            <a:pPr marL="0" indent="0">
              <a:buNone/>
            </a:pPr>
            <a:r>
              <a:rPr lang="en-GB" sz="2000" b="1" dirty="0">
                <a:solidFill>
                  <a:srgbClr val="800080"/>
                </a:solidFill>
                <a:effectLst/>
                <a:latin typeface="Arial" panose="020B0604020202020204" pitchFamily="34" charset="0"/>
                <a:ea typeface="Calibri" panose="020F0502020204030204" pitchFamily="34" charset="0"/>
              </a:rPr>
              <a:t>Please consider: </a:t>
            </a:r>
            <a:r>
              <a:rPr lang="en-GB" sz="2000" b="1" dirty="0">
                <a:solidFill>
                  <a:schemeClr val="accent1">
                    <a:lumMod val="50000"/>
                  </a:schemeClr>
                </a:solidFill>
                <a:effectLst/>
                <a:latin typeface="Arial" panose="020B0604020202020204" pitchFamily="34" charset="0"/>
                <a:ea typeface="Calibri" panose="020F0502020204030204" pitchFamily="34" charset="0"/>
              </a:rPr>
              <a:t>What can you do to take this forward?</a:t>
            </a:r>
          </a:p>
          <a:p>
            <a:pPr marL="0" indent="0">
              <a:buNone/>
            </a:pPr>
            <a:r>
              <a:rPr lang="en-GB" sz="2000" b="1" dirty="0">
                <a:solidFill>
                  <a:schemeClr val="accent1">
                    <a:lumMod val="50000"/>
                  </a:schemeClr>
                </a:solidFill>
                <a:latin typeface="Arial" panose="020B0604020202020204" pitchFamily="34" charset="0"/>
                <a:ea typeface="Calibri" panose="020F0502020204030204" pitchFamily="34" charset="0"/>
              </a:rPr>
              <a:t>		    Who else can you encourage to take action? (see previous slide!)</a:t>
            </a:r>
            <a:endParaRPr lang="en-GB" sz="2000" b="1" dirty="0">
              <a:solidFill>
                <a:schemeClr val="accent1">
                  <a:lumMod val="50000"/>
                </a:schemeClr>
              </a:solidFill>
              <a:effectLst/>
              <a:latin typeface="Arial" panose="020B0604020202020204" pitchFamily="34" charset="0"/>
              <a:ea typeface="Calibri" panose="020F0502020204030204" pitchFamily="34" charset="0"/>
            </a:endParaRPr>
          </a:p>
          <a:p>
            <a:pPr marL="0" indent="0">
              <a:buNone/>
            </a:pPr>
            <a:endParaRPr lang="en-GB" b="1" dirty="0">
              <a:solidFill>
                <a:srgbClr val="800080"/>
              </a:solidFill>
            </a:endParaRPr>
          </a:p>
        </p:txBody>
      </p:sp>
      <p:pic>
        <p:nvPicPr>
          <p:cNvPr id="5" name="Picture 4">
            <a:extLst>
              <a:ext uri="{FF2B5EF4-FFF2-40B4-BE49-F238E27FC236}">
                <a16:creationId xmlns:a16="http://schemas.microsoft.com/office/drawing/2014/main" id="{475418AC-460F-402E-8841-C137B4CCCA5A}"/>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7" name="Picture 6" descr="Logo&#10;&#10;Description automatically generated">
            <a:extLst>
              <a:ext uri="{FF2B5EF4-FFF2-40B4-BE49-F238E27FC236}">
                <a16:creationId xmlns:a16="http://schemas.microsoft.com/office/drawing/2014/main" id="{7B83F9EC-960B-AA4C-9F83-F4F9813DA3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98948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2C35-8AEC-4D5B-9F2D-FC6A84467693}"/>
              </a:ext>
            </a:extLst>
          </p:cNvPr>
          <p:cNvSpPr>
            <a:spLocks noGrp="1"/>
          </p:cNvSpPr>
          <p:nvPr>
            <p:ph type="title"/>
          </p:nvPr>
        </p:nvSpPr>
        <p:spPr/>
        <p:txBody>
          <a:bodyPr/>
          <a:lstStyle/>
          <a:p>
            <a:r>
              <a:rPr kumimoji="0" lang="en-GB" sz="2400" i="0" u="none" strike="noStrike" kern="0" cap="none" spc="0" normalizeH="0" baseline="0" noProof="0" dirty="0">
                <a:ln>
                  <a:noFill/>
                </a:ln>
                <a:solidFill>
                  <a:srgbClr val="800080"/>
                </a:solidFill>
                <a:effectLst/>
                <a:uLnTx/>
                <a:uFillTx/>
                <a:latin typeface="Arial" panose="020B0604020202020204" pitchFamily="34" charset="0"/>
                <a:ea typeface="Calibri" panose="020F0502020204030204" pitchFamily="34" charset="0"/>
                <a:cs typeface="Times New Roman" panose="02020603050405020304" pitchFamily="18" charset="0"/>
              </a:rPr>
              <a:t>Conversations with advocacy providers informed this briefing</a:t>
            </a:r>
            <a:endParaRPr lang="en-GB" sz="2400" dirty="0">
              <a:solidFill>
                <a:srgbClr val="800080"/>
              </a:solidFill>
            </a:endParaRPr>
          </a:p>
        </p:txBody>
      </p:sp>
      <p:sp>
        <p:nvSpPr>
          <p:cNvPr id="3" name="Content Placeholder 2">
            <a:extLst>
              <a:ext uri="{FF2B5EF4-FFF2-40B4-BE49-F238E27FC236}">
                <a16:creationId xmlns:a16="http://schemas.microsoft.com/office/drawing/2014/main" id="{12FB57E3-A193-4998-8F7A-8A891A379571}"/>
              </a:ext>
            </a:extLst>
          </p:cNvPr>
          <p:cNvSpPr>
            <a:spLocks noGrp="1"/>
          </p:cNvSpPr>
          <p:nvPr>
            <p:ph idx="1"/>
          </p:nvPr>
        </p:nvSpPr>
        <p:spPr>
          <a:xfrm>
            <a:off x="719138" y="1971413"/>
            <a:ext cx="10972800" cy="4154750"/>
          </a:xfrm>
        </p:spPr>
        <p:txBody>
          <a:bodyPr/>
          <a:lstStyle/>
          <a:p>
            <a:pPr marL="0" indent="0">
              <a:buNone/>
            </a:pPr>
            <a:r>
              <a:rPr lang="en-GB" sz="2400" dirty="0">
                <a:effectLst/>
                <a:latin typeface="Arial" panose="020B0604020202020204" pitchFamily="34" charset="0"/>
                <a:ea typeface="Calibri" panose="020F0502020204030204" pitchFamily="34" charset="0"/>
                <a:cs typeface="Times New Roman" panose="02020603050405020304" pitchFamily="18" charset="0"/>
              </a:rPr>
              <a:t>These conversations explored enablers and barriers to the involvement of advocacy in safeguarding adults to find out: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Arial" panose="020B0604020202020204" pitchFamily="34" charset="0"/>
                <a:ea typeface="Calibri" panose="020F0502020204030204" pitchFamily="34" charset="0"/>
                <a:cs typeface="Times New Roman" panose="02020603050405020304" pitchFamily="18" charset="0"/>
              </a:rPr>
              <a:t>What works?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Arial" panose="020B0604020202020204" pitchFamily="34" charset="0"/>
                <a:ea typeface="Calibri" panose="020F0502020204030204" pitchFamily="34" charset="0"/>
                <a:cs typeface="Times New Roman" panose="02020603050405020304" pitchFamily="18" charset="0"/>
              </a:rPr>
              <a:t>What gets in the way?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Arial" panose="020B0604020202020204" pitchFamily="34" charset="0"/>
                <a:ea typeface="Calibri" panose="020F0502020204030204" pitchFamily="34" charset="0"/>
                <a:cs typeface="Times New Roman" panose="02020603050405020304" pitchFamily="18" charset="0"/>
              </a:rPr>
              <a:t>What are the key issues we need to address?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Arial" panose="020B0604020202020204" pitchFamily="34" charset="0"/>
                <a:ea typeface="Calibri" panose="020F0502020204030204" pitchFamily="34" charset="0"/>
                <a:cs typeface="Times New Roman" panose="02020603050405020304" pitchFamily="18" charset="0"/>
              </a:rPr>
              <a:t>What might the range of stakeholders do to strengthen understanding of the advocacy role and to develop its potential contribution in safeguarding adults?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000" b="1" dirty="0"/>
          </a:p>
          <a:p>
            <a:pPr marL="0" indent="0">
              <a:buNone/>
            </a:pPr>
            <a:r>
              <a:rPr lang="en-GB" sz="2400" b="1" dirty="0">
                <a:solidFill>
                  <a:srgbClr val="800080"/>
                </a:solidFill>
              </a:rPr>
              <a:t>Thank you to all those who spoke with us just as the Covid–19 crisis emerged!</a:t>
            </a:r>
          </a:p>
        </p:txBody>
      </p:sp>
      <p:pic>
        <p:nvPicPr>
          <p:cNvPr id="5" name="Picture 4">
            <a:extLst>
              <a:ext uri="{FF2B5EF4-FFF2-40B4-BE49-F238E27FC236}">
                <a16:creationId xmlns:a16="http://schemas.microsoft.com/office/drawing/2014/main" id="{CCF98994-476F-4217-AA2A-D67C3B10AE0A}"/>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7" name="Picture 6" descr="Logo&#10;&#10;Description automatically generated">
            <a:extLst>
              <a:ext uri="{FF2B5EF4-FFF2-40B4-BE49-F238E27FC236}">
                <a16:creationId xmlns:a16="http://schemas.microsoft.com/office/drawing/2014/main" id="{E1E209F0-52A9-A546-B07F-0BA097A591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196532"/>
            <a:ext cx="2001362" cy="873229"/>
          </a:xfrm>
          <a:prstGeom prst="rect">
            <a:avLst/>
          </a:prstGeom>
        </p:spPr>
      </p:pic>
    </p:spTree>
    <p:extLst>
      <p:ext uri="{BB962C8B-B14F-4D97-AF65-F5344CB8AC3E}">
        <p14:creationId xmlns:p14="http://schemas.microsoft.com/office/powerpoint/2010/main" val="214238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FB57E3-A193-4998-8F7A-8A891A379571}"/>
              </a:ext>
            </a:extLst>
          </p:cNvPr>
          <p:cNvSpPr>
            <a:spLocks noGrp="1"/>
          </p:cNvSpPr>
          <p:nvPr>
            <p:ph idx="1"/>
          </p:nvPr>
        </p:nvSpPr>
        <p:spPr>
          <a:xfrm>
            <a:off x="609600" y="1288256"/>
            <a:ext cx="10972800" cy="4281488"/>
          </a:xfrm>
        </p:spPr>
        <p:txBody>
          <a:bodyPr/>
          <a:lstStyle/>
          <a:p>
            <a:pPr marL="0" indent="0">
              <a:buNone/>
            </a:pPr>
            <a:endParaRPr lang="en-GB" dirty="0"/>
          </a:p>
          <a:p>
            <a:pPr marL="0" indent="0">
              <a:buNone/>
            </a:pPr>
            <a:endParaRPr lang="en-GB" dirty="0"/>
          </a:p>
          <a:p>
            <a:pPr marL="0" indent="0">
              <a:buNone/>
            </a:pPr>
            <a:r>
              <a:rPr lang="en-GB" sz="4400" b="1" dirty="0">
                <a:solidFill>
                  <a:srgbClr val="800080"/>
                </a:solidFill>
              </a:rPr>
              <a:t>Core messages from the conversations and the briefing and considering what will help…</a:t>
            </a:r>
          </a:p>
        </p:txBody>
      </p:sp>
      <p:pic>
        <p:nvPicPr>
          <p:cNvPr id="5" name="Picture 4">
            <a:extLst>
              <a:ext uri="{FF2B5EF4-FFF2-40B4-BE49-F238E27FC236}">
                <a16:creationId xmlns:a16="http://schemas.microsoft.com/office/drawing/2014/main" id="{1704D158-5BB3-46FA-ADA3-E3B90F624FA3}"/>
              </a:ext>
            </a:extLst>
          </p:cNvPr>
          <p:cNvPicPr>
            <a:picLocks noChangeAspect="1"/>
          </p:cNvPicPr>
          <p:nvPr/>
        </p:nvPicPr>
        <p:blipFill>
          <a:blip r:embed="rId3"/>
          <a:stretch>
            <a:fillRect/>
          </a:stretch>
        </p:blipFill>
        <p:spPr>
          <a:xfrm>
            <a:off x="10098854" y="196532"/>
            <a:ext cx="1304925" cy="790575"/>
          </a:xfrm>
          <a:prstGeom prst="rect">
            <a:avLst/>
          </a:prstGeom>
        </p:spPr>
      </p:pic>
      <p:pic>
        <p:nvPicPr>
          <p:cNvPr id="6" name="Picture 5" descr="Logo&#10;&#10;Description automatically generated">
            <a:extLst>
              <a:ext uri="{FF2B5EF4-FFF2-40B4-BE49-F238E27FC236}">
                <a16:creationId xmlns:a16="http://schemas.microsoft.com/office/drawing/2014/main" id="{9F66C706-BB47-8946-BE5F-21D825FD11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517" y="210820"/>
            <a:ext cx="2001362" cy="873229"/>
          </a:xfrm>
          <a:prstGeom prst="rect">
            <a:avLst/>
          </a:prstGeom>
        </p:spPr>
      </p:pic>
    </p:spTree>
    <p:extLst>
      <p:ext uri="{BB962C8B-B14F-4D97-AF65-F5344CB8AC3E}">
        <p14:creationId xmlns:p14="http://schemas.microsoft.com/office/powerpoint/2010/main" val="952581676"/>
      </p:ext>
    </p:extLst>
  </p:cSld>
  <p:clrMapOvr>
    <a:masterClrMapping/>
  </p:clrMapOvr>
</p:sld>
</file>

<file path=ppt/theme/theme1.xml><?xml version="1.0" encoding="utf-8"?>
<a:theme xmlns:a="http://schemas.openxmlformats.org/drawingml/2006/main" name="LGA powerpoint template NEW">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8872</TotalTime>
  <Words>2773</Words>
  <Application>Microsoft Office PowerPoint</Application>
  <PresentationFormat>Widescreen</PresentationFormat>
  <Paragraphs>253</Paragraphs>
  <Slides>33</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ArialMTStd</vt:lpstr>
      <vt:lpstr>Calibri</vt:lpstr>
      <vt:lpstr>LGA powerpoint template NEW</vt:lpstr>
      <vt:lpstr> Strengthening the role of advocacy in making safeguarding personal   National Advocacy Conference  30th October 2020  Gail Petty, NDTi and Jane Lawson (formerly LGA), Independent consultant    </vt:lpstr>
      <vt:lpstr>PowerPoint Presentation</vt:lpstr>
      <vt:lpstr>PowerPoint Presentation</vt:lpstr>
      <vt:lpstr>Why did we engage in this work?</vt:lpstr>
      <vt:lpstr>Background to this work</vt:lpstr>
      <vt:lpstr>Who is this briefing for?  It is everyone’s business!  </vt:lpstr>
      <vt:lpstr>Aim of the briefing </vt:lpstr>
      <vt:lpstr>Conversations with advocacy providers informed this briefing</vt:lpstr>
      <vt:lpstr>PowerPoint Presentation</vt:lpstr>
      <vt:lpstr>   A need for advocacy to be better understood; for advocates to be involved in appropriate and timely ways, taking account of people’s legal rights to advocacy and the statutory duties to refer   </vt:lpstr>
      <vt:lpstr>What did advocates say in conversations with us?</vt:lpstr>
      <vt:lpstr>What might help in addressing these issues?</vt:lpstr>
      <vt:lpstr>Poll Question:  Do you think that the role of advocacy needs to be better understood?</vt:lpstr>
      <vt:lpstr>  A need for increased clarity, consistency and transparency across agencies in relation to roles and responsibilities in safeguarding, and definition of what constitutes a safeguarding concern </vt:lpstr>
      <vt:lpstr>What did advocates say in conversations with us?</vt:lpstr>
      <vt:lpstr>What might help in addressing these issues?</vt:lpstr>
      <vt:lpstr> Poll Question:  Do you usually get feedback after you’ve raised a safeguarding concern to the local authority? </vt:lpstr>
      <vt:lpstr>  Making the most of the significant contribution that advocacy can make in safeguarding people in health and social care provider settings </vt:lpstr>
      <vt:lpstr>What did advocates say in conversations with us?</vt:lpstr>
      <vt:lpstr>What might help in addressing these issues?</vt:lpstr>
      <vt:lpstr>Poll Question:  If you pick up an issue that concerns you within a closed environment, like a mental health ward or a care home, do you know where to record and raise those issues?</vt:lpstr>
      <vt:lpstr>Poll Question:  Is it your experience that issues that you have raised are heard and acted upon? </vt:lpstr>
      <vt:lpstr>    </vt:lpstr>
      <vt:lpstr>What did advocates say in conversations with us?</vt:lpstr>
      <vt:lpstr>What might help in addressing these issues?</vt:lpstr>
      <vt:lpstr>  Poll Question:  Do you think that a shared and common approach to recording outcomes across the advocacy sector would be helpful? </vt:lpstr>
      <vt:lpstr>  </vt:lpstr>
      <vt:lpstr>What did advocates say in conversations with us?</vt:lpstr>
      <vt:lpstr>What might help in addressing these issues?</vt:lpstr>
      <vt:lpstr>Poll Question:  In your experience do commissioners understand advocacy sufficiently well to commission effective advocacy services? </vt:lpstr>
      <vt:lpstr>Next steps</vt:lpstr>
      <vt:lpstr>Issues and questions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the role of advocacy in making safeguarding personal  NDTi conference 30th October 2020</dc:title>
  <dc:creator>Jane Lawson</dc:creator>
  <cp:lastModifiedBy>Kevin Mercer</cp:lastModifiedBy>
  <cp:revision>50</cp:revision>
  <dcterms:created xsi:type="dcterms:W3CDTF">2020-10-20T12:43:37Z</dcterms:created>
  <dcterms:modified xsi:type="dcterms:W3CDTF">2020-10-26T20:48:16Z</dcterms:modified>
</cp:coreProperties>
</file>