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omments/comment1.xml" ContentType="application/vnd.openxmlformats-officedocument.presentationml.comment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256" r:id="rId2"/>
    <p:sldId id="340" r:id="rId3"/>
    <p:sldId id="259" r:id="rId4"/>
    <p:sldId id="341" r:id="rId5"/>
    <p:sldId id="337" r:id="rId6"/>
    <p:sldId id="336" r:id="rId7"/>
    <p:sldId id="338" r:id="rId8"/>
    <p:sldId id="344" r:id="rId9"/>
    <p:sldId id="313" r:id="rId10"/>
    <p:sldId id="356" r:id="rId11"/>
    <p:sldId id="357" r:id="rId12"/>
    <p:sldId id="342" r:id="rId13"/>
    <p:sldId id="343" r:id="rId14"/>
    <p:sldId id="345" r:id="rId15"/>
    <p:sldId id="348" r:id="rId16"/>
    <p:sldId id="358" r:id="rId17"/>
    <p:sldId id="346" r:id="rId18"/>
    <p:sldId id="347" r:id="rId19"/>
    <p:sldId id="349" r:id="rId20"/>
    <p:sldId id="350" r:id="rId21"/>
    <p:sldId id="351" r:id="rId22"/>
    <p:sldId id="352" r:id="rId23"/>
    <p:sldId id="353" r:id="rId24"/>
    <p:sldId id="354" r:id="rId25"/>
    <p:sldId id="355" r:id="rId26"/>
    <p:sldId id="359" r:id="rId27"/>
    <p:sldId id="360" r:id="rId28"/>
    <p:sldId id="363" r:id="rId29"/>
    <p:sldId id="364" r:id="rId30"/>
    <p:sldId id="361" r:id="rId31"/>
    <p:sldId id="366" r:id="rId32"/>
    <p:sldId id="365" r:id="rId33"/>
    <p:sldId id="362" r:id="rId34"/>
    <p:sldId id="367" r:id="rId35"/>
    <p:sldId id="368" r:id="rId36"/>
    <p:sldId id="309" r:id="rId37"/>
    <p:sldId id="311" r:id="rId38"/>
    <p:sldId id="332" r:id="rId39"/>
    <p:sldId id="312"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3"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1B67"/>
    <a:srgbClr val="FEFFFF"/>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7463" autoAdjust="0"/>
  </p:normalViewPr>
  <p:slideViewPr>
    <p:cSldViewPr snapToGrid="0">
      <p:cViewPr varScale="1">
        <p:scale>
          <a:sx n="113" d="100"/>
          <a:sy n="113" d="100"/>
        </p:scale>
        <p:origin x="-1836" y="-108"/>
      </p:cViewPr>
      <p:guideLst>
        <p:guide orient="horz" pos="2160"/>
        <p:guide pos="2880"/>
      </p:guideLst>
    </p:cSldViewPr>
  </p:slideViewPr>
  <p:notesTextViewPr>
    <p:cViewPr>
      <p:scale>
        <a:sx n="1" d="1"/>
        <a:sy n="1" d="1"/>
      </p:scale>
      <p:origin x="0" y="0"/>
    </p:cViewPr>
  </p:notesTextViewPr>
  <p:sorterViewPr>
    <p:cViewPr>
      <p:scale>
        <a:sx n="102" d="100"/>
        <a:sy n="102" d="100"/>
      </p:scale>
      <p:origin x="0" y="0"/>
    </p:cViewPr>
  </p:sorterViewPr>
  <p:notesViewPr>
    <p:cSldViewPr snapToGrid="0" showGuides="1">
      <p:cViewPr varScale="1">
        <p:scale>
          <a:sx n="122" d="100"/>
          <a:sy n="122" d="100"/>
        </p:scale>
        <p:origin x="40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20T14:04:49.110" idx="1">
    <p:pos x="4874" y="1466"/>
    <p:text>Could make the point that last week 46% of secondary and 16% of primary schools had pupils isolating from Covid. Overall attendance was down to 89%.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3369D-D52D-4804-BBB2-3583AFB2A020}" type="datetimeFigureOut">
              <a:rPr lang="en-GB" smtClean="0"/>
              <a:pPr/>
              <a:t>27/10/2020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1FF29E-7920-463C-837F-B474F73A3CFA}" type="slidenum">
              <a:rPr lang="en-GB" smtClean="0"/>
              <a:pPr/>
              <a:t>‹#›</a:t>
            </a:fld>
            <a:endParaRPr lang="en-GB"/>
          </a:p>
        </p:txBody>
      </p:sp>
    </p:spTree>
    <p:extLst>
      <p:ext uri="{BB962C8B-B14F-4D97-AF65-F5344CB8AC3E}">
        <p14:creationId xmlns:p14="http://schemas.microsoft.com/office/powerpoint/2010/main" val="143912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C1FB9-BFD1-480D-99DC-145C7BA2BADE}" type="datetimeFigureOut">
              <a:rPr lang="en-GB" smtClean="0"/>
              <a:pPr/>
              <a:t>27/10/2020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42171-32E2-47E5-AC5D-9E4C29C90E3E}" type="slidenum">
              <a:rPr lang="en-GB" smtClean="0"/>
              <a:pPr/>
              <a:t>‹#›</a:t>
            </a:fld>
            <a:endParaRPr lang="en-GB"/>
          </a:p>
        </p:txBody>
      </p:sp>
    </p:spTree>
    <p:extLst>
      <p:ext uri="{BB962C8B-B14F-4D97-AF65-F5344CB8AC3E}">
        <p14:creationId xmlns:p14="http://schemas.microsoft.com/office/powerpoint/2010/main" val="154872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hyperlink" Target="about:blank" TargetMode="External"/><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blue)">
    <p:bg>
      <p:bgPr>
        <a:solidFill>
          <a:schemeClr val="tx2"/>
        </a:solidFill>
        <a:effectLst/>
      </p:bgPr>
    </p:bg>
    <p:spTree>
      <p:nvGrpSpPr>
        <p:cNvPr id="1" name=""/>
        <p:cNvGrpSpPr/>
        <p:nvPr/>
      </p:nvGrpSpPr>
      <p:grpSpPr>
        <a:xfrm>
          <a:off x="0" y="0"/>
          <a:ext cx="0" cy="0"/>
          <a:chOff x="0" y="0"/>
          <a:chExt cx="0" cy="0"/>
        </a:xfrm>
      </p:grpSpPr>
      <p:sp>
        <p:nvSpPr>
          <p:cNvPr id="20" name="Rectangle 19"/>
          <p:cNvSpPr/>
          <p:nvPr userDrawn="1"/>
        </p:nvSpPr>
        <p:spPr bwMode="gray">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50" y="1122364"/>
            <a:ext cx="7683730" cy="1982884"/>
          </a:xfrm>
        </p:spPr>
        <p:txBody>
          <a:bodyPr anchor="b">
            <a:normAutofit/>
          </a:bodyPr>
          <a:lstStyle>
            <a:lvl1pPr>
              <a:defRPr sz="4800" b="1">
                <a:solidFill>
                  <a:schemeClr val="bg1"/>
                </a:solidFill>
              </a:defRPr>
            </a:lvl1pPr>
          </a:lstStyle>
          <a:p>
            <a:r>
              <a:rPr lang="en-US" dirty="0" smtClean="0"/>
              <a:t>Click to edit presentation title</a:t>
            </a:r>
            <a:endParaRPr lang="en-GB" dirty="0"/>
          </a:p>
        </p:txBody>
      </p:sp>
      <p:sp>
        <p:nvSpPr>
          <p:cNvPr id="19" name="Text Placeholder 18"/>
          <p:cNvSpPr>
            <a:spLocks noGrp="1"/>
          </p:cNvSpPr>
          <p:nvPr>
            <p:ph type="body" sz="quarter" idx="13" hasCustomPrompt="1"/>
          </p:nvPr>
        </p:nvSpPr>
        <p:spPr bwMode="gray">
          <a:xfrm>
            <a:off x="628650" y="3210660"/>
            <a:ext cx="7684200" cy="1590675"/>
          </a:xfrm>
        </p:spPr>
        <p:txBody>
          <a:bodyPr/>
          <a:lstStyle>
            <a:lvl1pPr marL="0" indent="0">
              <a:spcBef>
                <a:spcPts val="0"/>
              </a:spcBef>
              <a:buNone/>
              <a:defRPr sz="3600" b="1">
                <a:solidFill>
                  <a:schemeClr val="bg1"/>
                </a:solidFill>
              </a:defRPr>
            </a:lvl1pPr>
            <a:lvl2pPr marL="0" indent="0">
              <a:buNone/>
              <a:defRPr>
                <a:solidFill>
                  <a:srgbClr val="FF0000"/>
                </a:solidFill>
              </a:defRPr>
            </a:lvl2pPr>
            <a:lvl3pPr marL="0" indent="0">
              <a:buNone/>
              <a:defRPr>
                <a:solidFill>
                  <a:srgbClr val="FF0000"/>
                </a:solidFill>
              </a:defRPr>
            </a:lvl3pPr>
            <a:lvl4pPr marL="0" indent="0">
              <a:buNone/>
              <a:tabLst/>
              <a:defRPr>
                <a:solidFill>
                  <a:srgbClr val="FF0000"/>
                </a:solidFill>
              </a:defRPr>
            </a:lvl4pPr>
            <a:lvl5pPr marL="0" indent="0">
              <a:buNone/>
              <a:defRPr>
                <a:solidFill>
                  <a:srgbClr val="FF0000"/>
                </a:solidFill>
              </a:defRPr>
            </a:lvl5pPr>
            <a:lvl6pPr>
              <a:defRPr>
                <a:solidFill>
                  <a:srgbClr val="FF0000"/>
                </a:solidFill>
              </a:defRPr>
            </a:lvl6pPr>
            <a:lvl7pPr>
              <a:defRPr>
                <a:solidFill>
                  <a:srgbClr val="FF0000"/>
                </a:solidFill>
              </a:defRPr>
            </a:lvl7pPr>
          </a:lstStyle>
          <a:p>
            <a:pPr lvl="0"/>
            <a:r>
              <a:rPr lang="en-GB" dirty="0" smtClean="0"/>
              <a:t>Click to edit subtitle or delete if not required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26" name="Picture 2" descr="G:\Administration\GSM\Group Marketing\Marketing and Campaigns\Branding\Logos\RFU Lock-up\RFU Official Legal Partn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32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Rectangle 29"/>
          <p:cNvSpPr/>
          <p:nvPr userDrawn="1"/>
        </p:nvSpPr>
        <p:spPr bwMode="gray">
          <a:xfrm>
            <a:off x="0" y="1"/>
            <a:ext cx="9144000" cy="148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49" y="738000"/>
            <a:ext cx="7913700" cy="457200"/>
          </a:xfrm>
        </p:spPr>
        <p:txBody>
          <a:bodyPr wrap="none" anchor="b">
            <a:normAutofit/>
          </a:bodyPr>
          <a:lstStyle>
            <a:lvl1pPr>
              <a:defRPr sz="2400" b="1">
                <a:solidFill>
                  <a:schemeClr val="bg1"/>
                </a:solidFill>
              </a:defRPr>
            </a:lvl1pPr>
          </a:lstStyle>
          <a:p>
            <a:r>
              <a:rPr lang="en-US" dirty="0" smtClean="0"/>
              <a:t>Click to edit 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8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blue]">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smtClean="0"/>
              <a:t>Click to edit title on one line only</a:t>
            </a:r>
            <a:endParaRPr lang="en-GB" dirty="0"/>
          </a:p>
        </p:txBody>
      </p:sp>
      <p:sp>
        <p:nvSpPr>
          <p:cNvPr id="9" name="Text Placeholder 8"/>
          <p:cNvSpPr>
            <a:spLocks noGrp="1"/>
          </p:cNvSpPr>
          <p:nvPr>
            <p:ph type="body" sz="quarter" idx="14" hasCustomPrompt="1"/>
          </p:nvPr>
        </p:nvSpPr>
        <p:spPr bwMode="gray">
          <a:xfrm>
            <a:off x="629100" y="1494000"/>
            <a:ext cx="7921228" cy="3841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smtClean="0"/>
              <a:t>Click to edit text – see guidance slide on how to style this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75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content [blu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smtClean="0"/>
              <a:t>Click to edit title on one line only</a:t>
            </a:r>
            <a:endParaRPr lang="en-GB" dirty="0"/>
          </a:p>
        </p:txBody>
      </p:sp>
      <p:sp>
        <p:nvSpPr>
          <p:cNvPr id="19" name="Text Placeholder 8"/>
          <p:cNvSpPr>
            <a:spLocks noGrp="1"/>
          </p:cNvSpPr>
          <p:nvPr>
            <p:ph type="body" sz="quarter" idx="15" hasCustomPrompt="1"/>
          </p:nvPr>
        </p:nvSpPr>
        <p:spPr bwMode="gray">
          <a:xfrm>
            <a:off x="628650" y="1494692"/>
            <a:ext cx="3944700" cy="3841200"/>
          </a:xfrm>
        </p:spPr>
        <p:txBody>
          <a:bodyPr rIns="27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smtClean="0"/>
              <a:t>Click to edit text – see guidance slide on how to style this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21" name="Text Placeholder 8"/>
          <p:cNvSpPr>
            <a:spLocks noGrp="1"/>
          </p:cNvSpPr>
          <p:nvPr>
            <p:ph type="body" sz="quarter" idx="16" hasCustomPrompt="1"/>
          </p:nvPr>
        </p:nvSpPr>
        <p:spPr bwMode="gray">
          <a:xfrm>
            <a:off x="4596845" y="1494692"/>
            <a:ext cx="3944700" cy="3841200"/>
          </a:xfrm>
        </p:spPr>
        <p:txBody>
          <a:bodyPr lIns="27000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smtClean="0"/>
              <a:t>Click to edit text – see guidance slide on how to style this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55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content + picture (right) [blu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3943350" cy="457200"/>
          </a:xfrm>
        </p:spPr>
        <p:txBody>
          <a:bodyPr rIns="180000" anchor="b">
            <a:normAutofit/>
          </a:bodyPr>
          <a:lstStyle>
            <a:lvl1pPr>
              <a:defRPr sz="2400" baseline="0">
                <a:solidFill>
                  <a:schemeClr val="bg1"/>
                </a:solidFill>
              </a:defRPr>
            </a:lvl1pPr>
          </a:lstStyle>
          <a:p>
            <a:r>
              <a:rPr lang="en-US" dirty="0" smtClean="0"/>
              <a:t>Click to edit one line title</a:t>
            </a:r>
            <a:endParaRPr lang="en-GB" dirty="0"/>
          </a:p>
        </p:txBody>
      </p:sp>
      <p:sp>
        <p:nvSpPr>
          <p:cNvPr id="14" name="Picture Placeholder 13"/>
          <p:cNvSpPr>
            <a:spLocks noGrp="1"/>
          </p:cNvSpPr>
          <p:nvPr>
            <p:ph type="pic" sz="quarter" idx="14" hasCustomPrompt="1"/>
          </p:nvPr>
        </p:nvSpPr>
        <p:spPr bwMode="gray">
          <a:xfrm>
            <a:off x="4571100" y="381600"/>
            <a:ext cx="4265119" cy="5346700"/>
          </a:xfrm>
          <a:custGeom>
            <a:avLst/>
            <a:gdLst>
              <a:gd name="connsiteX0" fmla="*/ 0 w 5686825"/>
              <a:gd name="connsiteY0" fmla="*/ 0 h 5346700"/>
              <a:gd name="connsiteX1" fmla="*/ 5686825 w 5686825"/>
              <a:gd name="connsiteY1" fmla="*/ 0 h 5346700"/>
              <a:gd name="connsiteX2" fmla="*/ 5686825 w 5686825"/>
              <a:gd name="connsiteY2" fmla="*/ 4930352 h 5346700"/>
              <a:gd name="connsiteX3" fmla="*/ 5270477 w 5686825"/>
              <a:gd name="connsiteY3" fmla="*/ 5346700 h 5346700"/>
              <a:gd name="connsiteX4" fmla="*/ 0 w 5686825"/>
              <a:gd name="connsiteY4" fmla="*/ 5346700 h 534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825" h="5346700">
                <a:moveTo>
                  <a:pt x="0" y="0"/>
                </a:moveTo>
                <a:lnTo>
                  <a:pt x="5686825" y="0"/>
                </a:lnTo>
                <a:lnTo>
                  <a:pt x="5686825" y="4930352"/>
                </a:lnTo>
                <a:cubicBezTo>
                  <a:pt x="5686825" y="5160295"/>
                  <a:pt x="5500420" y="5346700"/>
                  <a:pt x="5270477" y="5346700"/>
                </a:cubicBezTo>
                <a:lnTo>
                  <a:pt x="0" y="5346700"/>
                </a:lnTo>
                <a:close/>
              </a:path>
            </a:pathLst>
          </a:custGeom>
          <a:solidFill>
            <a:schemeClr val="bg1">
              <a:lumMod val="95000"/>
            </a:schemeClr>
          </a:solidFill>
        </p:spPr>
        <p:txBody>
          <a:bodyPr wrap="square" anchor="ctr">
            <a:noAutofit/>
          </a:bodyPr>
          <a:lstStyle>
            <a:lvl1pPr marL="0" indent="0" algn="ctr">
              <a:buNone/>
              <a:defRPr sz="1200" baseline="0"/>
            </a:lvl1pPr>
          </a:lstStyle>
          <a:p>
            <a:r>
              <a:rPr lang="en-GB" dirty="0" smtClean="0"/>
              <a:t>Click icon to insert picture</a:t>
            </a:r>
            <a:endParaRPr lang="en-GB" dirty="0"/>
          </a:p>
        </p:txBody>
      </p:sp>
      <p:sp>
        <p:nvSpPr>
          <p:cNvPr id="20" name="Text Placeholder 8"/>
          <p:cNvSpPr>
            <a:spLocks noGrp="1"/>
          </p:cNvSpPr>
          <p:nvPr>
            <p:ph type="body" sz="quarter" idx="17" hasCustomPrompt="1"/>
          </p:nvPr>
        </p:nvSpPr>
        <p:spPr bwMode="gray">
          <a:xfrm>
            <a:off x="628650" y="1494692"/>
            <a:ext cx="3944700" cy="3841200"/>
          </a:xfrm>
        </p:spPr>
        <p:txBody>
          <a:bodyPr rIns="27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smtClean="0"/>
              <a:t>Click to edit text – see guidance slide on how to style this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4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content + picture (left) [blu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4572000" y="738554"/>
            <a:ext cx="3969545" cy="457200"/>
          </a:xfrm>
        </p:spPr>
        <p:txBody>
          <a:bodyPr lIns="270000" anchor="b">
            <a:normAutofit/>
          </a:bodyPr>
          <a:lstStyle>
            <a:lvl1pPr>
              <a:defRPr sz="2400">
                <a:solidFill>
                  <a:schemeClr val="bg1"/>
                </a:solidFill>
              </a:defRPr>
            </a:lvl1pPr>
          </a:lstStyle>
          <a:p>
            <a:r>
              <a:rPr lang="en-US" dirty="0" smtClean="0"/>
              <a:t>Click to edit one line title</a:t>
            </a:r>
            <a:endParaRPr lang="en-GB" dirty="0"/>
          </a:p>
        </p:txBody>
      </p:sp>
      <p:sp>
        <p:nvSpPr>
          <p:cNvPr id="8" name="Content Placeholder 7"/>
          <p:cNvSpPr>
            <a:spLocks noGrp="1"/>
          </p:cNvSpPr>
          <p:nvPr>
            <p:ph sz="quarter" idx="13" hasCustomPrompt="1"/>
          </p:nvPr>
        </p:nvSpPr>
        <p:spPr bwMode="gray">
          <a:xfrm>
            <a:off x="628650" y="1494693"/>
            <a:ext cx="3943350" cy="3842483"/>
          </a:xfrm>
        </p:spPr>
        <p:txBody>
          <a:bodyPr rIns="27000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Picture Placeholder 20"/>
          <p:cNvSpPr>
            <a:spLocks noGrp="1"/>
          </p:cNvSpPr>
          <p:nvPr>
            <p:ph type="pic" sz="quarter" idx="15" hasCustomPrompt="1"/>
          </p:nvPr>
        </p:nvSpPr>
        <p:spPr bwMode="gray">
          <a:xfrm>
            <a:off x="305100" y="381600"/>
            <a:ext cx="4266900" cy="5345400"/>
          </a:xfrm>
          <a:custGeom>
            <a:avLst/>
            <a:gdLst>
              <a:gd name="connsiteX0" fmla="*/ 416348 w 5689200"/>
              <a:gd name="connsiteY0" fmla="*/ 0 h 5345400"/>
              <a:gd name="connsiteX1" fmla="*/ 5689200 w 5689200"/>
              <a:gd name="connsiteY1" fmla="*/ 0 h 5345400"/>
              <a:gd name="connsiteX2" fmla="*/ 5689200 w 5689200"/>
              <a:gd name="connsiteY2" fmla="*/ 5345400 h 5345400"/>
              <a:gd name="connsiteX3" fmla="*/ 0 w 5689200"/>
              <a:gd name="connsiteY3" fmla="*/ 5345400 h 5345400"/>
              <a:gd name="connsiteX4" fmla="*/ 0 w 5689200"/>
              <a:gd name="connsiteY4" fmla="*/ 416348 h 5345400"/>
              <a:gd name="connsiteX5" fmla="*/ 416348 w 5689200"/>
              <a:gd name="connsiteY5" fmla="*/ 0 h 53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200" h="5345400">
                <a:moveTo>
                  <a:pt x="416348" y="0"/>
                </a:moveTo>
                <a:lnTo>
                  <a:pt x="5689200" y="0"/>
                </a:lnTo>
                <a:lnTo>
                  <a:pt x="5689200" y="5345400"/>
                </a:lnTo>
                <a:lnTo>
                  <a:pt x="0" y="5345400"/>
                </a:lnTo>
                <a:lnTo>
                  <a:pt x="0" y="416348"/>
                </a:lnTo>
                <a:cubicBezTo>
                  <a:pt x="0" y="186405"/>
                  <a:pt x="186405" y="0"/>
                  <a:pt x="416348" y="0"/>
                </a:cubicBezTo>
                <a:close/>
              </a:path>
            </a:pathLst>
          </a:custGeom>
          <a:solidFill>
            <a:schemeClr val="bg1">
              <a:lumMod val="95000"/>
            </a:schemeClr>
          </a:solidFill>
        </p:spPr>
        <p:txBody>
          <a:bodyPr wrap="square" anchor="ctr">
            <a:noAutofit/>
          </a:bodyPr>
          <a:lstStyle>
            <a:lvl1pPr algn="ctr">
              <a:defRPr sz="1200"/>
            </a:lvl1pPr>
          </a:lstStyle>
          <a:p>
            <a:r>
              <a:rPr lang="en-GB" dirty="0" smtClean="0"/>
              <a:t>Click icon to insert picture</a:t>
            </a:r>
          </a:p>
          <a:p>
            <a:endParaRPr lang="en-GB" dirty="0"/>
          </a:p>
        </p:txBody>
      </p:sp>
      <p:sp>
        <p:nvSpPr>
          <p:cNvPr id="22" name="Text Placeholder 8"/>
          <p:cNvSpPr>
            <a:spLocks noGrp="1"/>
          </p:cNvSpPr>
          <p:nvPr>
            <p:ph type="body" sz="quarter" idx="17" hasCustomPrompt="1"/>
          </p:nvPr>
        </p:nvSpPr>
        <p:spPr bwMode="gray">
          <a:xfrm>
            <a:off x="4598195" y="1494692"/>
            <a:ext cx="3944700" cy="3841200"/>
          </a:xfrm>
        </p:spPr>
        <p:txBody>
          <a:bodyPr lIns="27000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smtClean="0"/>
              <a:t>Click to edit text – see guidance slide on how to style this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2"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3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content [blue hea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4" name="Rectangle 13"/>
          <p:cNvSpPr/>
          <p:nvPr userDrawn="1"/>
        </p:nvSpPr>
        <p:spPr bwMode="gray">
          <a:xfrm>
            <a:off x="0" y="1"/>
            <a:ext cx="9144000" cy="148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smtClean="0"/>
              <a:t>Click to edit title on one line only</a:t>
            </a:r>
            <a:endParaRPr lang="en-GB" dirty="0"/>
          </a:p>
        </p:txBody>
      </p:sp>
      <p:sp>
        <p:nvSpPr>
          <p:cNvPr id="8" name="Content Placeholder 7"/>
          <p:cNvSpPr>
            <a:spLocks noGrp="1"/>
          </p:cNvSpPr>
          <p:nvPr>
            <p:ph sz="quarter" idx="13" hasCustomPrompt="1"/>
          </p:nvPr>
        </p:nvSpPr>
        <p:spPr bwMode="gray">
          <a:xfrm>
            <a:off x="628650" y="1934309"/>
            <a:ext cx="7912895" cy="3402867"/>
          </a:xfrm>
        </p:spPr>
        <p:txBody>
          <a:bodyPr rIns="270000"/>
          <a:lstStyle>
            <a:lvl1pPr>
              <a:defRPr baseline="0"/>
            </a:lvl1pPr>
            <a:lvl5pPr>
              <a:defRPr/>
            </a:lvl5pPr>
            <a:lvl6pPr>
              <a:defRPr/>
            </a:lvl6pPr>
            <a:lvl7pPr>
              <a:defRPr/>
            </a:lvl7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5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content [blue header]">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9" name="Rectangle 18"/>
          <p:cNvSpPr/>
          <p:nvPr userDrawn="1"/>
        </p:nvSpPr>
        <p:spPr bwMode="gray">
          <a:xfrm>
            <a:off x="0" y="1"/>
            <a:ext cx="9144000" cy="1484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smtClean="0"/>
              <a:t>Click to edit title on one line only</a:t>
            </a:r>
            <a:endParaRPr lang="en-GB" dirty="0"/>
          </a:p>
        </p:txBody>
      </p:sp>
      <p:sp>
        <p:nvSpPr>
          <p:cNvPr id="8" name="Content Placeholder 7"/>
          <p:cNvSpPr>
            <a:spLocks noGrp="1"/>
          </p:cNvSpPr>
          <p:nvPr>
            <p:ph sz="quarter" idx="13" hasCustomPrompt="1"/>
          </p:nvPr>
        </p:nvSpPr>
        <p:spPr bwMode="gray">
          <a:xfrm>
            <a:off x="628650" y="1934309"/>
            <a:ext cx="3943350" cy="3402867"/>
          </a:xfrm>
        </p:spPr>
        <p:txBody>
          <a:bodyPr rIns="27000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Content Placeholder 7"/>
          <p:cNvSpPr>
            <a:spLocks noGrp="1"/>
          </p:cNvSpPr>
          <p:nvPr>
            <p:ph sz="quarter" idx="14" hasCustomPrompt="1"/>
          </p:nvPr>
        </p:nvSpPr>
        <p:spPr bwMode="gray">
          <a:xfrm>
            <a:off x="4598195" y="1934309"/>
            <a:ext cx="3943350" cy="3402867"/>
          </a:xfrm>
        </p:spPr>
        <p:txBody>
          <a:bodyPr lIns="270000" rIns="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2"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38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s [blu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9" name="Rectangle 18"/>
          <p:cNvSpPr/>
          <p:nvPr userDrawn="1"/>
        </p:nvSpPr>
        <p:spPr bwMode="gray">
          <a:xfrm>
            <a:off x="0" y="1"/>
            <a:ext cx="9144000" cy="14843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smtClean="0"/>
              <a:t>Click to edit title on one line only</a:t>
            </a:r>
            <a:endParaRPr lang="en-GB" dirty="0"/>
          </a:p>
        </p:txBody>
      </p:sp>
      <p:sp>
        <p:nvSpPr>
          <p:cNvPr id="9" name="Picture Placeholder 8"/>
          <p:cNvSpPr>
            <a:spLocks noGrp="1"/>
          </p:cNvSpPr>
          <p:nvPr>
            <p:ph type="pic" sz="quarter" idx="13" hasCustomPrompt="1"/>
          </p:nvPr>
        </p:nvSpPr>
        <p:spPr bwMode="gray">
          <a:xfrm>
            <a:off x="619316" y="2204325"/>
            <a:ext cx="1119600" cy="1222537"/>
          </a:xfrm>
        </p:spPr>
        <p:txBody>
          <a:bodyPr anchor="ctr">
            <a:normAutofit/>
          </a:bodyPr>
          <a:lstStyle>
            <a:lvl1pPr algn="ctr">
              <a:defRPr sz="900"/>
            </a:lvl1pPr>
          </a:lstStyle>
          <a:p>
            <a:r>
              <a:rPr lang="en-GB" dirty="0" smtClean="0"/>
              <a:t>Click icon to insert picture</a:t>
            </a:r>
            <a:endParaRPr lang="en-GB" dirty="0"/>
          </a:p>
        </p:txBody>
      </p:sp>
      <p:sp>
        <p:nvSpPr>
          <p:cNvPr id="11" name="Text Placeholder 10"/>
          <p:cNvSpPr>
            <a:spLocks noGrp="1"/>
          </p:cNvSpPr>
          <p:nvPr>
            <p:ph type="body" sz="quarter" idx="14" hasCustomPrompt="1"/>
          </p:nvPr>
        </p:nvSpPr>
        <p:spPr bwMode="gray">
          <a:xfrm>
            <a:off x="1826881" y="2161595"/>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Name goes here</a:t>
            </a:r>
          </a:p>
        </p:txBody>
      </p:sp>
      <p:sp>
        <p:nvSpPr>
          <p:cNvPr id="21" name="Text Placeholder 10"/>
          <p:cNvSpPr>
            <a:spLocks noGrp="1"/>
          </p:cNvSpPr>
          <p:nvPr>
            <p:ph type="body" sz="quarter" idx="15" hasCustomPrompt="1"/>
          </p:nvPr>
        </p:nvSpPr>
        <p:spPr bwMode="gray">
          <a:xfrm>
            <a:off x="1826881" y="241877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smtClean="0"/>
              <a:t>Job title goes here</a:t>
            </a:r>
          </a:p>
        </p:txBody>
      </p:sp>
      <p:sp>
        <p:nvSpPr>
          <p:cNvPr id="22" name="Text Placeholder 10"/>
          <p:cNvSpPr>
            <a:spLocks noGrp="1"/>
          </p:cNvSpPr>
          <p:nvPr>
            <p:ph type="body" sz="quarter" idx="16" hasCustomPrompt="1"/>
          </p:nvPr>
        </p:nvSpPr>
        <p:spPr bwMode="gray">
          <a:xfrm>
            <a:off x="2005646" y="2815593"/>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Telephone number here</a:t>
            </a:r>
          </a:p>
        </p:txBody>
      </p:sp>
      <p:sp>
        <p:nvSpPr>
          <p:cNvPr id="23" name="Text Placeholder 10"/>
          <p:cNvSpPr>
            <a:spLocks noGrp="1"/>
          </p:cNvSpPr>
          <p:nvPr>
            <p:ph type="body" sz="quarter" idx="17" hasCustomPrompt="1"/>
          </p:nvPr>
        </p:nvSpPr>
        <p:spPr bwMode="gray">
          <a:xfrm>
            <a:off x="2005646" y="3032087"/>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Mobile number here</a:t>
            </a:r>
          </a:p>
        </p:txBody>
      </p:sp>
      <p:sp>
        <p:nvSpPr>
          <p:cNvPr id="24" name="Text Placeholder 10"/>
          <p:cNvSpPr>
            <a:spLocks noGrp="1"/>
          </p:cNvSpPr>
          <p:nvPr>
            <p:ph type="body" sz="quarter" idx="18" hasCustomPrompt="1"/>
          </p:nvPr>
        </p:nvSpPr>
        <p:spPr bwMode="gray">
          <a:xfrm>
            <a:off x="2005646" y="3248580"/>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Email address goes here</a:t>
            </a:r>
          </a:p>
        </p:txBody>
      </p:sp>
      <p:sp>
        <p:nvSpPr>
          <p:cNvPr id="43" name="Picture Placeholder 8"/>
          <p:cNvSpPr>
            <a:spLocks noGrp="1"/>
          </p:cNvSpPr>
          <p:nvPr>
            <p:ph type="pic" sz="quarter" idx="37" hasCustomPrompt="1"/>
          </p:nvPr>
        </p:nvSpPr>
        <p:spPr bwMode="gray">
          <a:xfrm>
            <a:off x="1823109" y="2839014"/>
            <a:ext cx="144000" cy="156271"/>
          </a:xfrm>
          <a:blipFill>
            <a:blip r:embed="rId2" cstate="print"/>
            <a:stretch>
              <a:fillRect/>
            </a:stretch>
          </a:blipFill>
        </p:spPr>
        <p:txBody>
          <a:bodyPr anchor="ctr">
            <a:normAutofit/>
          </a:bodyPr>
          <a:lstStyle>
            <a:lvl1pPr algn="ctr">
              <a:defRPr sz="900"/>
            </a:lvl1pPr>
          </a:lstStyle>
          <a:p>
            <a:r>
              <a:rPr lang="en-GB" dirty="0" smtClean="0"/>
              <a:t> </a:t>
            </a:r>
            <a:endParaRPr lang="en-GB" dirty="0"/>
          </a:p>
        </p:txBody>
      </p:sp>
      <p:sp>
        <p:nvSpPr>
          <p:cNvPr id="44" name="Picture Placeholder 8"/>
          <p:cNvSpPr>
            <a:spLocks noGrp="1"/>
          </p:cNvSpPr>
          <p:nvPr>
            <p:ph type="pic" sz="quarter" idx="38" hasCustomPrompt="1"/>
          </p:nvPr>
        </p:nvSpPr>
        <p:spPr bwMode="gray">
          <a:xfrm>
            <a:off x="1837967" y="3043872"/>
            <a:ext cx="104400" cy="168956"/>
          </a:xfrm>
          <a:blipFill>
            <a:blip r:embed="rId3" cstate="print"/>
            <a:stretch>
              <a:fillRect/>
            </a:stretch>
          </a:blipFill>
        </p:spPr>
        <p:txBody>
          <a:bodyPr anchor="ctr">
            <a:normAutofit/>
          </a:bodyPr>
          <a:lstStyle>
            <a:lvl1pPr algn="ctr">
              <a:defRPr sz="900"/>
            </a:lvl1pPr>
          </a:lstStyle>
          <a:p>
            <a:r>
              <a:rPr lang="en-GB" dirty="0" smtClean="0"/>
              <a:t> </a:t>
            </a:r>
            <a:endParaRPr lang="en-GB" dirty="0"/>
          </a:p>
        </p:txBody>
      </p:sp>
      <p:sp>
        <p:nvSpPr>
          <p:cNvPr id="45" name="Picture Placeholder 8"/>
          <p:cNvSpPr>
            <a:spLocks noGrp="1"/>
          </p:cNvSpPr>
          <p:nvPr>
            <p:ph type="pic" sz="quarter" idx="39" hasCustomPrompt="1"/>
          </p:nvPr>
        </p:nvSpPr>
        <p:spPr bwMode="gray">
          <a:xfrm>
            <a:off x="1823363" y="3286491"/>
            <a:ext cx="144000" cy="107312"/>
          </a:xfrm>
          <a:blipFill>
            <a:blip r:embed="rId4" cstate="print"/>
            <a:stretch>
              <a:fillRect/>
            </a:stretch>
          </a:blipFill>
        </p:spPr>
        <p:txBody>
          <a:bodyPr anchor="ctr">
            <a:normAutofit/>
          </a:bodyPr>
          <a:lstStyle>
            <a:lvl1pPr algn="ctr">
              <a:defRPr sz="900"/>
            </a:lvl1pPr>
          </a:lstStyle>
          <a:p>
            <a:r>
              <a:rPr lang="en-GB" dirty="0" smtClean="0"/>
              <a:t> </a:t>
            </a:r>
            <a:endParaRPr lang="en-GB" dirty="0"/>
          </a:p>
        </p:txBody>
      </p:sp>
      <p:sp>
        <p:nvSpPr>
          <p:cNvPr id="82" name="Picture Placeholder 8"/>
          <p:cNvSpPr>
            <a:spLocks noGrp="1"/>
          </p:cNvSpPr>
          <p:nvPr>
            <p:ph type="pic" sz="quarter" idx="67" hasCustomPrompt="1"/>
          </p:nvPr>
        </p:nvSpPr>
        <p:spPr bwMode="gray">
          <a:xfrm>
            <a:off x="620678" y="3811206"/>
            <a:ext cx="1119600" cy="1222537"/>
          </a:xfrm>
        </p:spPr>
        <p:txBody>
          <a:bodyPr anchor="ctr">
            <a:normAutofit/>
          </a:bodyPr>
          <a:lstStyle>
            <a:lvl1pPr algn="ctr">
              <a:defRPr sz="900"/>
            </a:lvl1pPr>
          </a:lstStyle>
          <a:p>
            <a:r>
              <a:rPr lang="en-GB" dirty="0" smtClean="0"/>
              <a:t>Click icon to insert picture</a:t>
            </a:r>
            <a:endParaRPr lang="en-GB" dirty="0"/>
          </a:p>
        </p:txBody>
      </p:sp>
      <p:sp>
        <p:nvSpPr>
          <p:cNvPr id="83" name="Text Placeholder 10"/>
          <p:cNvSpPr>
            <a:spLocks noGrp="1"/>
          </p:cNvSpPr>
          <p:nvPr>
            <p:ph type="body" sz="quarter" idx="68" hasCustomPrompt="1"/>
          </p:nvPr>
        </p:nvSpPr>
        <p:spPr bwMode="gray">
          <a:xfrm>
            <a:off x="1828243" y="3768476"/>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Name goes here</a:t>
            </a:r>
          </a:p>
        </p:txBody>
      </p:sp>
      <p:sp>
        <p:nvSpPr>
          <p:cNvPr id="84" name="Text Placeholder 10"/>
          <p:cNvSpPr>
            <a:spLocks noGrp="1"/>
          </p:cNvSpPr>
          <p:nvPr>
            <p:ph type="body" sz="quarter" idx="69" hasCustomPrompt="1"/>
          </p:nvPr>
        </p:nvSpPr>
        <p:spPr bwMode="gray">
          <a:xfrm>
            <a:off x="1828243" y="402565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smtClean="0"/>
              <a:t>Job title goes here</a:t>
            </a:r>
          </a:p>
        </p:txBody>
      </p:sp>
      <p:sp>
        <p:nvSpPr>
          <p:cNvPr id="85" name="Text Placeholder 10"/>
          <p:cNvSpPr>
            <a:spLocks noGrp="1"/>
          </p:cNvSpPr>
          <p:nvPr>
            <p:ph type="body" sz="quarter" idx="70" hasCustomPrompt="1"/>
          </p:nvPr>
        </p:nvSpPr>
        <p:spPr bwMode="gray">
          <a:xfrm>
            <a:off x="2007008" y="4422474"/>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Telephone number here</a:t>
            </a:r>
          </a:p>
        </p:txBody>
      </p:sp>
      <p:sp>
        <p:nvSpPr>
          <p:cNvPr id="86" name="Text Placeholder 10"/>
          <p:cNvSpPr>
            <a:spLocks noGrp="1"/>
          </p:cNvSpPr>
          <p:nvPr>
            <p:ph type="body" sz="quarter" idx="71" hasCustomPrompt="1"/>
          </p:nvPr>
        </p:nvSpPr>
        <p:spPr bwMode="gray">
          <a:xfrm>
            <a:off x="2007008" y="4638968"/>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Mobile number here</a:t>
            </a:r>
          </a:p>
        </p:txBody>
      </p:sp>
      <p:sp>
        <p:nvSpPr>
          <p:cNvPr id="87" name="Text Placeholder 10"/>
          <p:cNvSpPr>
            <a:spLocks noGrp="1"/>
          </p:cNvSpPr>
          <p:nvPr>
            <p:ph type="body" sz="quarter" idx="72" hasCustomPrompt="1"/>
          </p:nvPr>
        </p:nvSpPr>
        <p:spPr bwMode="gray">
          <a:xfrm>
            <a:off x="2007008" y="4855461"/>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Email address goes here</a:t>
            </a:r>
          </a:p>
        </p:txBody>
      </p:sp>
      <p:sp>
        <p:nvSpPr>
          <p:cNvPr id="88" name="Picture Placeholder 8"/>
          <p:cNvSpPr>
            <a:spLocks noGrp="1"/>
          </p:cNvSpPr>
          <p:nvPr>
            <p:ph type="pic" sz="quarter" idx="73" hasCustomPrompt="1"/>
          </p:nvPr>
        </p:nvSpPr>
        <p:spPr bwMode="gray">
          <a:xfrm>
            <a:off x="1824471" y="4445895"/>
            <a:ext cx="144000" cy="156271"/>
          </a:xfrm>
          <a:blipFill>
            <a:blip r:embed="rId2" cstate="print"/>
            <a:stretch>
              <a:fillRect/>
            </a:stretch>
          </a:blipFill>
        </p:spPr>
        <p:txBody>
          <a:bodyPr anchor="ctr">
            <a:normAutofit/>
          </a:bodyPr>
          <a:lstStyle>
            <a:lvl1pPr algn="ctr">
              <a:defRPr sz="900"/>
            </a:lvl1pPr>
          </a:lstStyle>
          <a:p>
            <a:r>
              <a:rPr lang="en-GB" dirty="0" smtClean="0"/>
              <a:t> </a:t>
            </a:r>
            <a:endParaRPr lang="en-GB" dirty="0"/>
          </a:p>
        </p:txBody>
      </p:sp>
      <p:sp>
        <p:nvSpPr>
          <p:cNvPr id="89" name="Picture Placeholder 8"/>
          <p:cNvSpPr>
            <a:spLocks noGrp="1"/>
          </p:cNvSpPr>
          <p:nvPr>
            <p:ph type="pic" sz="quarter" idx="74" hasCustomPrompt="1"/>
          </p:nvPr>
        </p:nvSpPr>
        <p:spPr bwMode="gray">
          <a:xfrm>
            <a:off x="1839329" y="4650753"/>
            <a:ext cx="104400" cy="168956"/>
          </a:xfrm>
          <a:blipFill>
            <a:blip r:embed="rId3" cstate="print"/>
            <a:stretch>
              <a:fillRect/>
            </a:stretch>
          </a:blipFill>
        </p:spPr>
        <p:txBody>
          <a:bodyPr anchor="ctr">
            <a:normAutofit/>
          </a:bodyPr>
          <a:lstStyle>
            <a:lvl1pPr algn="ctr">
              <a:defRPr sz="900"/>
            </a:lvl1pPr>
          </a:lstStyle>
          <a:p>
            <a:r>
              <a:rPr lang="en-GB" dirty="0" smtClean="0"/>
              <a:t> </a:t>
            </a:r>
            <a:endParaRPr lang="en-GB" dirty="0"/>
          </a:p>
        </p:txBody>
      </p:sp>
      <p:sp>
        <p:nvSpPr>
          <p:cNvPr id="90" name="Picture Placeholder 8"/>
          <p:cNvSpPr>
            <a:spLocks noGrp="1"/>
          </p:cNvSpPr>
          <p:nvPr>
            <p:ph type="pic" sz="quarter" idx="75" hasCustomPrompt="1"/>
          </p:nvPr>
        </p:nvSpPr>
        <p:spPr bwMode="gray">
          <a:xfrm>
            <a:off x="1824725" y="4893372"/>
            <a:ext cx="144000" cy="107312"/>
          </a:xfrm>
          <a:blipFill>
            <a:blip r:embed="rId4" cstate="print"/>
            <a:stretch>
              <a:fillRect/>
            </a:stretch>
          </a:blipFill>
        </p:spPr>
        <p:txBody>
          <a:bodyPr anchor="ctr">
            <a:normAutofit/>
          </a:bodyPr>
          <a:lstStyle>
            <a:lvl1pPr algn="ctr">
              <a:defRPr sz="900"/>
            </a:lvl1pPr>
          </a:lstStyle>
          <a:p>
            <a:r>
              <a:rPr lang="en-GB" dirty="0" smtClean="0"/>
              <a:t> </a:t>
            </a:r>
            <a:endParaRPr lang="en-GB" dirty="0"/>
          </a:p>
        </p:txBody>
      </p:sp>
      <p:sp>
        <p:nvSpPr>
          <p:cNvPr id="91" name="Picture Placeholder 8"/>
          <p:cNvSpPr>
            <a:spLocks noGrp="1"/>
          </p:cNvSpPr>
          <p:nvPr>
            <p:ph type="pic" sz="quarter" idx="76" hasCustomPrompt="1"/>
          </p:nvPr>
        </p:nvSpPr>
        <p:spPr bwMode="gray">
          <a:xfrm>
            <a:off x="4741340" y="2195654"/>
            <a:ext cx="1119600" cy="1222537"/>
          </a:xfrm>
        </p:spPr>
        <p:txBody>
          <a:bodyPr anchor="ctr">
            <a:normAutofit/>
          </a:bodyPr>
          <a:lstStyle>
            <a:lvl1pPr algn="ctr">
              <a:defRPr sz="900"/>
            </a:lvl1pPr>
          </a:lstStyle>
          <a:p>
            <a:r>
              <a:rPr lang="en-GB" dirty="0" smtClean="0"/>
              <a:t>Click icon to insert picture</a:t>
            </a:r>
            <a:endParaRPr lang="en-GB" dirty="0"/>
          </a:p>
        </p:txBody>
      </p:sp>
      <p:sp>
        <p:nvSpPr>
          <p:cNvPr id="92" name="Text Placeholder 10"/>
          <p:cNvSpPr>
            <a:spLocks noGrp="1"/>
          </p:cNvSpPr>
          <p:nvPr>
            <p:ph type="body" sz="quarter" idx="77" hasCustomPrompt="1"/>
          </p:nvPr>
        </p:nvSpPr>
        <p:spPr bwMode="gray">
          <a:xfrm>
            <a:off x="5931971" y="2152924"/>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Name goes here</a:t>
            </a:r>
          </a:p>
        </p:txBody>
      </p:sp>
      <p:sp>
        <p:nvSpPr>
          <p:cNvPr id="93" name="Text Placeholder 10"/>
          <p:cNvSpPr>
            <a:spLocks noGrp="1"/>
          </p:cNvSpPr>
          <p:nvPr>
            <p:ph type="body" sz="quarter" idx="78" hasCustomPrompt="1"/>
          </p:nvPr>
        </p:nvSpPr>
        <p:spPr bwMode="gray">
          <a:xfrm>
            <a:off x="5931971" y="2410099"/>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smtClean="0"/>
              <a:t>Job title goes here</a:t>
            </a:r>
          </a:p>
        </p:txBody>
      </p:sp>
      <p:sp>
        <p:nvSpPr>
          <p:cNvPr id="94" name="Text Placeholder 10"/>
          <p:cNvSpPr>
            <a:spLocks noGrp="1"/>
          </p:cNvSpPr>
          <p:nvPr>
            <p:ph type="body" sz="quarter" idx="79" hasCustomPrompt="1"/>
          </p:nvPr>
        </p:nvSpPr>
        <p:spPr bwMode="gray">
          <a:xfrm>
            <a:off x="6110736" y="2806922"/>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Telephone number here</a:t>
            </a:r>
          </a:p>
        </p:txBody>
      </p:sp>
      <p:sp>
        <p:nvSpPr>
          <p:cNvPr id="95" name="Text Placeholder 10"/>
          <p:cNvSpPr>
            <a:spLocks noGrp="1"/>
          </p:cNvSpPr>
          <p:nvPr>
            <p:ph type="body" sz="quarter" idx="80" hasCustomPrompt="1"/>
          </p:nvPr>
        </p:nvSpPr>
        <p:spPr bwMode="gray">
          <a:xfrm>
            <a:off x="6110736" y="3023416"/>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Mobile number here</a:t>
            </a:r>
          </a:p>
        </p:txBody>
      </p:sp>
      <p:sp>
        <p:nvSpPr>
          <p:cNvPr id="96" name="Text Placeholder 10"/>
          <p:cNvSpPr>
            <a:spLocks noGrp="1"/>
          </p:cNvSpPr>
          <p:nvPr>
            <p:ph type="body" sz="quarter" idx="81" hasCustomPrompt="1"/>
          </p:nvPr>
        </p:nvSpPr>
        <p:spPr bwMode="gray">
          <a:xfrm>
            <a:off x="6110736" y="3239909"/>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Email address goes here</a:t>
            </a:r>
          </a:p>
        </p:txBody>
      </p:sp>
      <p:sp>
        <p:nvSpPr>
          <p:cNvPr id="97" name="Picture Placeholder 8"/>
          <p:cNvSpPr>
            <a:spLocks noGrp="1"/>
          </p:cNvSpPr>
          <p:nvPr>
            <p:ph type="pic" sz="quarter" idx="82" hasCustomPrompt="1"/>
          </p:nvPr>
        </p:nvSpPr>
        <p:spPr bwMode="gray">
          <a:xfrm>
            <a:off x="5928199" y="2830343"/>
            <a:ext cx="144000" cy="156271"/>
          </a:xfrm>
          <a:blipFill>
            <a:blip r:embed="rId2" cstate="print"/>
            <a:stretch>
              <a:fillRect/>
            </a:stretch>
          </a:blipFill>
        </p:spPr>
        <p:txBody>
          <a:bodyPr anchor="ctr">
            <a:normAutofit/>
          </a:bodyPr>
          <a:lstStyle>
            <a:lvl1pPr algn="ctr">
              <a:defRPr sz="900"/>
            </a:lvl1pPr>
          </a:lstStyle>
          <a:p>
            <a:r>
              <a:rPr lang="en-GB" dirty="0" smtClean="0"/>
              <a:t> </a:t>
            </a:r>
            <a:endParaRPr lang="en-GB" dirty="0"/>
          </a:p>
        </p:txBody>
      </p:sp>
      <p:sp>
        <p:nvSpPr>
          <p:cNvPr id="98" name="Picture Placeholder 8"/>
          <p:cNvSpPr>
            <a:spLocks noGrp="1"/>
          </p:cNvSpPr>
          <p:nvPr>
            <p:ph type="pic" sz="quarter" idx="83" hasCustomPrompt="1"/>
          </p:nvPr>
        </p:nvSpPr>
        <p:spPr bwMode="gray">
          <a:xfrm>
            <a:off x="5943057" y="3035201"/>
            <a:ext cx="104400" cy="168956"/>
          </a:xfrm>
          <a:blipFill>
            <a:blip r:embed="rId3" cstate="print"/>
            <a:stretch>
              <a:fillRect/>
            </a:stretch>
          </a:blipFill>
        </p:spPr>
        <p:txBody>
          <a:bodyPr anchor="ctr">
            <a:normAutofit/>
          </a:bodyPr>
          <a:lstStyle>
            <a:lvl1pPr algn="ctr">
              <a:defRPr sz="900"/>
            </a:lvl1pPr>
          </a:lstStyle>
          <a:p>
            <a:r>
              <a:rPr lang="en-GB" dirty="0" smtClean="0"/>
              <a:t> </a:t>
            </a:r>
            <a:endParaRPr lang="en-GB" dirty="0"/>
          </a:p>
        </p:txBody>
      </p:sp>
      <p:sp>
        <p:nvSpPr>
          <p:cNvPr id="99" name="Picture Placeholder 8"/>
          <p:cNvSpPr>
            <a:spLocks noGrp="1"/>
          </p:cNvSpPr>
          <p:nvPr>
            <p:ph type="pic" sz="quarter" idx="84" hasCustomPrompt="1"/>
          </p:nvPr>
        </p:nvSpPr>
        <p:spPr bwMode="gray">
          <a:xfrm>
            <a:off x="5928452" y="3277820"/>
            <a:ext cx="144000" cy="107312"/>
          </a:xfrm>
          <a:blipFill>
            <a:blip r:embed="rId4" cstate="print"/>
            <a:stretch>
              <a:fillRect/>
            </a:stretch>
          </a:blipFill>
        </p:spPr>
        <p:txBody>
          <a:bodyPr anchor="ctr">
            <a:normAutofit/>
          </a:bodyPr>
          <a:lstStyle>
            <a:lvl1pPr algn="ctr">
              <a:defRPr sz="900"/>
            </a:lvl1pPr>
          </a:lstStyle>
          <a:p>
            <a:r>
              <a:rPr lang="en-GB" dirty="0" smtClean="0"/>
              <a:t> </a:t>
            </a:r>
            <a:endParaRPr lang="en-GB" dirty="0"/>
          </a:p>
        </p:txBody>
      </p:sp>
      <p:sp>
        <p:nvSpPr>
          <p:cNvPr id="100" name="Picture Placeholder 8"/>
          <p:cNvSpPr>
            <a:spLocks noGrp="1"/>
          </p:cNvSpPr>
          <p:nvPr>
            <p:ph type="pic" sz="quarter" idx="85" hasCustomPrompt="1"/>
          </p:nvPr>
        </p:nvSpPr>
        <p:spPr bwMode="gray">
          <a:xfrm>
            <a:off x="4742702" y="3802535"/>
            <a:ext cx="1119600" cy="1222537"/>
          </a:xfrm>
        </p:spPr>
        <p:txBody>
          <a:bodyPr anchor="ctr">
            <a:normAutofit/>
          </a:bodyPr>
          <a:lstStyle>
            <a:lvl1pPr algn="ctr">
              <a:defRPr sz="900"/>
            </a:lvl1pPr>
          </a:lstStyle>
          <a:p>
            <a:r>
              <a:rPr lang="en-GB" dirty="0" smtClean="0"/>
              <a:t>Click icon to insert picture</a:t>
            </a:r>
            <a:endParaRPr lang="en-GB" dirty="0"/>
          </a:p>
        </p:txBody>
      </p:sp>
      <p:sp>
        <p:nvSpPr>
          <p:cNvPr id="101" name="Text Placeholder 10"/>
          <p:cNvSpPr>
            <a:spLocks noGrp="1"/>
          </p:cNvSpPr>
          <p:nvPr>
            <p:ph type="body" sz="quarter" idx="86" hasCustomPrompt="1"/>
          </p:nvPr>
        </p:nvSpPr>
        <p:spPr bwMode="gray">
          <a:xfrm>
            <a:off x="5933333" y="3759805"/>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Name goes here</a:t>
            </a:r>
          </a:p>
        </p:txBody>
      </p:sp>
      <p:sp>
        <p:nvSpPr>
          <p:cNvPr id="102" name="Text Placeholder 10"/>
          <p:cNvSpPr>
            <a:spLocks noGrp="1"/>
          </p:cNvSpPr>
          <p:nvPr>
            <p:ph type="body" sz="quarter" idx="87" hasCustomPrompt="1"/>
          </p:nvPr>
        </p:nvSpPr>
        <p:spPr bwMode="gray">
          <a:xfrm>
            <a:off x="5933333" y="401698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smtClean="0"/>
              <a:t>Job title goes here</a:t>
            </a:r>
          </a:p>
        </p:txBody>
      </p:sp>
      <p:sp>
        <p:nvSpPr>
          <p:cNvPr id="103" name="Text Placeholder 10"/>
          <p:cNvSpPr>
            <a:spLocks noGrp="1"/>
          </p:cNvSpPr>
          <p:nvPr>
            <p:ph type="body" sz="quarter" idx="88" hasCustomPrompt="1"/>
          </p:nvPr>
        </p:nvSpPr>
        <p:spPr bwMode="gray">
          <a:xfrm>
            <a:off x="6112098" y="4413803"/>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Telephone number here</a:t>
            </a:r>
          </a:p>
        </p:txBody>
      </p:sp>
      <p:sp>
        <p:nvSpPr>
          <p:cNvPr id="104" name="Text Placeholder 10"/>
          <p:cNvSpPr>
            <a:spLocks noGrp="1"/>
          </p:cNvSpPr>
          <p:nvPr>
            <p:ph type="body" sz="quarter" idx="89" hasCustomPrompt="1"/>
          </p:nvPr>
        </p:nvSpPr>
        <p:spPr bwMode="gray">
          <a:xfrm>
            <a:off x="6112098" y="4630297"/>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Mobile number here</a:t>
            </a:r>
          </a:p>
        </p:txBody>
      </p:sp>
      <p:sp>
        <p:nvSpPr>
          <p:cNvPr id="105" name="Text Placeholder 10"/>
          <p:cNvSpPr>
            <a:spLocks noGrp="1"/>
          </p:cNvSpPr>
          <p:nvPr>
            <p:ph type="body" sz="quarter" idx="90" hasCustomPrompt="1"/>
          </p:nvPr>
        </p:nvSpPr>
        <p:spPr bwMode="gray">
          <a:xfrm>
            <a:off x="6112098" y="4846790"/>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Email address goes here</a:t>
            </a:r>
          </a:p>
        </p:txBody>
      </p:sp>
      <p:sp>
        <p:nvSpPr>
          <p:cNvPr id="106" name="Picture Placeholder 8"/>
          <p:cNvSpPr>
            <a:spLocks noGrp="1"/>
          </p:cNvSpPr>
          <p:nvPr>
            <p:ph type="pic" sz="quarter" idx="91" hasCustomPrompt="1"/>
          </p:nvPr>
        </p:nvSpPr>
        <p:spPr bwMode="gray">
          <a:xfrm>
            <a:off x="5929561" y="4437224"/>
            <a:ext cx="144000" cy="156271"/>
          </a:xfrm>
          <a:blipFill>
            <a:blip r:embed="rId2" cstate="print"/>
            <a:stretch>
              <a:fillRect/>
            </a:stretch>
          </a:blipFill>
        </p:spPr>
        <p:txBody>
          <a:bodyPr anchor="ctr">
            <a:normAutofit/>
          </a:bodyPr>
          <a:lstStyle>
            <a:lvl1pPr algn="ctr">
              <a:defRPr sz="900"/>
            </a:lvl1pPr>
          </a:lstStyle>
          <a:p>
            <a:r>
              <a:rPr lang="en-GB" dirty="0" smtClean="0"/>
              <a:t> </a:t>
            </a:r>
            <a:endParaRPr lang="en-GB" dirty="0"/>
          </a:p>
        </p:txBody>
      </p:sp>
      <p:sp>
        <p:nvSpPr>
          <p:cNvPr id="107" name="Picture Placeholder 8"/>
          <p:cNvSpPr>
            <a:spLocks noGrp="1"/>
          </p:cNvSpPr>
          <p:nvPr>
            <p:ph type="pic" sz="quarter" idx="92" hasCustomPrompt="1"/>
          </p:nvPr>
        </p:nvSpPr>
        <p:spPr bwMode="gray">
          <a:xfrm>
            <a:off x="5944419" y="4642082"/>
            <a:ext cx="104400" cy="168956"/>
          </a:xfrm>
          <a:blipFill>
            <a:blip r:embed="rId3" cstate="print"/>
            <a:stretch>
              <a:fillRect/>
            </a:stretch>
          </a:blipFill>
        </p:spPr>
        <p:txBody>
          <a:bodyPr anchor="ctr">
            <a:normAutofit/>
          </a:bodyPr>
          <a:lstStyle>
            <a:lvl1pPr algn="ctr">
              <a:defRPr sz="900"/>
            </a:lvl1pPr>
          </a:lstStyle>
          <a:p>
            <a:r>
              <a:rPr lang="en-GB" dirty="0" smtClean="0"/>
              <a:t> </a:t>
            </a:r>
            <a:endParaRPr lang="en-GB" dirty="0"/>
          </a:p>
        </p:txBody>
      </p:sp>
      <p:sp>
        <p:nvSpPr>
          <p:cNvPr id="108" name="Picture Placeholder 8"/>
          <p:cNvSpPr>
            <a:spLocks noGrp="1"/>
          </p:cNvSpPr>
          <p:nvPr>
            <p:ph type="pic" sz="quarter" idx="93" hasCustomPrompt="1"/>
          </p:nvPr>
        </p:nvSpPr>
        <p:spPr bwMode="gray">
          <a:xfrm>
            <a:off x="5929814" y="4884701"/>
            <a:ext cx="144000" cy="107312"/>
          </a:xfrm>
          <a:blipFill>
            <a:blip r:embed="rId4" cstate="print"/>
            <a:stretch>
              <a:fillRect/>
            </a:stretch>
          </a:blipFill>
        </p:spPr>
        <p:txBody>
          <a:bodyPr anchor="ctr">
            <a:normAutofit/>
          </a:bodyPr>
          <a:lstStyle>
            <a:lvl1pPr algn="ctr">
              <a:defRPr sz="900"/>
            </a:lvl1pPr>
          </a:lstStyle>
          <a:p>
            <a:r>
              <a:rPr lang="en-GB" dirty="0" smtClean="0"/>
              <a:t> </a:t>
            </a:r>
            <a:endParaRPr lang="en-GB" dirty="0"/>
          </a:p>
        </p:txBody>
      </p:sp>
      <p:pic>
        <p:nvPicPr>
          <p:cNvPr id="51" name="Picture 5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46" name="Picture 2" descr="G:\Administration\GSM\Group Marketing\Marketing and Campaigns\Branding\Logos\RFU Lock-up\RFU Official Legal Partner.jpg"/>
          <p:cNvPicPr>
            <a:picLocks noChangeAspect="1" noChangeArrowheads="1"/>
          </p:cNvPicPr>
          <p:nvPr userDrawn="1"/>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0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berry)">
    <p:bg>
      <p:bgPr>
        <a:solidFill>
          <a:schemeClr val="tx2"/>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Rectangle 29"/>
          <p:cNvSpPr/>
          <p:nvPr userDrawn="1"/>
        </p:nvSpPr>
        <p:spPr bwMode="gray">
          <a:xfrm>
            <a:off x="0" y="1"/>
            <a:ext cx="9144000" cy="1484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49" y="738000"/>
            <a:ext cx="7913700" cy="457200"/>
          </a:xfrm>
        </p:spPr>
        <p:txBody>
          <a:bodyPr wrap="none" anchor="b">
            <a:normAutofit/>
          </a:bodyPr>
          <a:lstStyle>
            <a:lvl1pPr>
              <a:defRPr sz="2400" b="1">
                <a:solidFill>
                  <a:schemeClr val="bg1"/>
                </a:solidFill>
              </a:defRPr>
            </a:lvl1pPr>
          </a:lstStyle>
          <a:p>
            <a:r>
              <a:rPr lang="en-US" dirty="0" smtClean="0"/>
              <a:t>Click to edit title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content + picture (right) [berry]">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3943350" cy="457200"/>
          </a:xfrm>
        </p:spPr>
        <p:txBody>
          <a:bodyPr rIns="180000" anchor="b">
            <a:normAutofit/>
          </a:bodyPr>
          <a:lstStyle>
            <a:lvl1pPr>
              <a:defRPr sz="2400" baseline="0">
                <a:solidFill>
                  <a:schemeClr val="bg1"/>
                </a:solidFill>
              </a:defRPr>
            </a:lvl1pPr>
          </a:lstStyle>
          <a:p>
            <a:r>
              <a:rPr lang="en-US" dirty="0" smtClean="0"/>
              <a:t>Click to edit one line title</a:t>
            </a:r>
            <a:endParaRPr lang="en-GB" dirty="0"/>
          </a:p>
        </p:txBody>
      </p:sp>
      <p:sp>
        <p:nvSpPr>
          <p:cNvPr id="14" name="Picture Placeholder 13"/>
          <p:cNvSpPr>
            <a:spLocks noGrp="1"/>
          </p:cNvSpPr>
          <p:nvPr>
            <p:ph type="pic" sz="quarter" idx="14" hasCustomPrompt="1"/>
          </p:nvPr>
        </p:nvSpPr>
        <p:spPr bwMode="gray">
          <a:xfrm>
            <a:off x="4571100" y="381600"/>
            <a:ext cx="4265119" cy="5346700"/>
          </a:xfrm>
          <a:custGeom>
            <a:avLst/>
            <a:gdLst>
              <a:gd name="connsiteX0" fmla="*/ 0 w 5686825"/>
              <a:gd name="connsiteY0" fmla="*/ 0 h 5346700"/>
              <a:gd name="connsiteX1" fmla="*/ 5686825 w 5686825"/>
              <a:gd name="connsiteY1" fmla="*/ 0 h 5346700"/>
              <a:gd name="connsiteX2" fmla="*/ 5686825 w 5686825"/>
              <a:gd name="connsiteY2" fmla="*/ 4930352 h 5346700"/>
              <a:gd name="connsiteX3" fmla="*/ 5270477 w 5686825"/>
              <a:gd name="connsiteY3" fmla="*/ 5346700 h 5346700"/>
              <a:gd name="connsiteX4" fmla="*/ 0 w 5686825"/>
              <a:gd name="connsiteY4" fmla="*/ 5346700 h 534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825" h="5346700">
                <a:moveTo>
                  <a:pt x="0" y="0"/>
                </a:moveTo>
                <a:lnTo>
                  <a:pt x="5686825" y="0"/>
                </a:lnTo>
                <a:lnTo>
                  <a:pt x="5686825" y="4930352"/>
                </a:lnTo>
                <a:cubicBezTo>
                  <a:pt x="5686825" y="5160295"/>
                  <a:pt x="5500420" y="5346700"/>
                  <a:pt x="5270477" y="5346700"/>
                </a:cubicBezTo>
                <a:lnTo>
                  <a:pt x="0" y="5346700"/>
                </a:lnTo>
                <a:close/>
              </a:path>
            </a:pathLst>
          </a:custGeom>
          <a:solidFill>
            <a:schemeClr val="bg1">
              <a:lumMod val="95000"/>
            </a:schemeClr>
          </a:solidFill>
        </p:spPr>
        <p:txBody>
          <a:bodyPr wrap="square" anchor="ctr">
            <a:noAutofit/>
          </a:bodyPr>
          <a:lstStyle>
            <a:lvl1pPr marL="0" indent="0" algn="ctr">
              <a:buNone/>
              <a:defRPr sz="1200" baseline="0"/>
            </a:lvl1pPr>
          </a:lstStyle>
          <a:p>
            <a:r>
              <a:rPr lang="en-GB" dirty="0" smtClean="0"/>
              <a:t>Click icon to insert picture</a:t>
            </a:r>
            <a:endParaRPr lang="en-GB" dirty="0"/>
          </a:p>
        </p:txBody>
      </p:sp>
      <p:sp>
        <p:nvSpPr>
          <p:cNvPr id="20" name="Text Placeholder 8"/>
          <p:cNvSpPr>
            <a:spLocks noGrp="1"/>
          </p:cNvSpPr>
          <p:nvPr>
            <p:ph type="body" sz="quarter" idx="17" hasCustomPrompt="1"/>
          </p:nvPr>
        </p:nvSpPr>
        <p:spPr bwMode="gray">
          <a:xfrm>
            <a:off x="628650" y="1494692"/>
            <a:ext cx="3944700" cy="3841200"/>
          </a:xfrm>
        </p:spPr>
        <p:txBody>
          <a:bodyPr rIns="27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smtClean="0"/>
              <a:t>Click to edit text – see guidance slide on how to style this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52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 new section (berry)">
    <p:bg>
      <p:bgPr>
        <a:solidFill>
          <a:schemeClr val="tx2"/>
        </a:solidFill>
        <a:effectLst/>
      </p:bgPr>
    </p:bg>
    <p:spTree>
      <p:nvGrpSpPr>
        <p:cNvPr id="1" name=""/>
        <p:cNvGrpSpPr/>
        <p:nvPr/>
      </p:nvGrpSpPr>
      <p:grpSpPr>
        <a:xfrm>
          <a:off x="0" y="0"/>
          <a:ext cx="0" cy="0"/>
          <a:chOff x="0" y="0"/>
          <a:chExt cx="0" cy="0"/>
        </a:xfrm>
      </p:grpSpPr>
      <p:sp>
        <p:nvSpPr>
          <p:cNvPr id="20" name="Rectangle 19"/>
          <p:cNvSpPr/>
          <p:nvPr userDrawn="1"/>
        </p:nvSpPr>
        <p:spPr bwMode="gray">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50" y="1122364"/>
            <a:ext cx="7683730" cy="1982884"/>
          </a:xfrm>
        </p:spPr>
        <p:txBody>
          <a:bodyPr anchor="b">
            <a:normAutofit/>
          </a:bodyPr>
          <a:lstStyle>
            <a:lvl1pPr>
              <a:defRPr sz="4800" b="1">
                <a:solidFill>
                  <a:schemeClr val="bg1"/>
                </a:solidFill>
              </a:defRPr>
            </a:lvl1pPr>
          </a:lstStyle>
          <a:p>
            <a:r>
              <a:rPr lang="en-US" dirty="0" smtClean="0"/>
              <a:t>Click to edit presentation title</a:t>
            </a:r>
            <a:endParaRPr lang="en-GB" dirty="0"/>
          </a:p>
        </p:txBody>
      </p:sp>
      <p:sp>
        <p:nvSpPr>
          <p:cNvPr id="19" name="Text Placeholder 18"/>
          <p:cNvSpPr>
            <a:spLocks noGrp="1"/>
          </p:cNvSpPr>
          <p:nvPr>
            <p:ph type="body" sz="quarter" idx="13" hasCustomPrompt="1"/>
          </p:nvPr>
        </p:nvSpPr>
        <p:spPr bwMode="gray">
          <a:xfrm>
            <a:off x="628650" y="3210660"/>
            <a:ext cx="7684200" cy="1590675"/>
          </a:xfrm>
        </p:spPr>
        <p:txBody>
          <a:bodyPr/>
          <a:lstStyle>
            <a:lvl1pPr marL="0" indent="0">
              <a:spcBef>
                <a:spcPts val="0"/>
              </a:spcBef>
              <a:buNone/>
              <a:defRPr sz="3600" b="1">
                <a:solidFill>
                  <a:schemeClr val="bg1"/>
                </a:solidFill>
              </a:defRPr>
            </a:lvl1pPr>
            <a:lvl2pPr marL="0" indent="0">
              <a:buNone/>
              <a:defRPr>
                <a:solidFill>
                  <a:srgbClr val="FF0000"/>
                </a:solidFill>
              </a:defRPr>
            </a:lvl2pPr>
            <a:lvl3pPr marL="0" indent="0">
              <a:buNone/>
              <a:defRPr>
                <a:solidFill>
                  <a:srgbClr val="FF0000"/>
                </a:solidFill>
              </a:defRPr>
            </a:lvl3pPr>
            <a:lvl4pPr marL="0" indent="0">
              <a:buNone/>
              <a:tabLst/>
              <a:defRPr>
                <a:solidFill>
                  <a:srgbClr val="FF0000"/>
                </a:solidFill>
              </a:defRPr>
            </a:lvl4pPr>
            <a:lvl5pPr marL="0" indent="0">
              <a:buNone/>
              <a:defRPr>
                <a:solidFill>
                  <a:srgbClr val="FF0000"/>
                </a:solidFill>
              </a:defRPr>
            </a:lvl5pPr>
            <a:lvl6pPr>
              <a:defRPr>
                <a:solidFill>
                  <a:srgbClr val="FF0000"/>
                </a:solidFill>
              </a:defRPr>
            </a:lvl6pPr>
            <a:lvl7pPr>
              <a:defRPr baseline="0">
                <a:solidFill>
                  <a:srgbClr val="FF0000"/>
                </a:solidFill>
              </a:defRPr>
            </a:lvl7pPr>
          </a:lstStyle>
          <a:p>
            <a:pPr lvl="0"/>
            <a:r>
              <a:rPr lang="en-US" dirty="0" smtClean="0"/>
              <a:t>Click to edit subtitle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 name="Picture 2" descr="G:\Administration\GSM\Group Marketing\Marketing and Campaigns\Branding\Logos\RFU Lock-up\RFU Official Legal Partn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73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content + picture (left) [berry]">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4572000" y="738554"/>
            <a:ext cx="3969545" cy="457200"/>
          </a:xfrm>
        </p:spPr>
        <p:txBody>
          <a:bodyPr lIns="270000" anchor="b">
            <a:normAutofit/>
          </a:bodyPr>
          <a:lstStyle>
            <a:lvl1pPr>
              <a:defRPr sz="2400">
                <a:solidFill>
                  <a:schemeClr val="bg1"/>
                </a:solidFill>
              </a:defRPr>
            </a:lvl1pPr>
          </a:lstStyle>
          <a:p>
            <a:r>
              <a:rPr lang="en-US" dirty="0" smtClean="0"/>
              <a:t>Click to edit one line title</a:t>
            </a:r>
            <a:endParaRPr lang="en-GB" dirty="0"/>
          </a:p>
        </p:txBody>
      </p:sp>
      <p:sp>
        <p:nvSpPr>
          <p:cNvPr id="8" name="Content Placeholder 7"/>
          <p:cNvSpPr>
            <a:spLocks noGrp="1"/>
          </p:cNvSpPr>
          <p:nvPr>
            <p:ph sz="quarter" idx="13" hasCustomPrompt="1"/>
          </p:nvPr>
        </p:nvSpPr>
        <p:spPr bwMode="gray">
          <a:xfrm>
            <a:off x="628650" y="1494693"/>
            <a:ext cx="3943350" cy="3842483"/>
          </a:xfrm>
        </p:spPr>
        <p:txBody>
          <a:bodyPr rIns="27000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Picture Placeholder 20"/>
          <p:cNvSpPr>
            <a:spLocks noGrp="1"/>
          </p:cNvSpPr>
          <p:nvPr>
            <p:ph type="pic" sz="quarter" idx="15" hasCustomPrompt="1"/>
          </p:nvPr>
        </p:nvSpPr>
        <p:spPr bwMode="gray">
          <a:xfrm>
            <a:off x="305100" y="381600"/>
            <a:ext cx="4266900" cy="5345400"/>
          </a:xfrm>
          <a:custGeom>
            <a:avLst/>
            <a:gdLst>
              <a:gd name="connsiteX0" fmla="*/ 416348 w 5689200"/>
              <a:gd name="connsiteY0" fmla="*/ 0 h 5345400"/>
              <a:gd name="connsiteX1" fmla="*/ 5689200 w 5689200"/>
              <a:gd name="connsiteY1" fmla="*/ 0 h 5345400"/>
              <a:gd name="connsiteX2" fmla="*/ 5689200 w 5689200"/>
              <a:gd name="connsiteY2" fmla="*/ 5345400 h 5345400"/>
              <a:gd name="connsiteX3" fmla="*/ 0 w 5689200"/>
              <a:gd name="connsiteY3" fmla="*/ 5345400 h 5345400"/>
              <a:gd name="connsiteX4" fmla="*/ 0 w 5689200"/>
              <a:gd name="connsiteY4" fmla="*/ 416348 h 5345400"/>
              <a:gd name="connsiteX5" fmla="*/ 416348 w 5689200"/>
              <a:gd name="connsiteY5" fmla="*/ 0 h 53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200" h="5345400">
                <a:moveTo>
                  <a:pt x="416348" y="0"/>
                </a:moveTo>
                <a:lnTo>
                  <a:pt x="5689200" y="0"/>
                </a:lnTo>
                <a:lnTo>
                  <a:pt x="5689200" y="5345400"/>
                </a:lnTo>
                <a:lnTo>
                  <a:pt x="0" y="5345400"/>
                </a:lnTo>
                <a:lnTo>
                  <a:pt x="0" y="416348"/>
                </a:lnTo>
                <a:cubicBezTo>
                  <a:pt x="0" y="186405"/>
                  <a:pt x="186405" y="0"/>
                  <a:pt x="416348" y="0"/>
                </a:cubicBezTo>
                <a:close/>
              </a:path>
            </a:pathLst>
          </a:custGeom>
          <a:solidFill>
            <a:schemeClr val="bg1">
              <a:lumMod val="95000"/>
            </a:schemeClr>
          </a:solidFill>
        </p:spPr>
        <p:txBody>
          <a:bodyPr wrap="square" anchor="ctr">
            <a:noAutofit/>
          </a:bodyPr>
          <a:lstStyle>
            <a:lvl1pPr algn="ctr">
              <a:defRPr sz="1200"/>
            </a:lvl1pPr>
          </a:lstStyle>
          <a:p>
            <a:r>
              <a:rPr lang="en-GB" dirty="0" smtClean="0"/>
              <a:t>Click icon to insert picture</a:t>
            </a:r>
          </a:p>
          <a:p>
            <a:endParaRPr lang="en-GB" dirty="0"/>
          </a:p>
        </p:txBody>
      </p:sp>
      <p:sp>
        <p:nvSpPr>
          <p:cNvPr id="22" name="Text Placeholder 8"/>
          <p:cNvSpPr>
            <a:spLocks noGrp="1"/>
          </p:cNvSpPr>
          <p:nvPr>
            <p:ph type="body" sz="quarter" idx="17" hasCustomPrompt="1"/>
          </p:nvPr>
        </p:nvSpPr>
        <p:spPr bwMode="gray">
          <a:xfrm>
            <a:off x="4598195" y="1494692"/>
            <a:ext cx="3944700" cy="3841200"/>
          </a:xfrm>
        </p:spPr>
        <p:txBody>
          <a:bodyPr lIns="270000" r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rgbClr val="FF0000"/>
                </a:solidFill>
              </a:defRPr>
            </a:lvl6pPr>
            <a:lvl7pPr>
              <a:defRPr>
                <a:solidFill>
                  <a:srgbClr val="FF0000"/>
                </a:solidFill>
              </a:defRPr>
            </a:lvl7pPr>
          </a:lstStyle>
          <a:p>
            <a:pPr lvl="0"/>
            <a:r>
              <a:rPr lang="en-GB" dirty="0" smtClean="0"/>
              <a:t>Click to edit text – see guidance slide on how to style this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2"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9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content [berry header]">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4" name="Rectangle 13"/>
          <p:cNvSpPr/>
          <p:nvPr userDrawn="1"/>
        </p:nvSpPr>
        <p:spPr bwMode="gray">
          <a:xfrm>
            <a:off x="0" y="1"/>
            <a:ext cx="9144000" cy="148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smtClean="0"/>
              <a:t>Click to edit title on one line only</a:t>
            </a:r>
            <a:endParaRPr lang="en-GB" dirty="0"/>
          </a:p>
        </p:txBody>
      </p:sp>
      <p:sp>
        <p:nvSpPr>
          <p:cNvPr id="8" name="Content Placeholder 7"/>
          <p:cNvSpPr>
            <a:spLocks noGrp="1"/>
          </p:cNvSpPr>
          <p:nvPr>
            <p:ph sz="quarter" idx="13" hasCustomPrompt="1"/>
          </p:nvPr>
        </p:nvSpPr>
        <p:spPr bwMode="gray">
          <a:xfrm>
            <a:off x="628650" y="1934309"/>
            <a:ext cx="7912895" cy="3402867"/>
          </a:xfrm>
        </p:spPr>
        <p:txBody>
          <a:bodyPr rIns="270000"/>
          <a:lstStyle>
            <a:lvl1pPr>
              <a:defRPr baseline="0"/>
            </a:lvl1pPr>
            <a:lvl5pPr>
              <a:defRPr baseline="0"/>
            </a:lvl5pPr>
            <a:lvl6pPr>
              <a:defRPr/>
            </a:lvl6pPr>
            <a:lvl7pPr>
              <a:defRPr/>
            </a:lvl7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63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content [berry header]">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9" name="Rectangle 18"/>
          <p:cNvSpPr/>
          <p:nvPr userDrawn="1"/>
        </p:nvSpPr>
        <p:spPr bwMode="gray">
          <a:xfrm>
            <a:off x="0" y="1"/>
            <a:ext cx="9144000" cy="148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smtClean="0"/>
              <a:t>Click to edit title on one line only</a:t>
            </a:r>
            <a:endParaRPr lang="en-GB" dirty="0"/>
          </a:p>
        </p:txBody>
      </p:sp>
      <p:sp>
        <p:nvSpPr>
          <p:cNvPr id="8" name="Content Placeholder 7"/>
          <p:cNvSpPr>
            <a:spLocks noGrp="1"/>
          </p:cNvSpPr>
          <p:nvPr>
            <p:ph sz="quarter" idx="13" hasCustomPrompt="1"/>
          </p:nvPr>
        </p:nvSpPr>
        <p:spPr bwMode="gray">
          <a:xfrm>
            <a:off x="628650" y="1934309"/>
            <a:ext cx="3943350" cy="3402867"/>
          </a:xfrm>
        </p:spPr>
        <p:txBody>
          <a:bodyPr rIns="27000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Content Placeholder 7"/>
          <p:cNvSpPr>
            <a:spLocks noGrp="1"/>
          </p:cNvSpPr>
          <p:nvPr>
            <p:ph sz="quarter" idx="14" hasCustomPrompt="1"/>
          </p:nvPr>
        </p:nvSpPr>
        <p:spPr bwMode="gray">
          <a:xfrm>
            <a:off x="4598195" y="1934309"/>
            <a:ext cx="3943350" cy="3402867"/>
          </a:xfrm>
        </p:spPr>
        <p:txBody>
          <a:bodyPr lIns="270000" rIns="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2"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s [berry]">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9" name="Rectangle 18"/>
          <p:cNvSpPr/>
          <p:nvPr userDrawn="1"/>
        </p:nvSpPr>
        <p:spPr bwMode="gray">
          <a:xfrm>
            <a:off x="0" y="1"/>
            <a:ext cx="9144000" cy="14843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solidFill>
                  <a:schemeClr val="bg1"/>
                </a:solidFill>
              </a:defRPr>
            </a:lvl1pPr>
          </a:lstStyle>
          <a:p>
            <a:r>
              <a:rPr lang="en-US" dirty="0" smtClean="0"/>
              <a:t>Click to edit title on one line only</a:t>
            </a:r>
            <a:endParaRPr lang="en-GB" dirty="0"/>
          </a:p>
        </p:txBody>
      </p:sp>
      <p:sp>
        <p:nvSpPr>
          <p:cNvPr id="9" name="Picture Placeholder 8"/>
          <p:cNvSpPr>
            <a:spLocks noGrp="1"/>
          </p:cNvSpPr>
          <p:nvPr>
            <p:ph type="pic" sz="quarter" idx="13" hasCustomPrompt="1"/>
          </p:nvPr>
        </p:nvSpPr>
        <p:spPr bwMode="gray">
          <a:xfrm>
            <a:off x="619316" y="2204325"/>
            <a:ext cx="1119600" cy="1222537"/>
          </a:xfrm>
        </p:spPr>
        <p:txBody>
          <a:bodyPr anchor="ctr">
            <a:normAutofit/>
          </a:bodyPr>
          <a:lstStyle>
            <a:lvl1pPr algn="ctr">
              <a:defRPr sz="900"/>
            </a:lvl1pPr>
          </a:lstStyle>
          <a:p>
            <a:r>
              <a:rPr lang="en-GB" dirty="0" smtClean="0"/>
              <a:t>Click icon to insert picture</a:t>
            </a:r>
            <a:endParaRPr lang="en-GB" dirty="0"/>
          </a:p>
        </p:txBody>
      </p:sp>
      <p:sp>
        <p:nvSpPr>
          <p:cNvPr id="11" name="Text Placeholder 10"/>
          <p:cNvSpPr>
            <a:spLocks noGrp="1"/>
          </p:cNvSpPr>
          <p:nvPr>
            <p:ph type="body" sz="quarter" idx="14" hasCustomPrompt="1"/>
          </p:nvPr>
        </p:nvSpPr>
        <p:spPr bwMode="gray">
          <a:xfrm>
            <a:off x="1826881" y="2161595"/>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Name goes here</a:t>
            </a:r>
          </a:p>
        </p:txBody>
      </p:sp>
      <p:sp>
        <p:nvSpPr>
          <p:cNvPr id="21" name="Text Placeholder 10"/>
          <p:cNvSpPr>
            <a:spLocks noGrp="1"/>
          </p:cNvSpPr>
          <p:nvPr>
            <p:ph type="body" sz="quarter" idx="15" hasCustomPrompt="1"/>
          </p:nvPr>
        </p:nvSpPr>
        <p:spPr bwMode="gray">
          <a:xfrm>
            <a:off x="1826881" y="241877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smtClean="0"/>
              <a:t>Job title goes here</a:t>
            </a:r>
          </a:p>
        </p:txBody>
      </p:sp>
      <p:sp>
        <p:nvSpPr>
          <p:cNvPr id="22" name="Text Placeholder 10"/>
          <p:cNvSpPr>
            <a:spLocks noGrp="1"/>
          </p:cNvSpPr>
          <p:nvPr>
            <p:ph type="body" sz="quarter" idx="16" hasCustomPrompt="1"/>
          </p:nvPr>
        </p:nvSpPr>
        <p:spPr bwMode="gray">
          <a:xfrm>
            <a:off x="2005646" y="2815593"/>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Telephone number here</a:t>
            </a:r>
          </a:p>
        </p:txBody>
      </p:sp>
      <p:sp>
        <p:nvSpPr>
          <p:cNvPr id="23" name="Text Placeholder 10"/>
          <p:cNvSpPr>
            <a:spLocks noGrp="1"/>
          </p:cNvSpPr>
          <p:nvPr>
            <p:ph type="body" sz="quarter" idx="17" hasCustomPrompt="1"/>
          </p:nvPr>
        </p:nvSpPr>
        <p:spPr bwMode="gray">
          <a:xfrm>
            <a:off x="2005646" y="3032087"/>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Mobile number here</a:t>
            </a:r>
          </a:p>
        </p:txBody>
      </p:sp>
      <p:sp>
        <p:nvSpPr>
          <p:cNvPr id="24" name="Text Placeholder 10"/>
          <p:cNvSpPr>
            <a:spLocks noGrp="1"/>
          </p:cNvSpPr>
          <p:nvPr>
            <p:ph type="body" sz="quarter" idx="18" hasCustomPrompt="1"/>
          </p:nvPr>
        </p:nvSpPr>
        <p:spPr bwMode="gray">
          <a:xfrm>
            <a:off x="2005646" y="3248580"/>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Email address goes here</a:t>
            </a:r>
          </a:p>
        </p:txBody>
      </p:sp>
      <p:sp>
        <p:nvSpPr>
          <p:cNvPr id="43" name="Picture Placeholder 8"/>
          <p:cNvSpPr>
            <a:spLocks noGrp="1"/>
          </p:cNvSpPr>
          <p:nvPr>
            <p:ph type="pic" sz="quarter" idx="37" hasCustomPrompt="1"/>
          </p:nvPr>
        </p:nvSpPr>
        <p:spPr bwMode="gray">
          <a:xfrm>
            <a:off x="1823109" y="2839014"/>
            <a:ext cx="144000" cy="156271"/>
          </a:xfrm>
          <a:blipFill>
            <a:blip r:embed="rId2" cstate="print"/>
            <a:stretch>
              <a:fillRect/>
            </a:stretch>
          </a:blipFill>
        </p:spPr>
        <p:txBody>
          <a:bodyPr anchor="ctr">
            <a:normAutofit/>
          </a:bodyPr>
          <a:lstStyle>
            <a:lvl1pPr algn="ctr">
              <a:defRPr sz="900"/>
            </a:lvl1pPr>
          </a:lstStyle>
          <a:p>
            <a:r>
              <a:rPr lang="en-GB" dirty="0" smtClean="0"/>
              <a:t> </a:t>
            </a:r>
            <a:endParaRPr lang="en-GB" dirty="0"/>
          </a:p>
        </p:txBody>
      </p:sp>
      <p:sp>
        <p:nvSpPr>
          <p:cNvPr id="44" name="Picture Placeholder 8"/>
          <p:cNvSpPr>
            <a:spLocks noGrp="1"/>
          </p:cNvSpPr>
          <p:nvPr>
            <p:ph type="pic" sz="quarter" idx="38" hasCustomPrompt="1"/>
          </p:nvPr>
        </p:nvSpPr>
        <p:spPr bwMode="gray">
          <a:xfrm>
            <a:off x="1837967" y="3043872"/>
            <a:ext cx="104400" cy="168956"/>
          </a:xfrm>
          <a:blipFill>
            <a:blip r:embed="rId3" cstate="print"/>
            <a:stretch>
              <a:fillRect/>
            </a:stretch>
          </a:blipFill>
        </p:spPr>
        <p:txBody>
          <a:bodyPr anchor="ctr">
            <a:normAutofit/>
          </a:bodyPr>
          <a:lstStyle>
            <a:lvl1pPr algn="ctr">
              <a:defRPr sz="900"/>
            </a:lvl1pPr>
          </a:lstStyle>
          <a:p>
            <a:r>
              <a:rPr lang="en-GB" dirty="0" smtClean="0"/>
              <a:t> </a:t>
            </a:r>
            <a:endParaRPr lang="en-GB" dirty="0"/>
          </a:p>
        </p:txBody>
      </p:sp>
      <p:sp>
        <p:nvSpPr>
          <p:cNvPr id="45" name="Picture Placeholder 8"/>
          <p:cNvSpPr>
            <a:spLocks noGrp="1"/>
          </p:cNvSpPr>
          <p:nvPr>
            <p:ph type="pic" sz="quarter" idx="39" hasCustomPrompt="1"/>
          </p:nvPr>
        </p:nvSpPr>
        <p:spPr bwMode="gray">
          <a:xfrm>
            <a:off x="1823363" y="3286491"/>
            <a:ext cx="144000" cy="107312"/>
          </a:xfrm>
          <a:blipFill>
            <a:blip r:embed="rId4" cstate="print"/>
            <a:stretch>
              <a:fillRect/>
            </a:stretch>
          </a:blipFill>
        </p:spPr>
        <p:txBody>
          <a:bodyPr anchor="ctr">
            <a:normAutofit/>
          </a:bodyPr>
          <a:lstStyle>
            <a:lvl1pPr algn="ctr">
              <a:defRPr sz="900"/>
            </a:lvl1pPr>
          </a:lstStyle>
          <a:p>
            <a:r>
              <a:rPr lang="en-GB" dirty="0" smtClean="0"/>
              <a:t> </a:t>
            </a:r>
            <a:endParaRPr lang="en-GB" dirty="0"/>
          </a:p>
        </p:txBody>
      </p:sp>
      <p:sp>
        <p:nvSpPr>
          <p:cNvPr id="82" name="Picture Placeholder 8"/>
          <p:cNvSpPr>
            <a:spLocks noGrp="1"/>
          </p:cNvSpPr>
          <p:nvPr>
            <p:ph type="pic" sz="quarter" idx="67" hasCustomPrompt="1"/>
          </p:nvPr>
        </p:nvSpPr>
        <p:spPr bwMode="gray">
          <a:xfrm>
            <a:off x="620678" y="3811206"/>
            <a:ext cx="1119600" cy="1222537"/>
          </a:xfrm>
        </p:spPr>
        <p:txBody>
          <a:bodyPr anchor="ctr">
            <a:normAutofit/>
          </a:bodyPr>
          <a:lstStyle>
            <a:lvl1pPr algn="ctr">
              <a:defRPr sz="900"/>
            </a:lvl1pPr>
          </a:lstStyle>
          <a:p>
            <a:r>
              <a:rPr lang="en-GB" dirty="0" smtClean="0"/>
              <a:t>Click icon to insert picture</a:t>
            </a:r>
            <a:endParaRPr lang="en-GB" dirty="0"/>
          </a:p>
        </p:txBody>
      </p:sp>
      <p:sp>
        <p:nvSpPr>
          <p:cNvPr id="83" name="Text Placeholder 10"/>
          <p:cNvSpPr>
            <a:spLocks noGrp="1"/>
          </p:cNvSpPr>
          <p:nvPr>
            <p:ph type="body" sz="quarter" idx="68" hasCustomPrompt="1"/>
          </p:nvPr>
        </p:nvSpPr>
        <p:spPr bwMode="gray">
          <a:xfrm>
            <a:off x="1828243" y="3768476"/>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Name goes here</a:t>
            </a:r>
          </a:p>
        </p:txBody>
      </p:sp>
      <p:sp>
        <p:nvSpPr>
          <p:cNvPr id="84" name="Text Placeholder 10"/>
          <p:cNvSpPr>
            <a:spLocks noGrp="1"/>
          </p:cNvSpPr>
          <p:nvPr>
            <p:ph type="body" sz="quarter" idx="69" hasCustomPrompt="1"/>
          </p:nvPr>
        </p:nvSpPr>
        <p:spPr bwMode="gray">
          <a:xfrm>
            <a:off x="1828243" y="402565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smtClean="0"/>
              <a:t>Job title goes here</a:t>
            </a:r>
          </a:p>
        </p:txBody>
      </p:sp>
      <p:sp>
        <p:nvSpPr>
          <p:cNvPr id="85" name="Text Placeholder 10"/>
          <p:cNvSpPr>
            <a:spLocks noGrp="1"/>
          </p:cNvSpPr>
          <p:nvPr>
            <p:ph type="body" sz="quarter" idx="70" hasCustomPrompt="1"/>
          </p:nvPr>
        </p:nvSpPr>
        <p:spPr bwMode="gray">
          <a:xfrm>
            <a:off x="2007008" y="4422474"/>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Telephone number here</a:t>
            </a:r>
          </a:p>
        </p:txBody>
      </p:sp>
      <p:sp>
        <p:nvSpPr>
          <p:cNvPr id="86" name="Text Placeholder 10"/>
          <p:cNvSpPr>
            <a:spLocks noGrp="1"/>
          </p:cNvSpPr>
          <p:nvPr>
            <p:ph type="body" sz="quarter" idx="71" hasCustomPrompt="1"/>
          </p:nvPr>
        </p:nvSpPr>
        <p:spPr bwMode="gray">
          <a:xfrm>
            <a:off x="2007008" y="4638968"/>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Mobile number here</a:t>
            </a:r>
          </a:p>
        </p:txBody>
      </p:sp>
      <p:sp>
        <p:nvSpPr>
          <p:cNvPr id="87" name="Text Placeholder 10"/>
          <p:cNvSpPr>
            <a:spLocks noGrp="1"/>
          </p:cNvSpPr>
          <p:nvPr>
            <p:ph type="body" sz="quarter" idx="72" hasCustomPrompt="1"/>
          </p:nvPr>
        </p:nvSpPr>
        <p:spPr bwMode="gray">
          <a:xfrm>
            <a:off x="2007008" y="4855461"/>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Email address goes here</a:t>
            </a:r>
          </a:p>
        </p:txBody>
      </p:sp>
      <p:sp>
        <p:nvSpPr>
          <p:cNvPr id="88" name="Picture Placeholder 8"/>
          <p:cNvSpPr>
            <a:spLocks noGrp="1"/>
          </p:cNvSpPr>
          <p:nvPr>
            <p:ph type="pic" sz="quarter" idx="73" hasCustomPrompt="1"/>
          </p:nvPr>
        </p:nvSpPr>
        <p:spPr bwMode="gray">
          <a:xfrm>
            <a:off x="1824471" y="4445895"/>
            <a:ext cx="144000" cy="156271"/>
          </a:xfrm>
          <a:blipFill>
            <a:blip r:embed="rId2" cstate="print"/>
            <a:stretch>
              <a:fillRect/>
            </a:stretch>
          </a:blipFill>
        </p:spPr>
        <p:txBody>
          <a:bodyPr anchor="ctr">
            <a:normAutofit/>
          </a:bodyPr>
          <a:lstStyle>
            <a:lvl1pPr algn="ctr">
              <a:defRPr sz="900"/>
            </a:lvl1pPr>
          </a:lstStyle>
          <a:p>
            <a:r>
              <a:rPr lang="en-GB" dirty="0" smtClean="0"/>
              <a:t> </a:t>
            </a:r>
            <a:endParaRPr lang="en-GB" dirty="0"/>
          </a:p>
        </p:txBody>
      </p:sp>
      <p:sp>
        <p:nvSpPr>
          <p:cNvPr id="89" name="Picture Placeholder 8"/>
          <p:cNvSpPr>
            <a:spLocks noGrp="1"/>
          </p:cNvSpPr>
          <p:nvPr>
            <p:ph type="pic" sz="quarter" idx="74" hasCustomPrompt="1"/>
          </p:nvPr>
        </p:nvSpPr>
        <p:spPr bwMode="gray">
          <a:xfrm>
            <a:off x="1839329" y="4650753"/>
            <a:ext cx="104400" cy="168956"/>
          </a:xfrm>
          <a:blipFill>
            <a:blip r:embed="rId3" cstate="print"/>
            <a:stretch>
              <a:fillRect/>
            </a:stretch>
          </a:blipFill>
        </p:spPr>
        <p:txBody>
          <a:bodyPr anchor="ctr">
            <a:normAutofit/>
          </a:bodyPr>
          <a:lstStyle>
            <a:lvl1pPr algn="ctr">
              <a:defRPr sz="900"/>
            </a:lvl1pPr>
          </a:lstStyle>
          <a:p>
            <a:r>
              <a:rPr lang="en-GB" dirty="0" smtClean="0"/>
              <a:t> </a:t>
            </a:r>
            <a:endParaRPr lang="en-GB" dirty="0"/>
          </a:p>
        </p:txBody>
      </p:sp>
      <p:sp>
        <p:nvSpPr>
          <p:cNvPr id="90" name="Picture Placeholder 8"/>
          <p:cNvSpPr>
            <a:spLocks noGrp="1"/>
          </p:cNvSpPr>
          <p:nvPr>
            <p:ph type="pic" sz="quarter" idx="75" hasCustomPrompt="1"/>
          </p:nvPr>
        </p:nvSpPr>
        <p:spPr bwMode="gray">
          <a:xfrm>
            <a:off x="1824725" y="4893372"/>
            <a:ext cx="144000" cy="107312"/>
          </a:xfrm>
          <a:blipFill>
            <a:blip r:embed="rId4" cstate="print"/>
            <a:stretch>
              <a:fillRect/>
            </a:stretch>
          </a:blipFill>
        </p:spPr>
        <p:txBody>
          <a:bodyPr anchor="ctr">
            <a:normAutofit/>
          </a:bodyPr>
          <a:lstStyle>
            <a:lvl1pPr algn="ctr">
              <a:defRPr sz="900"/>
            </a:lvl1pPr>
          </a:lstStyle>
          <a:p>
            <a:r>
              <a:rPr lang="en-GB" dirty="0" smtClean="0"/>
              <a:t> </a:t>
            </a:r>
            <a:endParaRPr lang="en-GB" dirty="0"/>
          </a:p>
        </p:txBody>
      </p:sp>
      <p:sp>
        <p:nvSpPr>
          <p:cNvPr id="91" name="Picture Placeholder 8"/>
          <p:cNvSpPr>
            <a:spLocks noGrp="1"/>
          </p:cNvSpPr>
          <p:nvPr>
            <p:ph type="pic" sz="quarter" idx="76" hasCustomPrompt="1"/>
          </p:nvPr>
        </p:nvSpPr>
        <p:spPr bwMode="gray">
          <a:xfrm>
            <a:off x="4741340" y="2195654"/>
            <a:ext cx="1119600" cy="1222537"/>
          </a:xfrm>
        </p:spPr>
        <p:txBody>
          <a:bodyPr anchor="ctr">
            <a:normAutofit/>
          </a:bodyPr>
          <a:lstStyle>
            <a:lvl1pPr algn="ctr">
              <a:defRPr sz="900"/>
            </a:lvl1pPr>
          </a:lstStyle>
          <a:p>
            <a:r>
              <a:rPr lang="en-GB" dirty="0" smtClean="0"/>
              <a:t>Click icon to insert picture</a:t>
            </a:r>
            <a:endParaRPr lang="en-GB" dirty="0"/>
          </a:p>
        </p:txBody>
      </p:sp>
      <p:sp>
        <p:nvSpPr>
          <p:cNvPr id="92" name="Text Placeholder 10"/>
          <p:cNvSpPr>
            <a:spLocks noGrp="1"/>
          </p:cNvSpPr>
          <p:nvPr>
            <p:ph type="body" sz="quarter" idx="77" hasCustomPrompt="1"/>
          </p:nvPr>
        </p:nvSpPr>
        <p:spPr bwMode="gray">
          <a:xfrm>
            <a:off x="5931971" y="2152924"/>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Name goes here</a:t>
            </a:r>
          </a:p>
        </p:txBody>
      </p:sp>
      <p:sp>
        <p:nvSpPr>
          <p:cNvPr id="93" name="Text Placeholder 10"/>
          <p:cNvSpPr>
            <a:spLocks noGrp="1"/>
          </p:cNvSpPr>
          <p:nvPr>
            <p:ph type="body" sz="quarter" idx="78" hasCustomPrompt="1"/>
          </p:nvPr>
        </p:nvSpPr>
        <p:spPr bwMode="gray">
          <a:xfrm>
            <a:off x="5931971" y="2410099"/>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smtClean="0"/>
              <a:t>Job title goes here</a:t>
            </a:r>
          </a:p>
        </p:txBody>
      </p:sp>
      <p:sp>
        <p:nvSpPr>
          <p:cNvPr id="94" name="Text Placeholder 10"/>
          <p:cNvSpPr>
            <a:spLocks noGrp="1"/>
          </p:cNvSpPr>
          <p:nvPr>
            <p:ph type="body" sz="quarter" idx="79" hasCustomPrompt="1"/>
          </p:nvPr>
        </p:nvSpPr>
        <p:spPr bwMode="gray">
          <a:xfrm>
            <a:off x="6110736" y="2806922"/>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Telephone number here</a:t>
            </a:r>
          </a:p>
        </p:txBody>
      </p:sp>
      <p:sp>
        <p:nvSpPr>
          <p:cNvPr id="95" name="Text Placeholder 10"/>
          <p:cNvSpPr>
            <a:spLocks noGrp="1"/>
          </p:cNvSpPr>
          <p:nvPr>
            <p:ph type="body" sz="quarter" idx="80" hasCustomPrompt="1"/>
          </p:nvPr>
        </p:nvSpPr>
        <p:spPr bwMode="gray">
          <a:xfrm>
            <a:off x="6110736" y="3023416"/>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Mobile number here</a:t>
            </a:r>
          </a:p>
        </p:txBody>
      </p:sp>
      <p:sp>
        <p:nvSpPr>
          <p:cNvPr id="96" name="Text Placeholder 10"/>
          <p:cNvSpPr>
            <a:spLocks noGrp="1"/>
          </p:cNvSpPr>
          <p:nvPr>
            <p:ph type="body" sz="quarter" idx="81" hasCustomPrompt="1"/>
          </p:nvPr>
        </p:nvSpPr>
        <p:spPr bwMode="gray">
          <a:xfrm>
            <a:off x="6110736" y="3239909"/>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Email address goes here</a:t>
            </a:r>
          </a:p>
        </p:txBody>
      </p:sp>
      <p:sp>
        <p:nvSpPr>
          <p:cNvPr id="97" name="Picture Placeholder 8"/>
          <p:cNvSpPr>
            <a:spLocks noGrp="1"/>
          </p:cNvSpPr>
          <p:nvPr>
            <p:ph type="pic" sz="quarter" idx="82" hasCustomPrompt="1"/>
          </p:nvPr>
        </p:nvSpPr>
        <p:spPr bwMode="gray">
          <a:xfrm>
            <a:off x="5928199" y="2830343"/>
            <a:ext cx="144000" cy="156271"/>
          </a:xfrm>
          <a:blipFill>
            <a:blip r:embed="rId2" cstate="print"/>
            <a:stretch>
              <a:fillRect/>
            </a:stretch>
          </a:blipFill>
        </p:spPr>
        <p:txBody>
          <a:bodyPr anchor="ctr">
            <a:normAutofit/>
          </a:bodyPr>
          <a:lstStyle>
            <a:lvl1pPr algn="ctr">
              <a:defRPr sz="900"/>
            </a:lvl1pPr>
          </a:lstStyle>
          <a:p>
            <a:r>
              <a:rPr lang="en-GB" dirty="0" smtClean="0"/>
              <a:t> </a:t>
            </a:r>
            <a:endParaRPr lang="en-GB" dirty="0"/>
          </a:p>
        </p:txBody>
      </p:sp>
      <p:sp>
        <p:nvSpPr>
          <p:cNvPr id="98" name="Picture Placeholder 8"/>
          <p:cNvSpPr>
            <a:spLocks noGrp="1"/>
          </p:cNvSpPr>
          <p:nvPr>
            <p:ph type="pic" sz="quarter" idx="83" hasCustomPrompt="1"/>
          </p:nvPr>
        </p:nvSpPr>
        <p:spPr bwMode="gray">
          <a:xfrm>
            <a:off x="5943057" y="3035201"/>
            <a:ext cx="104400" cy="168956"/>
          </a:xfrm>
          <a:blipFill>
            <a:blip r:embed="rId3" cstate="print"/>
            <a:stretch>
              <a:fillRect/>
            </a:stretch>
          </a:blipFill>
        </p:spPr>
        <p:txBody>
          <a:bodyPr anchor="ctr">
            <a:normAutofit/>
          </a:bodyPr>
          <a:lstStyle>
            <a:lvl1pPr algn="ctr">
              <a:defRPr sz="900"/>
            </a:lvl1pPr>
          </a:lstStyle>
          <a:p>
            <a:r>
              <a:rPr lang="en-GB" dirty="0" smtClean="0"/>
              <a:t> </a:t>
            </a:r>
            <a:endParaRPr lang="en-GB" dirty="0"/>
          </a:p>
        </p:txBody>
      </p:sp>
      <p:sp>
        <p:nvSpPr>
          <p:cNvPr id="99" name="Picture Placeholder 8"/>
          <p:cNvSpPr>
            <a:spLocks noGrp="1"/>
          </p:cNvSpPr>
          <p:nvPr>
            <p:ph type="pic" sz="quarter" idx="84" hasCustomPrompt="1"/>
          </p:nvPr>
        </p:nvSpPr>
        <p:spPr bwMode="gray">
          <a:xfrm>
            <a:off x="5928452" y="3277820"/>
            <a:ext cx="144000" cy="107312"/>
          </a:xfrm>
          <a:blipFill>
            <a:blip r:embed="rId4" cstate="print"/>
            <a:stretch>
              <a:fillRect/>
            </a:stretch>
          </a:blipFill>
        </p:spPr>
        <p:txBody>
          <a:bodyPr anchor="ctr">
            <a:normAutofit/>
          </a:bodyPr>
          <a:lstStyle>
            <a:lvl1pPr algn="ctr">
              <a:defRPr sz="900"/>
            </a:lvl1pPr>
          </a:lstStyle>
          <a:p>
            <a:r>
              <a:rPr lang="en-GB" dirty="0" smtClean="0"/>
              <a:t> </a:t>
            </a:r>
            <a:endParaRPr lang="en-GB" dirty="0"/>
          </a:p>
        </p:txBody>
      </p:sp>
      <p:sp>
        <p:nvSpPr>
          <p:cNvPr id="100" name="Picture Placeholder 8"/>
          <p:cNvSpPr>
            <a:spLocks noGrp="1"/>
          </p:cNvSpPr>
          <p:nvPr>
            <p:ph type="pic" sz="quarter" idx="85" hasCustomPrompt="1"/>
          </p:nvPr>
        </p:nvSpPr>
        <p:spPr bwMode="gray">
          <a:xfrm>
            <a:off x="4742702" y="3802535"/>
            <a:ext cx="1119600" cy="1222537"/>
          </a:xfrm>
        </p:spPr>
        <p:txBody>
          <a:bodyPr anchor="ctr">
            <a:normAutofit/>
          </a:bodyPr>
          <a:lstStyle>
            <a:lvl1pPr algn="ctr">
              <a:defRPr sz="900"/>
            </a:lvl1pPr>
          </a:lstStyle>
          <a:p>
            <a:r>
              <a:rPr lang="en-GB" dirty="0" smtClean="0"/>
              <a:t>Click icon to insert picture</a:t>
            </a:r>
            <a:endParaRPr lang="en-GB" dirty="0"/>
          </a:p>
        </p:txBody>
      </p:sp>
      <p:sp>
        <p:nvSpPr>
          <p:cNvPr id="101" name="Text Placeholder 10"/>
          <p:cNvSpPr>
            <a:spLocks noGrp="1"/>
          </p:cNvSpPr>
          <p:nvPr>
            <p:ph type="body" sz="quarter" idx="86" hasCustomPrompt="1"/>
          </p:nvPr>
        </p:nvSpPr>
        <p:spPr bwMode="gray">
          <a:xfrm>
            <a:off x="5933333" y="3759805"/>
            <a:ext cx="2587739" cy="257175"/>
          </a:xfrm>
        </p:spPr>
        <p:txBody>
          <a:bodyPr/>
          <a:lstStyle>
            <a:lvl1pPr>
              <a:spcAft>
                <a:spcPts val="0"/>
              </a:spcAft>
              <a:defRPr sz="1600" b="1" baseline="0"/>
            </a:lvl1pPr>
            <a:lvl2pPr>
              <a:spcAft>
                <a:spcPts val="0"/>
              </a:spcAft>
              <a:defRPr>
                <a:solidFill>
                  <a:srgbClr val="FF0000"/>
                </a:solidFill>
              </a:defRPr>
            </a:lvl2pPr>
            <a:lvl3pPr marL="0" indent="0">
              <a:spcAft>
                <a:spcPts val="0"/>
              </a:spcAft>
              <a:buNone/>
              <a:defRPr>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Name goes here</a:t>
            </a:r>
          </a:p>
        </p:txBody>
      </p:sp>
      <p:sp>
        <p:nvSpPr>
          <p:cNvPr id="102" name="Text Placeholder 10"/>
          <p:cNvSpPr>
            <a:spLocks noGrp="1"/>
          </p:cNvSpPr>
          <p:nvPr>
            <p:ph type="body" sz="quarter" idx="87" hasCustomPrompt="1"/>
          </p:nvPr>
        </p:nvSpPr>
        <p:spPr bwMode="gray">
          <a:xfrm>
            <a:off x="5933333" y="4016980"/>
            <a:ext cx="2587739" cy="257175"/>
          </a:xfrm>
        </p:spPr>
        <p:txBody>
          <a:bodyPr>
            <a:normAutofit/>
          </a:bodyPr>
          <a:lstStyle>
            <a:lvl1pPr>
              <a:spcAft>
                <a:spcPts val="0"/>
              </a:spcAft>
              <a:defRPr sz="1200" b="0"/>
            </a:lvl1pPr>
            <a:lvl2pPr>
              <a:spcAft>
                <a:spcPts val="0"/>
              </a:spcAft>
              <a:defRPr>
                <a:solidFill>
                  <a:schemeClr val="accent1"/>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1"/>
            <a:r>
              <a:rPr lang="en-US" dirty="0" smtClean="0"/>
              <a:t>Job title goes here</a:t>
            </a:r>
          </a:p>
        </p:txBody>
      </p:sp>
      <p:sp>
        <p:nvSpPr>
          <p:cNvPr id="103" name="Text Placeholder 10"/>
          <p:cNvSpPr>
            <a:spLocks noGrp="1"/>
          </p:cNvSpPr>
          <p:nvPr>
            <p:ph type="body" sz="quarter" idx="88" hasCustomPrompt="1"/>
          </p:nvPr>
        </p:nvSpPr>
        <p:spPr bwMode="gray">
          <a:xfrm>
            <a:off x="6112098" y="4413803"/>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baseline="0">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Telephone number here</a:t>
            </a:r>
          </a:p>
        </p:txBody>
      </p:sp>
      <p:sp>
        <p:nvSpPr>
          <p:cNvPr id="104" name="Text Placeholder 10"/>
          <p:cNvSpPr>
            <a:spLocks noGrp="1"/>
          </p:cNvSpPr>
          <p:nvPr>
            <p:ph type="body" sz="quarter" idx="89" hasCustomPrompt="1"/>
          </p:nvPr>
        </p:nvSpPr>
        <p:spPr bwMode="gray">
          <a:xfrm>
            <a:off x="6112098" y="4630297"/>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Mobile number here</a:t>
            </a:r>
          </a:p>
        </p:txBody>
      </p:sp>
      <p:sp>
        <p:nvSpPr>
          <p:cNvPr id="105" name="Text Placeholder 10"/>
          <p:cNvSpPr>
            <a:spLocks noGrp="1"/>
          </p:cNvSpPr>
          <p:nvPr>
            <p:ph type="body" sz="quarter" idx="90" hasCustomPrompt="1"/>
          </p:nvPr>
        </p:nvSpPr>
        <p:spPr bwMode="gray">
          <a:xfrm>
            <a:off x="6112098" y="4846790"/>
            <a:ext cx="2420716" cy="192526"/>
          </a:xfrm>
        </p:spPr>
        <p:txBody>
          <a:bodyPr wrap="none" lIns="0">
            <a:normAutofit/>
          </a:bodyPr>
          <a:lstStyle>
            <a:lvl1pPr>
              <a:spcAft>
                <a:spcPts val="0"/>
              </a:spcAft>
              <a:defRPr sz="1050" b="0" baseline="0"/>
            </a:lvl1pPr>
            <a:lvl2pPr>
              <a:spcAft>
                <a:spcPts val="0"/>
              </a:spcAft>
              <a:defRPr>
                <a:solidFill>
                  <a:srgbClr val="FF0000"/>
                </a:solidFill>
              </a:defRPr>
            </a:lvl2pPr>
            <a:lvl3pPr marL="0" indent="0">
              <a:spcAft>
                <a:spcPts val="0"/>
              </a:spcAft>
              <a:buNone/>
              <a:defRPr baseline="0">
                <a:solidFill>
                  <a:srgbClr val="FF0000"/>
                </a:solidFill>
              </a:defRPr>
            </a:lvl3pPr>
            <a:lvl4pPr marL="0" indent="0">
              <a:spcAft>
                <a:spcPts val="0"/>
              </a:spcAft>
              <a:buNone/>
              <a:defRPr>
                <a:solidFill>
                  <a:srgbClr val="FF0000"/>
                </a:solidFill>
              </a:defRPr>
            </a:lvl4pPr>
            <a:lvl5pPr>
              <a:spcBef>
                <a:spcPts val="0"/>
              </a:spcBef>
              <a:defRPr b="0">
                <a:solidFill>
                  <a:srgbClr val="FF0000"/>
                </a:solidFill>
              </a:defRPr>
            </a:lvl5pPr>
            <a:lvl6pPr>
              <a:defRPr>
                <a:solidFill>
                  <a:srgbClr val="FF0000"/>
                </a:solidFill>
              </a:defRPr>
            </a:lvl6pPr>
            <a:lvl7pPr>
              <a:defRPr>
                <a:solidFill>
                  <a:srgbClr val="FF0000"/>
                </a:solidFill>
              </a:defRPr>
            </a:lvl7pPr>
          </a:lstStyle>
          <a:p>
            <a:pPr lvl="0"/>
            <a:r>
              <a:rPr lang="en-US" dirty="0" smtClean="0"/>
              <a:t>Email address goes here</a:t>
            </a:r>
          </a:p>
        </p:txBody>
      </p:sp>
      <p:sp>
        <p:nvSpPr>
          <p:cNvPr id="106" name="Picture Placeholder 8"/>
          <p:cNvSpPr>
            <a:spLocks noGrp="1"/>
          </p:cNvSpPr>
          <p:nvPr>
            <p:ph type="pic" sz="quarter" idx="91" hasCustomPrompt="1"/>
          </p:nvPr>
        </p:nvSpPr>
        <p:spPr bwMode="gray">
          <a:xfrm>
            <a:off x="5929561" y="4437224"/>
            <a:ext cx="144000" cy="156271"/>
          </a:xfrm>
          <a:blipFill>
            <a:blip r:embed="rId2" cstate="print"/>
            <a:stretch>
              <a:fillRect/>
            </a:stretch>
          </a:blipFill>
        </p:spPr>
        <p:txBody>
          <a:bodyPr anchor="ctr">
            <a:normAutofit/>
          </a:bodyPr>
          <a:lstStyle>
            <a:lvl1pPr algn="ctr">
              <a:defRPr sz="900"/>
            </a:lvl1pPr>
          </a:lstStyle>
          <a:p>
            <a:r>
              <a:rPr lang="en-GB" dirty="0" smtClean="0"/>
              <a:t> </a:t>
            </a:r>
            <a:endParaRPr lang="en-GB" dirty="0"/>
          </a:p>
        </p:txBody>
      </p:sp>
      <p:sp>
        <p:nvSpPr>
          <p:cNvPr id="107" name="Picture Placeholder 8"/>
          <p:cNvSpPr>
            <a:spLocks noGrp="1"/>
          </p:cNvSpPr>
          <p:nvPr>
            <p:ph type="pic" sz="quarter" idx="92" hasCustomPrompt="1"/>
          </p:nvPr>
        </p:nvSpPr>
        <p:spPr bwMode="gray">
          <a:xfrm>
            <a:off x="5944419" y="4642082"/>
            <a:ext cx="104400" cy="168956"/>
          </a:xfrm>
          <a:blipFill>
            <a:blip r:embed="rId3" cstate="print"/>
            <a:stretch>
              <a:fillRect/>
            </a:stretch>
          </a:blipFill>
        </p:spPr>
        <p:txBody>
          <a:bodyPr anchor="ctr">
            <a:normAutofit/>
          </a:bodyPr>
          <a:lstStyle>
            <a:lvl1pPr algn="ctr">
              <a:defRPr sz="900"/>
            </a:lvl1pPr>
          </a:lstStyle>
          <a:p>
            <a:r>
              <a:rPr lang="en-GB" dirty="0" smtClean="0"/>
              <a:t> </a:t>
            </a:r>
            <a:endParaRPr lang="en-GB" dirty="0"/>
          </a:p>
        </p:txBody>
      </p:sp>
      <p:sp>
        <p:nvSpPr>
          <p:cNvPr id="108" name="Picture Placeholder 8"/>
          <p:cNvSpPr>
            <a:spLocks noGrp="1"/>
          </p:cNvSpPr>
          <p:nvPr>
            <p:ph type="pic" sz="quarter" idx="93" hasCustomPrompt="1"/>
          </p:nvPr>
        </p:nvSpPr>
        <p:spPr bwMode="gray">
          <a:xfrm>
            <a:off x="5929814" y="4884701"/>
            <a:ext cx="144000" cy="107312"/>
          </a:xfrm>
          <a:blipFill>
            <a:blip r:embed="rId4" cstate="print"/>
            <a:stretch>
              <a:fillRect/>
            </a:stretch>
          </a:blipFill>
        </p:spPr>
        <p:txBody>
          <a:bodyPr anchor="ctr">
            <a:normAutofit/>
          </a:bodyPr>
          <a:lstStyle>
            <a:lvl1pPr algn="ctr">
              <a:defRPr sz="900"/>
            </a:lvl1pPr>
          </a:lstStyle>
          <a:p>
            <a:r>
              <a:rPr lang="en-GB" dirty="0" smtClean="0"/>
              <a:t> </a:t>
            </a:r>
            <a:endParaRPr lang="en-GB" dirty="0"/>
          </a:p>
        </p:txBody>
      </p:sp>
      <p:pic>
        <p:nvPicPr>
          <p:cNvPr id="51" name="Picture 5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46" name="Picture 2" descr="G:\Administration\GSM\Group Marketing\Marketing and Campaigns\Branding\Logos\RFU Lock-up\RFU Official Legal Partner.jpg"/>
          <p:cNvPicPr>
            <a:picLocks noChangeAspect="1" noChangeArrowheads="1"/>
          </p:cNvPicPr>
          <p:nvPr userDrawn="1"/>
        </p:nvPicPr>
        <p:blipFill>
          <a:blip r:embed="rId6"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1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ulsory Final slide">
    <p:bg bwMode="auto">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gray">
          <a:xfrm>
            <a:off x="609686" y="5927598"/>
            <a:ext cx="2057400" cy="156405"/>
          </a:xfrm>
          <a:prstGeom prst="rect">
            <a:avLst/>
          </a:prstGeom>
        </p:spPr>
        <p:txBody>
          <a:bodyPr/>
          <a:lstStyle>
            <a:lvl1pPr>
              <a:defRPr>
                <a:solidFill>
                  <a:schemeClr val="bg1">
                    <a:lumMod val="95000"/>
                  </a:schemeClr>
                </a:solidFill>
              </a:defRPr>
            </a:lvl1pPr>
          </a:lstStyle>
          <a:p>
            <a:fld id="{6A178991-C06B-42AE-9ACE-FC88A6ED9691}" type="datetime2">
              <a:rPr lang="en-GB" smtClean="0"/>
              <a:t>Tuesday, 27 October 2020</a:t>
            </a:fld>
            <a:endParaRPr lang="en-GB"/>
          </a:p>
        </p:txBody>
      </p:sp>
      <p:sp>
        <p:nvSpPr>
          <p:cNvPr id="3" name="Footer Placeholder 2"/>
          <p:cNvSpPr>
            <a:spLocks noGrp="1"/>
          </p:cNvSpPr>
          <p:nvPr>
            <p:ph type="ftr" sz="quarter" idx="11"/>
          </p:nvPr>
        </p:nvSpPr>
        <p:spPr bwMode="gray">
          <a:xfrm>
            <a:off x="609686" y="5938350"/>
            <a:ext cx="4036607" cy="116973"/>
          </a:xfrm>
          <a:prstGeom prst="rect">
            <a:avLst/>
          </a:prstGeom>
        </p:spPr>
        <p:txBody>
          <a:bodyPr/>
          <a:lstStyle>
            <a:lvl1pPr>
              <a:defRPr>
                <a:solidFill>
                  <a:schemeClr val="bg1">
                    <a:lumMod val="95000"/>
                  </a:schemeClr>
                </a:solidFill>
              </a:defRPr>
            </a:lvl1pPr>
          </a:lstStyle>
          <a:p>
            <a:r>
              <a:rPr lang="en-GB" smtClean="0"/>
              <a:t>Copyright Irwin Mitchell</a:t>
            </a:r>
            <a:endParaRPr lang="en-GB"/>
          </a:p>
        </p:txBody>
      </p:sp>
      <p:sp>
        <p:nvSpPr>
          <p:cNvPr id="4" name="Slide Number Placeholder 3"/>
          <p:cNvSpPr>
            <a:spLocks noGrp="1"/>
          </p:cNvSpPr>
          <p:nvPr>
            <p:ph type="sldNum" sz="quarter" idx="12"/>
          </p:nvPr>
        </p:nvSpPr>
        <p:spPr bwMode="gray">
          <a:xfrm>
            <a:off x="305992" y="5771161"/>
            <a:ext cx="296465" cy="365125"/>
          </a:xfrm>
          <a:prstGeom prst="rect">
            <a:avLst/>
          </a:prstGeom>
        </p:spPr>
        <p:txBody>
          <a:bodyPr/>
          <a:lstStyle>
            <a:lvl1pPr>
              <a:defRPr>
                <a:solidFill>
                  <a:schemeClr val="bg1">
                    <a:lumMod val="95000"/>
                  </a:schemeClr>
                </a:solidFill>
              </a:defRPr>
            </a:lvl1pPr>
          </a:lstStyle>
          <a:p>
            <a:fld id="{D48EB5D9-9130-47EB-9754-70323FAF0479}" type="slidenum">
              <a:rPr lang="en-GB" smtClean="0"/>
              <a:pPr/>
              <a:t>‹#›</a:t>
            </a:fld>
            <a:endParaRPr lang="en-GB"/>
          </a:p>
        </p:txBody>
      </p:sp>
      <p:sp>
        <p:nvSpPr>
          <p:cNvPr id="5" name="Rectangle 4"/>
          <p:cNvSpPr/>
          <p:nvPr userDrawn="1"/>
        </p:nvSpPr>
        <p:spPr bwMode="ltGray">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TextBox 6"/>
          <p:cNvSpPr txBox="1"/>
          <p:nvPr userDrawn="1"/>
        </p:nvSpPr>
        <p:spPr bwMode="gray">
          <a:xfrm>
            <a:off x="1150839" y="2738014"/>
            <a:ext cx="6842322" cy="646331"/>
          </a:xfrm>
          <a:prstGeom prst="rect">
            <a:avLst/>
          </a:prstGeom>
          <a:noFill/>
        </p:spPr>
        <p:txBody>
          <a:bodyPr wrap="none" rtlCol="0">
            <a:spAutoFit/>
          </a:bodyPr>
          <a:lstStyle/>
          <a:p>
            <a:pPr marL="0" indent="0">
              <a:lnSpc>
                <a:spcPct val="90000"/>
              </a:lnSpc>
              <a:spcAft>
                <a:spcPts val="400"/>
              </a:spcAft>
              <a:buFont typeface="Arial" panose="020B0604020202020204" pitchFamily="34" charset="0"/>
              <a:buNone/>
            </a:pPr>
            <a:r>
              <a:rPr lang="en-GB" sz="4000" dirty="0" smtClean="0">
                <a:solidFill>
                  <a:srgbClr val="FEFFFF"/>
                </a:solidFill>
              </a:rPr>
              <a:t>Expert Hand. </a:t>
            </a:r>
            <a:r>
              <a:rPr lang="en-GB" sz="4000" b="1" dirty="0" smtClean="0">
                <a:solidFill>
                  <a:srgbClr val="FEFFFF"/>
                </a:solidFill>
              </a:rPr>
              <a:t>Human Touch.</a:t>
            </a:r>
          </a:p>
        </p:txBody>
      </p:sp>
      <p:sp>
        <p:nvSpPr>
          <p:cNvPr id="26" name="TextBox 25"/>
          <p:cNvSpPr txBox="1"/>
          <p:nvPr userDrawn="1"/>
        </p:nvSpPr>
        <p:spPr bwMode="gray">
          <a:xfrm>
            <a:off x="441890" y="6197691"/>
            <a:ext cx="860320" cy="216982"/>
          </a:xfrm>
          <a:prstGeom prst="rect">
            <a:avLst/>
          </a:prstGeom>
          <a:noFill/>
        </p:spPr>
        <p:txBody>
          <a:bodyPr wrap="none" lIns="90000" rIns="0" rtlCol="0">
            <a:spAutoFit/>
          </a:bodyPr>
          <a:lstStyle/>
          <a:p>
            <a:pPr marL="0" indent="0">
              <a:lnSpc>
                <a:spcPct val="90000"/>
              </a:lnSpc>
              <a:spcAft>
                <a:spcPts val="400"/>
              </a:spcAft>
              <a:buFont typeface="Arial" panose="020B0604020202020204" pitchFamily="34" charset="0"/>
              <a:buNone/>
            </a:pPr>
            <a:r>
              <a:rPr lang="en-GB" sz="900" dirty="0" smtClean="0">
                <a:solidFill>
                  <a:schemeClr val="accent1"/>
                </a:solidFill>
              </a:rPr>
              <a:t>0370 1500 100</a:t>
            </a:r>
            <a:endParaRPr lang="en-GB" sz="900" b="1" dirty="0" smtClean="0">
              <a:solidFill>
                <a:schemeClr val="accent1"/>
              </a:solidFill>
            </a:endParaRPr>
          </a:p>
        </p:txBody>
      </p:sp>
      <p:sp>
        <p:nvSpPr>
          <p:cNvPr id="27" name="Freeform 5"/>
          <p:cNvSpPr>
            <a:spLocks/>
          </p:cNvSpPr>
          <p:nvPr userDrawn="1"/>
        </p:nvSpPr>
        <p:spPr bwMode="gray">
          <a:xfrm>
            <a:off x="303040" y="6238980"/>
            <a:ext cx="158140" cy="135820"/>
          </a:xfrm>
          <a:custGeom>
            <a:avLst/>
            <a:gdLst>
              <a:gd name="T0" fmla="*/ 7708 w 7725"/>
              <a:gd name="T1" fmla="*/ 6079 h 7703"/>
              <a:gd name="T2" fmla="*/ 7594 w 7725"/>
              <a:gd name="T3" fmla="*/ 6405 h 7703"/>
              <a:gd name="T4" fmla="*/ 6509 w 7725"/>
              <a:gd name="T5" fmla="*/ 7482 h 7703"/>
              <a:gd name="T6" fmla="*/ 6317 w 7725"/>
              <a:gd name="T7" fmla="*/ 7621 h 7703"/>
              <a:gd name="T8" fmla="*/ 6085 w 7725"/>
              <a:gd name="T9" fmla="*/ 7694 h 7703"/>
              <a:gd name="T10" fmla="*/ 6036 w 7725"/>
              <a:gd name="T11" fmla="*/ 7699 h 7703"/>
              <a:gd name="T12" fmla="*/ 5930 w 7725"/>
              <a:gd name="T13" fmla="*/ 7703 h 7703"/>
              <a:gd name="T14" fmla="*/ 5428 w 7725"/>
              <a:gd name="T15" fmla="*/ 7650 h 7703"/>
              <a:gd name="T16" fmla="*/ 4579 w 7725"/>
              <a:gd name="T17" fmla="*/ 7389 h 7703"/>
              <a:gd name="T18" fmla="*/ 3441 w 7725"/>
              <a:gd name="T19" fmla="*/ 6764 h 7703"/>
              <a:gd name="T20" fmla="*/ 2086 w 7725"/>
              <a:gd name="T21" fmla="*/ 5622 h 7703"/>
              <a:gd name="T22" fmla="*/ 1140 w 7725"/>
              <a:gd name="T23" fmla="*/ 4545 h 7703"/>
              <a:gd name="T24" fmla="*/ 536 w 7725"/>
              <a:gd name="T25" fmla="*/ 3594 h 7703"/>
              <a:gd name="T26" fmla="*/ 193 w 7725"/>
              <a:gd name="T27" fmla="*/ 2803 h 7703"/>
              <a:gd name="T28" fmla="*/ 38 w 7725"/>
              <a:gd name="T29" fmla="*/ 2191 h 7703"/>
              <a:gd name="T30" fmla="*/ 5 w 7725"/>
              <a:gd name="T31" fmla="*/ 1787 h 7703"/>
              <a:gd name="T32" fmla="*/ 13 w 7725"/>
              <a:gd name="T33" fmla="*/ 1623 h 7703"/>
              <a:gd name="T34" fmla="*/ 87 w 7725"/>
              <a:gd name="T35" fmla="*/ 1391 h 7703"/>
              <a:gd name="T36" fmla="*/ 226 w 7725"/>
              <a:gd name="T37" fmla="*/ 1199 h 7703"/>
              <a:gd name="T38" fmla="*/ 1311 w 7725"/>
              <a:gd name="T39" fmla="*/ 114 h 7703"/>
              <a:gd name="T40" fmla="*/ 1572 w 7725"/>
              <a:gd name="T41" fmla="*/ 0 h 7703"/>
              <a:gd name="T42" fmla="*/ 1760 w 7725"/>
              <a:gd name="T43" fmla="*/ 61 h 7703"/>
              <a:gd name="T44" fmla="*/ 1898 w 7725"/>
              <a:gd name="T45" fmla="*/ 212 h 7703"/>
              <a:gd name="T46" fmla="*/ 2772 w 7725"/>
              <a:gd name="T47" fmla="*/ 1868 h 7703"/>
              <a:gd name="T48" fmla="*/ 2812 w 7725"/>
              <a:gd name="T49" fmla="*/ 2154 h 7703"/>
              <a:gd name="T50" fmla="*/ 2674 w 7725"/>
              <a:gd name="T51" fmla="*/ 2415 h 7703"/>
              <a:gd name="T52" fmla="*/ 2274 w 7725"/>
              <a:gd name="T53" fmla="*/ 2815 h 7703"/>
              <a:gd name="T54" fmla="*/ 2245 w 7725"/>
              <a:gd name="T55" fmla="*/ 2868 h 7703"/>
              <a:gd name="T56" fmla="*/ 2233 w 7725"/>
              <a:gd name="T57" fmla="*/ 2929 h 7703"/>
              <a:gd name="T58" fmla="*/ 2380 w 7725"/>
              <a:gd name="T59" fmla="*/ 3321 h 7703"/>
              <a:gd name="T60" fmla="*/ 2682 w 7725"/>
              <a:gd name="T61" fmla="*/ 3798 h 7703"/>
              <a:gd name="T62" fmla="*/ 3261 w 7725"/>
              <a:gd name="T63" fmla="*/ 4447 h 7703"/>
              <a:gd name="T64" fmla="*/ 3914 w 7725"/>
              <a:gd name="T65" fmla="*/ 5030 h 7703"/>
              <a:gd name="T66" fmla="*/ 4391 w 7725"/>
              <a:gd name="T67" fmla="*/ 5336 h 7703"/>
              <a:gd name="T68" fmla="*/ 4685 w 7725"/>
              <a:gd name="T69" fmla="*/ 5455 h 7703"/>
              <a:gd name="T70" fmla="*/ 4787 w 7725"/>
              <a:gd name="T71" fmla="*/ 5475 h 7703"/>
              <a:gd name="T72" fmla="*/ 4840 w 7725"/>
              <a:gd name="T73" fmla="*/ 5463 h 7703"/>
              <a:gd name="T74" fmla="*/ 4893 w 7725"/>
              <a:gd name="T75" fmla="*/ 5434 h 7703"/>
              <a:gd name="T76" fmla="*/ 5358 w 7725"/>
              <a:gd name="T77" fmla="*/ 4961 h 7703"/>
              <a:gd name="T78" fmla="*/ 5701 w 7725"/>
              <a:gd name="T79" fmla="*/ 4830 h 7703"/>
              <a:gd name="T80" fmla="*/ 5921 w 7725"/>
              <a:gd name="T81" fmla="*/ 4879 h 7703"/>
              <a:gd name="T82" fmla="*/ 5930 w 7725"/>
              <a:gd name="T83" fmla="*/ 4879 h 7703"/>
              <a:gd name="T84" fmla="*/ 7504 w 7725"/>
              <a:gd name="T85" fmla="*/ 5810 h 7703"/>
              <a:gd name="T86" fmla="*/ 7708 w 7725"/>
              <a:gd name="T87" fmla="*/ 6079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25" h="7703">
                <a:moveTo>
                  <a:pt x="7708" y="6079"/>
                </a:moveTo>
                <a:cubicBezTo>
                  <a:pt x="7725" y="6204"/>
                  <a:pt x="7687" y="6313"/>
                  <a:pt x="7594" y="6405"/>
                </a:cubicBezTo>
                <a:lnTo>
                  <a:pt x="6509" y="7482"/>
                </a:lnTo>
                <a:cubicBezTo>
                  <a:pt x="6460" y="7537"/>
                  <a:pt x="6396" y="7583"/>
                  <a:pt x="6317" y="7621"/>
                </a:cubicBezTo>
                <a:cubicBezTo>
                  <a:pt x="6238" y="7659"/>
                  <a:pt x="6161" y="7684"/>
                  <a:pt x="6085" y="7694"/>
                </a:cubicBezTo>
                <a:cubicBezTo>
                  <a:pt x="6079" y="7694"/>
                  <a:pt x="6063" y="7696"/>
                  <a:pt x="6036" y="7699"/>
                </a:cubicBezTo>
                <a:cubicBezTo>
                  <a:pt x="6008" y="7701"/>
                  <a:pt x="5973" y="7703"/>
                  <a:pt x="5930" y="7703"/>
                </a:cubicBezTo>
                <a:cubicBezTo>
                  <a:pt x="5826" y="7703"/>
                  <a:pt x="5659" y="7685"/>
                  <a:pt x="5428" y="7650"/>
                </a:cubicBezTo>
                <a:cubicBezTo>
                  <a:pt x="5196" y="7614"/>
                  <a:pt x="4914" y="7527"/>
                  <a:pt x="4579" y="7389"/>
                </a:cubicBezTo>
                <a:cubicBezTo>
                  <a:pt x="4244" y="7250"/>
                  <a:pt x="3865" y="7042"/>
                  <a:pt x="3441" y="6764"/>
                </a:cubicBezTo>
                <a:cubicBezTo>
                  <a:pt x="3016" y="6487"/>
                  <a:pt x="2565" y="6106"/>
                  <a:pt x="2086" y="5622"/>
                </a:cubicBezTo>
                <a:cubicBezTo>
                  <a:pt x="1705" y="5247"/>
                  <a:pt x="1390" y="4887"/>
                  <a:pt x="1140" y="4545"/>
                </a:cubicBezTo>
                <a:cubicBezTo>
                  <a:pt x="889" y="4202"/>
                  <a:pt x="688" y="3885"/>
                  <a:pt x="536" y="3594"/>
                </a:cubicBezTo>
                <a:cubicBezTo>
                  <a:pt x="383" y="3303"/>
                  <a:pt x="269" y="3039"/>
                  <a:pt x="193" y="2803"/>
                </a:cubicBezTo>
                <a:cubicBezTo>
                  <a:pt x="117" y="2566"/>
                  <a:pt x="65" y="2362"/>
                  <a:pt x="38" y="2191"/>
                </a:cubicBezTo>
                <a:cubicBezTo>
                  <a:pt x="11" y="2019"/>
                  <a:pt x="0" y="1885"/>
                  <a:pt x="5" y="1787"/>
                </a:cubicBezTo>
                <a:cubicBezTo>
                  <a:pt x="11" y="1689"/>
                  <a:pt x="13" y="1634"/>
                  <a:pt x="13" y="1623"/>
                </a:cubicBezTo>
                <a:cubicBezTo>
                  <a:pt x="24" y="1547"/>
                  <a:pt x="49" y="1470"/>
                  <a:pt x="87" y="1391"/>
                </a:cubicBezTo>
                <a:cubicBezTo>
                  <a:pt x="125" y="1312"/>
                  <a:pt x="171" y="1248"/>
                  <a:pt x="226" y="1199"/>
                </a:cubicBezTo>
                <a:lnTo>
                  <a:pt x="1311" y="114"/>
                </a:lnTo>
                <a:cubicBezTo>
                  <a:pt x="1387" y="38"/>
                  <a:pt x="1474" y="0"/>
                  <a:pt x="1572" y="0"/>
                </a:cubicBezTo>
                <a:cubicBezTo>
                  <a:pt x="1643" y="0"/>
                  <a:pt x="1705" y="20"/>
                  <a:pt x="1760" y="61"/>
                </a:cubicBezTo>
                <a:cubicBezTo>
                  <a:pt x="1814" y="102"/>
                  <a:pt x="1860" y="152"/>
                  <a:pt x="1898" y="212"/>
                </a:cubicBezTo>
                <a:lnTo>
                  <a:pt x="2772" y="1868"/>
                </a:lnTo>
                <a:cubicBezTo>
                  <a:pt x="2821" y="1955"/>
                  <a:pt x="2834" y="2051"/>
                  <a:pt x="2812" y="2154"/>
                </a:cubicBezTo>
                <a:cubicBezTo>
                  <a:pt x="2791" y="2257"/>
                  <a:pt x="2744" y="2344"/>
                  <a:pt x="2674" y="2415"/>
                </a:cubicBezTo>
                <a:lnTo>
                  <a:pt x="2274" y="2815"/>
                </a:lnTo>
                <a:cubicBezTo>
                  <a:pt x="2263" y="2826"/>
                  <a:pt x="2253" y="2843"/>
                  <a:pt x="2245" y="2868"/>
                </a:cubicBezTo>
                <a:cubicBezTo>
                  <a:pt x="2237" y="2892"/>
                  <a:pt x="2233" y="2913"/>
                  <a:pt x="2233" y="2929"/>
                </a:cubicBezTo>
                <a:cubicBezTo>
                  <a:pt x="2255" y="3043"/>
                  <a:pt x="2304" y="3174"/>
                  <a:pt x="2380" y="3321"/>
                </a:cubicBezTo>
                <a:cubicBezTo>
                  <a:pt x="2445" y="3451"/>
                  <a:pt x="2546" y="3610"/>
                  <a:pt x="2682" y="3798"/>
                </a:cubicBezTo>
                <a:cubicBezTo>
                  <a:pt x="2818" y="3986"/>
                  <a:pt x="3011" y="4202"/>
                  <a:pt x="3261" y="4447"/>
                </a:cubicBezTo>
                <a:cubicBezTo>
                  <a:pt x="3506" y="4697"/>
                  <a:pt x="3724" y="4892"/>
                  <a:pt x="3914" y="5030"/>
                </a:cubicBezTo>
                <a:cubicBezTo>
                  <a:pt x="4104" y="5169"/>
                  <a:pt x="4263" y="5271"/>
                  <a:pt x="4391" y="5336"/>
                </a:cubicBezTo>
                <a:cubicBezTo>
                  <a:pt x="4519" y="5402"/>
                  <a:pt x="4617" y="5441"/>
                  <a:pt x="4685" y="5455"/>
                </a:cubicBezTo>
                <a:lnTo>
                  <a:pt x="4787" y="5475"/>
                </a:lnTo>
                <a:cubicBezTo>
                  <a:pt x="4798" y="5475"/>
                  <a:pt x="4816" y="5471"/>
                  <a:pt x="4840" y="5463"/>
                </a:cubicBezTo>
                <a:cubicBezTo>
                  <a:pt x="4865" y="5455"/>
                  <a:pt x="4882" y="5445"/>
                  <a:pt x="4893" y="5434"/>
                </a:cubicBezTo>
                <a:lnTo>
                  <a:pt x="5358" y="4961"/>
                </a:lnTo>
                <a:cubicBezTo>
                  <a:pt x="5456" y="4874"/>
                  <a:pt x="5570" y="4830"/>
                  <a:pt x="5701" y="4830"/>
                </a:cubicBezTo>
                <a:cubicBezTo>
                  <a:pt x="5794" y="4830"/>
                  <a:pt x="5867" y="4847"/>
                  <a:pt x="5921" y="4879"/>
                </a:cubicBezTo>
                <a:lnTo>
                  <a:pt x="5930" y="4879"/>
                </a:lnTo>
                <a:lnTo>
                  <a:pt x="7504" y="5810"/>
                </a:lnTo>
                <a:cubicBezTo>
                  <a:pt x="7619" y="5880"/>
                  <a:pt x="7687" y="5970"/>
                  <a:pt x="7708" y="60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28" name="TextBox 27">
            <a:hlinkClick r:id="rId2"/>
          </p:cNvPr>
          <p:cNvSpPr txBox="1"/>
          <p:nvPr userDrawn="1"/>
        </p:nvSpPr>
        <p:spPr bwMode="gray">
          <a:xfrm>
            <a:off x="1761361" y="6197691"/>
            <a:ext cx="969325" cy="216982"/>
          </a:xfrm>
          <a:prstGeom prst="rect">
            <a:avLst/>
          </a:prstGeom>
          <a:noFill/>
        </p:spPr>
        <p:txBody>
          <a:bodyPr wrap="none" lIns="90000" rIns="0" rtlCol="0">
            <a:spAutoFit/>
          </a:bodyPr>
          <a:lstStyle/>
          <a:p>
            <a:pPr marL="0" indent="0">
              <a:lnSpc>
                <a:spcPct val="90000"/>
              </a:lnSpc>
              <a:spcAft>
                <a:spcPts val="400"/>
              </a:spcAft>
              <a:buFont typeface="Arial" panose="020B0604020202020204" pitchFamily="34" charset="0"/>
              <a:buNone/>
            </a:pPr>
            <a:r>
              <a:rPr lang="en-GB" sz="900" dirty="0" smtClean="0">
                <a:solidFill>
                  <a:schemeClr val="accent1"/>
                </a:solidFill>
              </a:rPr>
              <a:t>irwinmitchell.com</a:t>
            </a:r>
            <a:endParaRPr lang="en-GB" sz="900" b="1" dirty="0" smtClean="0">
              <a:solidFill>
                <a:schemeClr val="accent1"/>
              </a:solidFill>
            </a:endParaRPr>
          </a:p>
        </p:txBody>
      </p:sp>
      <p:grpSp>
        <p:nvGrpSpPr>
          <p:cNvPr id="32" name="Group 4"/>
          <p:cNvGrpSpPr>
            <a:grpSpLocks noChangeAspect="1"/>
          </p:cNvGrpSpPr>
          <p:nvPr userDrawn="1"/>
        </p:nvGrpSpPr>
        <p:grpSpPr bwMode="gray">
          <a:xfrm>
            <a:off x="1554810" y="6239187"/>
            <a:ext cx="216362" cy="142283"/>
            <a:chOff x="661" y="67"/>
            <a:chExt cx="6224" cy="4093"/>
          </a:xfrm>
          <a:solidFill>
            <a:schemeClr val="accent4"/>
          </a:solidFill>
        </p:grpSpPr>
        <p:sp>
          <p:nvSpPr>
            <p:cNvPr id="33" name="Freeform 5"/>
            <p:cNvSpPr>
              <a:spLocks noEditPoints="1"/>
            </p:cNvSpPr>
            <p:nvPr userDrawn="1"/>
          </p:nvSpPr>
          <p:spPr bwMode="gray">
            <a:xfrm>
              <a:off x="661" y="3546"/>
              <a:ext cx="6224" cy="614"/>
            </a:xfrm>
            <a:custGeom>
              <a:avLst/>
              <a:gdLst>
                <a:gd name="T0" fmla="*/ 1297 w 1299"/>
                <a:gd name="T1" fmla="*/ 2 h 128"/>
                <a:gd name="T2" fmla="*/ 1292 w 1299"/>
                <a:gd name="T3" fmla="*/ 0 h 128"/>
                <a:gd name="T4" fmla="*/ 7 w 1299"/>
                <a:gd name="T5" fmla="*/ 0 h 128"/>
                <a:gd name="T6" fmla="*/ 2 w 1299"/>
                <a:gd name="T7" fmla="*/ 2 h 128"/>
                <a:gd name="T8" fmla="*/ 0 w 1299"/>
                <a:gd name="T9" fmla="*/ 7 h 128"/>
                <a:gd name="T10" fmla="*/ 170 w 1299"/>
                <a:gd name="T11" fmla="*/ 128 h 128"/>
                <a:gd name="T12" fmla="*/ 1128 w 1299"/>
                <a:gd name="T13" fmla="*/ 128 h 128"/>
                <a:gd name="T14" fmla="*/ 1298 w 1299"/>
                <a:gd name="T15" fmla="*/ 7 h 128"/>
                <a:gd name="T16" fmla="*/ 1297 w 1299"/>
                <a:gd name="T17" fmla="*/ 2 h 128"/>
                <a:gd name="T18" fmla="*/ 746 w 1299"/>
                <a:gd name="T19" fmla="*/ 86 h 128"/>
                <a:gd name="T20" fmla="*/ 553 w 1299"/>
                <a:gd name="T21" fmla="*/ 86 h 128"/>
                <a:gd name="T22" fmla="*/ 553 w 1299"/>
                <a:gd name="T23" fmla="*/ 42 h 128"/>
                <a:gd name="T24" fmla="*/ 746 w 1299"/>
                <a:gd name="T25" fmla="*/ 42 h 128"/>
                <a:gd name="T26" fmla="*/ 746 w 1299"/>
                <a:gd name="T27" fmla="*/ 8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9" h="128">
                  <a:moveTo>
                    <a:pt x="1297" y="2"/>
                  </a:moveTo>
                  <a:cubicBezTo>
                    <a:pt x="1296" y="1"/>
                    <a:pt x="1294" y="0"/>
                    <a:pt x="1292" y="0"/>
                  </a:cubicBezTo>
                  <a:lnTo>
                    <a:pt x="7" y="0"/>
                  </a:lnTo>
                  <a:cubicBezTo>
                    <a:pt x="5" y="0"/>
                    <a:pt x="3" y="1"/>
                    <a:pt x="2" y="2"/>
                  </a:cubicBezTo>
                  <a:cubicBezTo>
                    <a:pt x="0" y="4"/>
                    <a:pt x="0" y="6"/>
                    <a:pt x="0" y="7"/>
                  </a:cubicBezTo>
                  <a:cubicBezTo>
                    <a:pt x="0" y="9"/>
                    <a:pt x="20" y="128"/>
                    <a:pt x="170" y="128"/>
                  </a:cubicBezTo>
                  <a:lnTo>
                    <a:pt x="1128" y="128"/>
                  </a:lnTo>
                  <a:cubicBezTo>
                    <a:pt x="1279" y="128"/>
                    <a:pt x="1298" y="9"/>
                    <a:pt x="1298" y="7"/>
                  </a:cubicBezTo>
                  <a:cubicBezTo>
                    <a:pt x="1299" y="6"/>
                    <a:pt x="1298" y="4"/>
                    <a:pt x="1297" y="2"/>
                  </a:cubicBezTo>
                  <a:close/>
                  <a:moveTo>
                    <a:pt x="746" y="86"/>
                  </a:moveTo>
                  <a:lnTo>
                    <a:pt x="553" y="86"/>
                  </a:lnTo>
                  <a:lnTo>
                    <a:pt x="553" y="42"/>
                  </a:lnTo>
                  <a:lnTo>
                    <a:pt x="746" y="42"/>
                  </a:lnTo>
                  <a:lnTo>
                    <a:pt x="746"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6"/>
            <p:cNvSpPr>
              <a:spLocks noEditPoints="1"/>
            </p:cNvSpPr>
            <p:nvPr userDrawn="1"/>
          </p:nvSpPr>
          <p:spPr bwMode="gray">
            <a:xfrm>
              <a:off x="1202" y="67"/>
              <a:ext cx="5137" cy="3258"/>
            </a:xfrm>
            <a:custGeom>
              <a:avLst/>
              <a:gdLst>
                <a:gd name="T0" fmla="*/ 27 w 1072"/>
                <a:gd name="T1" fmla="*/ 679 h 679"/>
                <a:gd name="T2" fmla="*/ 1045 w 1072"/>
                <a:gd name="T3" fmla="*/ 679 h 679"/>
                <a:gd name="T4" fmla="*/ 1072 w 1072"/>
                <a:gd name="T5" fmla="*/ 652 h 679"/>
                <a:gd name="T6" fmla="*/ 1072 w 1072"/>
                <a:gd name="T7" fmla="*/ 27 h 679"/>
                <a:gd name="T8" fmla="*/ 1045 w 1072"/>
                <a:gd name="T9" fmla="*/ 0 h 679"/>
                <a:gd name="T10" fmla="*/ 27 w 1072"/>
                <a:gd name="T11" fmla="*/ 0 h 679"/>
                <a:gd name="T12" fmla="*/ 0 w 1072"/>
                <a:gd name="T13" fmla="*/ 27 h 679"/>
                <a:gd name="T14" fmla="*/ 0 w 1072"/>
                <a:gd name="T15" fmla="*/ 652 h 679"/>
                <a:gd name="T16" fmla="*/ 27 w 1072"/>
                <a:gd name="T17" fmla="*/ 679 h 679"/>
                <a:gd name="T18" fmla="*/ 94 w 1072"/>
                <a:gd name="T19" fmla="*/ 93 h 679"/>
                <a:gd name="T20" fmla="*/ 979 w 1072"/>
                <a:gd name="T21" fmla="*/ 93 h 679"/>
                <a:gd name="T22" fmla="*/ 979 w 1072"/>
                <a:gd name="T23" fmla="*/ 585 h 679"/>
                <a:gd name="T24" fmla="*/ 94 w 1072"/>
                <a:gd name="T25" fmla="*/ 585 h 679"/>
                <a:gd name="T26" fmla="*/ 94 w 1072"/>
                <a:gd name="T27" fmla="*/ 93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2" h="679">
                  <a:moveTo>
                    <a:pt x="27" y="679"/>
                  </a:moveTo>
                  <a:lnTo>
                    <a:pt x="1045" y="679"/>
                  </a:lnTo>
                  <a:cubicBezTo>
                    <a:pt x="1060" y="679"/>
                    <a:pt x="1072" y="667"/>
                    <a:pt x="1072" y="652"/>
                  </a:cubicBezTo>
                  <a:lnTo>
                    <a:pt x="1072" y="27"/>
                  </a:lnTo>
                  <a:cubicBezTo>
                    <a:pt x="1072" y="12"/>
                    <a:pt x="1060" y="0"/>
                    <a:pt x="1045" y="0"/>
                  </a:cubicBezTo>
                  <a:lnTo>
                    <a:pt x="27" y="0"/>
                  </a:lnTo>
                  <a:cubicBezTo>
                    <a:pt x="12" y="0"/>
                    <a:pt x="0" y="12"/>
                    <a:pt x="0" y="27"/>
                  </a:cubicBezTo>
                  <a:lnTo>
                    <a:pt x="0" y="652"/>
                  </a:lnTo>
                  <a:cubicBezTo>
                    <a:pt x="0" y="667"/>
                    <a:pt x="12" y="679"/>
                    <a:pt x="27" y="679"/>
                  </a:cubicBezTo>
                  <a:close/>
                  <a:moveTo>
                    <a:pt x="94" y="93"/>
                  </a:moveTo>
                  <a:lnTo>
                    <a:pt x="979" y="93"/>
                  </a:lnTo>
                  <a:lnTo>
                    <a:pt x="979" y="585"/>
                  </a:lnTo>
                  <a:lnTo>
                    <a:pt x="94" y="585"/>
                  </a:lnTo>
                  <a:lnTo>
                    <a:pt x="9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7" name="TextBox 36">
            <a:hlinkClick r:id="rId3"/>
          </p:cNvPr>
          <p:cNvSpPr txBox="1"/>
          <p:nvPr userDrawn="1"/>
        </p:nvSpPr>
        <p:spPr bwMode="gray">
          <a:xfrm>
            <a:off x="3082137" y="6191265"/>
            <a:ext cx="842688" cy="216982"/>
          </a:xfrm>
          <a:prstGeom prst="rect">
            <a:avLst/>
          </a:prstGeom>
          <a:noFill/>
        </p:spPr>
        <p:txBody>
          <a:bodyPr wrap="none" lIns="90000" rIns="0" rtlCol="0">
            <a:spAutoFit/>
          </a:bodyPr>
          <a:lstStyle/>
          <a:p>
            <a:pPr marL="0" indent="0">
              <a:lnSpc>
                <a:spcPct val="90000"/>
              </a:lnSpc>
              <a:spcAft>
                <a:spcPts val="400"/>
              </a:spcAft>
              <a:buFont typeface="Arial" panose="020B0604020202020204" pitchFamily="34" charset="0"/>
              <a:buNone/>
            </a:pPr>
            <a:r>
              <a:rPr lang="en-GB" sz="900" dirty="0" smtClean="0">
                <a:solidFill>
                  <a:schemeClr val="accent1"/>
                </a:solidFill>
              </a:rPr>
              <a:t>@</a:t>
            </a:r>
            <a:r>
              <a:rPr lang="en-GB" sz="900" dirty="0" err="1" smtClean="0">
                <a:solidFill>
                  <a:schemeClr val="accent1"/>
                </a:solidFill>
              </a:rPr>
              <a:t>IrwinMitchell</a:t>
            </a:r>
            <a:endParaRPr lang="en-GB" sz="900" b="1" dirty="0" smtClean="0">
              <a:solidFill>
                <a:schemeClr val="accent1"/>
              </a:solidFill>
            </a:endParaRPr>
          </a:p>
        </p:txBody>
      </p:sp>
      <p:sp>
        <p:nvSpPr>
          <p:cNvPr id="38" name="Freeform 10"/>
          <p:cNvSpPr>
            <a:spLocks/>
          </p:cNvSpPr>
          <p:nvPr userDrawn="1"/>
        </p:nvSpPr>
        <p:spPr bwMode="gray">
          <a:xfrm>
            <a:off x="2918170" y="6245709"/>
            <a:ext cx="174949" cy="142283"/>
          </a:xfrm>
          <a:custGeom>
            <a:avLst/>
            <a:gdLst>
              <a:gd name="T0" fmla="*/ 6827 w 6827"/>
              <a:gd name="T1" fmla="*/ 657 h 5548"/>
              <a:gd name="T2" fmla="*/ 6022 w 6827"/>
              <a:gd name="T3" fmla="*/ 877 h 5548"/>
              <a:gd name="T4" fmla="*/ 6638 w 6827"/>
              <a:gd name="T5" fmla="*/ 103 h 5548"/>
              <a:gd name="T6" fmla="*/ 5749 w 6827"/>
              <a:gd name="T7" fmla="*/ 442 h 5548"/>
              <a:gd name="T8" fmla="*/ 4726 w 6827"/>
              <a:gd name="T9" fmla="*/ 0 h 5548"/>
              <a:gd name="T10" fmla="*/ 3326 w 6827"/>
              <a:gd name="T11" fmla="*/ 1401 h 5548"/>
              <a:gd name="T12" fmla="*/ 3362 w 6827"/>
              <a:gd name="T13" fmla="*/ 1720 h 5548"/>
              <a:gd name="T14" fmla="*/ 475 w 6827"/>
              <a:gd name="T15" fmla="*/ 256 h 5548"/>
              <a:gd name="T16" fmla="*/ 286 w 6827"/>
              <a:gd name="T17" fmla="*/ 961 h 5548"/>
              <a:gd name="T18" fmla="*/ 909 w 6827"/>
              <a:gd name="T19" fmla="*/ 2126 h 5548"/>
              <a:gd name="T20" fmla="*/ 274 w 6827"/>
              <a:gd name="T21" fmla="*/ 1951 h 5548"/>
              <a:gd name="T22" fmla="*/ 274 w 6827"/>
              <a:gd name="T23" fmla="*/ 1969 h 5548"/>
              <a:gd name="T24" fmla="*/ 1398 w 6827"/>
              <a:gd name="T25" fmla="*/ 3342 h 5548"/>
              <a:gd name="T26" fmla="*/ 1029 w 6827"/>
              <a:gd name="T27" fmla="*/ 3391 h 5548"/>
              <a:gd name="T28" fmla="*/ 765 w 6827"/>
              <a:gd name="T29" fmla="*/ 3366 h 5548"/>
              <a:gd name="T30" fmla="*/ 2074 w 6827"/>
              <a:gd name="T31" fmla="*/ 4339 h 5548"/>
              <a:gd name="T32" fmla="*/ 334 w 6827"/>
              <a:gd name="T33" fmla="*/ 4938 h 5548"/>
              <a:gd name="T34" fmla="*/ 0 w 6827"/>
              <a:gd name="T35" fmla="*/ 4919 h 5548"/>
              <a:gd name="T36" fmla="*/ 2147 w 6827"/>
              <a:gd name="T37" fmla="*/ 5548 h 5548"/>
              <a:gd name="T38" fmla="*/ 6132 w 6827"/>
              <a:gd name="T39" fmla="*/ 1563 h 5548"/>
              <a:gd name="T40" fmla="*/ 6128 w 6827"/>
              <a:gd name="T41" fmla="*/ 1382 h 5548"/>
              <a:gd name="T42" fmla="*/ 6827 w 6827"/>
              <a:gd name="T43" fmla="*/ 657 h 5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7" h="5548">
                <a:moveTo>
                  <a:pt x="6827" y="657"/>
                </a:moveTo>
                <a:cubicBezTo>
                  <a:pt x="6576" y="768"/>
                  <a:pt x="6306" y="844"/>
                  <a:pt x="6022" y="877"/>
                </a:cubicBezTo>
                <a:cubicBezTo>
                  <a:pt x="6311" y="704"/>
                  <a:pt x="6534" y="430"/>
                  <a:pt x="6638" y="103"/>
                </a:cubicBezTo>
                <a:cubicBezTo>
                  <a:pt x="6367" y="263"/>
                  <a:pt x="6068" y="380"/>
                  <a:pt x="5749" y="442"/>
                </a:cubicBezTo>
                <a:cubicBezTo>
                  <a:pt x="5493" y="170"/>
                  <a:pt x="5129" y="0"/>
                  <a:pt x="4726" y="0"/>
                </a:cubicBezTo>
                <a:cubicBezTo>
                  <a:pt x="3953" y="0"/>
                  <a:pt x="3326" y="627"/>
                  <a:pt x="3326" y="1401"/>
                </a:cubicBezTo>
                <a:cubicBezTo>
                  <a:pt x="3326" y="1510"/>
                  <a:pt x="3338" y="1617"/>
                  <a:pt x="3362" y="1720"/>
                </a:cubicBezTo>
                <a:cubicBezTo>
                  <a:pt x="2198" y="1661"/>
                  <a:pt x="1166" y="1104"/>
                  <a:pt x="475" y="256"/>
                </a:cubicBezTo>
                <a:cubicBezTo>
                  <a:pt x="355" y="463"/>
                  <a:pt x="286" y="704"/>
                  <a:pt x="286" y="961"/>
                </a:cubicBezTo>
                <a:cubicBezTo>
                  <a:pt x="286" y="1446"/>
                  <a:pt x="533" y="1875"/>
                  <a:pt x="909" y="2126"/>
                </a:cubicBezTo>
                <a:cubicBezTo>
                  <a:pt x="679" y="2119"/>
                  <a:pt x="463" y="2056"/>
                  <a:pt x="274" y="1951"/>
                </a:cubicBezTo>
                <a:cubicBezTo>
                  <a:pt x="274" y="1957"/>
                  <a:pt x="274" y="1963"/>
                  <a:pt x="274" y="1969"/>
                </a:cubicBezTo>
                <a:cubicBezTo>
                  <a:pt x="274" y="2647"/>
                  <a:pt x="757" y="3213"/>
                  <a:pt x="1398" y="3342"/>
                </a:cubicBezTo>
                <a:cubicBezTo>
                  <a:pt x="1280" y="3374"/>
                  <a:pt x="1156" y="3391"/>
                  <a:pt x="1029" y="3391"/>
                </a:cubicBezTo>
                <a:cubicBezTo>
                  <a:pt x="938" y="3391"/>
                  <a:pt x="851" y="3382"/>
                  <a:pt x="765" y="3366"/>
                </a:cubicBezTo>
                <a:cubicBezTo>
                  <a:pt x="943" y="3923"/>
                  <a:pt x="1461" y="4327"/>
                  <a:pt x="2074" y="4339"/>
                </a:cubicBezTo>
                <a:cubicBezTo>
                  <a:pt x="1594" y="4714"/>
                  <a:pt x="990" y="4938"/>
                  <a:pt x="334" y="4938"/>
                </a:cubicBezTo>
                <a:cubicBezTo>
                  <a:pt x="221" y="4938"/>
                  <a:pt x="110" y="4932"/>
                  <a:pt x="0" y="4919"/>
                </a:cubicBezTo>
                <a:cubicBezTo>
                  <a:pt x="620" y="5316"/>
                  <a:pt x="1356" y="5548"/>
                  <a:pt x="2147" y="5548"/>
                </a:cubicBezTo>
                <a:cubicBezTo>
                  <a:pt x="4723" y="5548"/>
                  <a:pt x="6132" y="3414"/>
                  <a:pt x="6132" y="1563"/>
                </a:cubicBezTo>
                <a:cubicBezTo>
                  <a:pt x="6132" y="1502"/>
                  <a:pt x="6130" y="1442"/>
                  <a:pt x="6128" y="1382"/>
                </a:cubicBezTo>
                <a:cubicBezTo>
                  <a:pt x="6401" y="1184"/>
                  <a:pt x="6639" y="938"/>
                  <a:pt x="6827" y="65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TextBox 38"/>
          <p:cNvSpPr txBox="1"/>
          <p:nvPr userDrawn="1"/>
        </p:nvSpPr>
        <p:spPr bwMode="gray">
          <a:xfrm>
            <a:off x="303040" y="6528597"/>
            <a:ext cx="3417110" cy="189283"/>
          </a:xfrm>
          <a:prstGeom prst="rect">
            <a:avLst/>
          </a:prstGeom>
          <a:noFill/>
        </p:spPr>
        <p:txBody>
          <a:bodyPr wrap="none" lIns="0" rIns="0" rtlCol="0">
            <a:spAutoFit/>
          </a:bodyPr>
          <a:lstStyle/>
          <a:p>
            <a:pPr marL="0" indent="0">
              <a:lnSpc>
                <a:spcPct val="90000"/>
              </a:lnSpc>
              <a:spcAft>
                <a:spcPts val="400"/>
              </a:spcAft>
              <a:buFont typeface="Arial" panose="020B0604020202020204" pitchFamily="34" charset="0"/>
              <a:buNone/>
            </a:pPr>
            <a:r>
              <a:rPr lang="en-GB" sz="700" dirty="0" smtClean="0">
                <a:solidFill>
                  <a:schemeClr val="accent1"/>
                </a:solidFill>
              </a:rPr>
              <a:t>Irwin Mitchell LLP is authorised and regulated by the Solicitors Regulation Authority.</a:t>
            </a:r>
            <a:endParaRPr lang="en-GB" sz="700" b="1" dirty="0" smtClean="0">
              <a:solidFill>
                <a:schemeClr val="accent1"/>
              </a:solidFill>
            </a:endParaRPr>
          </a:p>
        </p:txBody>
      </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9" name="Picture 2" descr="G:\Administration\GSM\Group Marketing\Marketing and Campaigns\Branding\Logos\RFU Lock-up\RFU Official Legal Partner.jpg"/>
          <p:cNvPicPr>
            <a:picLocks noChangeAspect="1" noChangeArrowheads="1"/>
          </p:cNvPicPr>
          <p:nvPr userDrawn="1"/>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170097" y="5878946"/>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58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61935" y="385536"/>
            <a:ext cx="8397884" cy="595032"/>
          </a:xfrm>
          <a:prstGeom prst="rect">
            <a:avLst/>
          </a:prstGeom>
        </p:spPr>
        <p:txBody>
          <a:bodyPr>
            <a:noAutofit/>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spcAft>
                <a:spcPts val="1200"/>
              </a:spcAft>
              <a:defRPr sz="3000" baseline="0">
                <a:solidFill>
                  <a:srgbClr val="92818D"/>
                </a:solidFill>
                <a:latin typeface="Arial" pitchFamily="34" charset="0"/>
                <a:cs typeface="Arial" pitchFamily="34" charset="0"/>
              </a:defRPr>
            </a:lvl1pPr>
            <a:lvl2pPr>
              <a:spcAft>
                <a:spcPts val="1200"/>
              </a:spcAft>
              <a:defRPr sz="2800" baseline="0">
                <a:solidFill>
                  <a:srgbClr val="92818D"/>
                </a:solidFill>
                <a:latin typeface="Arial" pitchFamily="34" charset="0"/>
                <a:cs typeface="Arial" pitchFamily="34" charset="0"/>
              </a:defRPr>
            </a:lvl2pPr>
            <a:lvl3pPr>
              <a:spcAft>
                <a:spcPts val="1200"/>
              </a:spcAft>
              <a:defRPr sz="2600" baseline="0">
                <a:solidFill>
                  <a:srgbClr val="92818D"/>
                </a:solidFill>
                <a:latin typeface="Arial" pitchFamily="34" charset="0"/>
                <a:cs typeface="Arial" pitchFamily="34" charset="0"/>
              </a:defRPr>
            </a:lvl3pPr>
            <a:lvl4pPr>
              <a:spcAft>
                <a:spcPts val="1200"/>
              </a:spcAft>
              <a:defRPr sz="2400" baseline="0">
                <a:solidFill>
                  <a:srgbClr val="92818D"/>
                </a:solidFill>
                <a:latin typeface="Arial" pitchFamily="34" charset="0"/>
                <a:cs typeface="Arial" pitchFamily="34" charset="0"/>
              </a:defRPr>
            </a:lvl4pPr>
            <a:lvl5pPr>
              <a:spcAft>
                <a:spcPts val="1200"/>
              </a:spcAft>
              <a:defRPr sz="2000" baseline="0">
                <a:solidFill>
                  <a:srgbClr val="92818D"/>
                </a:solidFill>
                <a:latin typeface="Arial" pitchFamily="34" charset="0"/>
                <a:cs typeface="Arial" pitchFamily="34" charset="0"/>
              </a:defRPr>
            </a:lvl5pPr>
            <a:lvl6pPr marL="2152650" indent="-323850">
              <a:spcAft>
                <a:spcPts val="1200"/>
              </a:spcAft>
              <a:buFont typeface="Arial" pitchFamily="34" charset="0"/>
              <a:buChar char="–"/>
              <a:defRPr sz="1800">
                <a:solidFill>
                  <a:srgbClr val="92818D"/>
                </a:solidFil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927100" y="6356352"/>
            <a:ext cx="2133600" cy="365125"/>
          </a:xfrm>
          <a:prstGeom prst="rect">
            <a:avLst/>
          </a:prstGeom>
        </p:spPr>
        <p:txBody>
          <a:bodyPr/>
          <a:lstStyle>
            <a:lvl1pPr>
              <a:defRPr/>
            </a:lvl1pPr>
          </a:lstStyle>
          <a:p>
            <a:pPr>
              <a:defRPr/>
            </a:pPr>
            <a:fld id="{0E3EFEFF-5B9B-40AD-8C4B-FED85EA3141A}" type="datetimeFigureOut">
              <a:rPr lang="en-US" sz="1800">
                <a:solidFill>
                  <a:prstClr val="black"/>
                </a:solidFill>
              </a:rPr>
              <a:pPr>
                <a:defRPr/>
              </a:pPr>
              <a:t>10/27/2020</a:t>
            </a:fld>
            <a:endParaRPr lang="en-GB" sz="1800" dirty="0">
              <a:solidFill>
                <a:prstClr val="black"/>
              </a:solidFill>
            </a:endParaRPr>
          </a:p>
        </p:txBody>
      </p:sp>
      <p:sp>
        <p:nvSpPr>
          <p:cNvPr id="5" name="Slide Number Placeholder 5"/>
          <p:cNvSpPr>
            <a:spLocks noGrp="1"/>
          </p:cNvSpPr>
          <p:nvPr>
            <p:ph type="sldNum" sz="quarter" idx="11"/>
          </p:nvPr>
        </p:nvSpPr>
        <p:spPr>
          <a:xfrm>
            <a:off x="3932239" y="6302377"/>
            <a:ext cx="1279525" cy="365125"/>
          </a:xfrm>
          <a:prstGeom prst="rect">
            <a:avLst/>
          </a:prstGeom>
        </p:spPr>
        <p:txBody>
          <a:bodyPr/>
          <a:lstStyle>
            <a:lvl1pPr algn="ctr">
              <a:defRPr>
                <a:solidFill>
                  <a:schemeClr val="bg1"/>
                </a:solidFill>
              </a:defRPr>
            </a:lvl1pPr>
          </a:lstStyle>
          <a:p>
            <a:pPr>
              <a:defRPr/>
            </a:pPr>
            <a:fld id="{62DB3D3C-E472-469B-882D-AFCEEAF86388}" type="slidenum">
              <a:rPr lang="en-GB" sz="1800">
                <a:solidFill>
                  <a:prstClr val="white"/>
                </a:solidFill>
              </a:rPr>
              <a:pPr>
                <a:defRPr/>
              </a:pPr>
              <a:t>‹#›</a:t>
            </a:fld>
            <a:endParaRPr lang="en-GB" sz="1800" dirty="0">
              <a:solidFill>
                <a:prstClr val="white"/>
              </a:solidFill>
            </a:endParaRPr>
          </a:p>
        </p:txBody>
      </p:sp>
    </p:spTree>
    <p:extLst>
      <p:ext uri="{BB962C8B-B14F-4D97-AF65-F5344CB8AC3E}">
        <p14:creationId xmlns:p14="http://schemas.microsoft.com/office/powerpoint/2010/main" val="314635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7"/>
            <a:ext cx="8229600"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6"/>
          <p:cNvSpPr>
            <a:spLocks noGrp="1"/>
          </p:cNvSpPr>
          <p:nvPr>
            <p:ph type="title"/>
          </p:nvPr>
        </p:nvSpPr>
        <p:spPr>
          <a:xfrm>
            <a:off x="539552" y="-27495"/>
            <a:ext cx="8229600" cy="418058"/>
          </a:xfrm>
          <a:prstGeom prst="rect">
            <a:avLst/>
          </a:prstGeom>
        </p:spPr>
        <p:txBody>
          <a:bodyPr vert="horz" anchor="b"/>
          <a:lstStyle>
            <a:lvl1pPr>
              <a:defRPr sz="3400" b="0" i="0">
                <a:latin typeface="Arial Bold"/>
                <a:cs typeface="Arial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3123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blue)">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0" y="4519246"/>
            <a:ext cx="9144000" cy="2338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50" y="4936437"/>
            <a:ext cx="7683730" cy="365962"/>
          </a:xfrm>
        </p:spPr>
        <p:txBody>
          <a:bodyPr wrap="none" anchor="t">
            <a:normAutofit/>
          </a:bodyPr>
          <a:lstStyle>
            <a:lvl1pPr>
              <a:defRPr sz="2400" b="1" baseline="0">
                <a:solidFill>
                  <a:schemeClr val="bg1"/>
                </a:solidFill>
              </a:defRPr>
            </a:lvl1pPr>
          </a:lstStyle>
          <a:p>
            <a:r>
              <a:rPr lang="en-US" dirty="0" smtClean="0"/>
              <a:t>Your title goes here</a:t>
            </a:r>
            <a:endParaRPr lang="en-GB" dirty="0"/>
          </a:p>
        </p:txBody>
      </p:sp>
      <p:sp>
        <p:nvSpPr>
          <p:cNvPr id="29" name="Picture Placeholder 28"/>
          <p:cNvSpPr>
            <a:spLocks noGrp="1"/>
          </p:cNvSpPr>
          <p:nvPr>
            <p:ph type="pic" sz="quarter" idx="13" hasCustomPrompt="1"/>
          </p:nvPr>
        </p:nvSpPr>
        <p:spPr bwMode="gray">
          <a:xfrm>
            <a:off x="305991" y="381600"/>
            <a:ext cx="8531128" cy="4137646"/>
          </a:xfrm>
          <a:custGeom>
            <a:avLst/>
            <a:gdLst>
              <a:gd name="connsiteX0" fmla="*/ 415160 w 11374837"/>
              <a:gd name="connsiteY0" fmla="*/ 0 h 4137646"/>
              <a:gd name="connsiteX1" fmla="*/ 11374837 w 11374837"/>
              <a:gd name="connsiteY1" fmla="*/ 0 h 4137646"/>
              <a:gd name="connsiteX2" fmla="*/ 11374837 w 11374837"/>
              <a:gd name="connsiteY2" fmla="*/ 4137646 h 4137646"/>
              <a:gd name="connsiteX3" fmla="*/ 0 w 11374837"/>
              <a:gd name="connsiteY3" fmla="*/ 4137646 h 4137646"/>
              <a:gd name="connsiteX4" fmla="*/ 0 w 11374837"/>
              <a:gd name="connsiteY4" fmla="*/ 404562 h 4137646"/>
              <a:gd name="connsiteX5" fmla="*/ 7271 w 11374837"/>
              <a:gd name="connsiteY5" fmla="*/ 332439 h 4137646"/>
              <a:gd name="connsiteX6" fmla="*/ 415160 w 11374837"/>
              <a:gd name="connsiteY6" fmla="*/ 0 h 41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4837" h="4137646">
                <a:moveTo>
                  <a:pt x="415160" y="0"/>
                </a:moveTo>
                <a:lnTo>
                  <a:pt x="11374837" y="0"/>
                </a:lnTo>
                <a:lnTo>
                  <a:pt x="11374837" y="4137646"/>
                </a:lnTo>
                <a:lnTo>
                  <a:pt x="0" y="4137646"/>
                </a:lnTo>
                <a:lnTo>
                  <a:pt x="0" y="404562"/>
                </a:lnTo>
                <a:lnTo>
                  <a:pt x="7271" y="332439"/>
                </a:lnTo>
                <a:cubicBezTo>
                  <a:pt x="46094" y="142716"/>
                  <a:pt x="213960" y="0"/>
                  <a:pt x="415160" y="0"/>
                </a:cubicBezTo>
                <a:close/>
              </a:path>
            </a:pathLst>
          </a:custGeom>
        </p:spPr>
        <p:txBody>
          <a:bodyPr wrap="square" anchor="ctr">
            <a:noAutofit/>
          </a:bodyPr>
          <a:lstStyle>
            <a:lvl1pPr marL="0" indent="0" algn="ctr">
              <a:buNone/>
              <a:defRPr sz="1200" baseline="0">
                <a:solidFill>
                  <a:schemeClr val="accent1"/>
                </a:solidFill>
              </a:defRPr>
            </a:lvl1pPr>
          </a:lstStyle>
          <a:p>
            <a:r>
              <a:rPr lang="en-GB" dirty="0" smtClean="0"/>
              <a:t>Click icon to insert picture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 name="Picture 2" descr="G:\Administration\GSM\Group Marketing\Marketing and Campaigns\Branding\Logos\RFU Lock-up\RFU Official Legal Partn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38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berry)">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bwMode="gray">
          <a:xfrm>
            <a:off x="0" y="4519246"/>
            <a:ext cx="9144000" cy="23387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itle 8"/>
          <p:cNvSpPr>
            <a:spLocks noGrp="1"/>
          </p:cNvSpPr>
          <p:nvPr>
            <p:ph type="title" hasCustomPrompt="1"/>
          </p:nvPr>
        </p:nvSpPr>
        <p:spPr bwMode="gray">
          <a:xfrm>
            <a:off x="628650" y="4936437"/>
            <a:ext cx="7683730" cy="365962"/>
          </a:xfrm>
        </p:spPr>
        <p:txBody>
          <a:bodyPr wrap="none" anchor="t">
            <a:normAutofit/>
          </a:bodyPr>
          <a:lstStyle>
            <a:lvl1pPr>
              <a:defRPr sz="2400" b="1">
                <a:solidFill>
                  <a:schemeClr val="bg1"/>
                </a:solidFill>
              </a:defRPr>
            </a:lvl1pPr>
          </a:lstStyle>
          <a:p>
            <a:r>
              <a:rPr lang="en-US" dirty="0" smtClean="0"/>
              <a:t>Your title goes here</a:t>
            </a:r>
            <a:endParaRPr lang="en-GB" dirty="0"/>
          </a:p>
        </p:txBody>
      </p:sp>
      <p:sp>
        <p:nvSpPr>
          <p:cNvPr id="29" name="Picture Placeholder 28"/>
          <p:cNvSpPr>
            <a:spLocks noGrp="1"/>
          </p:cNvSpPr>
          <p:nvPr>
            <p:ph type="pic" sz="quarter" idx="13" hasCustomPrompt="1"/>
          </p:nvPr>
        </p:nvSpPr>
        <p:spPr bwMode="gray">
          <a:xfrm>
            <a:off x="305991" y="381600"/>
            <a:ext cx="8531128" cy="4137646"/>
          </a:xfrm>
          <a:custGeom>
            <a:avLst/>
            <a:gdLst>
              <a:gd name="connsiteX0" fmla="*/ 415160 w 11374837"/>
              <a:gd name="connsiteY0" fmla="*/ 0 h 4137646"/>
              <a:gd name="connsiteX1" fmla="*/ 11374837 w 11374837"/>
              <a:gd name="connsiteY1" fmla="*/ 0 h 4137646"/>
              <a:gd name="connsiteX2" fmla="*/ 11374837 w 11374837"/>
              <a:gd name="connsiteY2" fmla="*/ 4137646 h 4137646"/>
              <a:gd name="connsiteX3" fmla="*/ 0 w 11374837"/>
              <a:gd name="connsiteY3" fmla="*/ 4137646 h 4137646"/>
              <a:gd name="connsiteX4" fmla="*/ 0 w 11374837"/>
              <a:gd name="connsiteY4" fmla="*/ 404562 h 4137646"/>
              <a:gd name="connsiteX5" fmla="*/ 7271 w 11374837"/>
              <a:gd name="connsiteY5" fmla="*/ 332439 h 4137646"/>
              <a:gd name="connsiteX6" fmla="*/ 415160 w 11374837"/>
              <a:gd name="connsiteY6" fmla="*/ 0 h 413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74837" h="4137646">
                <a:moveTo>
                  <a:pt x="415160" y="0"/>
                </a:moveTo>
                <a:lnTo>
                  <a:pt x="11374837" y="0"/>
                </a:lnTo>
                <a:lnTo>
                  <a:pt x="11374837" y="4137646"/>
                </a:lnTo>
                <a:lnTo>
                  <a:pt x="0" y="4137646"/>
                </a:lnTo>
                <a:lnTo>
                  <a:pt x="0" y="404562"/>
                </a:lnTo>
                <a:lnTo>
                  <a:pt x="7271" y="332439"/>
                </a:lnTo>
                <a:cubicBezTo>
                  <a:pt x="46094" y="142716"/>
                  <a:pt x="213960" y="0"/>
                  <a:pt x="415160" y="0"/>
                </a:cubicBezTo>
                <a:close/>
              </a:path>
            </a:pathLst>
          </a:custGeom>
        </p:spPr>
        <p:txBody>
          <a:bodyPr wrap="square" anchor="ctr">
            <a:noAutofit/>
          </a:bodyPr>
          <a:lstStyle>
            <a:lvl1pPr marL="0" indent="0" algn="ctr">
              <a:buNone/>
              <a:defRPr sz="1200" baseline="0">
                <a:solidFill>
                  <a:schemeClr val="accent1"/>
                </a:solidFill>
              </a:defRPr>
            </a:lvl1pPr>
          </a:lstStyle>
          <a:p>
            <a:r>
              <a:rPr lang="en-GB" dirty="0" smtClean="0"/>
              <a:t>Click icon to insert picture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 name="Picture 2" descr="G:\Administration\GSM\Group Marketing\Marketing and Campaigns\Branding\Logos\RFU Lock-up\RFU Official Legal Partn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00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only">
    <p:bg>
      <p:bgPr>
        <a:solidFill>
          <a:schemeClr val="bg1"/>
        </a:solidFill>
        <a:effectLst/>
      </p:bgPr>
    </p:bg>
    <p:spTree>
      <p:nvGrpSpPr>
        <p:cNvPr id="1" name=""/>
        <p:cNvGrpSpPr/>
        <p:nvPr/>
      </p:nvGrpSpPr>
      <p:grpSpPr>
        <a:xfrm>
          <a:off x="0" y="0"/>
          <a:ext cx="0" cy="0"/>
          <a:chOff x="0" y="0"/>
          <a:chExt cx="0" cy="0"/>
        </a:xfrm>
      </p:grpSpPr>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9" name="Picture Placeholder 18"/>
          <p:cNvSpPr>
            <a:spLocks noGrp="1"/>
          </p:cNvSpPr>
          <p:nvPr>
            <p:ph type="pic" sz="quarter" idx="13" hasCustomPrompt="1"/>
          </p:nvPr>
        </p:nvSpPr>
        <p:spPr bwMode="gray">
          <a:xfrm>
            <a:off x="305991" y="381600"/>
            <a:ext cx="8531128" cy="5346700"/>
          </a:xfrm>
          <a:custGeom>
            <a:avLst/>
            <a:gdLst>
              <a:gd name="connsiteX0" fmla="*/ 415160 w 11374837"/>
              <a:gd name="connsiteY0" fmla="*/ 0 h 5346700"/>
              <a:gd name="connsiteX1" fmla="*/ 11374837 w 11374837"/>
              <a:gd name="connsiteY1" fmla="*/ 0 h 5346700"/>
              <a:gd name="connsiteX2" fmla="*/ 11374837 w 11374837"/>
              <a:gd name="connsiteY2" fmla="*/ 4930352 h 5346700"/>
              <a:gd name="connsiteX3" fmla="*/ 10958489 w 11374837"/>
              <a:gd name="connsiteY3" fmla="*/ 5346700 h 5346700"/>
              <a:gd name="connsiteX4" fmla="*/ 0 w 11374837"/>
              <a:gd name="connsiteY4" fmla="*/ 5346700 h 5346700"/>
              <a:gd name="connsiteX5" fmla="*/ 0 w 11374837"/>
              <a:gd name="connsiteY5" fmla="*/ 404562 h 5346700"/>
              <a:gd name="connsiteX6" fmla="*/ 7271 w 11374837"/>
              <a:gd name="connsiteY6" fmla="*/ 332439 h 5346700"/>
              <a:gd name="connsiteX7" fmla="*/ 415160 w 11374837"/>
              <a:gd name="connsiteY7" fmla="*/ 0 h 53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74837" h="5346700">
                <a:moveTo>
                  <a:pt x="415160" y="0"/>
                </a:moveTo>
                <a:lnTo>
                  <a:pt x="11374837" y="0"/>
                </a:lnTo>
                <a:lnTo>
                  <a:pt x="11374837" y="4930352"/>
                </a:lnTo>
                <a:cubicBezTo>
                  <a:pt x="11374837" y="5160295"/>
                  <a:pt x="11188432" y="5346700"/>
                  <a:pt x="10958489" y="5346700"/>
                </a:cubicBezTo>
                <a:lnTo>
                  <a:pt x="0" y="5346700"/>
                </a:lnTo>
                <a:lnTo>
                  <a:pt x="0" y="404562"/>
                </a:lnTo>
                <a:lnTo>
                  <a:pt x="7271" y="332439"/>
                </a:lnTo>
                <a:cubicBezTo>
                  <a:pt x="46094" y="142716"/>
                  <a:pt x="213960" y="0"/>
                  <a:pt x="415160" y="0"/>
                </a:cubicBezTo>
                <a:close/>
              </a:path>
            </a:pathLst>
          </a:custGeom>
          <a:solidFill>
            <a:schemeClr val="bg1">
              <a:lumMod val="95000"/>
            </a:schemeClr>
          </a:solidFill>
        </p:spPr>
        <p:txBody>
          <a:bodyPr wrap="square" anchor="ctr">
            <a:noAutofit/>
          </a:bodyPr>
          <a:lstStyle>
            <a:lvl1pPr marL="0" indent="0" algn="ctr">
              <a:buNone/>
              <a:defRPr sz="1200" baseline="0"/>
            </a:lvl1pPr>
          </a:lstStyle>
          <a:p>
            <a:r>
              <a:rPr lang="en-GB" dirty="0" smtClean="0"/>
              <a:t>Click icon to insert picture</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8" name="Picture 2" descr="G:\Administration\GSM\Group Marketing\Marketing and Campaigns\Branding\Logos\RFU Lock-up\RFU Official Legal Partne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62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lvl1pPr>
          </a:lstStyle>
          <a:p>
            <a:r>
              <a:rPr lang="en-US" dirty="0" smtClean="0"/>
              <a:t>Click to edit title on one line only</a:t>
            </a:r>
            <a:endParaRPr lang="en-GB" dirty="0"/>
          </a:p>
        </p:txBody>
      </p:sp>
      <p:sp>
        <p:nvSpPr>
          <p:cNvPr id="8" name="Content Placeholder 7"/>
          <p:cNvSpPr>
            <a:spLocks noGrp="1"/>
          </p:cNvSpPr>
          <p:nvPr>
            <p:ph sz="quarter" idx="13" hasCustomPrompt="1"/>
          </p:nvPr>
        </p:nvSpPr>
        <p:spPr bwMode="gray">
          <a:xfrm>
            <a:off x="628650" y="1494693"/>
            <a:ext cx="7912895" cy="3842483"/>
          </a:xfrm>
        </p:spPr>
        <p:txBody>
          <a:bodyPr rIns="270000"/>
          <a:lstStyle>
            <a:lvl1pPr>
              <a:defRPr baseline="0"/>
            </a:lvl1pPr>
            <a:lvl5pPr>
              <a:defRPr/>
            </a:lvl5pPr>
            <a:lvl6pPr>
              <a:defRPr/>
            </a:lvl6pPr>
            <a:lvl7pPr>
              <a:defRPr/>
            </a:lvl7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0"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6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content">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7912895" cy="457200"/>
          </a:xfrm>
        </p:spPr>
        <p:txBody>
          <a:bodyPr anchor="b">
            <a:normAutofit/>
          </a:bodyPr>
          <a:lstStyle>
            <a:lvl1pPr>
              <a:defRPr sz="2400"/>
            </a:lvl1pPr>
          </a:lstStyle>
          <a:p>
            <a:r>
              <a:rPr lang="en-US" dirty="0" smtClean="0"/>
              <a:t>Click to edit title on one line only</a:t>
            </a:r>
            <a:endParaRPr lang="en-GB" dirty="0"/>
          </a:p>
        </p:txBody>
      </p:sp>
      <p:sp>
        <p:nvSpPr>
          <p:cNvPr id="8" name="Content Placeholder 7"/>
          <p:cNvSpPr>
            <a:spLocks noGrp="1"/>
          </p:cNvSpPr>
          <p:nvPr>
            <p:ph sz="quarter" idx="13" hasCustomPrompt="1"/>
          </p:nvPr>
        </p:nvSpPr>
        <p:spPr bwMode="gray">
          <a:xfrm>
            <a:off x="628650" y="1494693"/>
            <a:ext cx="3943350" cy="3842483"/>
          </a:xfrm>
        </p:spPr>
        <p:txBody>
          <a:bodyPr rIns="27000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Content Placeholder 7"/>
          <p:cNvSpPr>
            <a:spLocks noGrp="1"/>
          </p:cNvSpPr>
          <p:nvPr>
            <p:ph sz="quarter" idx="14" hasCustomPrompt="1"/>
          </p:nvPr>
        </p:nvSpPr>
        <p:spPr bwMode="gray">
          <a:xfrm>
            <a:off x="4598195" y="1494693"/>
            <a:ext cx="3943350" cy="3842483"/>
          </a:xfrm>
        </p:spPr>
        <p:txBody>
          <a:bodyPr lIns="270000" rIns="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47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ontent + picture (right)">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628650" y="738554"/>
            <a:ext cx="3943350" cy="457200"/>
          </a:xfrm>
        </p:spPr>
        <p:txBody>
          <a:bodyPr rIns="180000" anchor="b">
            <a:normAutofit/>
          </a:bodyPr>
          <a:lstStyle>
            <a:lvl1pPr>
              <a:defRPr sz="2400" baseline="0"/>
            </a:lvl1pPr>
          </a:lstStyle>
          <a:p>
            <a:r>
              <a:rPr lang="en-US" dirty="0" smtClean="0"/>
              <a:t>Click to edit one line title</a:t>
            </a:r>
            <a:endParaRPr lang="en-GB" dirty="0"/>
          </a:p>
        </p:txBody>
      </p:sp>
      <p:sp>
        <p:nvSpPr>
          <p:cNvPr id="8" name="Content Placeholder 7"/>
          <p:cNvSpPr>
            <a:spLocks noGrp="1"/>
          </p:cNvSpPr>
          <p:nvPr>
            <p:ph sz="quarter" idx="13" hasCustomPrompt="1"/>
          </p:nvPr>
        </p:nvSpPr>
        <p:spPr bwMode="gray">
          <a:xfrm>
            <a:off x="628650" y="1494693"/>
            <a:ext cx="3943350" cy="3842483"/>
          </a:xfrm>
        </p:spPr>
        <p:txBody>
          <a:bodyPr rIns="27000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Picture Placeholder 13"/>
          <p:cNvSpPr>
            <a:spLocks noGrp="1"/>
          </p:cNvSpPr>
          <p:nvPr>
            <p:ph type="pic" sz="quarter" idx="14" hasCustomPrompt="1"/>
          </p:nvPr>
        </p:nvSpPr>
        <p:spPr bwMode="gray">
          <a:xfrm>
            <a:off x="4571100" y="381600"/>
            <a:ext cx="4265119" cy="5346700"/>
          </a:xfrm>
          <a:custGeom>
            <a:avLst/>
            <a:gdLst>
              <a:gd name="connsiteX0" fmla="*/ 0 w 5686825"/>
              <a:gd name="connsiteY0" fmla="*/ 0 h 5346700"/>
              <a:gd name="connsiteX1" fmla="*/ 5686825 w 5686825"/>
              <a:gd name="connsiteY1" fmla="*/ 0 h 5346700"/>
              <a:gd name="connsiteX2" fmla="*/ 5686825 w 5686825"/>
              <a:gd name="connsiteY2" fmla="*/ 4930352 h 5346700"/>
              <a:gd name="connsiteX3" fmla="*/ 5270477 w 5686825"/>
              <a:gd name="connsiteY3" fmla="*/ 5346700 h 5346700"/>
              <a:gd name="connsiteX4" fmla="*/ 0 w 5686825"/>
              <a:gd name="connsiteY4" fmla="*/ 5346700 h 534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825" h="5346700">
                <a:moveTo>
                  <a:pt x="0" y="0"/>
                </a:moveTo>
                <a:lnTo>
                  <a:pt x="5686825" y="0"/>
                </a:lnTo>
                <a:lnTo>
                  <a:pt x="5686825" y="4930352"/>
                </a:lnTo>
                <a:cubicBezTo>
                  <a:pt x="5686825" y="5160295"/>
                  <a:pt x="5500420" y="5346700"/>
                  <a:pt x="5270477" y="5346700"/>
                </a:cubicBezTo>
                <a:lnTo>
                  <a:pt x="0" y="5346700"/>
                </a:lnTo>
                <a:close/>
              </a:path>
            </a:pathLst>
          </a:custGeom>
          <a:solidFill>
            <a:schemeClr val="bg1">
              <a:lumMod val="95000"/>
            </a:schemeClr>
          </a:solidFill>
        </p:spPr>
        <p:txBody>
          <a:bodyPr wrap="square" anchor="ctr">
            <a:noAutofit/>
          </a:bodyPr>
          <a:lstStyle>
            <a:lvl1pPr marL="0" indent="0" algn="ctr">
              <a:buNone/>
              <a:defRPr sz="1200" baseline="0"/>
            </a:lvl1pPr>
          </a:lstStyle>
          <a:p>
            <a:r>
              <a:rPr lang="en-GB" dirty="0" smtClean="0"/>
              <a:t>Click icon to insert picture</a:t>
            </a:r>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1"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4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 picture (left)">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bwMode="gray">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lgn="ctr">
              <a:lnSpc>
                <a:spcPct val="90000"/>
              </a:lnSpc>
              <a:spcAft>
                <a:spcPts val="400"/>
              </a:spcAft>
              <a:buFont typeface="Arial" panose="020B0604020202020204" pitchFamily="34" charset="0"/>
              <a:buChar char="•"/>
            </a:pPr>
            <a:endParaRPr lang="en-GB" dirty="0" smtClean="0"/>
          </a:p>
        </p:txBody>
      </p:sp>
      <p:sp>
        <p:nvSpPr>
          <p:cNvPr id="18" name="Freeform 17"/>
          <p:cNvSpPr/>
          <p:nvPr userDrawn="1"/>
        </p:nvSpPr>
        <p:spPr bwMode="gray">
          <a:xfrm>
            <a:off x="0" y="0"/>
            <a:ext cx="9144000" cy="6858000"/>
          </a:xfrm>
          <a:custGeom>
            <a:avLst/>
            <a:gdLst>
              <a:gd name="connsiteX0" fmla="*/ 824336 w 12192000"/>
              <a:gd name="connsiteY0" fmla="*/ 381000 h 6858000"/>
              <a:gd name="connsiteX1" fmla="*/ 407988 w 12192000"/>
              <a:gd name="connsiteY1" fmla="*/ 797348 h 6858000"/>
              <a:gd name="connsiteX2" fmla="*/ 407988 w 12192000"/>
              <a:gd name="connsiteY2" fmla="*/ 5727700 h 6858000"/>
              <a:gd name="connsiteX3" fmla="*/ 11367665 w 12192000"/>
              <a:gd name="connsiteY3" fmla="*/ 5727700 h 6858000"/>
              <a:gd name="connsiteX4" fmla="*/ 11784013 w 12192000"/>
              <a:gd name="connsiteY4" fmla="*/ 5311352 h 6858000"/>
              <a:gd name="connsiteX5" fmla="*/ 11784013 w 12192000"/>
              <a:gd name="connsiteY5" fmla="*/ 381000 h 6858000"/>
              <a:gd name="connsiteX6" fmla="*/ 0 w 12192000"/>
              <a:gd name="connsiteY6" fmla="*/ 0 h 6858000"/>
              <a:gd name="connsiteX7" fmla="*/ 12192000 w 12192000"/>
              <a:gd name="connsiteY7" fmla="*/ 0 h 6858000"/>
              <a:gd name="connsiteX8" fmla="*/ 12192000 w 12192000"/>
              <a:gd name="connsiteY8" fmla="*/ 6858000 h 6858000"/>
              <a:gd name="connsiteX9" fmla="*/ 0 w 12192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824336" y="381000"/>
                </a:moveTo>
                <a:cubicBezTo>
                  <a:pt x="594393" y="381000"/>
                  <a:pt x="407988" y="567405"/>
                  <a:pt x="407988" y="797348"/>
                </a:cubicBezTo>
                <a:lnTo>
                  <a:pt x="407988" y="5727700"/>
                </a:lnTo>
                <a:lnTo>
                  <a:pt x="11367665" y="5727700"/>
                </a:lnTo>
                <a:cubicBezTo>
                  <a:pt x="11597608" y="5727700"/>
                  <a:pt x="11784013" y="5541295"/>
                  <a:pt x="11784013" y="5311352"/>
                </a:cubicBezTo>
                <a:lnTo>
                  <a:pt x="11784013" y="381000"/>
                </a:lnTo>
                <a:close/>
                <a:moveTo>
                  <a:pt x="0" y="0"/>
                </a:moveTo>
                <a:lnTo>
                  <a:pt x="12192000" y="0"/>
                </a:lnTo>
                <a:lnTo>
                  <a:pt x="12192000" y="6858000"/>
                </a:lnTo>
                <a:lnTo>
                  <a:pt x="0" y="685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itle 5"/>
          <p:cNvSpPr>
            <a:spLocks noGrp="1"/>
          </p:cNvSpPr>
          <p:nvPr>
            <p:ph type="title" hasCustomPrompt="1"/>
          </p:nvPr>
        </p:nvSpPr>
        <p:spPr bwMode="gray">
          <a:xfrm>
            <a:off x="4579620" y="738554"/>
            <a:ext cx="3969545" cy="457200"/>
          </a:xfrm>
        </p:spPr>
        <p:txBody>
          <a:bodyPr lIns="270000" anchor="b">
            <a:normAutofit/>
          </a:bodyPr>
          <a:lstStyle>
            <a:lvl1pPr>
              <a:defRPr sz="2400"/>
            </a:lvl1pPr>
          </a:lstStyle>
          <a:p>
            <a:r>
              <a:rPr lang="en-US" dirty="0" smtClean="0"/>
              <a:t>Click to edit one line title</a:t>
            </a:r>
            <a:endParaRPr lang="en-GB" dirty="0"/>
          </a:p>
        </p:txBody>
      </p:sp>
      <p:sp>
        <p:nvSpPr>
          <p:cNvPr id="8" name="Content Placeholder 7"/>
          <p:cNvSpPr>
            <a:spLocks noGrp="1"/>
          </p:cNvSpPr>
          <p:nvPr>
            <p:ph sz="quarter" idx="13" hasCustomPrompt="1"/>
          </p:nvPr>
        </p:nvSpPr>
        <p:spPr bwMode="gray">
          <a:xfrm>
            <a:off x="628650" y="1494693"/>
            <a:ext cx="3943350" cy="3842483"/>
          </a:xfrm>
        </p:spPr>
        <p:txBody>
          <a:bodyPr rIns="27000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Content Placeholder 7"/>
          <p:cNvSpPr>
            <a:spLocks noGrp="1"/>
          </p:cNvSpPr>
          <p:nvPr>
            <p:ph sz="quarter" idx="14" hasCustomPrompt="1"/>
          </p:nvPr>
        </p:nvSpPr>
        <p:spPr bwMode="gray">
          <a:xfrm>
            <a:off x="4582955" y="1494693"/>
            <a:ext cx="3943350" cy="3842483"/>
          </a:xfrm>
        </p:spPr>
        <p:txBody>
          <a:bodyPr lIns="270000" rIns="0"/>
          <a:lstStyle>
            <a:lvl1pPr>
              <a:defRPr baseline="0"/>
            </a:lvl1pPr>
          </a:lstStyle>
          <a:p>
            <a:pPr lvl="0"/>
            <a:r>
              <a:rPr lang="en-US" dirty="0" smtClean="0"/>
              <a:t>Click to edit text – see guidance slide on how to style this text. Alternatively click an icon below to insert other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1" name="Picture Placeholder 20"/>
          <p:cNvSpPr>
            <a:spLocks noGrp="1"/>
          </p:cNvSpPr>
          <p:nvPr>
            <p:ph type="pic" sz="quarter" idx="15" hasCustomPrompt="1"/>
          </p:nvPr>
        </p:nvSpPr>
        <p:spPr bwMode="gray">
          <a:xfrm>
            <a:off x="305100" y="381600"/>
            <a:ext cx="4266900" cy="5345400"/>
          </a:xfrm>
          <a:custGeom>
            <a:avLst/>
            <a:gdLst>
              <a:gd name="connsiteX0" fmla="*/ 416348 w 5689200"/>
              <a:gd name="connsiteY0" fmla="*/ 0 h 5345400"/>
              <a:gd name="connsiteX1" fmla="*/ 5689200 w 5689200"/>
              <a:gd name="connsiteY1" fmla="*/ 0 h 5345400"/>
              <a:gd name="connsiteX2" fmla="*/ 5689200 w 5689200"/>
              <a:gd name="connsiteY2" fmla="*/ 5345400 h 5345400"/>
              <a:gd name="connsiteX3" fmla="*/ 0 w 5689200"/>
              <a:gd name="connsiteY3" fmla="*/ 5345400 h 5345400"/>
              <a:gd name="connsiteX4" fmla="*/ 0 w 5689200"/>
              <a:gd name="connsiteY4" fmla="*/ 416348 h 5345400"/>
              <a:gd name="connsiteX5" fmla="*/ 416348 w 5689200"/>
              <a:gd name="connsiteY5" fmla="*/ 0 h 53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200" h="5345400">
                <a:moveTo>
                  <a:pt x="416348" y="0"/>
                </a:moveTo>
                <a:lnTo>
                  <a:pt x="5689200" y="0"/>
                </a:lnTo>
                <a:lnTo>
                  <a:pt x="5689200" y="5345400"/>
                </a:lnTo>
                <a:lnTo>
                  <a:pt x="0" y="5345400"/>
                </a:lnTo>
                <a:lnTo>
                  <a:pt x="0" y="416348"/>
                </a:lnTo>
                <a:cubicBezTo>
                  <a:pt x="0" y="186405"/>
                  <a:pt x="186405" y="0"/>
                  <a:pt x="416348" y="0"/>
                </a:cubicBezTo>
                <a:close/>
              </a:path>
            </a:pathLst>
          </a:custGeom>
          <a:solidFill>
            <a:schemeClr val="bg1">
              <a:lumMod val="95000"/>
            </a:schemeClr>
          </a:solidFill>
        </p:spPr>
        <p:txBody>
          <a:bodyPr wrap="square" anchor="ctr">
            <a:noAutofit/>
          </a:bodyPr>
          <a:lstStyle>
            <a:lvl1pPr algn="ctr">
              <a:defRPr sz="1200"/>
            </a:lvl1pPr>
          </a:lstStyle>
          <a:p>
            <a:r>
              <a:rPr lang="en-GB" dirty="0" smtClean="0"/>
              <a:t>Click icon to insert picture</a:t>
            </a:r>
          </a:p>
          <a:p>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0989" y="6089461"/>
            <a:ext cx="1635674" cy="398540"/>
          </a:xfrm>
          <a:prstGeom prst="rect">
            <a:avLst/>
          </a:prstGeom>
        </p:spPr>
      </p:pic>
      <p:pic>
        <p:nvPicPr>
          <p:cNvPr id="12" name="Picture 2" descr="G:\Administration\GSM\Group Marketing\Marketing and Campaigns\Branding\Logos\RFU Lock-up\RFU Official Legal Partner.jpg"/>
          <p:cNvPicPr>
            <a:picLocks noChangeAspect="1" noChangeArrowheads="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4377" y="5871862"/>
            <a:ext cx="1276246" cy="833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1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628650" y="738000"/>
            <a:ext cx="7913700" cy="457200"/>
          </a:xfrm>
          <a:prstGeom prst="rect">
            <a:avLst/>
          </a:prstGeom>
        </p:spPr>
        <p:txBody>
          <a:bodyPr vert="horz" lIns="0" tIns="0" rIns="0" bIns="0" rtlCol="0" anchor="b">
            <a:normAutofit/>
          </a:bodyPr>
          <a:lstStyle/>
          <a:p>
            <a:r>
              <a:rPr lang="en-US" dirty="0" smtClean="0"/>
              <a:t>This is your title text style.</a:t>
            </a:r>
            <a:endParaRPr lang="en-GB" dirty="0"/>
          </a:p>
        </p:txBody>
      </p:sp>
      <p:sp>
        <p:nvSpPr>
          <p:cNvPr id="3" name="Text Placeholder 2"/>
          <p:cNvSpPr>
            <a:spLocks noGrp="1"/>
          </p:cNvSpPr>
          <p:nvPr>
            <p:ph type="body" idx="1"/>
          </p:nvPr>
        </p:nvSpPr>
        <p:spPr bwMode="gray">
          <a:xfrm>
            <a:off x="628650" y="1825625"/>
            <a:ext cx="7886700" cy="4351338"/>
          </a:xfrm>
          <a:prstGeom prst="rect">
            <a:avLst/>
          </a:prstGeom>
        </p:spPr>
        <p:txBody>
          <a:bodyPr vert="horz" lIns="0" tIns="0" rIns="0" bIns="0" rtlCol="0">
            <a:normAutofit/>
          </a:bodyPr>
          <a:lstStyle/>
          <a:p>
            <a:pPr lvl="0"/>
            <a:r>
              <a:rPr lang="en-US" dirty="0" smtClean="0"/>
              <a:t>First level: 18pt Arial. Your primary text style used for main body text, normal paragraphs.</a:t>
            </a:r>
          </a:p>
          <a:p>
            <a:pPr lvl="1"/>
            <a:r>
              <a:rPr lang="en-US" dirty="0" smtClean="0"/>
              <a:t>Second level: 16pt Arial. Used for text that needs slightly less emphasis than the first level.</a:t>
            </a:r>
          </a:p>
          <a:p>
            <a:pPr lvl="2"/>
            <a:r>
              <a:rPr lang="en-US" dirty="0" smtClean="0"/>
              <a:t>Third level: 18pt Arial. Your primary bullet point style.</a:t>
            </a:r>
          </a:p>
          <a:p>
            <a:pPr lvl="3"/>
            <a:r>
              <a:rPr lang="en-US" dirty="0" smtClean="0"/>
              <a:t>Fourth level: 16pt Arial. Your secondary and final bullet point style.</a:t>
            </a:r>
          </a:p>
          <a:p>
            <a:pPr lvl="4"/>
            <a:r>
              <a:rPr lang="en-US" dirty="0" smtClean="0"/>
              <a:t>Fifth level: 18pt Arial. Used for sub-headings only.</a:t>
            </a:r>
          </a:p>
          <a:p>
            <a:pPr lvl="5"/>
            <a:r>
              <a:rPr lang="en-US" dirty="0" smtClean="0"/>
              <a:t>Sixth level: 18pt Arial. </a:t>
            </a:r>
            <a:r>
              <a:rPr lang="en-GB" dirty="0" smtClean="0"/>
              <a:t>18pt Arial. This should only be used on messaging that highlights our human approach.</a:t>
            </a:r>
          </a:p>
          <a:p>
            <a:pPr lvl="6"/>
            <a:r>
              <a:rPr lang="en-US" dirty="0" smtClean="0"/>
              <a:t>Seventh level: 16pt Arial. </a:t>
            </a:r>
            <a:r>
              <a:rPr lang="en-GB" dirty="0" smtClean="0"/>
              <a:t>This should only be used on call to actions.</a:t>
            </a:r>
          </a:p>
          <a:p>
            <a:pPr lvl="7"/>
            <a:r>
              <a:rPr lang="en-US" dirty="0" smtClean="0"/>
              <a:t>Eighth level: Denotes an incorrect style; click the ‘decrease list level button’ to return to a correct style. </a:t>
            </a:r>
          </a:p>
          <a:p>
            <a:pPr lvl="8"/>
            <a:r>
              <a:rPr lang="en-US" dirty="0" smtClean="0"/>
              <a:t>Ninth level: </a:t>
            </a:r>
            <a:r>
              <a:rPr lang="en-GB" dirty="0" smtClean="0"/>
              <a:t>Denotes an incorrect style; click the ‘decrease list level button’ to return to a correct style. </a:t>
            </a:r>
            <a:endParaRPr lang="en-GB" dirty="0"/>
          </a:p>
        </p:txBody>
      </p:sp>
    </p:spTree>
    <p:extLst>
      <p:ext uri="{BB962C8B-B14F-4D97-AF65-F5344CB8AC3E}">
        <p14:creationId xmlns:p14="http://schemas.microsoft.com/office/powerpoint/2010/main" val="238365651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9" r:id="rId4"/>
    <p:sldLayoutId id="2147483658" r:id="rId5"/>
    <p:sldLayoutId id="2147483667" r:id="rId6"/>
    <p:sldLayoutId id="2147483663" r:id="rId7"/>
    <p:sldLayoutId id="2147483664" r:id="rId8"/>
    <p:sldLayoutId id="2147483668" r:id="rId9"/>
    <p:sldLayoutId id="2147483666" r:id="rId10"/>
    <p:sldLayoutId id="2147483669" r:id="rId11"/>
    <p:sldLayoutId id="2147483670" r:id="rId12"/>
    <p:sldLayoutId id="2147483671" r:id="rId13"/>
    <p:sldLayoutId id="2147483672" r:id="rId14"/>
    <p:sldLayoutId id="2147483673" r:id="rId15"/>
    <p:sldLayoutId id="2147483674" r:id="rId16"/>
    <p:sldLayoutId id="2147483690" r:id="rId17"/>
    <p:sldLayoutId id="2147483684" r:id="rId18"/>
    <p:sldLayoutId id="2147483688" r:id="rId19"/>
    <p:sldLayoutId id="2147483689" r:id="rId20"/>
    <p:sldLayoutId id="2147483675" r:id="rId21"/>
    <p:sldLayoutId id="2147483676" r:id="rId22"/>
    <p:sldLayoutId id="2147483692" r:id="rId23"/>
    <p:sldLayoutId id="2147483678" r:id="rId24"/>
    <p:sldLayoutId id="2147483693" r:id="rId25"/>
    <p:sldLayoutId id="2147483694"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2000"/>
        </a:spcAft>
        <a:buFont typeface="Arial" panose="020B0604020202020204" pitchFamily="34" charset="0"/>
        <a:buNone/>
        <a:defRPr sz="1800" kern="1200" baseline="0">
          <a:solidFill>
            <a:schemeClr val="tx1"/>
          </a:solidFill>
          <a:latin typeface="+mn-lt"/>
          <a:ea typeface="+mn-ea"/>
          <a:cs typeface="+mn-cs"/>
        </a:defRPr>
      </a:lvl1pPr>
      <a:lvl2pPr marL="0" indent="0" algn="l" defTabSz="914400" rtl="0" eaLnBrk="1" latinLnBrk="0" hangingPunct="1">
        <a:lnSpc>
          <a:spcPct val="90000"/>
        </a:lnSpc>
        <a:spcBef>
          <a:spcPts val="0"/>
        </a:spcBef>
        <a:spcAft>
          <a:spcPts val="2000"/>
        </a:spcAft>
        <a:buFont typeface="Arial" panose="020B0604020202020204" pitchFamily="34" charset="0"/>
        <a:buNone/>
        <a:defRPr sz="1600" kern="1200" baseline="0">
          <a:solidFill>
            <a:schemeClr val="tx1"/>
          </a:solidFill>
          <a:latin typeface="+mn-lt"/>
          <a:ea typeface="+mn-ea"/>
          <a:cs typeface="+mn-cs"/>
        </a:defRPr>
      </a:lvl2pPr>
      <a:lvl3pPr marL="284400" indent="-284400" algn="l" defTabSz="914400" rtl="0" eaLnBrk="1" latinLnBrk="0" hangingPunct="1">
        <a:lnSpc>
          <a:spcPct val="9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568800" indent="-284400" algn="l" defTabSz="914400" rtl="0" eaLnBrk="1" latinLnBrk="0" hangingPunct="1">
        <a:lnSpc>
          <a:spcPct val="9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90000"/>
        </a:lnSpc>
        <a:spcBef>
          <a:spcPts val="1000"/>
        </a:spcBef>
        <a:spcAft>
          <a:spcPts val="0"/>
        </a:spcAft>
        <a:buFont typeface="Arial" panose="020B0604020202020204" pitchFamily="34" charset="0"/>
        <a:buNone/>
        <a:defRPr sz="1800" b="1" kern="1200" baseline="0">
          <a:solidFill>
            <a:schemeClr val="tx2"/>
          </a:solidFill>
          <a:latin typeface="+mn-lt"/>
          <a:ea typeface="+mn-ea"/>
          <a:cs typeface="+mn-cs"/>
        </a:defRPr>
      </a:lvl5pPr>
      <a:lvl6pPr marL="0" indent="0" algn="l" defTabSz="914400" rtl="0" eaLnBrk="1" latinLnBrk="0" hangingPunct="1">
        <a:lnSpc>
          <a:spcPct val="90000"/>
        </a:lnSpc>
        <a:spcBef>
          <a:spcPts val="1000"/>
        </a:spcBef>
        <a:buFont typeface="Arial" panose="020B0604020202020204" pitchFamily="34" charset="0"/>
        <a:buNone/>
        <a:defRPr sz="1800" b="1" kern="1200" baseline="0">
          <a:solidFill>
            <a:schemeClr val="accent3"/>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4"/>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baseline="0">
          <a:solidFill>
            <a:srgbClr val="FF0000"/>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rgbClr val="FF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5375" userDrawn="1">
          <p15:clr>
            <a:srgbClr val="F26B43"/>
          </p15:clr>
        </p15:guide>
        <p15:guide id="3" pos="385" userDrawn="1">
          <p15:clr>
            <a:srgbClr val="F26B43"/>
          </p15:clr>
        </p15:guide>
        <p15:guide id="4" orient="horz" pos="935" userDrawn="1">
          <p15:clr>
            <a:srgbClr val="F26B43"/>
          </p15:clr>
        </p15:guide>
        <p15:guide id="5" orient="horz" pos="3612" userDrawn="1">
          <p15:clr>
            <a:srgbClr val="F26B43"/>
          </p15:clr>
        </p15:guide>
        <p15:guide id="7" pos="2880" userDrawn="1">
          <p15:clr>
            <a:srgbClr val="F26B43"/>
          </p15:clr>
        </p15:guide>
        <p15:guide id="9" orient="horz" pos="3362" userDrawn="1">
          <p15:clr>
            <a:srgbClr val="F26B43"/>
          </p15:clr>
        </p15:guide>
        <p15:guide id="10" pos="181" userDrawn="1">
          <p15:clr>
            <a:srgbClr val="F26B43"/>
          </p15:clr>
        </p15:guide>
        <p15:guide id="11" pos="557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Layout" Target="../slideLayouts/slideLayout15.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5.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5.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5.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about:blank"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 Id="rId5" Type="http://schemas.openxmlformats.org/officeDocument/2006/relationships/comments" Target="../comments/commen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373" y="4474347"/>
            <a:ext cx="8273988" cy="1189606"/>
          </a:xfrm>
        </p:spPr>
        <p:txBody>
          <a:bodyPr>
            <a:noAutofit/>
          </a:bodyPr>
          <a:lstStyle/>
          <a:p>
            <a:pPr algn="ctr"/>
            <a:r>
              <a:rPr lang="en-GB" sz="1900" dirty="0" smtClean="0"/>
              <a:t/>
            </a:r>
            <a:br>
              <a:rPr lang="en-GB" sz="1900" dirty="0" smtClean="0"/>
            </a:br>
            <a:r>
              <a:rPr lang="en-GB" i="1" dirty="0" smtClean="0"/>
              <a:t>Using judicial review as a tool of systemic change</a:t>
            </a:r>
            <a:r>
              <a:rPr lang="en-GB" sz="1900" dirty="0" smtClean="0"/>
              <a:t/>
            </a:r>
            <a:br>
              <a:rPr lang="en-GB" sz="1900" dirty="0" smtClean="0"/>
            </a:br>
            <a:r>
              <a:rPr lang="en-GB" sz="1900" dirty="0"/>
              <a:t/>
            </a:r>
            <a:br>
              <a:rPr lang="en-GB" sz="1900" dirty="0"/>
            </a:br>
            <a:r>
              <a:rPr lang="en-GB" sz="1800" dirty="0" smtClean="0"/>
              <a:t>National Advocacy Conference, October 2020</a:t>
            </a:r>
            <a:endParaRPr lang="en-GB" sz="1800" b="0" dirty="0"/>
          </a:p>
        </p:txBody>
      </p:sp>
      <p:pic>
        <p:nvPicPr>
          <p:cNvPr id="4" name="Picture Placeholder 3"/>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3616" b="13616"/>
          <a:stretch>
            <a:fillRect/>
          </a:stretch>
        </p:blipFill>
        <p:spPr/>
      </p:pic>
    </p:spTree>
    <p:extLst>
      <p:ext uri="{BB962C8B-B14F-4D97-AF65-F5344CB8AC3E}">
        <p14:creationId xmlns:p14="http://schemas.microsoft.com/office/powerpoint/2010/main" val="4064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Who can bring a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400" b="1" dirty="0" smtClean="0"/>
              <a:t>An individual (or individuals) who is affected by the decision</a:t>
            </a:r>
            <a:r>
              <a:rPr lang="en-GB" sz="2400" dirty="0" smtClean="0"/>
              <a:t> – with support from a litigation friend such as a family member or advocate if they lack capacity to litigate</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b="1" dirty="0" smtClean="0"/>
              <a:t>An organisation such as a charity, NGO or campaign group </a:t>
            </a:r>
            <a:r>
              <a:rPr lang="en-GB" sz="2400" dirty="0" smtClean="0"/>
              <a:t>– as long as it has ‘sufficient interest’ in the issue</a:t>
            </a:r>
          </a:p>
          <a:p>
            <a:pPr marL="342900" indent="-342900">
              <a:buFont typeface="Wingdings" panose="05000000000000000000" pitchFamily="2" charset="2"/>
              <a:buChar char="Ø"/>
            </a:pPr>
            <a:endParaRPr lang="en-GB" sz="2400" b="1" dirty="0"/>
          </a:p>
        </p:txBody>
      </p:sp>
    </p:spTree>
    <p:custDataLst>
      <p:tags r:id="rId1"/>
    </p:custDataLst>
    <p:extLst>
      <p:ext uri="{BB962C8B-B14F-4D97-AF65-F5344CB8AC3E}">
        <p14:creationId xmlns:p14="http://schemas.microsoft.com/office/powerpoint/2010/main" val="125286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How can you fund a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400" b="1" dirty="0" smtClean="0"/>
              <a:t>Legal aid </a:t>
            </a:r>
            <a:r>
              <a:rPr lang="en-GB" sz="2400" dirty="0" smtClean="0"/>
              <a:t>is available for judicial review cases if a person is financially eligible (see civil legal aid </a:t>
            </a:r>
            <a:r>
              <a:rPr lang="en-GB" sz="2400" dirty="0" smtClean="0">
                <a:hlinkClick r:id="rId3"/>
              </a:rPr>
              <a:t>eligibility </a:t>
            </a:r>
            <a:r>
              <a:rPr lang="en-GB" sz="2400" dirty="0" err="1" smtClean="0">
                <a:hlinkClick r:id="rId3"/>
              </a:rPr>
              <a:t>keycard</a:t>
            </a:r>
            <a:r>
              <a:rPr lang="en-GB" sz="2400" dirty="0" smtClean="0"/>
              <a:t> for summary). Legal aid also provides protection against adverse costs if the case is lost.</a:t>
            </a:r>
          </a:p>
          <a:p>
            <a:pPr marL="342900" indent="-342900">
              <a:buFont typeface="Wingdings" panose="05000000000000000000" pitchFamily="2" charset="2"/>
              <a:buChar char="Ø"/>
            </a:pPr>
            <a:endParaRPr lang="en-GB" sz="2400" dirty="0" smtClean="0"/>
          </a:p>
          <a:p>
            <a:pPr marL="342900" indent="-342900">
              <a:buFont typeface="Wingdings" panose="05000000000000000000" pitchFamily="2" charset="2"/>
              <a:buChar char="Ø"/>
            </a:pPr>
            <a:r>
              <a:rPr lang="en-GB" sz="2400" b="1" dirty="0" smtClean="0"/>
              <a:t>Crowdfunding </a:t>
            </a:r>
            <a:r>
              <a:rPr lang="en-GB" sz="2400" dirty="0" smtClean="0"/>
              <a:t>– e.g. </a:t>
            </a:r>
            <a:r>
              <a:rPr lang="en-GB" sz="2400" dirty="0" err="1" smtClean="0"/>
              <a:t>CrowdJustice</a:t>
            </a:r>
            <a:endParaRPr lang="en-GB" sz="2400" dirty="0" smtClean="0"/>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b="1" dirty="0" smtClean="0"/>
              <a:t>Private funding </a:t>
            </a:r>
          </a:p>
          <a:p>
            <a:pPr marL="342900" indent="-342900">
              <a:buFont typeface="Wingdings" panose="05000000000000000000" pitchFamily="2" charset="2"/>
              <a:buChar char="Ø"/>
            </a:pPr>
            <a:endParaRPr lang="en-GB" sz="2400" b="1" dirty="0"/>
          </a:p>
        </p:txBody>
      </p:sp>
    </p:spTree>
    <p:custDataLst>
      <p:tags r:id="rId1"/>
    </p:custDataLst>
    <p:extLst>
      <p:ext uri="{BB962C8B-B14F-4D97-AF65-F5344CB8AC3E}">
        <p14:creationId xmlns:p14="http://schemas.microsoft.com/office/powerpoint/2010/main" val="249634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Key questions</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6" y="1890944"/>
            <a:ext cx="7767961" cy="3323987"/>
          </a:xfrm>
          <a:prstGeom prst="rect">
            <a:avLst/>
          </a:prstGeom>
          <a:noFill/>
        </p:spPr>
        <p:txBody>
          <a:bodyPr wrap="square" rtlCol="0">
            <a:spAutoFit/>
          </a:bodyPr>
          <a:lstStyle/>
          <a:p>
            <a:pPr marL="342900" indent="-342900">
              <a:lnSpc>
                <a:spcPct val="90000"/>
              </a:lnSpc>
              <a:spcAft>
                <a:spcPts val="400"/>
              </a:spcAft>
              <a:buFont typeface="Wingdings" panose="05000000000000000000" pitchFamily="2" charset="2"/>
              <a:buChar char="Ø"/>
            </a:pPr>
            <a:r>
              <a:rPr lang="en-GB" sz="2000" i="1" dirty="0" smtClean="0">
                <a:solidFill>
                  <a:schemeClr val="bg2"/>
                </a:solidFill>
              </a:rPr>
              <a:t>Who</a:t>
            </a:r>
            <a:r>
              <a:rPr lang="en-GB" sz="2000" dirty="0" smtClean="0">
                <a:solidFill>
                  <a:schemeClr val="bg2"/>
                </a:solidFill>
              </a:rPr>
              <a:t> made the decision which your client wants to challenge?</a:t>
            </a: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i="1" dirty="0" smtClean="0">
                <a:solidFill>
                  <a:schemeClr val="bg2"/>
                </a:solidFill>
              </a:rPr>
              <a:t>When</a:t>
            </a:r>
            <a:r>
              <a:rPr lang="en-GB" sz="2000" dirty="0" smtClean="0">
                <a:solidFill>
                  <a:schemeClr val="bg2"/>
                </a:solidFill>
              </a:rPr>
              <a:t> was the decision made?</a:t>
            </a: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i="1" dirty="0" smtClean="0">
                <a:solidFill>
                  <a:schemeClr val="bg2"/>
                </a:solidFill>
              </a:rPr>
              <a:t>What</a:t>
            </a:r>
            <a:r>
              <a:rPr lang="en-GB" sz="2000" dirty="0" smtClean="0">
                <a:solidFill>
                  <a:schemeClr val="bg2"/>
                </a:solidFill>
              </a:rPr>
              <a:t> is the impact of the decision on your client and others?</a:t>
            </a: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i="1" dirty="0" smtClean="0">
                <a:solidFill>
                  <a:schemeClr val="bg2"/>
                </a:solidFill>
              </a:rPr>
              <a:t>How</a:t>
            </a:r>
            <a:r>
              <a:rPr lang="en-GB" sz="2000" dirty="0" smtClean="0">
                <a:solidFill>
                  <a:schemeClr val="bg2"/>
                </a:solidFill>
              </a:rPr>
              <a:t> was the decision made?</a:t>
            </a:r>
          </a:p>
          <a:p>
            <a:pPr marL="342900" indent="-342900">
              <a:lnSpc>
                <a:spcPct val="90000"/>
              </a:lnSpc>
              <a:spcAft>
                <a:spcPts val="400"/>
              </a:spcAft>
              <a:buFont typeface="Wingdings" panose="05000000000000000000" pitchFamily="2" charset="2"/>
              <a:buChar char="Ø"/>
            </a:pPr>
            <a:endParaRPr lang="en-GB" sz="2000" dirty="0" smtClean="0">
              <a:solidFill>
                <a:schemeClr val="bg2"/>
              </a:solidFill>
            </a:endParaRPr>
          </a:p>
          <a:p>
            <a:pPr marL="342900" indent="-342900">
              <a:lnSpc>
                <a:spcPct val="90000"/>
              </a:lnSpc>
              <a:spcAft>
                <a:spcPts val="400"/>
              </a:spcAft>
              <a:buFont typeface="Wingdings" panose="05000000000000000000" pitchFamily="2" charset="2"/>
              <a:buChar char="Ø"/>
            </a:pPr>
            <a:r>
              <a:rPr lang="en-GB" sz="2000" i="1" dirty="0" smtClean="0">
                <a:solidFill>
                  <a:schemeClr val="bg2"/>
                </a:solidFill>
              </a:rPr>
              <a:t>Why</a:t>
            </a:r>
            <a:r>
              <a:rPr lang="en-GB" sz="2000" dirty="0" smtClean="0">
                <a:solidFill>
                  <a:schemeClr val="bg2"/>
                </a:solidFill>
              </a:rPr>
              <a:t> is the public body’s decision or act unlawful?</a:t>
            </a:r>
          </a:p>
          <a:p>
            <a:pPr>
              <a:lnSpc>
                <a:spcPct val="90000"/>
              </a:lnSpc>
              <a:spcAft>
                <a:spcPts val="400"/>
              </a:spcAft>
            </a:pPr>
            <a:endParaRPr lang="en-GB" sz="2000" dirty="0" smtClean="0">
              <a:solidFill>
                <a:schemeClr val="bg2"/>
              </a:solidFill>
            </a:endParaRPr>
          </a:p>
        </p:txBody>
      </p:sp>
    </p:spTree>
    <p:custDataLst>
      <p:tags r:id="rId1"/>
    </p:custDataLst>
    <p:extLst>
      <p:ext uri="{BB962C8B-B14F-4D97-AF65-F5344CB8AC3E}">
        <p14:creationId xmlns:p14="http://schemas.microsoft.com/office/powerpoint/2010/main" val="394580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Grounds of challenge</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3" y="1890944"/>
            <a:ext cx="7767961" cy="4261679"/>
          </a:xfrm>
          <a:prstGeom prst="rect">
            <a:avLst/>
          </a:prstGeom>
          <a:noFill/>
        </p:spPr>
        <p:txBody>
          <a:bodyPr wrap="square" rtlCol="0">
            <a:spAutoFit/>
          </a:bodyPr>
          <a:lstStyle/>
          <a:p>
            <a:pPr algn="ctr">
              <a:lnSpc>
                <a:spcPct val="90000"/>
              </a:lnSpc>
              <a:spcAft>
                <a:spcPts val="400"/>
              </a:spcAft>
            </a:pPr>
            <a:r>
              <a:rPr lang="en-GB" sz="2400" b="1" dirty="0" smtClean="0">
                <a:solidFill>
                  <a:schemeClr val="bg2"/>
                </a:solidFill>
              </a:rPr>
              <a:t>Why is the public body’s decision or act unlawful?</a:t>
            </a:r>
          </a:p>
          <a:p>
            <a:pPr>
              <a:lnSpc>
                <a:spcPct val="90000"/>
              </a:lnSpc>
              <a:spcAft>
                <a:spcPts val="400"/>
              </a:spcAft>
            </a:pPr>
            <a:endParaRPr lang="en-GB" sz="2000" dirty="0" smtClean="0">
              <a:solidFill>
                <a:schemeClr val="bg2"/>
              </a:solidFill>
            </a:endParaRPr>
          </a:p>
          <a:p>
            <a:pPr>
              <a:lnSpc>
                <a:spcPct val="90000"/>
              </a:lnSpc>
              <a:spcAft>
                <a:spcPts val="400"/>
              </a:spcAft>
            </a:pPr>
            <a:r>
              <a:rPr lang="en-GB" sz="2000" dirty="0" smtClean="0">
                <a:solidFill>
                  <a:schemeClr val="bg2"/>
                </a:solidFill>
              </a:rPr>
              <a:t>Three main ‘grounds’ of judicial review (which may overlap):</a:t>
            </a:r>
          </a:p>
          <a:p>
            <a:pPr>
              <a:lnSpc>
                <a:spcPct val="90000"/>
              </a:lnSpc>
              <a:spcAft>
                <a:spcPts val="400"/>
              </a:spcAft>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b="1" dirty="0" smtClean="0">
                <a:solidFill>
                  <a:schemeClr val="bg2"/>
                </a:solidFill>
              </a:rPr>
              <a:t>Procedural unfairness</a:t>
            </a:r>
            <a:r>
              <a:rPr lang="en-GB" sz="2000" dirty="0" smtClean="0">
                <a:solidFill>
                  <a:schemeClr val="bg2"/>
                </a:solidFill>
              </a:rPr>
              <a:t>: the process leading to the decision was unfair</a:t>
            </a:r>
          </a:p>
          <a:p>
            <a:pPr marL="342900" indent="-342900">
              <a:lnSpc>
                <a:spcPct val="90000"/>
              </a:lnSpc>
              <a:spcAft>
                <a:spcPts val="400"/>
              </a:spcAft>
              <a:buFont typeface="Wingdings" panose="05000000000000000000" pitchFamily="2" charset="2"/>
              <a:buChar char="Ø"/>
            </a:pPr>
            <a:endParaRPr lang="en-GB" sz="2000" dirty="0" smtClean="0">
              <a:solidFill>
                <a:schemeClr val="bg2"/>
              </a:solidFill>
            </a:endParaRPr>
          </a:p>
          <a:p>
            <a:pPr marL="342900" indent="-342900">
              <a:lnSpc>
                <a:spcPct val="90000"/>
              </a:lnSpc>
              <a:spcAft>
                <a:spcPts val="400"/>
              </a:spcAft>
              <a:buFont typeface="Wingdings" panose="05000000000000000000" pitchFamily="2" charset="2"/>
              <a:buChar char="Ø"/>
            </a:pPr>
            <a:r>
              <a:rPr lang="en-GB" sz="2000" b="1" dirty="0" smtClean="0">
                <a:solidFill>
                  <a:schemeClr val="bg2"/>
                </a:solidFill>
              </a:rPr>
              <a:t>Illegality</a:t>
            </a:r>
            <a:r>
              <a:rPr lang="en-GB" sz="2000" dirty="0" smtClean="0">
                <a:solidFill>
                  <a:schemeClr val="bg2"/>
                </a:solidFill>
              </a:rPr>
              <a:t>: </a:t>
            </a:r>
            <a:r>
              <a:rPr lang="en-GB" sz="2000" dirty="0">
                <a:solidFill>
                  <a:schemeClr val="bg2"/>
                </a:solidFill>
              </a:rPr>
              <a:t>the public body acted outside its legal </a:t>
            </a:r>
            <a:r>
              <a:rPr lang="en-GB" sz="2000" dirty="0" smtClean="0">
                <a:solidFill>
                  <a:schemeClr val="bg2"/>
                </a:solidFill>
              </a:rPr>
              <a:t>powers</a:t>
            </a: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b="1" dirty="0" smtClean="0">
                <a:solidFill>
                  <a:schemeClr val="bg2"/>
                </a:solidFill>
              </a:rPr>
              <a:t>Irrationality</a:t>
            </a:r>
            <a:r>
              <a:rPr lang="en-GB" sz="2000" dirty="0" smtClean="0">
                <a:solidFill>
                  <a:schemeClr val="bg2"/>
                </a:solidFill>
              </a:rPr>
              <a:t>: the decision was so unreasonable that no reasonable decision-maker could have made it (a high bar)</a:t>
            </a:r>
            <a:endParaRPr lang="en-GB" sz="2000" dirty="0">
              <a:solidFill>
                <a:schemeClr val="bg2"/>
              </a:solidFill>
            </a:endParaRPr>
          </a:p>
          <a:p>
            <a:pPr>
              <a:lnSpc>
                <a:spcPct val="90000"/>
              </a:lnSpc>
              <a:spcAft>
                <a:spcPts val="400"/>
              </a:spcAft>
            </a:pPr>
            <a:endParaRPr lang="en-GB" sz="2000" dirty="0" smtClean="0">
              <a:solidFill>
                <a:schemeClr val="bg2"/>
              </a:solidFill>
            </a:endParaRPr>
          </a:p>
          <a:p>
            <a:pPr marL="342900" indent="-342900">
              <a:lnSpc>
                <a:spcPct val="90000"/>
              </a:lnSpc>
              <a:spcAft>
                <a:spcPts val="400"/>
              </a:spcAft>
              <a:buFont typeface="Wingdings" panose="05000000000000000000" pitchFamily="2" charset="2"/>
              <a:buChar char="Ø"/>
            </a:pPr>
            <a:endParaRPr lang="en-GB" sz="2000" dirty="0" smtClean="0">
              <a:solidFill>
                <a:schemeClr val="bg2"/>
              </a:solidFill>
            </a:endParaRPr>
          </a:p>
        </p:txBody>
      </p:sp>
    </p:spTree>
    <p:custDataLst>
      <p:tags r:id="rId1"/>
    </p:custDataLst>
    <p:extLst>
      <p:ext uri="{BB962C8B-B14F-4D97-AF65-F5344CB8AC3E}">
        <p14:creationId xmlns:p14="http://schemas.microsoft.com/office/powerpoint/2010/main" val="107856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Grounds of challenge</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4" y="1890944"/>
            <a:ext cx="7767961" cy="4764381"/>
          </a:xfrm>
          <a:prstGeom prst="rect">
            <a:avLst/>
          </a:prstGeom>
          <a:noFill/>
        </p:spPr>
        <p:txBody>
          <a:bodyPr wrap="square" rtlCol="0">
            <a:spAutoFit/>
          </a:bodyPr>
          <a:lstStyle/>
          <a:p>
            <a:pPr algn="ctr">
              <a:lnSpc>
                <a:spcPct val="90000"/>
              </a:lnSpc>
              <a:spcAft>
                <a:spcPts val="400"/>
              </a:spcAft>
            </a:pPr>
            <a:r>
              <a:rPr lang="en-GB" sz="2400" b="1" dirty="0" smtClean="0">
                <a:solidFill>
                  <a:schemeClr val="bg2"/>
                </a:solidFill>
              </a:rPr>
              <a:t>Why is the public body’s decision or act unlawful?</a:t>
            </a: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dirty="0" smtClean="0">
                <a:solidFill>
                  <a:schemeClr val="bg2"/>
                </a:solidFill>
              </a:rPr>
              <a:t>A decision can also be challenged on the basis that the public body has acted in a way which is incompatible with human rights, as given effect by the Human Rights Act 1998</a:t>
            </a: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dirty="0">
                <a:solidFill>
                  <a:schemeClr val="bg2"/>
                </a:solidFill>
              </a:rPr>
              <a:t>N</a:t>
            </a:r>
            <a:r>
              <a:rPr lang="en-GB" sz="2000" dirty="0" smtClean="0">
                <a:solidFill>
                  <a:schemeClr val="bg2"/>
                </a:solidFill>
              </a:rPr>
              <a:t>ote: the courts cannot overturn primary legislation passed by Parliament – the most they can do is declare it incompatible with the Human Rights Act (this is very rare)</a:t>
            </a: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dirty="0" smtClean="0">
                <a:solidFill>
                  <a:schemeClr val="bg2"/>
                </a:solidFill>
              </a:rPr>
              <a:t>The courts can overturn secondary legislation, e.g. Regulations made by government ministers</a:t>
            </a:r>
          </a:p>
          <a:p>
            <a:pPr marL="342900" indent="-342900">
              <a:lnSpc>
                <a:spcPct val="90000"/>
              </a:lnSpc>
              <a:spcAft>
                <a:spcPts val="400"/>
              </a:spcAft>
              <a:buFont typeface="Wingdings" panose="05000000000000000000" pitchFamily="2" charset="2"/>
              <a:buChar char="Ø"/>
            </a:pPr>
            <a:endParaRPr lang="en-GB" sz="2000" dirty="0" smtClean="0">
              <a:solidFill>
                <a:schemeClr val="bg2"/>
              </a:solidFill>
            </a:endParaRPr>
          </a:p>
          <a:p>
            <a:pPr marL="342900" indent="-342900">
              <a:lnSpc>
                <a:spcPct val="90000"/>
              </a:lnSpc>
              <a:spcAft>
                <a:spcPts val="400"/>
              </a:spcAft>
              <a:buFont typeface="Wingdings" panose="05000000000000000000" pitchFamily="2" charset="2"/>
              <a:buChar char="Ø"/>
            </a:pPr>
            <a:endParaRPr lang="en-GB" sz="2000" dirty="0" smtClean="0">
              <a:solidFill>
                <a:schemeClr val="bg2"/>
              </a:solidFill>
            </a:endParaRPr>
          </a:p>
          <a:p>
            <a:pPr marL="342900" indent="-342900">
              <a:lnSpc>
                <a:spcPct val="90000"/>
              </a:lnSpc>
              <a:spcAft>
                <a:spcPts val="400"/>
              </a:spcAft>
              <a:buFont typeface="Wingdings" panose="05000000000000000000" pitchFamily="2" charset="2"/>
              <a:buChar char="Ø"/>
            </a:pPr>
            <a:endParaRPr lang="en-GB" sz="2000" dirty="0" smtClean="0">
              <a:solidFill>
                <a:schemeClr val="bg2"/>
              </a:solidFill>
            </a:endParaRPr>
          </a:p>
        </p:txBody>
      </p:sp>
    </p:spTree>
    <p:custDataLst>
      <p:tags r:id="rId1"/>
    </p:custDataLst>
    <p:extLst>
      <p:ext uri="{BB962C8B-B14F-4D97-AF65-F5344CB8AC3E}">
        <p14:creationId xmlns:p14="http://schemas.microsoft.com/office/powerpoint/2010/main" val="283476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Grounds of challenge – examples </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2" y="1696211"/>
            <a:ext cx="7767961" cy="4174476"/>
          </a:xfrm>
          <a:prstGeom prst="rect">
            <a:avLst/>
          </a:prstGeom>
          <a:noFill/>
        </p:spPr>
        <p:txBody>
          <a:bodyPr wrap="square" rtlCol="0">
            <a:spAutoFit/>
          </a:bodyPr>
          <a:lstStyle/>
          <a:p>
            <a:pPr marL="342900" indent="-342900">
              <a:lnSpc>
                <a:spcPct val="90000"/>
              </a:lnSpc>
              <a:spcAft>
                <a:spcPts val="400"/>
              </a:spcAft>
              <a:buFont typeface="Wingdings" panose="05000000000000000000" pitchFamily="2" charset="2"/>
              <a:buChar char="Ø"/>
            </a:pPr>
            <a:r>
              <a:rPr lang="en-GB" b="1" dirty="0" smtClean="0">
                <a:solidFill>
                  <a:schemeClr val="bg2"/>
                </a:solidFill>
              </a:rPr>
              <a:t>Procedural unfairness</a:t>
            </a:r>
            <a:r>
              <a:rPr lang="en-GB" dirty="0" smtClean="0">
                <a:solidFill>
                  <a:schemeClr val="bg2"/>
                </a:solidFill>
              </a:rPr>
              <a:t>:</a:t>
            </a:r>
          </a:p>
          <a:p>
            <a:pPr marL="800100" lvl="1" indent="-342900">
              <a:lnSpc>
                <a:spcPct val="90000"/>
              </a:lnSpc>
              <a:spcAft>
                <a:spcPts val="400"/>
              </a:spcAft>
              <a:buFont typeface="Wingdings" panose="05000000000000000000" pitchFamily="2" charset="2"/>
              <a:buChar char="§"/>
            </a:pPr>
            <a:r>
              <a:rPr lang="en-GB" dirty="0" smtClean="0">
                <a:solidFill>
                  <a:schemeClr val="bg2"/>
                </a:solidFill>
              </a:rPr>
              <a:t>Failing to consult or carrying out an inadequate consultation</a:t>
            </a:r>
          </a:p>
          <a:p>
            <a:pPr marL="800100" lvl="1" indent="-342900">
              <a:lnSpc>
                <a:spcPct val="90000"/>
              </a:lnSpc>
              <a:spcAft>
                <a:spcPts val="400"/>
              </a:spcAft>
              <a:buFont typeface="Wingdings" panose="05000000000000000000" pitchFamily="2" charset="2"/>
              <a:buChar char="§"/>
            </a:pPr>
            <a:r>
              <a:rPr lang="en-GB" dirty="0" smtClean="0">
                <a:solidFill>
                  <a:schemeClr val="bg2"/>
                </a:solidFill>
              </a:rPr>
              <a:t>Breach of duties under the Equality Act, e.g. the public sector equality duty</a:t>
            </a:r>
          </a:p>
          <a:p>
            <a:pPr marL="800100" lvl="1" indent="-342900">
              <a:lnSpc>
                <a:spcPct val="90000"/>
              </a:lnSpc>
              <a:spcAft>
                <a:spcPts val="400"/>
              </a:spcAft>
              <a:buFont typeface="Wingdings" panose="05000000000000000000" pitchFamily="2" charset="2"/>
              <a:buChar char="§"/>
            </a:pPr>
            <a:r>
              <a:rPr lang="en-GB" dirty="0" smtClean="0">
                <a:solidFill>
                  <a:schemeClr val="bg2"/>
                </a:solidFill>
              </a:rPr>
              <a:t>Failures in the Care Act assessment process</a:t>
            </a:r>
          </a:p>
          <a:p>
            <a:pPr marL="800100" lvl="1" indent="-342900">
              <a:lnSpc>
                <a:spcPct val="90000"/>
              </a:lnSpc>
              <a:spcAft>
                <a:spcPts val="400"/>
              </a:spcAft>
              <a:buFont typeface="Wingdings" panose="05000000000000000000" pitchFamily="2" charset="2"/>
              <a:buChar char="§"/>
            </a:pPr>
            <a:r>
              <a:rPr lang="en-GB" dirty="0" smtClean="0">
                <a:solidFill>
                  <a:schemeClr val="bg2"/>
                </a:solidFill>
              </a:rPr>
              <a:t>Failure to follow guidance (e.g. statutory guidance)</a:t>
            </a:r>
          </a:p>
          <a:p>
            <a:pPr>
              <a:lnSpc>
                <a:spcPct val="90000"/>
              </a:lnSpc>
              <a:spcAft>
                <a:spcPts val="400"/>
              </a:spcAft>
            </a:pPr>
            <a:endParaRPr lang="en-GB" dirty="0">
              <a:solidFill>
                <a:schemeClr val="bg2"/>
              </a:solidFill>
            </a:endParaRPr>
          </a:p>
          <a:p>
            <a:pPr marL="342900" indent="-342900">
              <a:lnSpc>
                <a:spcPct val="90000"/>
              </a:lnSpc>
              <a:spcAft>
                <a:spcPts val="400"/>
              </a:spcAft>
              <a:buFont typeface="Wingdings" panose="05000000000000000000" pitchFamily="2" charset="2"/>
              <a:buChar char="Ø"/>
            </a:pPr>
            <a:r>
              <a:rPr lang="en-GB" b="1" dirty="0" smtClean="0">
                <a:solidFill>
                  <a:schemeClr val="bg2"/>
                </a:solidFill>
              </a:rPr>
              <a:t>Illegality</a:t>
            </a:r>
            <a:r>
              <a:rPr lang="en-GB" dirty="0" smtClean="0">
                <a:solidFill>
                  <a:schemeClr val="bg2"/>
                </a:solidFill>
              </a:rPr>
              <a:t>:</a:t>
            </a:r>
          </a:p>
          <a:p>
            <a:pPr marL="800100" lvl="1" indent="-342900">
              <a:lnSpc>
                <a:spcPct val="90000"/>
              </a:lnSpc>
              <a:spcAft>
                <a:spcPts val="400"/>
              </a:spcAft>
              <a:buFont typeface="Wingdings" panose="05000000000000000000" pitchFamily="2" charset="2"/>
              <a:buChar char="§"/>
            </a:pPr>
            <a:r>
              <a:rPr lang="en-GB" dirty="0" smtClean="0">
                <a:solidFill>
                  <a:schemeClr val="bg2"/>
                </a:solidFill>
              </a:rPr>
              <a:t>Misinterpreting legal powers or duties</a:t>
            </a:r>
          </a:p>
          <a:p>
            <a:pPr marL="800100" lvl="1" indent="-342900">
              <a:lnSpc>
                <a:spcPct val="90000"/>
              </a:lnSpc>
              <a:spcAft>
                <a:spcPts val="400"/>
              </a:spcAft>
              <a:buFont typeface="Wingdings" panose="05000000000000000000" pitchFamily="2" charset="2"/>
              <a:buChar char="§"/>
            </a:pPr>
            <a:r>
              <a:rPr lang="en-GB" dirty="0" smtClean="0">
                <a:solidFill>
                  <a:schemeClr val="bg2"/>
                </a:solidFill>
              </a:rPr>
              <a:t>Applying an overly rigid policy (‘fettering’ of discretion)</a:t>
            </a:r>
          </a:p>
          <a:p>
            <a:pPr marL="800100" lvl="1" indent="-342900">
              <a:lnSpc>
                <a:spcPct val="90000"/>
              </a:lnSpc>
              <a:spcAft>
                <a:spcPts val="400"/>
              </a:spcAft>
              <a:buFont typeface="Wingdings" panose="05000000000000000000" pitchFamily="2" charset="2"/>
              <a:buChar char="§"/>
            </a:pPr>
            <a:r>
              <a:rPr lang="en-GB" dirty="0" smtClean="0">
                <a:solidFill>
                  <a:schemeClr val="bg2"/>
                </a:solidFill>
              </a:rPr>
              <a:t>Using a legal power for an improper purpose</a:t>
            </a:r>
          </a:p>
          <a:p>
            <a:pPr marL="800100" lvl="1" indent="-342900">
              <a:lnSpc>
                <a:spcPct val="90000"/>
              </a:lnSpc>
              <a:spcAft>
                <a:spcPts val="400"/>
              </a:spcAft>
              <a:buFont typeface="Wingdings" panose="05000000000000000000" pitchFamily="2" charset="2"/>
              <a:buChar char="§"/>
            </a:pPr>
            <a:r>
              <a:rPr lang="en-GB" dirty="0" smtClean="0">
                <a:solidFill>
                  <a:schemeClr val="bg2"/>
                </a:solidFill>
              </a:rPr>
              <a:t>Failing to take into account relevant considerations / taking into account irrelevant considerations</a:t>
            </a:r>
          </a:p>
          <a:p>
            <a:pPr marL="342900" indent="-342900">
              <a:lnSpc>
                <a:spcPct val="90000"/>
              </a:lnSpc>
              <a:spcAft>
                <a:spcPts val="400"/>
              </a:spcAft>
              <a:buFont typeface="Wingdings" panose="05000000000000000000" pitchFamily="2" charset="2"/>
              <a:buChar char="Ø"/>
            </a:pPr>
            <a:endParaRPr lang="en-GB" sz="2000" dirty="0" smtClean="0">
              <a:solidFill>
                <a:schemeClr val="bg2"/>
              </a:solidFill>
            </a:endParaRPr>
          </a:p>
        </p:txBody>
      </p:sp>
    </p:spTree>
    <p:custDataLst>
      <p:tags r:id="rId1"/>
    </p:custDataLst>
    <p:extLst>
      <p:ext uri="{BB962C8B-B14F-4D97-AF65-F5344CB8AC3E}">
        <p14:creationId xmlns:p14="http://schemas.microsoft.com/office/powerpoint/2010/main" val="391910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Grounds of challenge – consultation </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1" y="1696211"/>
            <a:ext cx="7767961" cy="3822585"/>
          </a:xfrm>
          <a:prstGeom prst="rect">
            <a:avLst/>
          </a:prstGeom>
          <a:noFill/>
        </p:spPr>
        <p:txBody>
          <a:bodyPr wrap="square" rtlCol="0">
            <a:spAutoFit/>
          </a:bodyPr>
          <a:lstStyle/>
          <a:p>
            <a:pPr>
              <a:lnSpc>
                <a:spcPct val="90000"/>
              </a:lnSpc>
              <a:spcAft>
                <a:spcPts val="400"/>
              </a:spcAft>
            </a:pPr>
            <a:endParaRPr lang="en-GB" sz="2000" b="1" dirty="0" smtClean="0">
              <a:solidFill>
                <a:schemeClr val="bg2"/>
              </a:solidFill>
            </a:endParaRPr>
          </a:p>
          <a:p>
            <a:pPr>
              <a:lnSpc>
                <a:spcPct val="90000"/>
              </a:lnSpc>
              <a:spcAft>
                <a:spcPts val="400"/>
              </a:spcAft>
            </a:pPr>
            <a:r>
              <a:rPr lang="en-GB" sz="2000" dirty="0" smtClean="0">
                <a:solidFill>
                  <a:schemeClr val="bg2"/>
                </a:solidFill>
              </a:rPr>
              <a:t>In order for a consultation by a public body to be lawful:</a:t>
            </a:r>
          </a:p>
          <a:p>
            <a:pPr>
              <a:lnSpc>
                <a:spcPct val="90000"/>
              </a:lnSpc>
              <a:spcAft>
                <a:spcPts val="400"/>
              </a:spcAft>
            </a:pPr>
            <a:endParaRPr lang="en-GB" sz="2000" b="1" dirty="0">
              <a:solidFill>
                <a:schemeClr val="bg2"/>
              </a:solidFill>
            </a:endParaRPr>
          </a:p>
          <a:p>
            <a:pPr marL="457200" indent="-457200">
              <a:lnSpc>
                <a:spcPct val="90000"/>
              </a:lnSpc>
              <a:spcAft>
                <a:spcPts val="400"/>
              </a:spcAft>
              <a:buFont typeface="+mj-lt"/>
              <a:buAutoNum type="arabicPeriod"/>
            </a:pPr>
            <a:r>
              <a:rPr lang="en-GB" sz="2000" dirty="0" smtClean="0">
                <a:solidFill>
                  <a:schemeClr val="bg2"/>
                </a:solidFill>
              </a:rPr>
              <a:t>It must be carried out when proposals are at a formative stage</a:t>
            </a:r>
          </a:p>
          <a:p>
            <a:pPr marL="457200" indent="-457200">
              <a:lnSpc>
                <a:spcPct val="90000"/>
              </a:lnSpc>
              <a:spcAft>
                <a:spcPts val="400"/>
              </a:spcAft>
              <a:buFont typeface="+mj-lt"/>
              <a:buAutoNum type="arabicPeriod"/>
            </a:pPr>
            <a:r>
              <a:rPr lang="en-GB" sz="2000" dirty="0" smtClean="0">
                <a:solidFill>
                  <a:schemeClr val="bg2"/>
                </a:solidFill>
              </a:rPr>
              <a:t>It must give sufficient information about proposals to permit intelligent consideration and response by consultees</a:t>
            </a:r>
          </a:p>
          <a:p>
            <a:pPr marL="457200" indent="-457200">
              <a:lnSpc>
                <a:spcPct val="90000"/>
              </a:lnSpc>
              <a:spcAft>
                <a:spcPts val="400"/>
              </a:spcAft>
              <a:buFont typeface="+mj-lt"/>
              <a:buAutoNum type="arabicPeriod"/>
            </a:pPr>
            <a:r>
              <a:rPr lang="en-GB" sz="2000" dirty="0" smtClean="0">
                <a:solidFill>
                  <a:schemeClr val="bg2"/>
                </a:solidFill>
              </a:rPr>
              <a:t>It must provide adequate time for consultees to respond</a:t>
            </a:r>
          </a:p>
          <a:p>
            <a:pPr marL="457200" indent="-457200">
              <a:lnSpc>
                <a:spcPct val="90000"/>
              </a:lnSpc>
              <a:spcAft>
                <a:spcPts val="400"/>
              </a:spcAft>
              <a:buFont typeface="+mj-lt"/>
              <a:buAutoNum type="arabicPeriod"/>
            </a:pPr>
            <a:r>
              <a:rPr lang="en-GB" sz="2000" dirty="0" smtClean="0">
                <a:solidFill>
                  <a:schemeClr val="bg2"/>
                </a:solidFill>
              </a:rPr>
              <a:t>The product of the consultation must be conscientiously taken into account before a final decision is made</a:t>
            </a:r>
          </a:p>
          <a:p>
            <a:pPr marL="800100" lvl="1" indent="-342900">
              <a:lnSpc>
                <a:spcPct val="90000"/>
              </a:lnSpc>
              <a:spcAft>
                <a:spcPts val="400"/>
              </a:spcAft>
              <a:buFont typeface="Wingdings" panose="05000000000000000000" pitchFamily="2" charset="2"/>
              <a:buChar char="Ø"/>
            </a:pPr>
            <a:endParaRPr lang="en-GB" dirty="0" smtClean="0">
              <a:solidFill>
                <a:schemeClr val="bg2"/>
              </a:solidFill>
            </a:endParaRPr>
          </a:p>
          <a:p>
            <a:pPr>
              <a:lnSpc>
                <a:spcPct val="90000"/>
              </a:lnSpc>
              <a:spcAft>
                <a:spcPts val="400"/>
              </a:spcAft>
            </a:pPr>
            <a:endParaRPr lang="en-GB" dirty="0">
              <a:solidFill>
                <a:schemeClr val="bg2"/>
              </a:solidFill>
            </a:endParaRPr>
          </a:p>
          <a:p>
            <a:pPr marL="342900" indent="-342900">
              <a:lnSpc>
                <a:spcPct val="90000"/>
              </a:lnSpc>
              <a:spcAft>
                <a:spcPts val="400"/>
              </a:spcAft>
              <a:buFont typeface="Wingdings" panose="05000000000000000000" pitchFamily="2" charset="2"/>
              <a:buChar char="Ø"/>
            </a:pPr>
            <a:endParaRPr lang="en-GB" sz="2000" dirty="0" smtClean="0">
              <a:solidFill>
                <a:schemeClr val="bg2"/>
              </a:solidFill>
            </a:endParaRPr>
          </a:p>
        </p:txBody>
      </p:sp>
    </p:spTree>
    <p:custDataLst>
      <p:tags r:id="rId1"/>
    </p:custDataLst>
    <p:extLst>
      <p:ext uri="{BB962C8B-B14F-4D97-AF65-F5344CB8AC3E}">
        <p14:creationId xmlns:p14="http://schemas.microsoft.com/office/powerpoint/2010/main" val="252115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Remedies (what can the court do?)</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400" b="1" dirty="0" smtClean="0"/>
              <a:t>Quashing order</a:t>
            </a:r>
            <a:r>
              <a:rPr lang="en-GB" sz="2400" dirty="0" smtClean="0"/>
              <a:t>: to overturn or undo the decision being challenged, so that it has no legal effect</a:t>
            </a:r>
          </a:p>
          <a:p>
            <a:endParaRPr lang="en-GB" sz="2400" dirty="0" smtClean="0"/>
          </a:p>
          <a:p>
            <a:pPr marL="342900" indent="-342900">
              <a:buFont typeface="Wingdings" panose="05000000000000000000" pitchFamily="2" charset="2"/>
              <a:buChar char="Ø"/>
            </a:pPr>
            <a:r>
              <a:rPr lang="en-GB" sz="2400" b="1" dirty="0" smtClean="0"/>
              <a:t>Prohibiting order</a:t>
            </a:r>
            <a:r>
              <a:rPr lang="en-GB" sz="2400" dirty="0" smtClean="0"/>
              <a:t>: to stop a public body taking an unlawful decision or action which it has not yet taken</a:t>
            </a:r>
          </a:p>
          <a:p>
            <a:pPr marL="342900" indent="-342900">
              <a:buFont typeface="Wingdings" panose="05000000000000000000" pitchFamily="2" charset="2"/>
              <a:buChar char="Ø"/>
            </a:pPr>
            <a:endParaRPr lang="en-GB" sz="2400" dirty="0" smtClean="0"/>
          </a:p>
          <a:p>
            <a:pPr marL="342900" indent="-342900">
              <a:buFont typeface="Wingdings" panose="05000000000000000000" pitchFamily="2" charset="2"/>
              <a:buChar char="Ø"/>
            </a:pPr>
            <a:r>
              <a:rPr lang="en-GB" sz="2400" b="1" dirty="0" smtClean="0"/>
              <a:t>Mandatory order</a:t>
            </a:r>
            <a:r>
              <a:rPr lang="en-GB" sz="2400" dirty="0" smtClean="0"/>
              <a:t>: to direct a public body to do something, e.g. to make a new decision</a:t>
            </a:r>
          </a:p>
          <a:p>
            <a:endParaRPr lang="en-GB" sz="2200" dirty="0" smtClean="0"/>
          </a:p>
        </p:txBody>
      </p:sp>
    </p:spTree>
    <p:custDataLst>
      <p:tags r:id="rId1"/>
    </p:custDataLst>
    <p:extLst>
      <p:ext uri="{BB962C8B-B14F-4D97-AF65-F5344CB8AC3E}">
        <p14:creationId xmlns:p14="http://schemas.microsoft.com/office/powerpoint/2010/main" val="90415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Remedies (what can the court do?)</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endParaRPr lang="en-GB" sz="2400" b="1" dirty="0" smtClean="0"/>
          </a:p>
          <a:p>
            <a:pPr marL="342900" indent="-342900">
              <a:buFont typeface="Wingdings" panose="05000000000000000000" pitchFamily="2" charset="2"/>
              <a:buChar char="Ø"/>
            </a:pPr>
            <a:r>
              <a:rPr lang="en-GB" sz="2400" b="1" dirty="0" smtClean="0"/>
              <a:t>Declaration</a:t>
            </a:r>
            <a:r>
              <a:rPr lang="en-GB" sz="2400" dirty="0"/>
              <a:t>: an order stating what the law is, or that a public body’s decision was </a:t>
            </a:r>
            <a:r>
              <a:rPr lang="en-GB" sz="2400" dirty="0" smtClean="0"/>
              <a:t>unlawful</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b="1" dirty="0" smtClean="0"/>
              <a:t>Declaration of incompatibility</a:t>
            </a:r>
            <a:r>
              <a:rPr lang="en-GB" sz="2400" dirty="0" smtClean="0"/>
              <a:t>: a declaration that an Act of Parliament contravenes the Human Rights Act</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b="1" dirty="0" smtClean="0"/>
              <a:t>Damages</a:t>
            </a:r>
            <a:r>
              <a:rPr lang="en-GB" sz="2400" dirty="0" smtClean="0"/>
              <a:t>: financial compensation for the unlawful conduct (only available in limited circumstances)</a:t>
            </a:r>
            <a:endParaRPr lang="en-GB" sz="2400" dirty="0"/>
          </a:p>
          <a:p>
            <a:endParaRPr lang="en-GB" sz="2400" dirty="0" smtClean="0"/>
          </a:p>
          <a:p>
            <a:endParaRPr lang="en-GB" sz="2200" dirty="0" smtClean="0"/>
          </a:p>
        </p:txBody>
      </p:sp>
    </p:spTree>
    <p:custDataLst>
      <p:tags r:id="rId1"/>
    </p:custDataLst>
    <p:extLst>
      <p:ext uri="{BB962C8B-B14F-4D97-AF65-F5344CB8AC3E}">
        <p14:creationId xmlns:p14="http://schemas.microsoft.com/office/powerpoint/2010/main" val="168702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 process of bringing a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endParaRPr lang="en-GB" sz="2400" b="1" dirty="0" smtClean="0"/>
          </a:p>
          <a:p>
            <a:pPr algn="ctr"/>
            <a:r>
              <a:rPr lang="en-GB" sz="2400" b="1" dirty="0" smtClean="0"/>
              <a:t>You </a:t>
            </a:r>
            <a:r>
              <a:rPr lang="en-GB" sz="2400" b="1" u="sng" dirty="0" smtClean="0"/>
              <a:t>must</a:t>
            </a:r>
            <a:r>
              <a:rPr lang="en-GB" sz="2400" b="1" dirty="0" smtClean="0"/>
              <a:t> act quickly</a:t>
            </a:r>
            <a:r>
              <a:rPr lang="en-GB" sz="2400" dirty="0"/>
              <a:t>:</a:t>
            </a:r>
            <a:r>
              <a:rPr lang="en-GB" sz="2400" dirty="0" smtClean="0"/>
              <a:t> </a:t>
            </a:r>
          </a:p>
          <a:p>
            <a:pPr algn="ctr"/>
            <a:endParaRPr lang="en-GB" sz="2400" dirty="0"/>
          </a:p>
          <a:p>
            <a:pPr algn="ctr"/>
            <a:r>
              <a:rPr lang="en-GB" sz="2400" dirty="0" smtClean="0"/>
              <a:t>Any application for judicial review must be filed at court </a:t>
            </a:r>
            <a:r>
              <a:rPr lang="en-GB" sz="2400" u="sng" dirty="0" smtClean="0"/>
              <a:t>promptly and in any event within three months</a:t>
            </a:r>
            <a:r>
              <a:rPr lang="en-GB" sz="2400" dirty="0" smtClean="0"/>
              <a:t> of the decision under challenge</a:t>
            </a:r>
            <a:endParaRPr lang="en-GB" sz="2400" dirty="0"/>
          </a:p>
          <a:p>
            <a:endParaRPr lang="en-GB" sz="2400" dirty="0" smtClean="0"/>
          </a:p>
          <a:p>
            <a:endParaRPr lang="en-GB" sz="2200" dirty="0" smtClean="0"/>
          </a:p>
        </p:txBody>
      </p:sp>
    </p:spTree>
    <p:custDataLst>
      <p:tags r:id="rId1"/>
    </p:custDataLst>
    <p:extLst>
      <p:ext uri="{BB962C8B-B14F-4D97-AF65-F5344CB8AC3E}">
        <p14:creationId xmlns:p14="http://schemas.microsoft.com/office/powerpoint/2010/main" val="66950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What we will look at</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6" y="1890944"/>
            <a:ext cx="7767961" cy="2677656"/>
          </a:xfrm>
          <a:prstGeom prst="rect">
            <a:avLst/>
          </a:prstGeom>
          <a:noFill/>
        </p:spPr>
        <p:txBody>
          <a:bodyPr wrap="square" rtlCol="0">
            <a:spAutoFit/>
          </a:bodyPr>
          <a:lstStyle/>
          <a:p>
            <a:pPr marL="457200" lvl="0" indent="-457200">
              <a:buFont typeface="Wingdings" panose="05000000000000000000" pitchFamily="2" charset="2"/>
              <a:buChar char="Ø"/>
            </a:pPr>
            <a:r>
              <a:rPr lang="en-GB" sz="2800" dirty="0" smtClean="0">
                <a:solidFill>
                  <a:schemeClr val="bg2"/>
                </a:solidFill>
              </a:rPr>
              <a:t>What </a:t>
            </a:r>
            <a:r>
              <a:rPr lang="en-GB" sz="2800" dirty="0">
                <a:solidFill>
                  <a:schemeClr val="bg2"/>
                </a:solidFill>
              </a:rPr>
              <a:t>is judicial review?</a:t>
            </a:r>
          </a:p>
          <a:p>
            <a:pPr marL="457200" lvl="0" indent="-457200">
              <a:buFont typeface="Wingdings" panose="05000000000000000000" pitchFamily="2" charset="2"/>
              <a:buChar char="Ø"/>
            </a:pPr>
            <a:r>
              <a:rPr lang="en-GB" sz="2800" dirty="0">
                <a:solidFill>
                  <a:schemeClr val="bg2"/>
                </a:solidFill>
              </a:rPr>
              <a:t>Grounds of challenge</a:t>
            </a:r>
          </a:p>
          <a:p>
            <a:pPr marL="457200" lvl="0" indent="-457200">
              <a:buFont typeface="Wingdings" panose="05000000000000000000" pitchFamily="2" charset="2"/>
              <a:buChar char="Ø"/>
            </a:pPr>
            <a:r>
              <a:rPr lang="en-GB" sz="2800" dirty="0">
                <a:solidFill>
                  <a:schemeClr val="bg2"/>
                </a:solidFill>
              </a:rPr>
              <a:t>Remedies (what can the court do?) </a:t>
            </a:r>
          </a:p>
          <a:p>
            <a:pPr marL="457200" lvl="0" indent="-457200">
              <a:buFont typeface="Wingdings" panose="05000000000000000000" pitchFamily="2" charset="2"/>
              <a:buChar char="Ø"/>
            </a:pPr>
            <a:r>
              <a:rPr lang="en-GB" sz="2800" dirty="0">
                <a:solidFill>
                  <a:schemeClr val="bg2"/>
                </a:solidFill>
              </a:rPr>
              <a:t>The process of bringing a judicial review</a:t>
            </a:r>
          </a:p>
          <a:p>
            <a:pPr marL="457200" lvl="0" indent="-457200">
              <a:buFont typeface="Wingdings" panose="05000000000000000000" pitchFamily="2" charset="2"/>
              <a:buChar char="Ø"/>
            </a:pPr>
            <a:r>
              <a:rPr lang="en-GB" sz="2800" dirty="0" smtClean="0">
                <a:solidFill>
                  <a:schemeClr val="bg2"/>
                </a:solidFill>
              </a:rPr>
              <a:t>Case studies: individual, local and national</a:t>
            </a:r>
            <a:endParaRPr lang="en-GB" sz="2800" dirty="0">
              <a:solidFill>
                <a:schemeClr val="bg2"/>
              </a:solidFill>
            </a:endParaRPr>
          </a:p>
          <a:p>
            <a:pPr marL="457200" lvl="0" indent="-457200">
              <a:buFont typeface="Wingdings" panose="05000000000000000000" pitchFamily="2" charset="2"/>
              <a:buChar char="Ø"/>
            </a:pPr>
            <a:r>
              <a:rPr lang="en-GB" sz="2800" dirty="0">
                <a:solidFill>
                  <a:schemeClr val="bg2"/>
                </a:solidFill>
              </a:rPr>
              <a:t>Q&amp;A</a:t>
            </a:r>
            <a:endParaRPr lang="en-GB" sz="2800" dirty="0">
              <a:solidFill>
                <a:schemeClr val="bg2"/>
              </a:solidFill>
            </a:endParaRPr>
          </a:p>
        </p:txBody>
      </p:sp>
    </p:spTree>
    <p:custDataLst>
      <p:tags r:id="rId1"/>
    </p:custDataLst>
    <p:extLst>
      <p:ext uri="{BB962C8B-B14F-4D97-AF65-F5344CB8AC3E}">
        <p14:creationId xmlns:p14="http://schemas.microsoft.com/office/powerpoint/2010/main" val="292309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 process of bringing a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400" b="1" dirty="0" smtClean="0"/>
              <a:t>Step 1</a:t>
            </a:r>
            <a:r>
              <a:rPr lang="en-GB" sz="2400" dirty="0" smtClean="0"/>
              <a:t>: Identify the decision – what is the decision, who took it, when and how was it taken</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b="1" dirty="0" smtClean="0"/>
              <a:t>Step 2</a:t>
            </a:r>
            <a:r>
              <a:rPr lang="en-GB" sz="2400" dirty="0" smtClean="0"/>
              <a:t>: Funding – how will the case be funded? e.g. legal aid, crowdfunding, private funding</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b="1" dirty="0" smtClean="0"/>
              <a:t>Step 3</a:t>
            </a:r>
            <a:r>
              <a:rPr lang="en-GB" sz="2400" dirty="0" smtClean="0"/>
              <a:t>: Pre-action stage – send a pre-action letter to the Defendant setting out the facts and legal arguments. </a:t>
            </a:r>
            <a:r>
              <a:rPr lang="en-GB" sz="2400" dirty="0" smtClean="0"/>
              <a:t>A r</a:t>
            </a:r>
            <a:r>
              <a:rPr lang="en-GB" sz="2400" dirty="0" smtClean="0"/>
              <a:t>esponse must usually be provided within 14 days</a:t>
            </a:r>
          </a:p>
        </p:txBody>
      </p:sp>
    </p:spTree>
    <p:custDataLst>
      <p:tags r:id="rId1"/>
    </p:custDataLst>
    <p:extLst>
      <p:ext uri="{BB962C8B-B14F-4D97-AF65-F5344CB8AC3E}">
        <p14:creationId xmlns:p14="http://schemas.microsoft.com/office/powerpoint/2010/main" val="116576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 process of bringing a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400" b="1" dirty="0" smtClean="0"/>
              <a:t>Step 4</a:t>
            </a:r>
            <a:r>
              <a:rPr lang="en-GB" sz="2400" dirty="0" smtClean="0"/>
              <a:t>: </a:t>
            </a:r>
            <a:r>
              <a:rPr lang="en-GB" sz="2400" dirty="0"/>
              <a:t>Apply for permission – apply to the court for ‘permission’ to bring a judicial </a:t>
            </a:r>
            <a:r>
              <a:rPr lang="en-GB" sz="2400" dirty="0" smtClean="0"/>
              <a:t>review (and </a:t>
            </a:r>
            <a:r>
              <a:rPr lang="en-GB" sz="2400" dirty="0"/>
              <a:t>for interim relief if urgent action is </a:t>
            </a:r>
            <a:r>
              <a:rPr lang="en-GB" sz="2400" dirty="0" smtClean="0"/>
              <a:t>needed, e.g</a:t>
            </a:r>
            <a:r>
              <a:rPr lang="en-GB" sz="2400" dirty="0"/>
              <a:t>. an injunction</a:t>
            </a:r>
            <a:r>
              <a:rPr lang="en-GB" sz="2400" dirty="0" smtClean="0"/>
              <a:t>)</a:t>
            </a:r>
          </a:p>
          <a:p>
            <a:endParaRPr lang="en-GB" sz="2400" dirty="0" smtClean="0"/>
          </a:p>
          <a:p>
            <a:pPr marL="800100" lvl="1" indent="-342900">
              <a:buFont typeface="Wingdings" panose="05000000000000000000" pitchFamily="2" charset="2"/>
              <a:buChar char="§"/>
            </a:pPr>
            <a:r>
              <a:rPr lang="en-GB" sz="2200" dirty="0" smtClean="0"/>
              <a:t>Claimant files statement of facts and grounds</a:t>
            </a:r>
          </a:p>
          <a:p>
            <a:pPr marL="800100" lvl="1" indent="-342900">
              <a:buFont typeface="Wingdings" panose="05000000000000000000" pitchFamily="2" charset="2"/>
              <a:buChar char="§"/>
            </a:pPr>
            <a:r>
              <a:rPr lang="en-GB" sz="2200" dirty="0" smtClean="0"/>
              <a:t>Within 21 days, the Defendant files summary grounds of defence</a:t>
            </a:r>
          </a:p>
          <a:p>
            <a:pPr marL="800100" lvl="1" indent="-342900">
              <a:buFont typeface="Wingdings" panose="05000000000000000000" pitchFamily="2" charset="2"/>
              <a:buChar char="§"/>
            </a:pPr>
            <a:r>
              <a:rPr lang="en-GB" sz="2200" dirty="0" smtClean="0"/>
              <a:t>The papers are then passed to a judge to consider</a:t>
            </a:r>
            <a:endParaRPr lang="en-GB" sz="2200" dirty="0"/>
          </a:p>
          <a:p>
            <a:pPr marL="342900" indent="-342900">
              <a:buFont typeface="Wingdings" panose="05000000000000000000" pitchFamily="2" charset="2"/>
              <a:buChar char="Ø"/>
            </a:pPr>
            <a:endParaRPr lang="en-GB" sz="2400" dirty="0"/>
          </a:p>
        </p:txBody>
      </p:sp>
    </p:spTree>
    <p:custDataLst>
      <p:tags r:id="rId1"/>
    </p:custDataLst>
    <p:extLst>
      <p:ext uri="{BB962C8B-B14F-4D97-AF65-F5344CB8AC3E}">
        <p14:creationId xmlns:p14="http://schemas.microsoft.com/office/powerpoint/2010/main" val="317712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 process of bringing a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400" b="1" dirty="0" smtClean="0"/>
              <a:t>Step </a:t>
            </a:r>
            <a:r>
              <a:rPr lang="en-GB" sz="2400" b="1" dirty="0"/>
              <a:t>5</a:t>
            </a:r>
            <a:r>
              <a:rPr lang="en-GB" sz="2400" dirty="0"/>
              <a:t>: Permission – a judge will consider whether the case has ‘arguable’ grounds. If it does, the judge will grant permission to proceed to a final </a:t>
            </a:r>
            <a:r>
              <a:rPr lang="en-GB" sz="2400" dirty="0" smtClean="0"/>
              <a:t>hearing. Within 35 days, the Defendant files detailed grounds of defence</a:t>
            </a:r>
            <a:endParaRPr lang="en-GB" sz="2400" dirty="0"/>
          </a:p>
          <a:p>
            <a:endParaRPr lang="en-GB" sz="2400" dirty="0"/>
          </a:p>
          <a:p>
            <a:pPr marL="342900" indent="-342900">
              <a:buFont typeface="Wingdings" panose="05000000000000000000" pitchFamily="2" charset="2"/>
              <a:buChar char="Ø"/>
            </a:pPr>
            <a:r>
              <a:rPr lang="en-GB" sz="2400" dirty="0"/>
              <a:t>(</a:t>
            </a:r>
            <a:r>
              <a:rPr lang="en-GB" sz="2400" b="1" dirty="0"/>
              <a:t>Step 5a</a:t>
            </a:r>
            <a:r>
              <a:rPr lang="en-GB" sz="2400" dirty="0"/>
              <a:t>: Permission refused – if permission is refused ‘on the papers’, you can apply for an oral </a:t>
            </a:r>
            <a:r>
              <a:rPr lang="en-GB" sz="2400" dirty="0" smtClean="0"/>
              <a:t>renewal hearing for this to be reconsidered)</a:t>
            </a:r>
            <a:endParaRPr lang="en-GB" sz="2200" dirty="0"/>
          </a:p>
        </p:txBody>
      </p:sp>
    </p:spTree>
    <p:custDataLst>
      <p:tags r:id="rId1"/>
    </p:custDataLst>
    <p:extLst>
      <p:ext uri="{BB962C8B-B14F-4D97-AF65-F5344CB8AC3E}">
        <p14:creationId xmlns:p14="http://schemas.microsoft.com/office/powerpoint/2010/main" val="283164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 process of bringing a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400" b="1" dirty="0" smtClean="0"/>
              <a:t>Step </a:t>
            </a:r>
            <a:r>
              <a:rPr lang="en-GB" sz="2400" b="1" dirty="0"/>
              <a:t>6</a:t>
            </a:r>
            <a:r>
              <a:rPr lang="en-GB" sz="2400" dirty="0"/>
              <a:t>: Final hearing – the parties make legal arguments in court (oral witness evidence is rare</a:t>
            </a:r>
            <a:r>
              <a:rPr lang="en-GB" sz="2400" dirty="0" smtClean="0"/>
              <a:t>), usually for one day</a:t>
            </a:r>
            <a:br>
              <a:rPr lang="en-GB" sz="2400" dirty="0" smtClean="0"/>
            </a:br>
            <a:r>
              <a:rPr lang="en-GB" sz="2400" dirty="0" smtClean="0"/>
              <a:t/>
            </a:r>
            <a:br>
              <a:rPr lang="en-GB" sz="2400" dirty="0" smtClean="0"/>
            </a:br>
            <a:r>
              <a:rPr lang="en-GB" sz="2400" dirty="0" smtClean="0"/>
              <a:t>The judge(s) will usually reserve judgment, i.e. hand down or deliver their judgment at a later date</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b="1" dirty="0" smtClean="0"/>
              <a:t>Step 7</a:t>
            </a:r>
            <a:r>
              <a:rPr lang="en-GB" sz="2400" dirty="0" smtClean="0"/>
              <a:t>: Costs – the usual rule is that the losing party pays the winning party’s legal costs</a:t>
            </a:r>
            <a:endParaRPr lang="en-GB" sz="2400" dirty="0"/>
          </a:p>
          <a:p>
            <a:endParaRPr lang="en-GB" sz="2400" dirty="0"/>
          </a:p>
        </p:txBody>
      </p:sp>
    </p:spTree>
    <p:custDataLst>
      <p:tags r:id="rId1"/>
    </p:custDataLst>
    <p:extLst>
      <p:ext uri="{BB962C8B-B14F-4D97-AF65-F5344CB8AC3E}">
        <p14:creationId xmlns:p14="http://schemas.microsoft.com/office/powerpoint/2010/main" val="47219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The process of bringing a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400" b="1" dirty="0" smtClean="0"/>
              <a:t>Step 8</a:t>
            </a:r>
            <a:r>
              <a:rPr lang="en-GB" sz="2400" dirty="0" smtClean="0"/>
              <a:t>: Appeal – if your case is unsuccessful, you can apply for permission to appeal to the Court of Appeal. </a:t>
            </a:r>
            <a:br>
              <a:rPr lang="en-GB" sz="2400" dirty="0" smtClean="0"/>
            </a:br>
            <a:r>
              <a:rPr lang="en-GB" sz="2400" dirty="0" smtClean="0"/>
              <a:t/>
            </a:r>
            <a:br>
              <a:rPr lang="en-GB" sz="2400" dirty="0" smtClean="0"/>
            </a:br>
            <a:r>
              <a:rPr lang="en-GB" sz="2400" dirty="0" smtClean="0"/>
              <a:t>Permission will only be granted if there is a real prospect of success or there is another compelling reason for the appeal to be heard.</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b="1" dirty="0" smtClean="0"/>
              <a:t>Step 9</a:t>
            </a:r>
            <a:r>
              <a:rPr lang="en-GB" sz="2400" dirty="0" smtClean="0"/>
              <a:t>: Second appeal – if unsuccessful again, you can apply for permission to appeal to the Supreme Court</a:t>
            </a:r>
            <a:endParaRPr lang="en-GB" sz="2400" dirty="0"/>
          </a:p>
        </p:txBody>
      </p:sp>
    </p:spTree>
    <p:custDataLst>
      <p:tags r:id="rId1"/>
    </p:custDataLst>
    <p:extLst>
      <p:ext uri="{BB962C8B-B14F-4D97-AF65-F5344CB8AC3E}">
        <p14:creationId xmlns:p14="http://schemas.microsoft.com/office/powerpoint/2010/main" val="387409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If the case is successful…</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400" b="1" dirty="0" smtClean="0"/>
              <a:t>Winning in court will usually mean the decision is overturned </a:t>
            </a:r>
            <a:r>
              <a:rPr lang="en-GB" sz="2400" dirty="0" smtClean="0"/>
              <a:t>– but note that this does not stop the public body trying to ‘re-make’ the decision lawfully at a later date</a:t>
            </a:r>
          </a:p>
          <a:p>
            <a:pPr marL="342900" indent="-342900">
              <a:buFont typeface="Wingdings" panose="05000000000000000000" pitchFamily="2" charset="2"/>
              <a:buChar char="Ø"/>
            </a:pPr>
            <a:endParaRPr lang="en-GB" sz="2400" dirty="0"/>
          </a:p>
          <a:p>
            <a:pPr marL="342900" indent="-342900">
              <a:buFont typeface="Wingdings" panose="05000000000000000000" pitchFamily="2" charset="2"/>
              <a:buChar char="Ø"/>
            </a:pPr>
            <a:r>
              <a:rPr lang="en-GB" sz="2400" b="1" dirty="0" smtClean="0"/>
              <a:t>Many judicial review cases settle before reaching court </a:t>
            </a:r>
            <a:r>
              <a:rPr lang="en-GB" sz="2400" dirty="0" smtClean="0"/>
              <a:t>– the vast majority of cases do not reach a final hearing, and often Defendants back down after a pre-action letter, or when the court grants permission</a:t>
            </a:r>
          </a:p>
          <a:p>
            <a:pPr marL="342900" indent="-342900">
              <a:buFont typeface="Wingdings" panose="05000000000000000000" pitchFamily="2" charset="2"/>
              <a:buChar char="Ø"/>
            </a:pPr>
            <a:endParaRPr lang="en-GB" sz="2400" b="1" dirty="0"/>
          </a:p>
        </p:txBody>
      </p:sp>
    </p:spTree>
    <p:custDataLst>
      <p:tags r:id="rId1"/>
    </p:custDataLst>
    <p:extLst>
      <p:ext uri="{BB962C8B-B14F-4D97-AF65-F5344CB8AC3E}">
        <p14:creationId xmlns:p14="http://schemas.microsoft.com/office/powerpoint/2010/main" val="41535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Case studies</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200" b="1" dirty="0" smtClean="0"/>
              <a:t>An individual social care challenge: </a:t>
            </a:r>
            <a:r>
              <a:rPr lang="en-GB" sz="2200" dirty="0" smtClean="0"/>
              <a:t>Laura v the council</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b="1" dirty="0" smtClean="0"/>
              <a:t>A local consultation challenge</a:t>
            </a:r>
            <a:r>
              <a:rPr lang="en-GB" sz="2200" dirty="0" smtClean="0"/>
              <a:t>: Fairway Day Centre</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b="1" dirty="0" smtClean="0"/>
              <a:t>A local Equality Act challenge</a:t>
            </a:r>
            <a:r>
              <a:rPr lang="en-GB" sz="2200" dirty="0" smtClean="0"/>
              <a:t>: Saving a soup kitchen</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r>
              <a:rPr lang="en-GB" sz="2200" b="1" dirty="0" smtClean="0"/>
              <a:t>A national policy challenge: </a:t>
            </a:r>
            <a:r>
              <a:rPr lang="en-GB" sz="2200" dirty="0" smtClean="0"/>
              <a:t>Article 39 v the government</a:t>
            </a:r>
          </a:p>
          <a:p>
            <a:pPr marL="342900" indent="-342900">
              <a:buFont typeface="Wingdings" panose="05000000000000000000" pitchFamily="2" charset="2"/>
              <a:buChar char="Ø"/>
            </a:pPr>
            <a:endParaRPr lang="en-GB" sz="2400" b="1" dirty="0"/>
          </a:p>
        </p:txBody>
      </p:sp>
    </p:spTree>
    <p:custDataLst>
      <p:tags r:id="rId1"/>
    </p:custDataLst>
    <p:extLst>
      <p:ext uri="{BB962C8B-B14F-4D97-AF65-F5344CB8AC3E}">
        <p14:creationId xmlns:p14="http://schemas.microsoft.com/office/powerpoint/2010/main" val="194148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Case study 1: Laura v the council</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000" dirty="0" smtClean="0"/>
              <a:t>Laura is a 22 year old woman</a:t>
            </a:r>
            <a:br>
              <a:rPr lang="en-GB" sz="2000" dirty="0" smtClean="0"/>
            </a:br>
            <a:r>
              <a:rPr lang="en-GB" sz="2000" dirty="0" smtClean="0"/>
              <a:t>with autistic spectrum disorder</a:t>
            </a:r>
            <a:br>
              <a:rPr lang="en-GB" sz="2000" dirty="0" smtClean="0"/>
            </a:br>
            <a:r>
              <a:rPr lang="en-GB" sz="2000" dirty="0" smtClean="0"/>
              <a:t>and learning difficulties</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smtClean="0"/>
              <a:t>She lives with her parents and</a:t>
            </a:r>
            <a:br>
              <a:rPr lang="en-GB" sz="2000" dirty="0" smtClean="0"/>
            </a:br>
            <a:r>
              <a:rPr lang="en-GB" sz="2000" dirty="0" smtClean="0"/>
              <a:t>needs support with personal</a:t>
            </a:r>
            <a:br>
              <a:rPr lang="en-GB" sz="2000" dirty="0" smtClean="0"/>
            </a:br>
            <a:r>
              <a:rPr lang="en-GB" sz="2000" dirty="0" smtClean="0"/>
              <a:t>care and day-to-day tasks</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endParaRPr lang="en-GB" sz="24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89848" y="1686276"/>
            <a:ext cx="2624270" cy="371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2978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Case study 1: Laura v the council</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endParaRPr lang="en-GB" sz="2200" dirty="0" smtClean="0"/>
          </a:p>
          <a:p>
            <a:pPr marL="342900" indent="-342900">
              <a:buFont typeface="Wingdings" panose="05000000000000000000" pitchFamily="2" charset="2"/>
              <a:buChar char="Ø"/>
            </a:pPr>
            <a:r>
              <a:rPr lang="en-GB" sz="2000" dirty="0" smtClean="0"/>
              <a:t>After a re-assessment, the </a:t>
            </a:r>
            <a:br>
              <a:rPr lang="en-GB" sz="2000" dirty="0" smtClean="0"/>
            </a:br>
            <a:r>
              <a:rPr lang="en-GB" sz="2000" dirty="0" smtClean="0"/>
              <a:t>council reduced her support</a:t>
            </a:r>
            <a:br>
              <a:rPr lang="en-GB" sz="2000" dirty="0" smtClean="0"/>
            </a:br>
            <a:r>
              <a:rPr lang="en-GB" sz="2000" dirty="0" smtClean="0"/>
              <a:t>from 20 hours to 8 hours p/w</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smtClean="0"/>
              <a:t>We sent a pre-action letter to</a:t>
            </a:r>
            <a:br>
              <a:rPr lang="en-GB" sz="2000" dirty="0" smtClean="0"/>
            </a:br>
            <a:r>
              <a:rPr lang="en-GB" sz="2000" dirty="0" smtClean="0"/>
              <a:t>challenge the council’s failure</a:t>
            </a:r>
            <a:br>
              <a:rPr lang="en-GB" sz="2000" dirty="0" smtClean="0"/>
            </a:br>
            <a:r>
              <a:rPr lang="en-GB" sz="2000" dirty="0" smtClean="0"/>
              <a:t>to lawfully assess Laura’s</a:t>
            </a:r>
            <a:br>
              <a:rPr lang="en-GB" sz="2000" dirty="0" smtClean="0"/>
            </a:br>
            <a:r>
              <a:rPr lang="en-GB" sz="2000" dirty="0" smtClean="0"/>
              <a:t>needs and produce a lawful</a:t>
            </a:r>
            <a:br>
              <a:rPr lang="en-GB" sz="2000" dirty="0" smtClean="0"/>
            </a:br>
            <a:r>
              <a:rPr lang="en-GB" sz="2000" dirty="0" smtClean="0"/>
              <a:t>care plan in accordance with </a:t>
            </a:r>
            <a:br>
              <a:rPr lang="en-GB" sz="2000" dirty="0" smtClean="0"/>
            </a:br>
            <a:r>
              <a:rPr lang="en-GB" sz="2000" dirty="0" smtClean="0"/>
              <a:t>the Care Act</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endParaRPr lang="en-GB" sz="24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89848" y="1686276"/>
            <a:ext cx="2624270" cy="371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768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Case study 1: Laura v the council</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endParaRPr lang="en-GB" sz="2200" dirty="0" smtClean="0"/>
          </a:p>
          <a:p>
            <a:pPr marL="342900" indent="-342900">
              <a:buFont typeface="Wingdings" panose="05000000000000000000" pitchFamily="2" charset="2"/>
              <a:buChar char="Ø"/>
            </a:pPr>
            <a:r>
              <a:rPr lang="en-GB" sz="2000" dirty="0" smtClean="0"/>
              <a:t>With help from Laura and her mum – who was her litigation</a:t>
            </a:r>
            <a:br>
              <a:rPr lang="en-GB" sz="2000" dirty="0" smtClean="0"/>
            </a:br>
            <a:r>
              <a:rPr lang="en-GB" sz="2000" dirty="0" smtClean="0"/>
              <a:t>friend – we set out in detail the support Laura needed</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smtClean="0"/>
              <a:t>The council agreed to re-assess Laura’s needs, and after doing so produced an amended support plan which included 15 hours of direct payments for care and community activities, plus 6 hours of enablement support</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smtClean="0"/>
              <a:t>This support enabled Laura to start a work experience scheme and a cooking life skills course</a:t>
            </a:r>
          </a:p>
          <a:p>
            <a:pPr marL="342900" indent="-342900">
              <a:buFont typeface="Wingdings" panose="05000000000000000000" pitchFamily="2" charset="2"/>
              <a:buChar char="Ø"/>
            </a:pPr>
            <a:endParaRPr lang="en-GB" sz="2200" dirty="0"/>
          </a:p>
          <a:p>
            <a:pPr marL="342900" indent="-342900">
              <a:buFont typeface="Wingdings" panose="05000000000000000000" pitchFamily="2" charset="2"/>
              <a:buChar char="Ø"/>
            </a:pPr>
            <a:endParaRPr lang="en-GB" sz="2400" dirty="0"/>
          </a:p>
        </p:txBody>
      </p:sp>
    </p:spTree>
    <p:custDataLst>
      <p:tags r:id="rId1"/>
    </p:custDataLst>
    <p:extLst>
      <p:ext uri="{BB962C8B-B14F-4D97-AF65-F5344CB8AC3E}">
        <p14:creationId xmlns:p14="http://schemas.microsoft.com/office/powerpoint/2010/main" val="101524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Judicial revie</a:t>
            </a:r>
            <a:r>
              <a:rPr lang="en-GB" sz="2800" dirty="0" smtClean="0"/>
              <a:t>w and advocacy</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73" y="1480271"/>
            <a:ext cx="8513685" cy="432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4072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Case study 2: Fairway Day Centre</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000" dirty="0" smtClean="0"/>
              <a:t>We acted for Jane, one of </a:t>
            </a:r>
            <a:br>
              <a:rPr lang="en-GB" sz="2000" dirty="0" smtClean="0"/>
            </a:br>
            <a:r>
              <a:rPr lang="en-GB" sz="2000" dirty="0" smtClean="0"/>
              <a:t>70 disabled adults who used</a:t>
            </a:r>
            <a:br>
              <a:rPr lang="en-GB" sz="2000" dirty="0" smtClean="0"/>
            </a:br>
            <a:r>
              <a:rPr lang="en-GB" sz="2000" dirty="0" smtClean="0"/>
              <a:t>Fairway Day Centre in </a:t>
            </a:r>
            <a:br>
              <a:rPr lang="en-GB" sz="2000" dirty="0" smtClean="0"/>
            </a:br>
            <a:r>
              <a:rPr lang="en-GB" sz="2000" dirty="0" smtClean="0"/>
              <a:t>Birmingham</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smtClean="0"/>
              <a:t>Jane has cerebral palsy and</a:t>
            </a:r>
            <a:br>
              <a:rPr lang="en-GB" sz="2000" dirty="0" smtClean="0"/>
            </a:br>
            <a:r>
              <a:rPr lang="en-GB" sz="2000" dirty="0" smtClean="0"/>
              <a:t>attends Fairway four days a </a:t>
            </a:r>
            <a:br>
              <a:rPr lang="en-GB" sz="2000" dirty="0" smtClean="0"/>
            </a:br>
            <a:r>
              <a:rPr lang="en-GB" sz="2000" dirty="0" smtClean="0"/>
              <a:t>week</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smtClean="0"/>
              <a:t>Birmingham City Council </a:t>
            </a:r>
            <a:br>
              <a:rPr lang="en-GB" sz="2000" dirty="0" smtClean="0"/>
            </a:br>
            <a:r>
              <a:rPr lang="en-GB" sz="2000" dirty="0" smtClean="0"/>
              <a:t>decided to close Fairway – but without properly consulting users or their families (despite saying it would do so)</a:t>
            </a:r>
            <a:endParaRPr lang="en-GB" sz="20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315" y="1615738"/>
            <a:ext cx="4256843" cy="3190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1583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Case study 2: Fairway Day Centre</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000" dirty="0" smtClean="0"/>
              <a:t>We sent a pre-action letter and, after the council refused to </a:t>
            </a:r>
            <a:br>
              <a:rPr lang="en-GB" sz="2000" dirty="0" smtClean="0"/>
            </a:br>
            <a:r>
              <a:rPr lang="en-GB" sz="2000" dirty="0" smtClean="0"/>
              <a:t>back down, filed an application for judicial review</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smtClean="0"/>
              <a:t>We asked the court for</a:t>
            </a:r>
            <a:br>
              <a:rPr lang="en-GB" sz="2000" dirty="0" smtClean="0"/>
            </a:br>
            <a:r>
              <a:rPr lang="en-GB" sz="2000" dirty="0" smtClean="0"/>
              <a:t>interim relief: an urgent</a:t>
            </a:r>
            <a:br>
              <a:rPr lang="en-GB" sz="2000" dirty="0" smtClean="0"/>
            </a:br>
            <a:r>
              <a:rPr lang="en-GB" sz="2000" dirty="0" smtClean="0"/>
              <a:t>order to prevent the </a:t>
            </a:r>
            <a:br>
              <a:rPr lang="en-GB" sz="2000" dirty="0" smtClean="0"/>
            </a:br>
            <a:r>
              <a:rPr lang="en-GB" sz="2000" dirty="0" smtClean="0"/>
              <a:t>council from closing </a:t>
            </a:r>
            <a:br>
              <a:rPr lang="en-GB" sz="2000" dirty="0" smtClean="0"/>
            </a:br>
            <a:r>
              <a:rPr lang="en-GB" sz="2000" dirty="0" smtClean="0"/>
              <a:t>Fairway until the court</a:t>
            </a:r>
            <a:br>
              <a:rPr lang="en-GB" sz="2000" dirty="0" smtClean="0"/>
            </a:br>
            <a:r>
              <a:rPr lang="en-GB" sz="2000" dirty="0" smtClean="0"/>
              <a:t>heard the case</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smtClean="0"/>
              <a:t>The court granted the</a:t>
            </a:r>
            <a:br>
              <a:rPr lang="en-GB" sz="2000" dirty="0" smtClean="0"/>
            </a:br>
            <a:r>
              <a:rPr lang="en-GB" sz="2000" dirty="0" smtClean="0"/>
              <a:t>interim relief… and the</a:t>
            </a:r>
            <a:br>
              <a:rPr lang="en-GB" sz="2000" dirty="0" smtClean="0"/>
            </a:br>
            <a:r>
              <a:rPr lang="en-GB" sz="2000" dirty="0" smtClean="0"/>
              <a:t>council backed down!</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936" y="2562467"/>
            <a:ext cx="5171222" cy="3243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9209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Case study 3: Saving a soup kitchen</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Wingdings" panose="05000000000000000000" pitchFamily="2" charset="2"/>
              <a:buChar char="Ø"/>
            </a:pPr>
            <a:r>
              <a:rPr lang="en-GB" sz="2000" dirty="0" smtClean="0"/>
              <a:t>We acted for two homeless users of a </a:t>
            </a:r>
            <a:br>
              <a:rPr lang="en-GB" sz="2000" dirty="0" smtClean="0"/>
            </a:br>
            <a:r>
              <a:rPr lang="en-GB" sz="2000" dirty="0" smtClean="0"/>
              <a:t>soup kitchen, and the charity which ran it</a:t>
            </a:r>
          </a:p>
          <a:p>
            <a:pPr marL="342900" indent="-342900">
              <a:buFont typeface="Wingdings" panose="05000000000000000000" pitchFamily="2" charset="2"/>
              <a:buChar char="Ø"/>
            </a:pPr>
            <a:endParaRPr lang="en-GB" sz="2000" dirty="0"/>
          </a:p>
          <a:p>
            <a:pPr marL="342900" indent="-342900">
              <a:buFont typeface="Wingdings" panose="05000000000000000000" pitchFamily="2" charset="2"/>
              <a:buChar char="Ø"/>
            </a:pPr>
            <a:r>
              <a:rPr lang="en-GB" sz="2000" dirty="0" smtClean="0"/>
              <a:t>The council decided to stop the soup</a:t>
            </a:r>
            <a:br>
              <a:rPr lang="en-GB" sz="2000" dirty="0" smtClean="0"/>
            </a:br>
            <a:r>
              <a:rPr lang="en-GB" sz="2000" dirty="0" smtClean="0"/>
              <a:t>kitchen using the publicly-owned car park</a:t>
            </a:r>
            <a:br>
              <a:rPr lang="en-GB" sz="2000" dirty="0" smtClean="0"/>
            </a:br>
            <a:r>
              <a:rPr lang="en-GB" sz="2000" dirty="0" smtClean="0"/>
              <a:t>which it had operated from for years</a:t>
            </a:r>
            <a:br>
              <a:rPr lang="en-GB" sz="2000" dirty="0" smtClean="0"/>
            </a:br>
            <a:endParaRPr lang="en-GB" sz="2000" dirty="0" smtClean="0"/>
          </a:p>
          <a:p>
            <a:pPr marL="342900" indent="-342900">
              <a:buFont typeface="Wingdings" panose="05000000000000000000" pitchFamily="2" charset="2"/>
              <a:buChar char="Ø"/>
            </a:pPr>
            <a:r>
              <a:rPr lang="en-GB" sz="2000" dirty="0" smtClean="0"/>
              <a:t>The court found that the council’s </a:t>
            </a:r>
            <a:br>
              <a:rPr lang="en-GB" sz="2000" dirty="0" smtClean="0"/>
            </a:br>
            <a:r>
              <a:rPr lang="en-GB" sz="2000" dirty="0" smtClean="0"/>
              <a:t>decision was in breach of the Public </a:t>
            </a:r>
            <a:br>
              <a:rPr lang="en-GB" sz="2000" dirty="0" smtClean="0"/>
            </a:br>
            <a:r>
              <a:rPr lang="en-GB" sz="2000" dirty="0" smtClean="0"/>
              <a:t>Sector Equality Duty (s149 of the</a:t>
            </a:r>
            <a:br>
              <a:rPr lang="en-GB" sz="2000" dirty="0" smtClean="0"/>
            </a:br>
            <a:r>
              <a:rPr lang="en-GB" sz="2000" dirty="0" smtClean="0"/>
              <a:t>Equality Act), and it was quashed</a:t>
            </a:r>
            <a:endParaRPr lang="en-GB" sz="20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206" y="1479203"/>
            <a:ext cx="3382128" cy="432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0191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Case study 4: Article 39 v the government</a:t>
            </a:r>
            <a:endParaRPr lang="en-GB" sz="2800" dirty="0"/>
          </a:p>
        </p:txBody>
      </p:sp>
      <p:sp>
        <p:nvSpPr>
          <p:cNvPr id="4" name="Round Diagonal Corner Rectangle 3"/>
          <p:cNvSpPr/>
          <p:nvPr/>
        </p:nvSpPr>
        <p:spPr>
          <a:xfrm>
            <a:off x="3869267" y="1615738"/>
            <a:ext cx="4972891"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0100" lvl="1" indent="-342900">
              <a:buFont typeface="Wingdings" panose="05000000000000000000" pitchFamily="2" charset="2"/>
              <a:buChar char="Ø"/>
            </a:pPr>
            <a:r>
              <a:rPr lang="en-GB" sz="2000" dirty="0" smtClean="0"/>
              <a:t>We are acting for Article 39, a children’s rights charity, in a challenge to Regulations which remove or dilute safeguards for children in care</a:t>
            </a:r>
          </a:p>
          <a:p>
            <a:pPr marL="800100" lvl="1" indent="-342900">
              <a:buFont typeface="Wingdings" panose="05000000000000000000" pitchFamily="2" charset="2"/>
              <a:buChar char="Ø"/>
            </a:pPr>
            <a:endParaRPr lang="en-GB" sz="2000" dirty="0"/>
          </a:p>
          <a:p>
            <a:pPr marL="800100" lvl="1" indent="-342900">
              <a:buFont typeface="Wingdings" panose="05000000000000000000" pitchFamily="2" charset="2"/>
              <a:buChar char="Ø"/>
            </a:pPr>
            <a:r>
              <a:rPr lang="en-GB" sz="2000" dirty="0" smtClean="0"/>
              <a:t>Statutory Instrument 445: the </a:t>
            </a:r>
            <a:r>
              <a:rPr lang="en-GB" sz="2000" dirty="0"/>
              <a:t>Adoption and </a:t>
            </a:r>
            <a:r>
              <a:rPr lang="en-GB" sz="2000" dirty="0" smtClean="0"/>
              <a:t>Children (Coronavirus</a:t>
            </a:r>
            <a:r>
              <a:rPr lang="en-GB" sz="2000" dirty="0"/>
              <a:t>) (Amendment) Regulations </a:t>
            </a:r>
            <a:r>
              <a:rPr lang="en-GB" sz="2000" dirty="0" smtClean="0"/>
              <a:t>2020</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86" y="1615738"/>
            <a:ext cx="4181138" cy="418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0953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Case study 4: Article 39 v the government</a:t>
            </a:r>
            <a:endParaRPr lang="en-GB" sz="2800" dirty="0"/>
          </a:p>
        </p:txBody>
      </p:sp>
      <p:sp>
        <p:nvSpPr>
          <p:cNvPr id="4" name="Round Diagonal Corner Rectangle 3"/>
          <p:cNvSpPr/>
          <p:nvPr/>
        </p:nvSpPr>
        <p:spPr>
          <a:xfrm>
            <a:off x="3869267" y="1615738"/>
            <a:ext cx="4972891"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endParaRPr lang="en-GB" sz="2000" dirty="0"/>
          </a:p>
          <a:p>
            <a:pPr marL="800100" lvl="1" indent="-342900">
              <a:buFont typeface="Wingdings" panose="05000000000000000000" pitchFamily="2" charset="2"/>
              <a:buChar char="Ø"/>
            </a:pPr>
            <a:r>
              <a:rPr lang="en-GB" sz="2000" dirty="0" smtClean="0"/>
              <a:t>Article 39 say the changes are </a:t>
            </a:r>
            <a:r>
              <a:rPr lang="en-GB" sz="2000" dirty="0"/>
              <a:t>a disproportionate response to the Covid-19 crisis and significantly increase </a:t>
            </a:r>
            <a:r>
              <a:rPr lang="en-GB" sz="2000" dirty="0" smtClean="0"/>
              <a:t>risk </a:t>
            </a:r>
            <a:r>
              <a:rPr lang="en-GB" sz="2000" dirty="0"/>
              <a:t>to </a:t>
            </a:r>
            <a:r>
              <a:rPr lang="en-GB" sz="2000" dirty="0" smtClean="0"/>
              <a:t>vulnerable children</a:t>
            </a:r>
          </a:p>
          <a:p>
            <a:pPr marL="800100" lvl="1" indent="-342900">
              <a:buFont typeface="Wingdings" panose="05000000000000000000" pitchFamily="2" charset="2"/>
              <a:buChar char="Ø"/>
            </a:pPr>
            <a:endParaRPr lang="en-GB" sz="2000" dirty="0"/>
          </a:p>
          <a:p>
            <a:pPr marL="800100" lvl="1" indent="-342900">
              <a:buFont typeface="Wingdings" panose="05000000000000000000" pitchFamily="2" charset="2"/>
              <a:buChar char="Ø"/>
            </a:pPr>
            <a:r>
              <a:rPr lang="en-GB" sz="2000" dirty="0" smtClean="0"/>
              <a:t>In the judicial review, we argue the </a:t>
            </a:r>
            <a:r>
              <a:rPr lang="en-GB" sz="2000" dirty="0"/>
              <a:t>Department for Education failed to carry out a lawful </a:t>
            </a:r>
            <a:r>
              <a:rPr lang="en-GB" sz="2000" dirty="0" smtClean="0"/>
              <a:t>consultation before bringing in the Regulations</a:t>
            </a:r>
            <a:endParaRPr lang="en-GB" sz="2000" dirty="0"/>
          </a:p>
          <a:p>
            <a:pPr marL="800100" lvl="1" indent="-342900">
              <a:buFont typeface="Wingdings" panose="05000000000000000000" pitchFamily="2" charset="2"/>
              <a:buChar char="Ø"/>
            </a:pPr>
            <a:endParaRPr lang="en-GB" sz="2000" dirty="0" smtClean="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86" y="1615738"/>
            <a:ext cx="4181138" cy="418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620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Case study 4: Article 39 v the government</a:t>
            </a:r>
            <a:endParaRPr lang="en-GB" sz="2800" dirty="0"/>
          </a:p>
        </p:txBody>
      </p:sp>
      <p:sp>
        <p:nvSpPr>
          <p:cNvPr id="4" name="Round Diagonal Corner Rectangle 3"/>
          <p:cNvSpPr/>
          <p:nvPr/>
        </p:nvSpPr>
        <p:spPr>
          <a:xfrm>
            <a:off x="321733" y="1615738"/>
            <a:ext cx="852042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r>
              <a:rPr lang="en-GB" sz="2000" dirty="0" smtClean="0"/>
              <a:t>High Court judgment:</a:t>
            </a:r>
          </a:p>
          <a:p>
            <a:pPr lvl="1"/>
            <a:endParaRPr lang="en-GB" sz="2000" dirty="0"/>
          </a:p>
          <a:p>
            <a:pPr lvl="1"/>
            <a:r>
              <a:rPr lang="en-GB" dirty="0" smtClean="0"/>
              <a:t>“</a:t>
            </a:r>
            <a:r>
              <a:rPr lang="en-GB" i="1" dirty="0" smtClean="0"/>
              <a:t>In </a:t>
            </a:r>
            <a:r>
              <a:rPr lang="en-GB" i="1" dirty="0"/>
              <a:t>anything less than a national crisis of quite such urgency I would have been minded to find that the consultation was not lawful if the (Children’s) Commissioner was not consulted. However, given the very particular focus of what the Defendant had to decide in amending the 2020 Regulations, the extreme urgency and the scale of the issues facing the Defendant in March-April 2020, I do not think there was an error of law in not consulting either the Commissioner or the </a:t>
            </a:r>
            <a:r>
              <a:rPr lang="en-GB" i="1" dirty="0" smtClean="0"/>
              <a:t>Claimant</a:t>
            </a:r>
            <a:r>
              <a:rPr lang="en-GB" dirty="0" smtClean="0"/>
              <a:t>.”</a:t>
            </a:r>
          </a:p>
          <a:p>
            <a:pPr lvl="1"/>
            <a:endParaRPr lang="en-GB" sz="2000" dirty="0"/>
          </a:p>
          <a:p>
            <a:pPr lvl="1"/>
            <a:r>
              <a:rPr lang="en-GB" sz="2000" dirty="0" smtClean="0"/>
              <a:t>…but we were granted permission to appeal to the Court of Appeal, and the case was heard in September – watch this space</a:t>
            </a:r>
            <a:endParaRPr lang="en-GB" sz="2000" dirty="0"/>
          </a:p>
          <a:p>
            <a:pPr marL="1257300" lvl="2" indent="-342900">
              <a:buFont typeface="Wingdings" panose="05000000000000000000" pitchFamily="2" charset="2"/>
              <a:buChar char="Ø"/>
            </a:pPr>
            <a:endParaRPr lang="en-GB" sz="2000" dirty="0" smtClean="0"/>
          </a:p>
        </p:txBody>
      </p:sp>
    </p:spTree>
    <p:custDataLst>
      <p:tags r:id="rId1"/>
    </p:custDataLst>
    <p:extLst>
      <p:ext uri="{BB962C8B-B14F-4D97-AF65-F5344CB8AC3E}">
        <p14:creationId xmlns:p14="http://schemas.microsoft.com/office/powerpoint/2010/main" val="325158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Q&amp;A</a:t>
            </a:r>
            <a:endParaRPr lang="en-GB" dirty="0"/>
          </a:p>
        </p:txBody>
      </p:sp>
      <p:pic>
        <p:nvPicPr>
          <p:cNvPr id="4" name="Content Placeholder 3" descr="C:\Users\18385\AppData\Local\Microsoft\Windows\Temporary Internet Files\Content.IE5\WVKE25YG\question_mark_PNG128[1].png"/>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721775" y="1933575"/>
            <a:ext cx="5727437" cy="3403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270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irwinmitchell.com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28" y="1990097"/>
            <a:ext cx="3978999"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473" y="1990097"/>
            <a:ext cx="3968829" cy="32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40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a:t>
            </a:r>
            <a:endParaRPr lang="en-GB" dirty="0"/>
          </a:p>
        </p:txBody>
      </p:sp>
      <p:sp>
        <p:nvSpPr>
          <p:cNvPr id="4" name="Text Placeholder 3"/>
          <p:cNvSpPr>
            <a:spLocks noGrp="1"/>
          </p:cNvSpPr>
          <p:nvPr>
            <p:ph type="body" sz="quarter" idx="14"/>
          </p:nvPr>
        </p:nvSpPr>
        <p:spPr/>
        <p:txBody>
          <a:bodyPr/>
          <a:lstStyle/>
          <a:p>
            <a:r>
              <a:rPr lang="en-GB" dirty="0" smtClean="0"/>
              <a:t>Oliver </a:t>
            </a:r>
            <a:r>
              <a:rPr lang="en-GB" dirty="0" smtClean="0"/>
              <a:t>Carter</a:t>
            </a:r>
            <a:endParaRPr lang="en-GB" dirty="0"/>
          </a:p>
        </p:txBody>
      </p:sp>
      <p:sp>
        <p:nvSpPr>
          <p:cNvPr id="5" name="Text Placeholder 4"/>
          <p:cNvSpPr>
            <a:spLocks noGrp="1"/>
          </p:cNvSpPr>
          <p:nvPr>
            <p:ph type="body" sz="quarter" idx="15"/>
          </p:nvPr>
        </p:nvSpPr>
        <p:spPr/>
        <p:txBody>
          <a:bodyPr/>
          <a:lstStyle/>
          <a:p>
            <a:r>
              <a:rPr lang="en-GB" dirty="0" smtClean="0"/>
              <a:t>Solicitor</a:t>
            </a:r>
            <a:endParaRPr lang="en-GB" dirty="0"/>
          </a:p>
        </p:txBody>
      </p:sp>
      <p:sp>
        <p:nvSpPr>
          <p:cNvPr id="8" name="Text Placeholder 7"/>
          <p:cNvSpPr>
            <a:spLocks noGrp="1"/>
          </p:cNvSpPr>
          <p:nvPr>
            <p:ph type="body" sz="quarter" idx="18"/>
          </p:nvPr>
        </p:nvSpPr>
        <p:spPr/>
        <p:txBody>
          <a:bodyPr/>
          <a:lstStyle/>
          <a:p>
            <a:r>
              <a:rPr lang="en-GB" dirty="0" smtClean="0">
                <a:hlinkClick r:id="rId2"/>
              </a:rPr>
              <a:t>Oliver.Carter@IrwinMitchell.com</a:t>
            </a:r>
            <a:r>
              <a:rPr lang="en-GB" dirty="0" smtClean="0"/>
              <a:t> </a:t>
            </a:r>
            <a:endParaRPr lang="en-GB" dirty="0"/>
          </a:p>
        </p:txBody>
      </p:sp>
      <p:sp>
        <p:nvSpPr>
          <p:cNvPr id="11" name="Picture Placeholder 10"/>
          <p:cNvSpPr>
            <a:spLocks noGrp="1"/>
          </p:cNvSpPr>
          <p:nvPr>
            <p:ph type="pic" sz="quarter" idx="39"/>
          </p:nvPr>
        </p:nvSpPr>
        <p:spPr/>
      </p:sp>
      <p:pic>
        <p:nvPicPr>
          <p:cNvPr id="1028" name="Picture 4" descr="https://ucb7a03ce32bdf30c76e299bc21a.previews.dropboxusercontent.com/p/thumb/AA-7PbadoHlER4w7G4P1mcrmDK21Cim7-WXw0GcFUqUBSg-W7lgEBKECk8MatCUwg88UsyRCTw8ycVlI25OybAnvWLPVJ4ig8SAHHVMX5vKdIA_fIHJqGiuuluS43NxaR3wbh0WZ-UlrBsA-jqhK97LqvTLAhIL0Ms3MPz-8yRg_o81hVcB210RL6Jy7svVkch4cFuv-cjDOR6TjXd3S8mS6isvLz1sZPKj4T8WuKrASPj5TWBhhSM0VA0lQ_7o45xGIFrL-w6RtBbVJ7z-EwYma1mzlpcOHhgu4uX3IBWpU2qEt38R6ObrCA6FaugmBJG31eUZxeU8KetW2nOwZImMLmPH5s3EhnOcaeNRcbrM_3QfS70juxXzAIq6murOJe2vKbM6DXg-w_6NiRDK-f7pG/p.jpeg?fv_content=true&amp;size_mode=5"/>
          <p:cNvPicPr>
            <a:picLocks noGrp="1" noChangeAspect="1" noChangeArrowheads="1"/>
          </p:cNvPicPr>
          <p:nvPr>
            <p:ph type="pic" sz="quarter" idx="13"/>
          </p:nvPr>
        </p:nvPicPr>
        <p:blipFill>
          <a:blip r:embed="rId3" cstate="print">
            <a:extLst>
              <a:ext uri="{28A0092B-C50C-407E-A947-70E740481C1C}">
                <a14:useLocalDpi xmlns:a14="http://schemas.microsoft.com/office/drawing/2010/main" val="0"/>
              </a:ext>
            </a:extLst>
          </a:blip>
          <a:srcRect l="4221" r="422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47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12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What is public law?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6" y="1890944"/>
            <a:ext cx="7767961" cy="3771289"/>
          </a:xfrm>
          <a:prstGeom prst="rect">
            <a:avLst/>
          </a:prstGeom>
          <a:noFill/>
        </p:spPr>
        <p:txBody>
          <a:bodyPr wrap="square" rtlCol="0">
            <a:spAutoFit/>
          </a:bodyPr>
          <a:lstStyle/>
          <a:p>
            <a:pPr marL="342900" indent="-342900">
              <a:lnSpc>
                <a:spcPct val="90000"/>
              </a:lnSpc>
              <a:spcAft>
                <a:spcPts val="400"/>
              </a:spcAft>
              <a:buFont typeface="Wingdings" panose="05000000000000000000" pitchFamily="2" charset="2"/>
              <a:buChar char="Ø"/>
            </a:pPr>
            <a:r>
              <a:rPr lang="en-GB" sz="2200" dirty="0" smtClean="0">
                <a:solidFill>
                  <a:schemeClr val="bg2"/>
                </a:solidFill>
              </a:rPr>
              <a:t>Public law is the part of the law which:</a:t>
            </a:r>
          </a:p>
          <a:p>
            <a:pPr marL="342900" indent="-342900">
              <a:lnSpc>
                <a:spcPct val="90000"/>
              </a:lnSpc>
              <a:spcAft>
                <a:spcPts val="400"/>
              </a:spcAft>
              <a:buFont typeface="Wingdings" panose="05000000000000000000" pitchFamily="2" charset="2"/>
              <a:buChar char="Ø"/>
            </a:pPr>
            <a:endParaRPr lang="en-GB" sz="2200" dirty="0">
              <a:solidFill>
                <a:schemeClr val="bg2"/>
              </a:solidFill>
            </a:endParaRPr>
          </a:p>
          <a:p>
            <a:pPr marL="800100" lvl="1" indent="-342900">
              <a:lnSpc>
                <a:spcPct val="90000"/>
              </a:lnSpc>
              <a:spcAft>
                <a:spcPts val="400"/>
              </a:spcAft>
              <a:buFont typeface="Wingdings" panose="05000000000000000000" pitchFamily="2" charset="2"/>
              <a:buChar char="§"/>
            </a:pPr>
            <a:r>
              <a:rPr lang="en-GB" sz="2200" dirty="0" smtClean="0">
                <a:solidFill>
                  <a:schemeClr val="bg2"/>
                </a:solidFill>
              </a:rPr>
              <a:t>Governs relationships between people and the state</a:t>
            </a:r>
          </a:p>
          <a:p>
            <a:pPr marL="800100" lvl="1" indent="-342900">
              <a:lnSpc>
                <a:spcPct val="90000"/>
              </a:lnSpc>
              <a:spcAft>
                <a:spcPts val="400"/>
              </a:spcAft>
              <a:buFont typeface="Wingdings" panose="05000000000000000000" pitchFamily="2" charset="2"/>
              <a:buChar char="§"/>
            </a:pPr>
            <a:r>
              <a:rPr lang="en-GB" sz="2200" dirty="0" smtClean="0">
                <a:solidFill>
                  <a:schemeClr val="bg2"/>
                </a:solidFill>
              </a:rPr>
              <a:t>Governs the conduct of public bodies</a:t>
            </a:r>
          </a:p>
          <a:p>
            <a:pPr lvl="1">
              <a:lnSpc>
                <a:spcPct val="90000"/>
              </a:lnSpc>
              <a:spcAft>
                <a:spcPts val="400"/>
              </a:spcAft>
            </a:pPr>
            <a:endParaRPr lang="en-GB" sz="2200" dirty="0">
              <a:solidFill>
                <a:schemeClr val="bg2"/>
              </a:solidFill>
            </a:endParaRPr>
          </a:p>
          <a:p>
            <a:pPr marL="342900" indent="-342900">
              <a:lnSpc>
                <a:spcPct val="90000"/>
              </a:lnSpc>
              <a:spcAft>
                <a:spcPts val="400"/>
              </a:spcAft>
              <a:buFont typeface="Wingdings" panose="05000000000000000000" pitchFamily="2" charset="2"/>
              <a:buChar char="Ø"/>
            </a:pPr>
            <a:r>
              <a:rPr lang="en-GB" sz="2200" dirty="0" smtClean="0">
                <a:solidFill>
                  <a:schemeClr val="bg2"/>
                </a:solidFill>
              </a:rPr>
              <a:t>Public law requires public bodies to act lawfully, rationally, fairly and compatibly with the human rights of people affected by their actions</a:t>
            </a:r>
            <a:endParaRPr lang="en-GB" sz="2200" dirty="0">
              <a:solidFill>
                <a:schemeClr val="bg2"/>
              </a:solidFill>
            </a:endParaRP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800100" lvl="1" indent="-342900">
              <a:lnSpc>
                <a:spcPct val="90000"/>
              </a:lnSpc>
              <a:spcAft>
                <a:spcPts val="400"/>
              </a:spcAft>
              <a:buFont typeface="Wingdings" panose="05000000000000000000" pitchFamily="2" charset="2"/>
              <a:buChar char="Ø"/>
            </a:pPr>
            <a:endParaRPr lang="en-GB" sz="2000" dirty="0">
              <a:solidFill>
                <a:schemeClr val="bg2"/>
              </a:solidFill>
            </a:endParaRPr>
          </a:p>
          <a:p>
            <a:pPr marL="800100" lvl="1" indent="-342900">
              <a:lnSpc>
                <a:spcPct val="90000"/>
              </a:lnSpc>
              <a:spcAft>
                <a:spcPts val="400"/>
              </a:spcAft>
              <a:buFont typeface="Wingdings" panose="05000000000000000000" pitchFamily="2" charset="2"/>
              <a:buChar char="Ø"/>
            </a:pPr>
            <a:endParaRPr lang="en-GB" sz="2000" dirty="0">
              <a:solidFill>
                <a:schemeClr val="bg2"/>
              </a:solidFill>
            </a:endParaRPr>
          </a:p>
        </p:txBody>
      </p:sp>
    </p:spTree>
    <p:custDataLst>
      <p:tags r:id="rId1"/>
    </p:custDataLst>
    <p:extLst>
      <p:ext uri="{BB962C8B-B14F-4D97-AF65-F5344CB8AC3E}">
        <p14:creationId xmlns:p14="http://schemas.microsoft.com/office/powerpoint/2010/main" val="136758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What is public law?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6" y="1890944"/>
            <a:ext cx="7767961" cy="2379113"/>
          </a:xfrm>
          <a:prstGeom prst="rect">
            <a:avLst/>
          </a:prstGeom>
          <a:noFill/>
        </p:spPr>
        <p:txBody>
          <a:bodyPr wrap="square" rtlCol="0">
            <a:spAutoFit/>
          </a:bodyPr>
          <a:lstStyle/>
          <a:p>
            <a:pPr algn="ctr">
              <a:lnSpc>
                <a:spcPct val="90000"/>
              </a:lnSpc>
              <a:spcAft>
                <a:spcPts val="400"/>
              </a:spcAft>
            </a:pPr>
            <a:endParaRPr lang="en-GB" sz="2200" dirty="0" smtClean="0">
              <a:solidFill>
                <a:schemeClr val="bg2"/>
              </a:solidFill>
            </a:endParaRPr>
          </a:p>
          <a:p>
            <a:pPr algn="ctr">
              <a:lnSpc>
                <a:spcPct val="90000"/>
              </a:lnSpc>
              <a:spcAft>
                <a:spcPts val="400"/>
              </a:spcAft>
            </a:pPr>
            <a:r>
              <a:rPr lang="en-GB" sz="2200" dirty="0" smtClean="0">
                <a:solidFill>
                  <a:schemeClr val="bg2"/>
                </a:solidFill>
              </a:rPr>
              <a:t>“</a:t>
            </a:r>
            <a:r>
              <a:rPr lang="en-GB" sz="2200" dirty="0">
                <a:solidFill>
                  <a:schemeClr val="bg2"/>
                </a:solidFill>
              </a:rPr>
              <a:t>Ministers and public officers at all levels must exercise the powers conferred on them in good faith, fairly, for the purpose for which the powers were conferred, without exceeding the limits of such powers and not unreasonably</a:t>
            </a:r>
            <a:r>
              <a:rPr lang="en-GB" sz="2200" dirty="0" smtClean="0">
                <a:solidFill>
                  <a:schemeClr val="bg2"/>
                </a:solidFill>
              </a:rPr>
              <a:t>.”</a:t>
            </a:r>
          </a:p>
          <a:p>
            <a:pPr algn="ctr">
              <a:lnSpc>
                <a:spcPct val="90000"/>
              </a:lnSpc>
              <a:spcAft>
                <a:spcPts val="400"/>
              </a:spcAft>
            </a:pPr>
            <a:endParaRPr lang="en-GB" sz="2200" dirty="0">
              <a:solidFill>
                <a:schemeClr val="bg2"/>
              </a:solidFill>
            </a:endParaRPr>
          </a:p>
          <a:p>
            <a:pPr algn="ctr">
              <a:lnSpc>
                <a:spcPct val="90000"/>
              </a:lnSpc>
              <a:spcAft>
                <a:spcPts val="400"/>
              </a:spcAft>
            </a:pPr>
            <a:r>
              <a:rPr lang="en-GB" sz="2200" dirty="0" smtClean="0">
                <a:solidFill>
                  <a:schemeClr val="bg2"/>
                </a:solidFill>
              </a:rPr>
              <a:t>Tom Bingham, </a:t>
            </a:r>
            <a:r>
              <a:rPr lang="en-GB" sz="2200" i="1" dirty="0" smtClean="0">
                <a:solidFill>
                  <a:schemeClr val="bg2"/>
                </a:solidFill>
              </a:rPr>
              <a:t>The Rule of Law</a:t>
            </a:r>
          </a:p>
        </p:txBody>
      </p:sp>
    </p:spTree>
    <p:custDataLst>
      <p:tags r:id="rId1"/>
    </p:custDataLst>
    <p:extLst>
      <p:ext uri="{BB962C8B-B14F-4D97-AF65-F5344CB8AC3E}">
        <p14:creationId xmlns:p14="http://schemas.microsoft.com/office/powerpoint/2010/main" val="376431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What is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3" y="1890944"/>
            <a:ext cx="7767961" cy="3969292"/>
          </a:xfrm>
          <a:prstGeom prst="rect">
            <a:avLst/>
          </a:prstGeom>
          <a:noFill/>
        </p:spPr>
        <p:txBody>
          <a:bodyPr wrap="square" rtlCol="0">
            <a:spAutoFit/>
          </a:bodyPr>
          <a:lstStyle/>
          <a:p>
            <a:pPr marL="342900" indent="-342900">
              <a:lnSpc>
                <a:spcPct val="90000"/>
              </a:lnSpc>
              <a:spcAft>
                <a:spcPts val="400"/>
              </a:spcAft>
              <a:buFont typeface="Wingdings" panose="05000000000000000000" pitchFamily="2" charset="2"/>
              <a:buChar char="Ø"/>
            </a:pPr>
            <a:r>
              <a:rPr lang="en-GB" sz="2200" dirty="0" smtClean="0">
                <a:solidFill>
                  <a:schemeClr val="bg1"/>
                </a:solidFill>
              </a:rPr>
              <a:t>Judicial review is the process by which the courts review the lawfulness of decisions and acts by public bodies</a:t>
            </a:r>
          </a:p>
          <a:p>
            <a:pPr marL="342900" indent="-342900">
              <a:lnSpc>
                <a:spcPct val="90000"/>
              </a:lnSpc>
              <a:spcAft>
                <a:spcPts val="400"/>
              </a:spcAft>
              <a:buFont typeface="Wingdings" panose="05000000000000000000" pitchFamily="2" charset="2"/>
              <a:buChar char="Ø"/>
            </a:pPr>
            <a:endParaRPr lang="en-GB" sz="2200" dirty="0">
              <a:solidFill>
                <a:schemeClr val="bg1"/>
              </a:solidFill>
            </a:endParaRPr>
          </a:p>
          <a:p>
            <a:pPr marL="342900" indent="-342900">
              <a:lnSpc>
                <a:spcPct val="90000"/>
              </a:lnSpc>
              <a:spcAft>
                <a:spcPts val="400"/>
              </a:spcAft>
              <a:buFont typeface="Wingdings" panose="05000000000000000000" pitchFamily="2" charset="2"/>
              <a:buChar char="Ø"/>
            </a:pPr>
            <a:r>
              <a:rPr lang="en-GB" sz="2200" dirty="0" smtClean="0">
                <a:solidFill>
                  <a:schemeClr val="bg1"/>
                </a:solidFill>
              </a:rPr>
              <a:t>It is a practical means of enforcing the rule of law: the principle that everyone – including the government, local authorities, police and the NHS – is subject to the law:</a:t>
            </a:r>
            <a:br>
              <a:rPr lang="en-GB" sz="2200" dirty="0" smtClean="0">
                <a:solidFill>
                  <a:schemeClr val="bg1"/>
                </a:solidFill>
              </a:rPr>
            </a:br>
            <a:endParaRPr lang="en-GB" sz="2200" dirty="0" smtClean="0">
              <a:solidFill>
                <a:schemeClr val="bg1"/>
              </a:solidFill>
            </a:endParaRPr>
          </a:p>
          <a:p>
            <a:pPr marL="800100" lvl="1" indent="-342900">
              <a:lnSpc>
                <a:spcPct val="90000"/>
              </a:lnSpc>
              <a:spcAft>
                <a:spcPts val="400"/>
              </a:spcAft>
              <a:buFont typeface="Wingdings" panose="05000000000000000000" pitchFamily="2" charset="2"/>
              <a:buChar char="§"/>
            </a:pPr>
            <a:r>
              <a:rPr lang="en-GB" sz="2200" dirty="0" smtClean="0">
                <a:solidFill>
                  <a:schemeClr val="bg1"/>
                </a:solidFill>
              </a:rPr>
              <a:t>Parliament </a:t>
            </a:r>
            <a:r>
              <a:rPr lang="en-GB" sz="2200" i="1" dirty="0" smtClean="0">
                <a:solidFill>
                  <a:schemeClr val="bg1"/>
                </a:solidFill>
              </a:rPr>
              <a:t>legislates</a:t>
            </a:r>
            <a:r>
              <a:rPr lang="en-GB" sz="2200" dirty="0" smtClean="0">
                <a:solidFill>
                  <a:schemeClr val="bg1"/>
                </a:solidFill>
              </a:rPr>
              <a:t> to make the law</a:t>
            </a:r>
          </a:p>
          <a:p>
            <a:pPr marL="800100" lvl="1" indent="-342900">
              <a:lnSpc>
                <a:spcPct val="90000"/>
              </a:lnSpc>
              <a:spcAft>
                <a:spcPts val="400"/>
              </a:spcAft>
              <a:buFont typeface="Wingdings" panose="05000000000000000000" pitchFamily="2" charset="2"/>
              <a:buChar char="§"/>
            </a:pPr>
            <a:r>
              <a:rPr lang="en-GB" sz="2200" dirty="0">
                <a:solidFill>
                  <a:schemeClr val="bg1"/>
                </a:solidFill>
              </a:rPr>
              <a:t>T</a:t>
            </a:r>
            <a:r>
              <a:rPr lang="en-GB" sz="2200" dirty="0" smtClean="0">
                <a:solidFill>
                  <a:schemeClr val="bg1"/>
                </a:solidFill>
              </a:rPr>
              <a:t>he government </a:t>
            </a:r>
            <a:r>
              <a:rPr lang="en-GB" sz="2200" i="1" dirty="0" smtClean="0">
                <a:solidFill>
                  <a:schemeClr val="bg1"/>
                </a:solidFill>
              </a:rPr>
              <a:t>governs</a:t>
            </a:r>
            <a:r>
              <a:rPr lang="en-GB" sz="2200" dirty="0" smtClean="0">
                <a:solidFill>
                  <a:schemeClr val="bg1"/>
                </a:solidFill>
              </a:rPr>
              <a:t> in accordance with the law</a:t>
            </a:r>
          </a:p>
          <a:p>
            <a:pPr marL="800100" lvl="1" indent="-342900">
              <a:lnSpc>
                <a:spcPct val="90000"/>
              </a:lnSpc>
              <a:spcAft>
                <a:spcPts val="400"/>
              </a:spcAft>
              <a:buFont typeface="Wingdings" panose="05000000000000000000" pitchFamily="2" charset="2"/>
              <a:buChar char="§"/>
            </a:pPr>
            <a:r>
              <a:rPr lang="en-GB" sz="2200" dirty="0" smtClean="0">
                <a:solidFill>
                  <a:schemeClr val="bg1"/>
                </a:solidFill>
              </a:rPr>
              <a:t>The courts </a:t>
            </a:r>
            <a:r>
              <a:rPr lang="en-GB" sz="2200" i="1" dirty="0" smtClean="0">
                <a:solidFill>
                  <a:schemeClr val="bg1"/>
                </a:solidFill>
              </a:rPr>
              <a:t>interpret </a:t>
            </a:r>
            <a:r>
              <a:rPr lang="en-GB" sz="2200" dirty="0" smtClean="0">
                <a:solidFill>
                  <a:schemeClr val="bg1"/>
                </a:solidFill>
              </a:rPr>
              <a:t>and</a:t>
            </a:r>
            <a:r>
              <a:rPr lang="en-GB" sz="2200" i="1" dirty="0" smtClean="0">
                <a:solidFill>
                  <a:schemeClr val="bg1"/>
                </a:solidFill>
              </a:rPr>
              <a:t> apply </a:t>
            </a:r>
            <a:r>
              <a:rPr lang="en-GB" sz="2200" dirty="0" smtClean="0">
                <a:solidFill>
                  <a:schemeClr val="bg1"/>
                </a:solidFill>
              </a:rPr>
              <a:t>the law</a:t>
            </a:r>
          </a:p>
          <a:p>
            <a:pPr marL="342900" indent="-342900">
              <a:lnSpc>
                <a:spcPct val="90000"/>
              </a:lnSpc>
              <a:spcAft>
                <a:spcPts val="400"/>
              </a:spcAft>
              <a:buFont typeface="Wingdings" panose="05000000000000000000" pitchFamily="2" charset="2"/>
              <a:buChar char="Ø"/>
            </a:pPr>
            <a:endParaRPr lang="en-GB" sz="2400" dirty="0" smtClean="0">
              <a:solidFill>
                <a:schemeClr val="bg1"/>
              </a:solidFill>
            </a:endParaRPr>
          </a:p>
          <a:p>
            <a:pPr marL="285750" indent="-285750">
              <a:lnSpc>
                <a:spcPct val="90000"/>
              </a:lnSpc>
              <a:spcAft>
                <a:spcPts val="400"/>
              </a:spcAft>
              <a:buFont typeface="Arial" panose="020B0604020202020204" pitchFamily="34" charset="0"/>
              <a:buChar char="•"/>
            </a:pPr>
            <a:endParaRPr lang="en-GB" sz="1000" dirty="0" smtClean="0">
              <a:solidFill>
                <a:schemeClr val="bg1"/>
              </a:solidFill>
            </a:endParaRPr>
          </a:p>
        </p:txBody>
      </p:sp>
    </p:spTree>
    <p:custDataLst>
      <p:tags r:id="rId1"/>
    </p:custDataLst>
    <p:extLst>
      <p:ext uri="{BB962C8B-B14F-4D97-AF65-F5344CB8AC3E}">
        <p14:creationId xmlns:p14="http://schemas.microsoft.com/office/powerpoint/2010/main" val="250707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What is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6" y="1890944"/>
            <a:ext cx="7767961" cy="3724096"/>
          </a:xfrm>
          <a:prstGeom prst="rect">
            <a:avLst/>
          </a:prstGeom>
          <a:noFill/>
        </p:spPr>
        <p:txBody>
          <a:bodyPr wrap="square" rtlCol="0">
            <a:spAutoFit/>
          </a:bodyPr>
          <a:lstStyle/>
          <a:p>
            <a:pPr marL="342900" indent="-342900">
              <a:lnSpc>
                <a:spcPct val="90000"/>
              </a:lnSpc>
              <a:spcAft>
                <a:spcPts val="400"/>
              </a:spcAft>
              <a:buFont typeface="Wingdings" panose="05000000000000000000" pitchFamily="2" charset="2"/>
              <a:buChar char="Ø"/>
            </a:pPr>
            <a:r>
              <a:rPr lang="en-GB" sz="2000" dirty="0" smtClean="0">
                <a:solidFill>
                  <a:schemeClr val="bg2"/>
                </a:solidFill>
              </a:rPr>
              <a:t>An application to the Administrative Court (a specialist court within the High Court)</a:t>
            </a: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dirty="0" smtClean="0">
                <a:solidFill>
                  <a:schemeClr val="bg2"/>
                </a:solidFill>
              </a:rPr>
              <a:t>Brought by a Claimant – this can be an individual, a group of people, a charity, NGO, campaign group, company </a:t>
            </a:r>
            <a:r>
              <a:rPr lang="en-GB" sz="2000" dirty="0" err="1" smtClean="0">
                <a:solidFill>
                  <a:schemeClr val="bg2"/>
                </a:solidFill>
              </a:rPr>
              <a:t>etc</a:t>
            </a:r>
            <a:endParaRPr lang="en-GB" sz="2000" dirty="0" smtClean="0">
              <a:solidFill>
                <a:schemeClr val="bg2"/>
              </a:solidFill>
            </a:endParaRP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dirty="0" smtClean="0">
                <a:solidFill>
                  <a:schemeClr val="bg2"/>
                </a:solidFill>
              </a:rPr>
              <a:t>Against a Defendant – a public body such as a government department, local authority, NHS Trust or CCG, police force </a:t>
            </a:r>
            <a:r>
              <a:rPr lang="en-GB" sz="2000" dirty="0" err="1" smtClean="0">
                <a:solidFill>
                  <a:schemeClr val="bg2"/>
                </a:solidFill>
              </a:rPr>
              <a:t>etc</a:t>
            </a:r>
            <a:r>
              <a:rPr lang="en-GB" sz="2000" dirty="0" smtClean="0">
                <a:solidFill>
                  <a:schemeClr val="bg2"/>
                </a:solidFill>
              </a:rPr>
              <a:t> (or a company exercising public functions, e.g. where a public service is ‘outsourced’)</a:t>
            </a: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342900" indent="-342900">
              <a:lnSpc>
                <a:spcPct val="90000"/>
              </a:lnSpc>
              <a:spcAft>
                <a:spcPts val="400"/>
              </a:spcAft>
              <a:buFont typeface="Wingdings" panose="05000000000000000000" pitchFamily="2" charset="2"/>
              <a:buChar char="Ø"/>
            </a:pPr>
            <a:r>
              <a:rPr lang="en-GB" sz="2000" dirty="0" smtClean="0">
                <a:solidFill>
                  <a:schemeClr val="bg2"/>
                </a:solidFill>
              </a:rPr>
              <a:t>There may also be Interested Parties or Interveners </a:t>
            </a:r>
          </a:p>
        </p:txBody>
      </p:sp>
    </p:spTree>
    <p:custDataLst>
      <p:tags r:id="rId1"/>
    </p:custDataLst>
    <p:extLst>
      <p:ext uri="{BB962C8B-B14F-4D97-AF65-F5344CB8AC3E}">
        <p14:creationId xmlns:p14="http://schemas.microsoft.com/office/powerpoint/2010/main" val="60511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What is judicial review?</a:t>
            </a:r>
            <a:endParaRPr lang="en-GB" sz="2800" dirty="0"/>
          </a:p>
        </p:txBody>
      </p:sp>
      <p:sp>
        <p:nvSpPr>
          <p:cNvPr id="4" name="Round Diagonal Corner Rectangle 3"/>
          <p:cNvSpPr/>
          <p:nvPr/>
        </p:nvSpPr>
        <p:spPr>
          <a:xfrm>
            <a:off x="328473" y="1615738"/>
            <a:ext cx="8513685" cy="419026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2400" dirty="0"/>
          </a:p>
        </p:txBody>
      </p:sp>
      <p:sp>
        <p:nvSpPr>
          <p:cNvPr id="6" name="TextBox 5"/>
          <p:cNvSpPr txBox="1"/>
          <p:nvPr/>
        </p:nvSpPr>
        <p:spPr>
          <a:xfrm>
            <a:off x="701336" y="1890944"/>
            <a:ext cx="7767961" cy="4760278"/>
          </a:xfrm>
          <a:prstGeom prst="rect">
            <a:avLst/>
          </a:prstGeom>
          <a:noFill/>
        </p:spPr>
        <p:txBody>
          <a:bodyPr wrap="square" rtlCol="0">
            <a:spAutoFit/>
          </a:bodyPr>
          <a:lstStyle/>
          <a:p>
            <a:pPr marL="342900" indent="-342900">
              <a:lnSpc>
                <a:spcPct val="90000"/>
              </a:lnSpc>
              <a:spcAft>
                <a:spcPts val="400"/>
              </a:spcAft>
              <a:buFont typeface="Wingdings" panose="05000000000000000000" pitchFamily="2" charset="2"/>
              <a:buChar char="Ø"/>
            </a:pPr>
            <a:r>
              <a:rPr lang="en-GB" sz="2000" dirty="0" smtClean="0">
                <a:solidFill>
                  <a:schemeClr val="bg2"/>
                </a:solidFill>
              </a:rPr>
              <a:t>Judicial review is generally a </a:t>
            </a:r>
            <a:r>
              <a:rPr lang="en-GB" sz="2000" i="1" dirty="0" smtClean="0">
                <a:solidFill>
                  <a:schemeClr val="bg2"/>
                </a:solidFill>
              </a:rPr>
              <a:t>remedy of last resort</a:t>
            </a:r>
            <a:r>
              <a:rPr lang="en-GB" sz="2000" dirty="0" smtClean="0">
                <a:solidFill>
                  <a:schemeClr val="bg2"/>
                </a:solidFill>
              </a:rPr>
              <a:t> – if there is another </a:t>
            </a:r>
            <a:r>
              <a:rPr lang="en-GB" sz="2000" u="sng" dirty="0" smtClean="0">
                <a:solidFill>
                  <a:schemeClr val="bg2"/>
                </a:solidFill>
              </a:rPr>
              <a:t>effective</a:t>
            </a:r>
            <a:r>
              <a:rPr lang="en-GB" sz="2000" dirty="0" smtClean="0">
                <a:solidFill>
                  <a:schemeClr val="bg2"/>
                </a:solidFill>
              </a:rPr>
              <a:t> means of challenging a decision, you will be expected to use it, unless it will not provide a sufficient remedy </a:t>
            </a:r>
          </a:p>
          <a:p>
            <a:pPr>
              <a:lnSpc>
                <a:spcPct val="90000"/>
              </a:lnSpc>
              <a:spcAft>
                <a:spcPts val="400"/>
              </a:spcAft>
            </a:pPr>
            <a:endParaRPr lang="en-GB" sz="2000" dirty="0" smtClean="0">
              <a:solidFill>
                <a:schemeClr val="bg2"/>
              </a:solidFill>
            </a:endParaRPr>
          </a:p>
          <a:p>
            <a:pPr marL="342900" indent="-342900">
              <a:lnSpc>
                <a:spcPct val="90000"/>
              </a:lnSpc>
              <a:spcAft>
                <a:spcPts val="400"/>
              </a:spcAft>
              <a:buFont typeface="Wingdings" panose="05000000000000000000" pitchFamily="2" charset="2"/>
              <a:buChar char="Ø"/>
            </a:pPr>
            <a:r>
              <a:rPr lang="en-GB" sz="2000" dirty="0" smtClean="0">
                <a:solidFill>
                  <a:schemeClr val="bg2"/>
                </a:solidFill>
              </a:rPr>
              <a:t>Examples of alternative means of challenge include:</a:t>
            </a: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marL="800100" lvl="1" indent="-342900">
              <a:lnSpc>
                <a:spcPct val="90000"/>
              </a:lnSpc>
              <a:spcAft>
                <a:spcPts val="400"/>
              </a:spcAft>
              <a:buFont typeface="Wingdings" panose="05000000000000000000" pitchFamily="2" charset="2"/>
              <a:buChar char="§"/>
            </a:pPr>
            <a:r>
              <a:rPr lang="en-GB" sz="2000" dirty="0">
                <a:solidFill>
                  <a:schemeClr val="bg2"/>
                </a:solidFill>
              </a:rPr>
              <a:t>Right of appeal to a tribunal, e.g. for </a:t>
            </a:r>
            <a:r>
              <a:rPr lang="en-GB" sz="2000" dirty="0" smtClean="0">
                <a:solidFill>
                  <a:schemeClr val="bg2"/>
                </a:solidFill>
              </a:rPr>
              <a:t>individual welfare </a:t>
            </a:r>
            <a:r>
              <a:rPr lang="en-GB" sz="2000" dirty="0">
                <a:solidFill>
                  <a:schemeClr val="bg2"/>
                </a:solidFill>
              </a:rPr>
              <a:t>benefits </a:t>
            </a:r>
            <a:r>
              <a:rPr lang="en-GB" sz="2000" dirty="0" smtClean="0">
                <a:solidFill>
                  <a:schemeClr val="bg2"/>
                </a:solidFill>
              </a:rPr>
              <a:t>decisions</a:t>
            </a:r>
          </a:p>
          <a:p>
            <a:pPr marL="800100" lvl="1" indent="-342900">
              <a:lnSpc>
                <a:spcPct val="90000"/>
              </a:lnSpc>
              <a:spcAft>
                <a:spcPts val="400"/>
              </a:spcAft>
              <a:buFont typeface="Wingdings" panose="05000000000000000000" pitchFamily="2" charset="2"/>
              <a:buChar char="§"/>
            </a:pPr>
            <a:r>
              <a:rPr lang="en-GB" sz="2000" dirty="0" smtClean="0">
                <a:solidFill>
                  <a:schemeClr val="bg2"/>
                </a:solidFill>
              </a:rPr>
              <a:t>Complaints procedure</a:t>
            </a:r>
          </a:p>
          <a:p>
            <a:pPr marL="800100" lvl="1" indent="-342900">
              <a:lnSpc>
                <a:spcPct val="90000"/>
              </a:lnSpc>
              <a:spcAft>
                <a:spcPts val="400"/>
              </a:spcAft>
              <a:buFont typeface="Wingdings" panose="05000000000000000000" pitchFamily="2" charset="2"/>
              <a:buChar char="§"/>
            </a:pPr>
            <a:r>
              <a:rPr lang="en-GB" sz="2000" dirty="0" smtClean="0">
                <a:solidFill>
                  <a:schemeClr val="bg2"/>
                </a:solidFill>
              </a:rPr>
              <a:t>Ombudsman scheme, e.g. the Parliamentary and Health Service Ombudsman or the Local Government Ombudsman</a:t>
            </a:r>
            <a:endParaRPr lang="en-GB" sz="2000" dirty="0">
              <a:solidFill>
                <a:schemeClr val="bg2"/>
              </a:solidFill>
            </a:endParaRPr>
          </a:p>
          <a:p>
            <a:pPr>
              <a:lnSpc>
                <a:spcPct val="90000"/>
              </a:lnSpc>
              <a:spcAft>
                <a:spcPts val="400"/>
              </a:spcAft>
            </a:pPr>
            <a:endParaRPr lang="en-GB" sz="2000" dirty="0" smtClean="0">
              <a:solidFill>
                <a:schemeClr val="bg2"/>
              </a:solidFill>
            </a:endParaRPr>
          </a:p>
          <a:p>
            <a:pPr marL="342900" indent="-342900">
              <a:lnSpc>
                <a:spcPct val="90000"/>
              </a:lnSpc>
              <a:spcAft>
                <a:spcPts val="400"/>
              </a:spcAft>
              <a:buFont typeface="Wingdings" panose="05000000000000000000" pitchFamily="2" charset="2"/>
              <a:buChar char="Ø"/>
            </a:pPr>
            <a:endParaRPr lang="en-GB" sz="2000" dirty="0">
              <a:solidFill>
                <a:schemeClr val="bg2"/>
              </a:solidFill>
            </a:endParaRPr>
          </a:p>
          <a:p>
            <a:pPr>
              <a:lnSpc>
                <a:spcPct val="90000"/>
              </a:lnSpc>
              <a:spcAft>
                <a:spcPts val="400"/>
              </a:spcAft>
            </a:pPr>
            <a:endParaRPr lang="en-GB" sz="2000" dirty="0" smtClean="0">
              <a:solidFill>
                <a:schemeClr val="bg2"/>
              </a:solidFill>
            </a:endParaRPr>
          </a:p>
          <a:p>
            <a:pPr marL="342900" indent="-342900">
              <a:lnSpc>
                <a:spcPct val="90000"/>
              </a:lnSpc>
              <a:spcAft>
                <a:spcPts val="400"/>
              </a:spcAft>
              <a:buFont typeface="Wingdings" panose="05000000000000000000" pitchFamily="2" charset="2"/>
              <a:buChar char="Ø"/>
            </a:pPr>
            <a:endParaRPr lang="en-GB" sz="2000" dirty="0" smtClean="0">
              <a:solidFill>
                <a:schemeClr val="bg2"/>
              </a:solidFill>
            </a:endParaRPr>
          </a:p>
        </p:txBody>
      </p:sp>
    </p:spTree>
    <p:custDataLst>
      <p:tags r:id="rId1"/>
    </p:custDataLst>
    <p:extLst>
      <p:ext uri="{BB962C8B-B14F-4D97-AF65-F5344CB8AC3E}">
        <p14:creationId xmlns:p14="http://schemas.microsoft.com/office/powerpoint/2010/main" val="423545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Judicial review on the front pages…</a:t>
            </a:r>
            <a:endParaRPr lang="en-GB"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7" y="1777471"/>
            <a:ext cx="28051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6467" y="1777471"/>
            <a:ext cx="28956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333" y="1777471"/>
            <a:ext cx="295116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589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MS_TEMPLATE_ID" val=""/>
  <p:tag name="DOCUMENTREFERENCE" val=" "/>
  <p:tag name="DOCUMENTREFERENCEVERSION" val="-"/>
  <p:tag name="CLIENTMATTER" val="-"/>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rwin Mitchell template 4x3 2020 RFU">
  <a:themeElements>
    <a:clrScheme name="Irwin Mitchell 2020">
      <a:dk1>
        <a:srgbClr val="1A3B7C"/>
      </a:dk1>
      <a:lt1>
        <a:sysClr val="window" lastClr="FFFFFF"/>
      </a:lt1>
      <a:dk2>
        <a:srgbClr val="A11B67"/>
      </a:dk2>
      <a:lt2>
        <a:srgbClr val="FFFFFF"/>
      </a:lt2>
      <a:accent1>
        <a:srgbClr val="1A3B7C"/>
      </a:accent1>
      <a:accent2>
        <a:srgbClr val="A11B67"/>
      </a:accent2>
      <a:accent3>
        <a:srgbClr val="ECA12D"/>
      </a:accent3>
      <a:accent4>
        <a:srgbClr val="17B3B4"/>
      </a:accent4>
      <a:accent5>
        <a:srgbClr val="FFBDD6"/>
      </a:accent5>
      <a:accent6>
        <a:srgbClr val="2C95D7"/>
      </a:accent6>
      <a:hlink>
        <a:srgbClr val="17B3B4"/>
      </a:hlink>
      <a:folHlink>
        <a:srgbClr val="17B3B4"/>
      </a:folHlink>
    </a:clrScheme>
    <a:fontScheme name="Irwin Mitchell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85750" indent="-285750">
          <a:lnSpc>
            <a:spcPct val="90000"/>
          </a:lnSpc>
          <a:spcAft>
            <a:spcPts val="400"/>
          </a:spcAft>
          <a:buFont typeface="Arial" panose="020B0604020202020204" pitchFamily="34" charset="0"/>
          <a:buChar cha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85750" indent="-285750">
          <a:lnSpc>
            <a:spcPct val="90000"/>
          </a:lnSpc>
          <a:spcAft>
            <a:spcPts val="400"/>
          </a:spcAft>
          <a:buFont typeface="Arial" panose="020B0604020202020204" pitchFamily="34" charset="0"/>
          <a:buChar char="•"/>
          <a:defRPr dirty="0" smtClean="0"/>
        </a:defPPr>
      </a:lstStyle>
    </a:txDef>
  </a:objectDefaults>
  <a:extraClrSchemeLst/>
  <a:extLst>
    <a:ext uri="{05A4C25C-085E-4340-85A3-A5531E510DB2}">
      <thm15:themeFamily xmlns="" xmlns:thm15="http://schemas.microsoft.com/office/thememl/2012/main" name="Irwin Mitchell template 4x3 2020 ntv1" id="{4F85FA8C-F47D-4F71-9914-C3430AFA485E}" vid="{7610FFB4-B489-4476-908E-4227262A2F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Irwin Mitchell template 4x3 2020 RFU</Template>
  <TotalTime>0</TotalTime>
  <Words>1779</Words>
  <Application>Microsoft Office PowerPoint</Application>
  <PresentationFormat>On-screen Show (4:3)</PresentationFormat>
  <Paragraphs>216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Irwin Mitchell template 4x3 2020 RFU</vt:lpstr>
      <vt:lpstr> Using judicial review as a tool of systemic change  National Advocacy Conference, October 2020</vt:lpstr>
      <vt:lpstr>What we will look at</vt:lpstr>
      <vt:lpstr>Judicial review and advocacy</vt:lpstr>
      <vt:lpstr>What is public law?</vt:lpstr>
      <vt:lpstr>What is public law?</vt:lpstr>
      <vt:lpstr>What is judicial review?</vt:lpstr>
      <vt:lpstr>What is judicial review?</vt:lpstr>
      <vt:lpstr>What is judicial review?</vt:lpstr>
      <vt:lpstr>Judicial review on the front pages…</vt:lpstr>
      <vt:lpstr>Who can bring a judicial review?</vt:lpstr>
      <vt:lpstr>How can you fund a judicial review?</vt:lpstr>
      <vt:lpstr>Key questions</vt:lpstr>
      <vt:lpstr>Grounds of challenge</vt:lpstr>
      <vt:lpstr>Grounds of challenge</vt:lpstr>
      <vt:lpstr>Grounds of challenge – examples </vt:lpstr>
      <vt:lpstr>Grounds of challenge – consultation </vt:lpstr>
      <vt:lpstr>Remedies (what can the court do?)</vt:lpstr>
      <vt:lpstr>Remedies (what can the court do?)</vt:lpstr>
      <vt:lpstr>The process of bringing a judicial review</vt:lpstr>
      <vt:lpstr>The process of bringing a judicial review</vt:lpstr>
      <vt:lpstr>The process of bringing a judicial review</vt:lpstr>
      <vt:lpstr>The process of bringing a judicial review</vt:lpstr>
      <vt:lpstr>The process of bringing a judicial review</vt:lpstr>
      <vt:lpstr>The process of bringing a judicial review</vt:lpstr>
      <vt:lpstr>If the case is successful…</vt:lpstr>
      <vt:lpstr>Case studies</vt:lpstr>
      <vt:lpstr>Case study 1: Laura v the council</vt:lpstr>
      <vt:lpstr>Case study 1: Laura v the council</vt:lpstr>
      <vt:lpstr>Case study 1: Laura v the council</vt:lpstr>
      <vt:lpstr>Case study 2: Fairway Day Centre</vt:lpstr>
      <vt:lpstr>Case study 2: Fairway Day Centre</vt:lpstr>
      <vt:lpstr>Case study 3: Saving a soup kitchen</vt:lpstr>
      <vt:lpstr>Case study 4: Article 39 v the government</vt:lpstr>
      <vt:lpstr>Case study 4: Article 39 v the government</vt:lpstr>
      <vt:lpstr>Case study 4: Article 39 v the government</vt:lpstr>
      <vt:lpstr>Q&amp;A</vt:lpstr>
      <vt:lpstr>irwinmitchell.com</vt:lpstr>
      <vt:lpstr>Contact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2020-09-09T09:24:05Z</dcterms:created>
  <dcterms:modified xsi:type="dcterms:W3CDTF">2020-10-28T22:17:52Z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Reference">
    <vt:lpwstr/>
  </property>
  <property fmtid="{D5CDD505-2E9C-101B-9397-08002B2CF9AE}" pid="3" name="DocumentReferenceVersion">
    <vt:lpwstr/>
  </property>
  <property fmtid="{D5CDD505-2E9C-101B-9397-08002B2CF9AE}" pid="4" name="ClientMatter">
    <vt:lpwstr/>
  </property>
  <property fmtid="{D5CDD505-2E9C-101B-9397-08002B2CF9AE}" pid="5" name="ClientName">
    <vt:lpwstr/>
  </property>
  <property fmtid="{D5CDD505-2E9C-101B-9397-08002B2CF9AE}" pid="6" name="MatterName">
    <vt:lpwstr/>
  </property>
</Properties>
</file>