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 id="2147483709" r:id="rId6"/>
  </p:sldMasterIdLst>
  <p:notesMasterIdLst>
    <p:notesMasterId r:id="rId37"/>
  </p:notesMasterIdLst>
  <p:sldIdLst>
    <p:sldId id="313" r:id="rId7"/>
    <p:sldId id="298" r:id="rId8"/>
    <p:sldId id="304" r:id="rId9"/>
    <p:sldId id="275" r:id="rId10"/>
    <p:sldId id="299" r:id="rId11"/>
    <p:sldId id="259" r:id="rId12"/>
    <p:sldId id="331" r:id="rId13"/>
    <p:sldId id="300" r:id="rId14"/>
    <p:sldId id="301" r:id="rId15"/>
    <p:sldId id="302" r:id="rId16"/>
    <p:sldId id="272" r:id="rId17"/>
    <p:sldId id="303" r:id="rId18"/>
    <p:sldId id="332" r:id="rId19"/>
    <p:sldId id="280" r:id="rId20"/>
    <p:sldId id="323" r:id="rId21"/>
    <p:sldId id="286" r:id="rId22"/>
    <p:sldId id="329" r:id="rId23"/>
    <p:sldId id="256" r:id="rId24"/>
    <p:sldId id="260" r:id="rId25"/>
    <p:sldId id="261" r:id="rId26"/>
    <p:sldId id="266" r:id="rId27"/>
    <p:sldId id="326" r:id="rId28"/>
    <p:sldId id="327" r:id="rId29"/>
    <p:sldId id="328" r:id="rId30"/>
    <p:sldId id="269" r:id="rId31"/>
    <p:sldId id="335" r:id="rId32"/>
    <p:sldId id="325" r:id="rId33"/>
    <p:sldId id="330" r:id="rId34"/>
    <p:sldId id="322" r:id="rId35"/>
    <p:sldId id="26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EB613E-446E-EBF1-D668-95B700CEACFD}" name="RHODES, Louisa (HERTFORDSHIRE PARTNERSHIP UNIVERSITY NHS FOUNDATION TRUST)" initials="RL(PUNFT" userId="S::louisa.rhodes@nhs.net::0e73da7f-f520-49dc-8721-56993cc9ff4f" providerId="AD"/>
  <p188:author id="{C3F8B04D-381A-230B-BF5F-3A291FCBD94A}" name="Annabel Head" initials="AH" userId="S::ah14afb@herts.ac.uk::4ca90bc3-9626-4c1e-938d-53b9ceb469bf" providerId="AD"/>
  <p188:author id="{EDDA4C5B-B43A-E957-4476-8D8961B31D45}" name="Sam Prowse" initials="SP" userId="S::sam.prowse_hertfordshire.gov.uk#ext#@herts365.onmicrosoft.com::3dcf510b-be72-4fab-af13-654fcfb28536" providerId="AD"/>
  <p188:author id="{E319095D-1BD5-41BA-FC63-628A7A400DB0}" name="Pashtana Zormati" initials="PZ" userId="S::pz20aac@herts.ac.uk::a660e689-5416-4052-9089-07c6d672eaed" providerId="AD"/>
  <p188:author id="{621F9DC4-8026-0D3D-E983-DB7F3206635E}" name="Silvana Mengoni" initials="SM" userId="S::sm14aei@herts.ac.uk::6294b211-ca41-4cd2-b01e-8f09dea2c7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108" d="100"/>
          <a:sy n="108" d="100"/>
        </p:scale>
        <p:origin x="17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7227F-17CD-4A71-8D15-B8FEF07ABC8A}" type="datetimeFigureOut">
              <a:rPr lang="en-GB" smtClean="0"/>
              <a:t>03/11/2023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3FDB6-EEE9-4D17-8E1A-442DB6B503E9}" type="slidenum">
              <a:rPr lang="en-GB" smtClean="0"/>
              <a:t>‹#›</a:t>
            </a:fld>
            <a:endParaRPr lang="en-GB"/>
          </a:p>
        </p:txBody>
      </p:sp>
    </p:spTree>
    <p:extLst>
      <p:ext uri="{BB962C8B-B14F-4D97-AF65-F5344CB8AC3E}">
        <p14:creationId xmlns:p14="http://schemas.microsoft.com/office/powerpoint/2010/main" val="53859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49C06-EF55-44B4-B03C-1975DDE4F4A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96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yearly cost of inpatient care for people with learning disabilities is estimated to be approximately £115,000 per person more expensive than community living (NAO,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1"/>
            <a:r>
              <a:rPr lang="en-GB" dirty="0"/>
              <a:t>3250 people in in-patient settings in 2012</a:t>
            </a:r>
          </a:p>
          <a:p>
            <a:pPr lvl="1"/>
            <a:r>
              <a:rPr lang="en-GB" dirty="0"/>
              <a:t>2500 people in in-patient settings in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9649C06-EF55-44B4-B03C-1975DDE4F4A3}" type="slidenum">
              <a:rPr lang="en-GB" smtClean="0"/>
              <a:t>2</a:t>
            </a:fld>
            <a:endParaRPr lang="en-GB"/>
          </a:p>
        </p:txBody>
      </p:sp>
    </p:spTree>
    <p:extLst>
      <p:ext uri="{BB962C8B-B14F-4D97-AF65-F5344CB8AC3E}">
        <p14:creationId xmlns:p14="http://schemas.microsoft.com/office/powerpoint/2010/main" val="69488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talked about being ‘naughty’ and being defined by some aspects of their behaviour, and how behaviour was seen by carers. This led to a sense of a restricted identity in inpatient settings. </a:t>
            </a:r>
          </a:p>
          <a:p>
            <a:endParaRPr lang="en-GB" dirty="0"/>
          </a:p>
          <a:p>
            <a:r>
              <a:rPr lang="en-GB" dirty="0"/>
              <a:t>Going through transitions could mean a loss of important relationships, for example with staff at the inpatient setting or other service users. However, this was countered by gaining new relationships through the move, or re-establishing existing ones. Often people had lived far away from friends and family during their time in hospital</a:t>
            </a:r>
          </a:p>
          <a:p>
            <a:endParaRPr lang="en-GB" dirty="0"/>
          </a:p>
          <a:p>
            <a:r>
              <a:rPr lang="en-GB" dirty="0"/>
              <a:t>In community settings, people spoke about how they were treated differently, for example no longer like patients. This was important to changing the way people saw themselves and adapting to their new life. </a:t>
            </a:r>
          </a:p>
        </p:txBody>
      </p:sp>
      <p:sp>
        <p:nvSpPr>
          <p:cNvPr id="4" name="Slide Number Placeholder 3"/>
          <p:cNvSpPr>
            <a:spLocks noGrp="1"/>
          </p:cNvSpPr>
          <p:nvPr>
            <p:ph type="sldNum" sz="quarter" idx="5"/>
          </p:nvPr>
        </p:nvSpPr>
        <p:spPr/>
        <p:txBody>
          <a:bodyPr/>
          <a:lstStyle/>
          <a:p>
            <a:fld id="{49649C06-EF55-44B4-B03C-1975DDE4F4A3}" type="slidenum">
              <a:rPr lang="en-GB" smtClean="0"/>
              <a:t>7</a:t>
            </a:fld>
            <a:endParaRPr lang="en-GB"/>
          </a:p>
        </p:txBody>
      </p:sp>
    </p:spTree>
    <p:extLst>
      <p:ext uri="{BB962C8B-B14F-4D97-AF65-F5344CB8AC3E}">
        <p14:creationId xmlns:p14="http://schemas.microsoft.com/office/powerpoint/2010/main" val="18121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b52930caf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db52930caf_1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92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94150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48728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161704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488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B890-586C-F8EB-0121-2CF76DDF64C5}"/>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AFCF2E21-2C3F-16F2-4CBD-A8C597CFA39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1942ADC3-BFE5-4491-123E-3420D236975B}"/>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5" name="Footer Placeholder 4">
            <a:extLst>
              <a:ext uri="{FF2B5EF4-FFF2-40B4-BE49-F238E27FC236}">
                <a16:creationId xmlns:a16="http://schemas.microsoft.com/office/drawing/2014/main" id="{A267DE20-6484-CDEE-D32F-A2331EDE20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71B73-E373-A0CE-0513-0AEE83AC7447}"/>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420716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7A81-33D6-3F11-575C-130E36C9EA7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EEDE3E-44BA-1737-1D2A-EE73CA584A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B6FE93-DDE6-D24D-F222-C8119386428B}"/>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5" name="Footer Placeholder 4">
            <a:extLst>
              <a:ext uri="{FF2B5EF4-FFF2-40B4-BE49-F238E27FC236}">
                <a16:creationId xmlns:a16="http://schemas.microsoft.com/office/drawing/2014/main" id="{83068D90-43F3-C2D2-CAFE-3B664D7364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FCE74-6D83-3859-6E94-EC0E0660E4FF}"/>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420316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E344-676B-E802-A80F-6FB2117ECD73}"/>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980C4F28-F3E1-10FA-24E6-4D83BD8BB80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9A0B4E-6FF8-3F5A-178F-1558026ED999}"/>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5" name="Footer Placeholder 4">
            <a:extLst>
              <a:ext uri="{FF2B5EF4-FFF2-40B4-BE49-F238E27FC236}">
                <a16:creationId xmlns:a16="http://schemas.microsoft.com/office/drawing/2014/main" id="{13E649DD-9C12-0648-CF27-8F6D02F3B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319B37-185B-8ED7-EFD4-A07D7FEF3F0B}"/>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1377235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72B5-F3F7-3FE1-04C3-ACE05B868F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7A72B5A-9E91-87E1-A622-15EF59B8BE5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43E461F-2B92-FD40-73AC-681B64F01D7B}"/>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4AF9AC4-48C0-924F-5883-C1CDED31A689}"/>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6" name="Footer Placeholder 5">
            <a:extLst>
              <a:ext uri="{FF2B5EF4-FFF2-40B4-BE49-F238E27FC236}">
                <a16:creationId xmlns:a16="http://schemas.microsoft.com/office/drawing/2014/main" id="{ACC4266C-0587-B001-D0C8-F50A32C34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F55382-DB8A-C43D-92E6-EF2245113905}"/>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2579478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75DB-0410-A201-4763-B813B8D1C924}"/>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502B2F9-7C39-0FCA-68E6-4CD9AF2DF7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D8437922-03A2-EA99-2FE5-93852583CE27}"/>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565B601-EB96-2212-80FF-6A0DA014F9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BAC2ACF-040C-E0AA-3E04-15568D0A99EE}"/>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7CFF93C-FEA6-4992-26A0-D54003CC3353}"/>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8" name="Footer Placeholder 7">
            <a:extLst>
              <a:ext uri="{FF2B5EF4-FFF2-40B4-BE49-F238E27FC236}">
                <a16:creationId xmlns:a16="http://schemas.microsoft.com/office/drawing/2014/main" id="{04D125D8-8330-E179-5F7D-748492A573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107EA3-1452-91EB-182A-318A0861BADD}"/>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3018073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6968-68E3-AE9F-62CB-0240FB671EF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F6AF35D-C97D-DE7C-3173-18612A650A9B}"/>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4" name="Footer Placeholder 3">
            <a:extLst>
              <a:ext uri="{FF2B5EF4-FFF2-40B4-BE49-F238E27FC236}">
                <a16:creationId xmlns:a16="http://schemas.microsoft.com/office/drawing/2014/main" id="{BADC7B38-27DD-3D96-454C-BB04D580DA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41C3D-41BD-0334-8279-7727D1EDE0E7}"/>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1278524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C4785-20A5-10CC-96ED-6E55A513EFA1}"/>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3" name="Footer Placeholder 2">
            <a:extLst>
              <a:ext uri="{FF2B5EF4-FFF2-40B4-BE49-F238E27FC236}">
                <a16:creationId xmlns:a16="http://schemas.microsoft.com/office/drawing/2014/main" id="{245AE1C0-DDF3-728D-9C70-F4362809EB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166466-D55C-6643-9A40-9509A01D88F1}"/>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382587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pic>
        <p:nvPicPr>
          <p:cNvPr id="7" name="x_Picture 5">
            <a:extLst>
              <a:ext uri="{FF2B5EF4-FFF2-40B4-BE49-F238E27FC236}">
                <a16:creationId xmlns:a16="http://schemas.microsoft.com/office/drawing/2014/main" id="{F4045BB3-9273-102F-76B4-706A2EB550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524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F40F-DAF2-1088-512C-5D3A2641BFDE}"/>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8E166C7D-F4C1-402B-FB0F-EF29A773444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7E0D800-11AB-F3E6-4AD4-372264C8B9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D3DF0E0-1F71-0BA2-9A11-643737A83EDA}"/>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6" name="Footer Placeholder 5">
            <a:extLst>
              <a:ext uri="{FF2B5EF4-FFF2-40B4-BE49-F238E27FC236}">
                <a16:creationId xmlns:a16="http://schemas.microsoft.com/office/drawing/2014/main" id="{74818D33-F34E-C87C-CCA8-1C9297FED0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655CAA-2EB1-80D2-4066-56BF537109DC}"/>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3443735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B777-EA2B-753A-E49D-1ECF178AED7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651B0FE1-4775-C63F-0346-DE79A78EB5C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5904D06-F341-5348-20D6-8D49755EFDD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EFE12BA-073A-B4A4-08B9-F3CCF8E19CCF}"/>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6" name="Footer Placeholder 5">
            <a:extLst>
              <a:ext uri="{FF2B5EF4-FFF2-40B4-BE49-F238E27FC236}">
                <a16:creationId xmlns:a16="http://schemas.microsoft.com/office/drawing/2014/main" id="{0FA16204-797D-4C33-72CA-BDC8EC7942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94F3E0-ACAD-FB2A-9E22-6FBE12AB41FB}"/>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1352638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13D2-9135-036C-B87A-73C6E66C03C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9DDF651-D339-2627-0052-BD2AC2058A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E566F0D-ACA0-8CA7-3003-3DDCE3C79292}"/>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5" name="Footer Placeholder 4">
            <a:extLst>
              <a:ext uri="{FF2B5EF4-FFF2-40B4-BE49-F238E27FC236}">
                <a16:creationId xmlns:a16="http://schemas.microsoft.com/office/drawing/2014/main" id="{1C097208-D881-AA5D-10B6-CC38856BC8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D3F94C-A7D5-C1C1-A122-F3684E699131}"/>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651229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042BD-F7BC-5A79-CE0A-F65AA757C1BB}"/>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F010C74-2B92-5594-EDE6-589775ED3CC2}"/>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B049F9-B4BA-7DEA-6EDC-9AA607A69A9B}"/>
              </a:ext>
            </a:extLst>
          </p:cNvPr>
          <p:cNvSpPr>
            <a:spLocks noGrp="1"/>
          </p:cNvSpPr>
          <p:nvPr>
            <p:ph type="dt" sz="half" idx="10"/>
          </p:nvPr>
        </p:nvSpPr>
        <p:spPr/>
        <p:txBody>
          <a:bodyPr/>
          <a:lstStyle/>
          <a:p>
            <a:fld id="{CE11F4DC-36E4-437C-9733-DC55257E5384}" type="datetimeFigureOut">
              <a:rPr lang="en-GB" smtClean="0"/>
              <a:t>03/11/2023</a:t>
            </a:fld>
            <a:endParaRPr lang="en-GB"/>
          </a:p>
        </p:txBody>
      </p:sp>
      <p:sp>
        <p:nvSpPr>
          <p:cNvPr id="5" name="Footer Placeholder 4">
            <a:extLst>
              <a:ext uri="{FF2B5EF4-FFF2-40B4-BE49-F238E27FC236}">
                <a16:creationId xmlns:a16="http://schemas.microsoft.com/office/drawing/2014/main" id="{562AB60B-18C7-D32D-310F-B18F00F422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B977B6-4B53-7C81-3587-78AB49A1B3EE}"/>
              </a:ext>
            </a:extLst>
          </p:cNvPr>
          <p:cNvSpPr>
            <a:spLocks noGrp="1"/>
          </p:cNvSpPr>
          <p:nvPr>
            <p:ph type="sldNum" sz="quarter" idx="12"/>
          </p:nvPr>
        </p:nvSpPr>
        <p:spPr/>
        <p:txBody>
          <a:bodyPr/>
          <a:lstStyle/>
          <a:p>
            <a:fld id="{61FBC8D0-B821-4110-875A-63887100FCF3}" type="slidenum">
              <a:rPr lang="en-GB" smtClean="0"/>
              <a:t>‹#›</a:t>
            </a:fld>
            <a:endParaRPr lang="en-GB"/>
          </a:p>
        </p:txBody>
      </p:sp>
    </p:spTree>
    <p:extLst>
      <p:ext uri="{BB962C8B-B14F-4D97-AF65-F5344CB8AC3E}">
        <p14:creationId xmlns:p14="http://schemas.microsoft.com/office/powerpoint/2010/main" val="8980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3011934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3859996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2166916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DDF76A-F649-4132-BC82-9FEF0439EEAF}"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2858498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DDF76A-F649-4132-BC82-9FEF0439EEAF}" type="datetimeFigureOut">
              <a:rPr lang="en-GB" smtClean="0"/>
              <a:t>03/11/2023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1906674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DDF76A-F649-4132-BC82-9FEF0439EEAF}" type="datetimeFigureOut">
              <a:rPr lang="en-GB" smtClean="0"/>
              <a:t>03/11/2023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252610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2182142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DF76A-F649-4132-BC82-9FEF0439EEAF}" type="datetimeFigureOut">
              <a:rPr lang="en-GB" smtClean="0"/>
              <a:t>03/11/2023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3301108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3DDF76A-F649-4132-BC82-9FEF0439EEAF}"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1072904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3DDF76A-F649-4132-BC82-9FEF0439EEAF}"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253694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1182684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DDF76A-F649-4132-BC82-9FEF0439EEAF}"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350814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DDF76A-F649-4132-BC82-9FEF0439EEAF}"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225060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DDF76A-F649-4132-BC82-9FEF0439EEAF}" type="datetimeFigureOut">
              <a:rPr lang="en-GB" smtClean="0"/>
              <a:t>03/11/2023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75581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DDF76A-F649-4132-BC82-9FEF0439EEAF}" type="datetimeFigureOut">
              <a:rPr lang="en-GB" smtClean="0"/>
              <a:t>03/11/2023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6783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DF76A-F649-4132-BC82-9FEF0439EEAF}" type="datetimeFigureOut">
              <a:rPr lang="en-GB" smtClean="0"/>
              <a:t>03/11/2023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128975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DF76A-F649-4132-BC82-9FEF0439EEAF}"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266413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DF76A-F649-4132-BC82-9FEF0439EEAF}"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2F8-768A-45D5-B294-00E771FD5B32}" type="slidenum">
              <a:rPr lang="en-GB" smtClean="0"/>
              <a:t>‹#›</a:t>
            </a:fld>
            <a:endParaRPr lang="en-GB"/>
          </a:p>
        </p:txBody>
      </p:sp>
    </p:spTree>
    <p:extLst>
      <p:ext uri="{BB962C8B-B14F-4D97-AF65-F5344CB8AC3E}">
        <p14:creationId xmlns:p14="http://schemas.microsoft.com/office/powerpoint/2010/main" val="131842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DF76A-F649-4132-BC82-9FEF0439EEAF}" type="datetimeFigureOut">
              <a:rPr lang="en-GB" smtClean="0"/>
              <a:t>03/11/2023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A22F8-768A-45D5-B294-00E771FD5B32}" type="slidenum">
              <a:rPr lang="en-GB" smtClean="0"/>
              <a:t>‹#›</a:t>
            </a:fld>
            <a:endParaRPr lang="en-GB"/>
          </a:p>
        </p:txBody>
      </p:sp>
    </p:spTree>
    <p:extLst>
      <p:ext uri="{BB962C8B-B14F-4D97-AF65-F5344CB8AC3E}">
        <p14:creationId xmlns:p14="http://schemas.microsoft.com/office/powerpoint/2010/main" val="1024063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CBA1E3-0BB6-7378-B583-3354E7188D6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E827D74-ECAC-A209-3698-B6EE8C302D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0E141B-F95E-D045-8F69-D44ECDE3871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11F4DC-36E4-437C-9733-DC55257E5384}" type="datetimeFigureOut">
              <a:rPr lang="en-GB" smtClean="0"/>
              <a:t>03/11/2023</a:t>
            </a:fld>
            <a:endParaRPr lang="en-GB"/>
          </a:p>
        </p:txBody>
      </p:sp>
      <p:sp>
        <p:nvSpPr>
          <p:cNvPr id="5" name="Footer Placeholder 4">
            <a:extLst>
              <a:ext uri="{FF2B5EF4-FFF2-40B4-BE49-F238E27FC236}">
                <a16:creationId xmlns:a16="http://schemas.microsoft.com/office/drawing/2014/main" id="{9B34552F-9632-938E-D1A6-0048352821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F579F2-5755-C67C-FD3B-781007CFF14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FBC8D0-B821-4110-875A-63887100FCF3}" type="slidenum">
              <a:rPr lang="en-GB" smtClean="0"/>
              <a:t>‹#›</a:t>
            </a:fld>
            <a:endParaRPr lang="en-GB"/>
          </a:p>
        </p:txBody>
      </p:sp>
    </p:spTree>
    <p:extLst>
      <p:ext uri="{BB962C8B-B14F-4D97-AF65-F5344CB8AC3E}">
        <p14:creationId xmlns:p14="http://schemas.microsoft.com/office/powerpoint/2010/main" val="29960547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DDF76A-F649-4132-BC82-9FEF0439EEAF}" type="datetimeFigureOut">
              <a:rPr lang="en-GB" smtClean="0"/>
              <a:t>03/11/2023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FA22F8-768A-45D5-B294-00E771FD5B32}" type="slidenum">
              <a:rPr lang="en-GB" smtClean="0"/>
              <a:t>‹#›</a:t>
            </a:fld>
            <a:endParaRPr lang="en-GB"/>
          </a:p>
        </p:txBody>
      </p:sp>
    </p:spTree>
    <p:extLst>
      <p:ext uri="{BB962C8B-B14F-4D97-AF65-F5344CB8AC3E}">
        <p14:creationId xmlns:p14="http://schemas.microsoft.com/office/powerpoint/2010/main" val="15112491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5.jpeg"/><Relationship Id="rId7" Type="http://schemas.openxmlformats.org/officeDocument/2006/relationships/image" Target="../media/image4.png"/><Relationship Id="rId12" Type="http://schemas.openxmlformats.org/officeDocument/2006/relationships/image" Target="../media/image3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jpeg"/><Relationship Id="rId5" Type="http://schemas.openxmlformats.org/officeDocument/2006/relationships/image" Target="../media/image3.jpeg"/><Relationship Id="rId10" Type="http://schemas.openxmlformats.org/officeDocument/2006/relationships/image" Target="../media/image36.png"/><Relationship Id="rId4" Type="http://schemas.openxmlformats.org/officeDocument/2006/relationships/image" Target="../media/image6.jpeg"/><Relationship Id="rId9"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1312515"/>
            <a:ext cx="4800600" cy="3693319"/>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Louisa Rhodes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Sam Prowse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Kirsty Warrack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Silvana Mengoni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Helen Ellis-Caird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Annabel 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David Wellsted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cs typeface="Calibri"/>
              </a:rPr>
              <a:t>Pashtana Zormati</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Peter Langdon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Lauren Taber</a:t>
            </a:r>
          </a:p>
        </p:txBody>
      </p:sp>
      <p:sp>
        <p:nvSpPr>
          <p:cNvPr id="8" name="Rectangle 7"/>
          <p:cNvSpPr/>
          <p:nvPr/>
        </p:nvSpPr>
        <p:spPr>
          <a:xfrm>
            <a:off x="4419600" y="1115961"/>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2" descr="Image result for university of hertfordshire">
            <a:extLst>
              <a:ext uri="{FF2B5EF4-FFF2-40B4-BE49-F238E27FC236}">
                <a16:creationId xmlns:a16="http://schemas.microsoft.com/office/drawing/2014/main" id="{C4383AF7-9CEF-4667-B3DB-2B91AC7D2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311" y="5942769"/>
            <a:ext cx="1830461" cy="9152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hertfordshire county council logo">
            <a:extLst>
              <a:ext uri="{FF2B5EF4-FFF2-40B4-BE49-F238E27FC236}">
                <a16:creationId xmlns:a16="http://schemas.microsoft.com/office/drawing/2014/main" id="{BE496EDB-D22D-427F-97CE-339C2F124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466" y="5973704"/>
            <a:ext cx="1157223" cy="7325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pft logo">
            <a:extLst>
              <a:ext uri="{FF2B5EF4-FFF2-40B4-BE49-F238E27FC236}">
                <a16:creationId xmlns:a16="http://schemas.microsoft.com/office/drawing/2014/main" id="{357BA9E8-8CEB-4A60-B004-8439601A7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61" y="6096253"/>
            <a:ext cx="1985962" cy="5320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lam logo nhs">
            <a:extLst>
              <a:ext uri="{FF2B5EF4-FFF2-40B4-BE49-F238E27FC236}">
                <a16:creationId xmlns:a16="http://schemas.microsoft.com/office/drawing/2014/main" id="{B3214B9A-5993-47F1-AC99-2774AB5F6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7384" y="5890903"/>
            <a:ext cx="1360720" cy="8827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warwick uni logo">
            <a:extLst>
              <a:ext uri="{FF2B5EF4-FFF2-40B4-BE49-F238E27FC236}">
                <a16:creationId xmlns:a16="http://schemas.microsoft.com/office/drawing/2014/main" id="{E3D02CF0-038F-4F9B-A6CC-B69267E41C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1074" y="5857351"/>
            <a:ext cx="1459864" cy="875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9522" y="626626"/>
            <a:ext cx="6665350" cy="1064650"/>
          </a:xfrm>
          <a:prstGeom prst="rect">
            <a:avLst/>
          </a:prstGeom>
          <a:noFill/>
        </p:spPr>
        <p:txBody>
          <a:bodyPr wrap="square" rtlCol="0">
            <a:spAutoFit/>
          </a:bodyPr>
          <a:lstStyle/>
          <a:p>
            <a:pPr algn="ctr">
              <a:lnSpc>
                <a:spcPct val="107000"/>
              </a:lnSpc>
              <a:spcAft>
                <a:spcPts val="800"/>
              </a:spcAft>
            </a:pPr>
            <a:r>
              <a:rPr lang="en-GB" sz="1800" b="1" dirty="0">
                <a:effectLst/>
                <a:latin typeface="Arial" panose="020B0604020202020204" pitchFamily="34" charset="0"/>
                <a:ea typeface="Calibri" panose="020F0502020204030204" pitchFamily="34" charset="0"/>
                <a:cs typeface="Arial" panose="020B0604020202020204" pitchFamily="34" charset="0"/>
              </a:rPr>
              <a:t>Making Positive Moves: Finding out how to support community living after moving under Transforming Care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x_Picture 5">
            <a:extLst>
              <a:ext uri="{FF2B5EF4-FFF2-40B4-BE49-F238E27FC236}">
                <a16:creationId xmlns:a16="http://schemas.microsoft.com/office/drawing/2014/main" id="{86AABC36-BF0C-4850-885E-119AD5B8F0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620" y="1629467"/>
            <a:ext cx="4572000" cy="353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funded by NIHR">
            <a:extLst>
              <a:ext uri="{FF2B5EF4-FFF2-40B4-BE49-F238E27FC236}">
                <a16:creationId xmlns:a16="http://schemas.microsoft.com/office/drawing/2014/main" id="{0B225C2F-BBF2-D182-D7FC-D39EDB133E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46" y="8134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41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001" t="1667" r="13323" b="15625"/>
          <a:stretch/>
        </p:blipFill>
        <p:spPr bwMode="auto">
          <a:xfrm>
            <a:off x="2976781" y="1893442"/>
            <a:ext cx="2207265" cy="3240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926528" y="229954"/>
            <a:ext cx="6263658" cy="1569660"/>
          </a:xfrm>
          <a:prstGeom prst="rect">
            <a:avLst/>
          </a:prstGeom>
        </p:spPr>
        <p:txBody>
          <a:bodyPr wrap="square">
            <a:spAutoFit/>
          </a:bodyPr>
          <a:lstStyle/>
          <a:p>
            <a:r>
              <a:rPr lang="en-GB" sz="1600" dirty="0">
                <a:solidFill>
                  <a:srgbClr val="000000"/>
                </a:solidFill>
                <a:latin typeface="Century Gothic" panose="020B0502020202020204" pitchFamily="34" charset="0"/>
              </a:rPr>
              <a:t>“Obviously I have my bad days. And they’re always </a:t>
            </a:r>
            <a:r>
              <a:rPr lang="en-GB" sz="1600" dirty="0" err="1">
                <a:solidFill>
                  <a:srgbClr val="000000"/>
                </a:solidFill>
                <a:latin typeface="Century Gothic" panose="020B0502020202020204" pitchFamily="34" charset="0"/>
              </a:rPr>
              <a:t>gonna</a:t>
            </a:r>
            <a:r>
              <a:rPr lang="en-GB" sz="1600" dirty="0">
                <a:solidFill>
                  <a:srgbClr val="000000"/>
                </a:solidFill>
                <a:latin typeface="Century Gothic" panose="020B0502020202020204" pitchFamily="34" charset="0"/>
              </a:rPr>
              <a:t> stay with me. But when people understand my bad days. And they compensate. And they know how to treat me well when I’m having a bad day. I find it much easier to come out of that bad place. Than if I’m just ignored, or shut in a room, or-, there’s nobody there to guide me or talk to me.”</a:t>
            </a:r>
            <a:endParaRPr lang="en-GB" sz="1600" dirty="0">
              <a:solidFill>
                <a:prstClr val="black"/>
              </a:solidFill>
              <a:latin typeface="Century Gothic" panose="020B0502020202020204" pitchFamily="34" charset="0"/>
            </a:endParaRPr>
          </a:p>
        </p:txBody>
      </p:sp>
      <p:sp>
        <p:nvSpPr>
          <p:cNvPr id="3" name="Rectangle 2"/>
          <p:cNvSpPr/>
          <p:nvPr/>
        </p:nvSpPr>
        <p:spPr>
          <a:xfrm>
            <a:off x="283779" y="2180642"/>
            <a:ext cx="2207265" cy="2800767"/>
          </a:xfrm>
          <a:prstGeom prst="rect">
            <a:avLst/>
          </a:prstGeom>
        </p:spPr>
        <p:txBody>
          <a:bodyPr wrap="square">
            <a:spAutoFit/>
          </a:bodyPr>
          <a:lstStyle/>
          <a:p>
            <a:r>
              <a:rPr lang="en-GB" sz="1600" dirty="0">
                <a:solidFill>
                  <a:srgbClr val="000000"/>
                </a:solidFill>
                <a:latin typeface="Century Gothic" panose="020B0502020202020204" pitchFamily="34" charset="0"/>
              </a:rPr>
              <a:t>“Every time we was in a meeting [Mum] goes ‘oh I’m so proud of you TJ’… it was really nice to hear, and made me want to carry on doing what I’m doing so. Really, you know, really commit to it.” </a:t>
            </a:r>
            <a:endParaRPr lang="en-GB" sz="1600" dirty="0">
              <a:solidFill>
                <a:prstClr val="black"/>
              </a:solidFill>
              <a:latin typeface="Century Gothic" panose="020B0502020202020204" pitchFamily="34" charset="0"/>
            </a:endParaRPr>
          </a:p>
        </p:txBody>
      </p:sp>
      <p:sp>
        <p:nvSpPr>
          <p:cNvPr id="4" name="Rectangle 3"/>
          <p:cNvSpPr/>
          <p:nvPr/>
        </p:nvSpPr>
        <p:spPr>
          <a:xfrm>
            <a:off x="5444085" y="2180642"/>
            <a:ext cx="3416136" cy="3046988"/>
          </a:xfrm>
          <a:prstGeom prst="rect">
            <a:avLst/>
          </a:prstGeom>
        </p:spPr>
        <p:txBody>
          <a:bodyPr wrap="square">
            <a:spAutoFit/>
          </a:bodyPr>
          <a:lstStyle/>
          <a:p>
            <a:r>
              <a:rPr lang="en-GB" sz="1600" dirty="0">
                <a:solidFill>
                  <a:srgbClr val="000000"/>
                </a:solidFill>
                <a:latin typeface="Century Gothic" panose="020B0502020202020204" pitchFamily="34" charset="0"/>
              </a:rPr>
              <a:t>Pamela: We were treated like patients. </a:t>
            </a:r>
          </a:p>
          <a:p>
            <a:r>
              <a:rPr lang="en-GB" sz="1600" dirty="0">
                <a:solidFill>
                  <a:srgbClr val="000000"/>
                </a:solidFill>
                <a:latin typeface="Century Gothic" panose="020B0502020202020204" pitchFamily="34" charset="0"/>
              </a:rPr>
              <a:t>Interviewer: What does that mean to you, to be a patient? </a:t>
            </a:r>
          </a:p>
          <a:p>
            <a:r>
              <a:rPr lang="en-GB" sz="1600" dirty="0">
                <a:solidFill>
                  <a:srgbClr val="000000"/>
                </a:solidFill>
                <a:latin typeface="Century Gothic" panose="020B0502020202020204" pitchFamily="34" charset="0"/>
              </a:rPr>
              <a:t>Pamela: Horrible… it made me feel that I couldn’t do anything for myself. </a:t>
            </a:r>
          </a:p>
          <a:p>
            <a:r>
              <a:rPr lang="en-GB" sz="1600" dirty="0">
                <a:solidFill>
                  <a:srgbClr val="000000"/>
                </a:solidFill>
                <a:latin typeface="Century Gothic" panose="020B0502020202020204" pitchFamily="34" charset="0"/>
              </a:rPr>
              <a:t>Interviewer: What do you feel like now? </a:t>
            </a:r>
          </a:p>
          <a:p>
            <a:r>
              <a:rPr lang="en-GB" sz="1600" dirty="0">
                <a:solidFill>
                  <a:srgbClr val="000000"/>
                </a:solidFill>
                <a:latin typeface="Century Gothic" panose="020B0502020202020204" pitchFamily="34" charset="0"/>
              </a:rPr>
              <a:t>Pamela: Really good, I can do things myself now. They don’t treat me like a little kid. </a:t>
            </a:r>
            <a:endParaRPr lang="en-GB" sz="1600" dirty="0">
              <a:solidFill>
                <a:prstClr val="black"/>
              </a:solidFill>
              <a:latin typeface="Century Gothic" panose="020B0502020202020204" pitchFamily="34" charset="0"/>
            </a:endParaRPr>
          </a:p>
        </p:txBody>
      </p:sp>
      <p:sp>
        <p:nvSpPr>
          <p:cNvPr id="5" name="Rectangle 4"/>
          <p:cNvSpPr/>
          <p:nvPr/>
        </p:nvSpPr>
        <p:spPr>
          <a:xfrm>
            <a:off x="2827741" y="5227630"/>
            <a:ext cx="3600400" cy="1569660"/>
          </a:xfrm>
          <a:prstGeom prst="rect">
            <a:avLst/>
          </a:prstGeom>
        </p:spPr>
        <p:txBody>
          <a:bodyPr wrap="square">
            <a:spAutoFit/>
          </a:bodyPr>
          <a:lstStyle/>
          <a:p>
            <a:r>
              <a:rPr lang="en-GB" sz="1600" dirty="0">
                <a:solidFill>
                  <a:srgbClr val="000000"/>
                </a:solidFill>
                <a:latin typeface="Century Gothic" panose="020B0502020202020204" pitchFamily="34" charset="0"/>
              </a:rPr>
              <a:t>Interviewer: And what sort of person are you now? </a:t>
            </a:r>
          </a:p>
          <a:p>
            <a:r>
              <a:rPr lang="en-GB" sz="1600" dirty="0">
                <a:solidFill>
                  <a:srgbClr val="000000"/>
                </a:solidFill>
                <a:latin typeface="Century Gothic" panose="020B0502020202020204" pitchFamily="34" charset="0"/>
              </a:rPr>
              <a:t>Larry: A normal man </a:t>
            </a:r>
          </a:p>
          <a:p>
            <a:r>
              <a:rPr lang="en-GB" sz="1600" dirty="0">
                <a:solidFill>
                  <a:srgbClr val="000000"/>
                </a:solidFill>
                <a:latin typeface="Century Gothic" panose="020B0502020202020204" pitchFamily="34" charset="0"/>
              </a:rPr>
              <a:t>Interviewer: What does that mean? </a:t>
            </a:r>
          </a:p>
          <a:p>
            <a:r>
              <a:rPr lang="en-GB" sz="1600" dirty="0">
                <a:solidFill>
                  <a:srgbClr val="000000"/>
                </a:solidFill>
                <a:latin typeface="Century Gothic" panose="020B0502020202020204" pitchFamily="34" charset="0"/>
              </a:rPr>
              <a:t>Larry: I’m a good man. </a:t>
            </a:r>
            <a:endParaRPr lang="en-GB" sz="1600" dirty="0">
              <a:solidFill>
                <a:prstClr val="black"/>
              </a:solidFill>
              <a:latin typeface="Century Gothic" panose="020B0502020202020204" pitchFamily="34" charset="0"/>
            </a:endParaRPr>
          </a:p>
        </p:txBody>
      </p:sp>
      <p:pic>
        <p:nvPicPr>
          <p:cNvPr id="7" name="Picture 4" descr="Image result for funded by NIHR">
            <a:extLst>
              <a:ext uri="{FF2B5EF4-FFF2-40B4-BE49-F238E27FC236}">
                <a16:creationId xmlns:a16="http://schemas.microsoft.com/office/drawing/2014/main" id="{4D633E18-D327-0DDB-894D-866F8F56E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pic>
        <p:nvPicPr>
          <p:cNvPr id="8" name="x_Picture 5">
            <a:extLst>
              <a:ext uri="{FF2B5EF4-FFF2-40B4-BE49-F238E27FC236}">
                <a16:creationId xmlns:a16="http://schemas.microsoft.com/office/drawing/2014/main" id="{C2161E05-C6E0-4F81-ADEC-67F4DBC5A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45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1329" y="785767"/>
            <a:ext cx="4856086" cy="6278642"/>
          </a:xfrm>
          <a:prstGeom prst="rect">
            <a:avLst/>
          </a:prstGeom>
        </p:spPr>
        <p:txBody>
          <a:bodyPr wrap="square">
            <a:spAutoFit/>
          </a:bodyPr>
          <a:lstStyle/>
          <a:p>
            <a:endParaRPr lang="en-GB" sz="2400" dirty="0"/>
          </a:p>
          <a:p>
            <a:pPr algn="just"/>
            <a:r>
              <a:rPr lang="en-GB" sz="2400" dirty="0"/>
              <a:t>Moving out of hospital is a process of adjustment.</a:t>
            </a:r>
          </a:p>
          <a:p>
            <a:pPr algn="just"/>
            <a:endParaRPr lang="en-GB" sz="2400" dirty="0"/>
          </a:p>
          <a:p>
            <a:pPr algn="just"/>
            <a:r>
              <a:rPr lang="en-GB" sz="2400" dirty="0"/>
              <a:t>Everyone needs a personalised approach to their move</a:t>
            </a:r>
          </a:p>
          <a:p>
            <a:pPr algn="just"/>
            <a:endParaRPr lang="en-GB" sz="2400" dirty="0"/>
          </a:p>
          <a:p>
            <a:pPr algn="just"/>
            <a:r>
              <a:rPr lang="en-GB" sz="2400" dirty="0"/>
              <a:t>Communication needs to be good.</a:t>
            </a:r>
          </a:p>
          <a:p>
            <a:pPr algn="just"/>
            <a:endParaRPr lang="en-GB" sz="2400" dirty="0"/>
          </a:p>
          <a:p>
            <a:pPr algn="just"/>
            <a:r>
              <a:rPr lang="en-GB" sz="2400" dirty="0"/>
              <a:t>Important to consider emotional and relational aspects of moving alongside the practical.</a:t>
            </a:r>
          </a:p>
          <a:p>
            <a:pPr algn="just"/>
            <a:endParaRPr lang="en-GB" sz="2400" dirty="0"/>
          </a:p>
          <a:p>
            <a:pPr algn="just"/>
            <a:r>
              <a:rPr lang="en-GB" sz="2400" dirty="0"/>
              <a:t>If the right package of support is in place, people can thrive in community settings. </a:t>
            </a:r>
          </a:p>
          <a:p>
            <a:pPr algn="just"/>
            <a:r>
              <a:rPr lang="en-GB" dirty="0"/>
              <a:t> </a:t>
            </a:r>
          </a:p>
        </p:txBody>
      </p:sp>
      <p:pic>
        <p:nvPicPr>
          <p:cNvPr id="4" name="Picture 3" descr="http://cdn.shopify.com/s/files/1/0606/1553/products/Reading-Research-Report-Levi_large.png?v=141857406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562" y="1734141"/>
            <a:ext cx="3657600" cy="3429000"/>
          </a:xfrm>
          <a:prstGeom prst="rect">
            <a:avLst/>
          </a:prstGeom>
          <a:noFill/>
          <a:ln>
            <a:noFill/>
          </a:ln>
        </p:spPr>
      </p:pic>
      <p:pic>
        <p:nvPicPr>
          <p:cNvPr id="3" name="Picture 4" descr="Image result for funded by NIHR">
            <a:extLst>
              <a:ext uri="{FF2B5EF4-FFF2-40B4-BE49-F238E27FC236}">
                <a16:creationId xmlns:a16="http://schemas.microsoft.com/office/drawing/2014/main" id="{6E0D1575-22E8-991D-B3BC-B5D9FE09E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pic>
        <p:nvPicPr>
          <p:cNvPr id="5" name="x_Picture 5">
            <a:extLst>
              <a:ext uri="{FF2B5EF4-FFF2-40B4-BE49-F238E27FC236}">
                <a16:creationId xmlns:a16="http://schemas.microsoft.com/office/drawing/2014/main" id="{AB7295BF-711C-F6CB-03BF-B8C379EDE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BAFA11C-96B2-122E-6377-2FB48514AF9C}"/>
              </a:ext>
            </a:extLst>
          </p:cNvPr>
          <p:cNvSpPr txBox="1"/>
          <p:nvPr/>
        </p:nvSpPr>
        <p:spPr>
          <a:xfrm>
            <a:off x="61657" y="254936"/>
            <a:ext cx="5515308" cy="646331"/>
          </a:xfrm>
          <a:prstGeom prst="rect">
            <a:avLst/>
          </a:prstGeom>
          <a:noFill/>
        </p:spPr>
        <p:txBody>
          <a:bodyPr wrap="square">
            <a:spAutoFit/>
          </a:bodyPr>
          <a:lstStyle/>
          <a:p>
            <a:pPr algn="ctr"/>
            <a:r>
              <a:rPr lang="en-GB" sz="3600" b="1" dirty="0"/>
              <a:t>Conclusions</a:t>
            </a:r>
          </a:p>
        </p:txBody>
      </p:sp>
    </p:spTree>
    <p:extLst>
      <p:ext uri="{BB962C8B-B14F-4D97-AF65-F5344CB8AC3E}">
        <p14:creationId xmlns:p14="http://schemas.microsoft.com/office/powerpoint/2010/main" val="202132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63" t="13601" r="31100" b="3800"/>
          <a:stretch/>
        </p:blipFill>
        <p:spPr>
          <a:xfrm>
            <a:off x="323528" y="383178"/>
            <a:ext cx="3569888" cy="4680520"/>
          </a:xfrm>
          <a:prstGeom prst="rect">
            <a:avLst/>
          </a:prstGeom>
          <a:ln>
            <a:solidFill>
              <a:schemeClr val="tx1"/>
            </a:solidFill>
          </a:ln>
        </p:spPr>
      </p:pic>
      <p:pic>
        <p:nvPicPr>
          <p:cNvPr id="3" name="Picture 2"/>
          <p:cNvPicPr>
            <a:picLocks noChangeAspect="1"/>
          </p:cNvPicPr>
          <p:nvPr/>
        </p:nvPicPr>
        <p:blipFill rotWithShape="1">
          <a:blip r:embed="rId3"/>
          <a:srcRect l="16926" t="9401" r="12988" b="3800"/>
          <a:stretch/>
        </p:blipFill>
        <p:spPr>
          <a:xfrm>
            <a:off x="4116064" y="1124744"/>
            <a:ext cx="4858217" cy="3384376"/>
          </a:xfrm>
          <a:prstGeom prst="rect">
            <a:avLst/>
          </a:prstGeom>
          <a:ln w="3175">
            <a:solidFill>
              <a:schemeClr val="tx1"/>
            </a:solidFill>
          </a:ln>
        </p:spPr>
      </p:pic>
      <p:sp>
        <p:nvSpPr>
          <p:cNvPr id="4" name="Rectangle 3"/>
          <p:cNvSpPr/>
          <p:nvPr/>
        </p:nvSpPr>
        <p:spPr>
          <a:xfrm>
            <a:off x="5580112" y="4581417"/>
            <a:ext cx="4003115" cy="276999"/>
          </a:xfrm>
          <a:prstGeom prst="rect">
            <a:avLst/>
          </a:prstGeom>
        </p:spPr>
        <p:txBody>
          <a:bodyPr wrap="square">
            <a:spAutoFit/>
          </a:bodyPr>
          <a:lstStyle/>
          <a:p>
            <a:r>
              <a:rPr lang="en-GB" sz="1200" dirty="0">
                <a:solidFill>
                  <a:prstClr val="black"/>
                </a:solidFill>
                <a:latin typeface="Century Gothic" panose="020B0502020202020204" pitchFamily="34" charset="0"/>
                <a:hlinkClick r:id="rId4"/>
              </a:rPr>
              <a:t>https://uhra.herts.ac.uk/handle/2299/19457</a:t>
            </a:r>
            <a:endParaRPr lang="en-GB" sz="1200" dirty="0">
              <a:solidFill>
                <a:prstClr val="black"/>
              </a:solidFill>
              <a:latin typeface="Century Gothic" panose="020B0502020202020204" pitchFamily="34" charset="0"/>
            </a:endParaRPr>
          </a:p>
        </p:txBody>
      </p:sp>
      <p:sp>
        <p:nvSpPr>
          <p:cNvPr id="5" name="Rectangle 4"/>
          <p:cNvSpPr/>
          <p:nvPr/>
        </p:nvSpPr>
        <p:spPr>
          <a:xfrm>
            <a:off x="107504" y="5207714"/>
            <a:ext cx="4572000" cy="923330"/>
          </a:xfrm>
          <a:prstGeom prst="rect">
            <a:avLst/>
          </a:prstGeom>
        </p:spPr>
        <p:txBody>
          <a:bodyPr>
            <a:spAutoFit/>
          </a:bodyPr>
          <a:lstStyle/>
          <a:p>
            <a:r>
              <a:rPr lang="en-GB" sz="1200" dirty="0">
                <a:solidFill>
                  <a:srgbClr val="222222"/>
                </a:solidFill>
                <a:latin typeface="Century Gothic" panose="020B0502020202020204" pitchFamily="34" charset="0"/>
              </a:rPr>
              <a:t>Head, A., Ellis‐</a:t>
            </a:r>
            <a:r>
              <a:rPr lang="en-GB" sz="1200" dirty="0" err="1">
                <a:solidFill>
                  <a:srgbClr val="222222"/>
                </a:solidFill>
                <a:latin typeface="Century Gothic" panose="020B0502020202020204" pitchFamily="34" charset="0"/>
              </a:rPr>
              <a:t>Caird</a:t>
            </a:r>
            <a:r>
              <a:rPr lang="en-GB" sz="1200" dirty="0">
                <a:solidFill>
                  <a:srgbClr val="222222"/>
                </a:solidFill>
                <a:latin typeface="Century Gothic" panose="020B0502020202020204" pitchFamily="34" charset="0"/>
              </a:rPr>
              <a:t>, H., Rhodes, L., &amp; Parkinson, K. (2018). Transforming identities through Transforming Care: How people with learning disabilities experience moving out of hospital. </a:t>
            </a:r>
            <a:r>
              <a:rPr lang="en-GB" sz="1200" i="1" dirty="0">
                <a:solidFill>
                  <a:srgbClr val="222222"/>
                </a:solidFill>
                <a:latin typeface="Century Gothic" panose="020B0502020202020204" pitchFamily="34" charset="0"/>
              </a:rPr>
              <a:t>British Journal of Learning Disabilities</a:t>
            </a:r>
            <a:r>
              <a:rPr lang="en-GB" sz="1200" dirty="0">
                <a:solidFill>
                  <a:srgbClr val="222222"/>
                </a:solidFill>
                <a:latin typeface="Century Gothic" panose="020B0502020202020204" pitchFamily="34" charset="0"/>
              </a:rPr>
              <a:t>, </a:t>
            </a:r>
            <a:r>
              <a:rPr lang="en-GB" sz="1200" i="1" dirty="0">
                <a:solidFill>
                  <a:srgbClr val="222222"/>
                </a:solidFill>
                <a:latin typeface="Century Gothic" panose="020B0502020202020204" pitchFamily="34" charset="0"/>
              </a:rPr>
              <a:t>46</a:t>
            </a:r>
            <a:r>
              <a:rPr lang="en-GB" sz="1200" dirty="0">
                <a:solidFill>
                  <a:srgbClr val="222222"/>
                </a:solidFill>
                <a:latin typeface="Century Gothic" panose="020B0502020202020204" pitchFamily="34" charset="0"/>
              </a:rPr>
              <a:t>(1), 64-70</a:t>
            </a:r>
            <a:r>
              <a:rPr lang="en-GB" dirty="0">
                <a:solidFill>
                  <a:srgbClr val="222222"/>
                </a:solidFill>
                <a:latin typeface="Arial" panose="020B0604020202020204" pitchFamily="34" charset="0"/>
              </a:rPr>
              <a:t>.</a:t>
            </a:r>
            <a:endParaRPr lang="en-GB" dirty="0">
              <a:solidFill>
                <a:prstClr val="black"/>
              </a:solidFill>
            </a:endParaRPr>
          </a:p>
        </p:txBody>
      </p:sp>
      <p:pic>
        <p:nvPicPr>
          <p:cNvPr id="6" name="Picture 4" descr="Image result for funded by NIHR">
            <a:extLst>
              <a:ext uri="{FF2B5EF4-FFF2-40B4-BE49-F238E27FC236}">
                <a16:creationId xmlns:a16="http://schemas.microsoft.com/office/drawing/2014/main" id="{745AAFA3-E425-F172-4DCD-13B9BE085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6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B9E3-A0EF-419E-DD3D-7BA311DD0F73}"/>
              </a:ext>
            </a:extLst>
          </p:cNvPr>
          <p:cNvSpPr>
            <a:spLocks noGrp="1"/>
          </p:cNvSpPr>
          <p:nvPr>
            <p:ph type="title"/>
          </p:nvPr>
        </p:nvSpPr>
        <p:spPr>
          <a:xfrm>
            <a:off x="260131" y="103739"/>
            <a:ext cx="8229600" cy="1143000"/>
          </a:xfrm>
        </p:spPr>
        <p:txBody>
          <a:bodyPr>
            <a:normAutofit/>
          </a:bodyPr>
          <a:lstStyle/>
          <a:p>
            <a:r>
              <a:rPr lang="en-GB" sz="3600" b="1" dirty="0"/>
              <a:t>Small group discussion</a:t>
            </a:r>
          </a:p>
        </p:txBody>
      </p:sp>
      <p:sp>
        <p:nvSpPr>
          <p:cNvPr id="3" name="Content Placeholder 2">
            <a:extLst>
              <a:ext uri="{FF2B5EF4-FFF2-40B4-BE49-F238E27FC236}">
                <a16:creationId xmlns:a16="http://schemas.microsoft.com/office/drawing/2014/main" id="{9F27B1F4-8913-2016-D976-82C02087CDA3}"/>
              </a:ext>
            </a:extLst>
          </p:cNvPr>
          <p:cNvSpPr>
            <a:spLocks noGrp="1"/>
          </p:cNvSpPr>
          <p:nvPr>
            <p:ph idx="1"/>
          </p:nvPr>
        </p:nvSpPr>
        <p:spPr/>
        <p:txBody>
          <a:bodyPr/>
          <a:lstStyle/>
          <a:p>
            <a:r>
              <a:rPr lang="en-GB" dirty="0"/>
              <a:t>In groups have a discussion about how the findings we have shared relate to your work as advocates.</a:t>
            </a:r>
          </a:p>
          <a:p>
            <a:pPr marL="0" indent="0">
              <a:buNone/>
            </a:pPr>
            <a:endParaRPr lang="en-GB" dirty="0"/>
          </a:p>
          <a:p>
            <a:r>
              <a:rPr lang="en-GB" dirty="0"/>
              <a:t>Please take some notes on the paper provided and identify a spokesperson to share your ideas with the wider group.</a:t>
            </a:r>
          </a:p>
        </p:txBody>
      </p:sp>
      <p:pic>
        <p:nvPicPr>
          <p:cNvPr id="4" name="Picture 4" descr="Image result for funded by NIHR">
            <a:extLst>
              <a:ext uri="{FF2B5EF4-FFF2-40B4-BE49-F238E27FC236}">
                <a16:creationId xmlns:a16="http://schemas.microsoft.com/office/drawing/2014/main" id="{07A99168-EC5E-8BD8-6192-F4B308E41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19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E6C7-D55D-4D18-A66C-D305C895A72F}"/>
              </a:ext>
            </a:extLst>
          </p:cNvPr>
          <p:cNvSpPr>
            <a:spLocks noGrp="1"/>
          </p:cNvSpPr>
          <p:nvPr>
            <p:ph type="title"/>
          </p:nvPr>
        </p:nvSpPr>
        <p:spPr>
          <a:xfrm>
            <a:off x="1379482" y="267247"/>
            <a:ext cx="8229600" cy="1143000"/>
          </a:xfrm>
        </p:spPr>
        <p:txBody>
          <a:bodyPr>
            <a:noAutofit/>
          </a:bodyPr>
          <a:lstStyle/>
          <a:p>
            <a:pPr algn="l"/>
            <a:r>
              <a:rPr lang="en-GB" sz="3600" b="1" dirty="0"/>
              <a:t>Making Positive Moves – the ‘living process’</a:t>
            </a:r>
          </a:p>
        </p:txBody>
      </p:sp>
      <p:pic>
        <p:nvPicPr>
          <p:cNvPr id="4" name="Content Placeholder 3">
            <a:extLst>
              <a:ext uri="{FF2B5EF4-FFF2-40B4-BE49-F238E27FC236}">
                <a16:creationId xmlns:a16="http://schemas.microsoft.com/office/drawing/2014/main" id="{A4D99B8C-5892-471B-A8FC-A78C2A3E5F17}"/>
              </a:ext>
            </a:extLst>
          </p:cNvPr>
          <p:cNvPicPr>
            <a:picLocks noGrp="1" noChangeAspect="1"/>
          </p:cNvPicPr>
          <p:nvPr>
            <p:ph idx="1"/>
          </p:nvPr>
        </p:nvPicPr>
        <p:blipFill>
          <a:blip r:embed="rId2"/>
          <a:stretch>
            <a:fillRect/>
          </a:stretch>
        </p:blipFill>
        <p:spPr>
          <a:xfrm>
            <a:off x="457200" y="2492896"/>
            <a:ext cx="3359819" cy="2378299"/>
          </a:xfrm>
          <a:prstGeom prst="rect">
            <a:avLst/>
          </a:prstGeom>
        </p:spPr>
      </p:pic>
      <p:sp>
        <p:nvSpPr>
          <p:cNvPr id="5" name="Rectangle 4">
            <a:extLst>
              <a:ext uri="{FF2B5EF4-FFF2-40B4-BE49-F238E27FC236}">
                <a16:creationId xmlns:a16="http://schemas.microsoft.com/office/drawing/2014/main" id="{206A1437-7355-4388-B9AC-05DAD403F6C6}"/>
              </a:ext>
            </a:extLst>
          </p:cNvPr>
          <p:cNvSpPr/>
          <p:nvPr/>
        </p:nvSpPr>
        <p:spPr>
          <a:xfrm>
            <a:off x="4294312" y="2130288"/>
            <a:ext cx="4392488"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What do we want to find out?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What is it like to live in the community after moving under Transforming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What helps people to stay living in the community long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What makes it harder to stay living in the community long 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4" descr="Image result for funded by NIHR">
            <a:extLst>
              <a:ext uri="{FF2B5EF4-FFF2-40B4-BE49-F238E27FC236}">
                <a16:creationId xmlns:a16="http://schemas.microsoft.com/office/drawing/2014/main" id="{74AF7D5B-D14F-2493-128D-D999882F0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99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p:nvPr/>
        </p:nvSpPr>
        <p:spPr>
          <a:xfrm>
            <a:off x="3617407" y="1375446"/>
            <a:ext cx="5331284" cy="5387864"/>
          </a:xfrm>
          <a:prstGeom prst="rect">
            <a:avLst/>
          </a:prstGeom>
          <a:noFill/>
          <a:ln>
            <a:noFill/>
          </a:ln>
        </p:spPr>
        <p:txBody>
          <a:bodyPr spcFirstLastPara="1" wrap="square" lIns="91425" tIns="45700" rIns="91425" bIns="45700" anchor="t" anchorCtr="0">
            <a:noAutofit/>
          </a:bodyPr>
          <a:lstStyle/>
          <a:p>
            <a:pPr marL="285750" marR="0" lvl="0" indent="-254000" algn="l" defTabSz="914400" rtl="0" eaLnBrk="1" fontAlgn="auto" latinLnBrk="0" hangingPunct="1">
              <a:lnSpc>
                <a:spcPct val="100000"/>
              </a:lnSpc>
              <a:spcBef>
                <a:spcPts val="0"/>
              </a:spcBef>
              <a:spcAft>
                <a:spcPts val="0"/>
              </a:spcAft>
              <a:buClr>
                <a:prstClr val="black"/>
              </a:buClr>
              <a:buSzPts val="1500"/>
              <a:buFont typeface="Century Gothic"/>
              <a:buChar char="•"/>
              <a:tabLst/>
              <a:defRPr/>
            </a:pPr>
            <a:r>
              <a:rPr lang="en-GB" sz="2000" dirty="0">
                <a:solidFill>
                  <a:prstClr val="black"/>
                </a:solidFill>
                <a:latin typeface="Calibri" panose="020F0502020204030204" pitchFamily="34" charset="0"/>
                <a:ea typeface="Century Gothic"/>
                <a:cs typeface="Calibri" panose="020F0502020204030204" pitchFamily="34" charset="0"/>
                <a:sym typeface="Century Gothic"/>
              </a:rPr>
              <a:t>We have talked to 24 people </a:t>
            </a:r>
            <a:r>
              <a:rPr kumimoji="0" lang="en-GB" sz="2000" b="0" i="0" u="none" strike="noStrike" kern="1200" cap="none" spc="0" normalizeH="0" baseline="0" noProof="0" dirty="0">
                <a:ln>
                  <a:noFill/>
                </a:ln>
                <a:solidFill>
                  <a:prstClr val="black"/>
                </a:solidFill>
                <a:effectLst/>
                <a:uLnTx/>
                <a:uFillTx/>
                <a:latin typeface="Calibri"/>
                <a:ea typeface="Century Gothic"/>
                <a:cs typeface="Calibri"/>
                <a:sym typeface="Century Gothic"/>
              </a:rPr>
              <a:t>with learning disabilities who have moved from mental health hospitals to the community </a:t>
            </a:r>
          </a:p>
          <a:p>
            <a:pPr marL="285750" marR="0" lvl="0" indent="-254000" algn="l" defTabSz="914400" rtl="0" eaLnBrk="1" fontAlgn="auto" latinLnBrk="0" hangingPunct="1">
              <a:lnSpc>
                <a:spcPct val="100000"/>
              </a:lnSpc>
              <a:spcBef>
                <a:spcPts val="0"/>
              </a:spcBef>
              <a:spcAft>
                <a:spcPts val="0"/>
              </a:spcAft>
              <a:buClr>
                <a:prstClr val="black"/>
              </a:buClr>
              <a:buSzPts val="1500"/>
              <a:buFont typeface="Century Gothic"/>
              <a:buChar char="•"/>
              <a:tabLst/>
              <a:defRPr/>
            </a:pPr>
            <a:r>
              <a:rPr lang="en-GB" sz="2000" dirty="0">
                <a:solidFill>
                  <a:prstClr val="black"/>
                </a:solidFill>
                <a:latin typeface="Calibri"/>
                <a:ea typeface="Century Gothic"/>
                <a:cs typeface="Calibri"/>
                <a:sym typeface="Century Gothic"/>
              </a:rPr>
              <a:t>We have talked to people who live in different places in England</a:t>
            </a:r>
          </a:p>
          <a:p>
            <a:pPr marL="31750" marR="0" lvl="0" algn="l" defTabSz="914400" rtl="0" eaLnBrk="1" fontAlgn="auto" latinLnBrk="0" hangingPunct="1">
              <a:lnSpc>
                <a:spcPct val="100000"/>
              </a:lnSpc>
              <a:spcBef>
                <a:spcPts val="0"/>
              </a:spcBef>
              <a:spcAft>
                <a:spcPts val="0"/>
              </a:spcAft>
              <a:buClr>
                <a:prstClr val="black"/>
              </a:buClr>
              <a:buSzPts val="1500"/>
              <a:tabLst/>
              <a:defRPr/>
            </a:pPr>
            <a:endParaRPr kumimoji="0" lang="en-GB" sz="2000" b="0" i="0" u="none" strike="noStrike" kern="1200" cap="none" spc="0" normalizeH="0" baseline="0" noProof="0" dirty="0">
              <a:ln>
                <a:noFill/>
              </a:ln>
              <a:solidFill>
                <a:prstClr val="black"/>
              </a:solidFill>
              <a:effectLst/>
              <a:uLnTx/>
              <a:uFillTx/>
              <a:latin typeface="Calibri"/>
              <a:ea typeface="Century Gothic"/>
              <a:cs typeface="Calibri"/>
              <a:sym typeface="Century Gothic"/>
            </a:endParaRPr>
          </a:p>
          <a:p>
            <a:pPr marL="285750" marR="0" lvl="0" indent="-254000" algn="l" defTabSz="914400" rtl="0" eaLnBrk="1" fontAlgn="auto" latinLnBrk="0" hangingPunct="1">
              <a:lnSpc>
                <a:spcPct val="100000"/>
              </a:lnSpc>
              <a:spcBef>
                <a:spcPts val="0"/>
              </a:spcBef>
              <a:spcAft>
                <a:spcPts val="0"/>
              </a:spcAft>
              <a:buClr>
                <a:prstClr val="black"/>
              </a:buClr>
              <a:buSzPts val="1500"/>
              <a:buFont typeface="Century Gothic"/>
              <a:buChar char="•"/>
              <a:tabLst/>
              <a:defRPr/>
            </a:pPr>
            <a:r>
              <a:rPr lang="en-GB" sz="2000" dirty="0">
                <a:solidFill>
                  <a:prstClr val="black"/>
                </a:solidFill>
                <a:latin typeface="Calibri"/>
                <a:ea typeface="Century Gothic"/>
                <a:cs typeface="Calibri"/>
                <a:sym typeface="Century Gothic"/>
              </a:rPr>
              <a:t>We talked to people twice</a:t>
            </a:r>
          </a:p>
          <a:p>
            <a:pPr marL="742950" marR="0" lvl="1" indent="-254000" algn="l" defTabSz="914400" rtl="0" eaLnBrk="1" fontAlgn="auto" latinLnBrk="0" hangingPunct="1">
              <a:lnSpc>
                <a:spcPct val="100000"/>
              </a:lnSpc>
              <a:spcBef>
                <a:spcPts val="0"/>
              </a:spcBef>
              <a:spcAft>
                <a:spcPts val="0"/>
              </a:spcAft>
              <a:buClr>
                <a:prstClr val="black"/>
              </a:buClr>
              <a:buSzPts val="1500"/>
              <a:buFont typeface="Century Gothic"/>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entury Gothic"/>
                <a:cs typeface="Calibri" panose="020F0502020204030204" pitchFamily="34" charset="0"/>
                <a:sym typeface="Century Gothic"/>
              </a:rPr>
              <a:t>By themselves</a:t>
            </a:r>
          </a:p>
          <a:p>
            <a:pPr marL="742950" marR="0" lvl="1" indent="-254000" algn="l" defTabSz="914400" rtl="0" eaLnBrk="1" fontAlgn="auto" latinLnBrk="0" hangingPunct="1">
              <a:lnSpc>
                <a:spcPct val="100000"/>
              </a:lnSpc>
              <a:spcBef>
                <a:spcPts val="0"/>
              </a:spcBef>
              <a:spcAft>
                <a:spcPts val="0"/>
              </a:spcAft>
              <a:buClr>
                <a:prstClr val="black"/>
              </a:buClr>
              <a:buSzPts val="1500"/>
              <a:buFont typeface="Century Gothic"/>
              <a:buChar char="•"/>
              <a:tabLst/>
              <a:defRPr/>
            </a:pPr>
            <a:r>
              <a:rPr kumimoji="0" lang="en-GB" sz="2000" b="0" i="0" u="none" strike="noStrike" kern="1200" cap="none" spc="0" normalizeH="0" baseline="0" noProof="0" dirty="0">
                <a:ln>
                  <a:noFill/>
                </a:ln>
                <a:effectLst/>
                <a:uLnTx/>
                <a:uFillTx/>
                <a:latin typeface="Calibri" panose="020F0502020204030204" pitchFamily="34" charset="0"/>
                <a:ea typeface="Century Gothic"/>
                <a:cs typeface="Calibri" panose="020F0502020204030204" pitchFamily="34" charset="0"/>
                <a:sym typeface="Century Gothic"/>
              </a:rPr>
              <a:t>By themselves or with a Key Support Person, depending on their choice</a:t>
            </a:r>
          </a:p>
          <a:p>
            <a:pPr marL="285750" marR="0" lvl="0" indent="-254000" algn="l" defTabSz="914400" rtl="0" eaLnBrk="1" fontAlgn="auto" latinLnBrk="0" hangingPunct="1">
              <a:lnSpc>
                <a:spcPct val="100000"/>
              </a:lnSpc>
              <a:spcBef>
                <a:spcPts val="0"/>
              </a:spcBef>
              <a:spcAft>
                <a:spcPts val="0"/>
              </a:spcAft>
              <a:buClr>
                <a:prstClr val="black"/>
              </a:buClr>
              <a:buSzPts val="1500"/>
              <a:buFont typeface="Century Gothic"/>
              <a:buChar char="•"/>
              <a:tabLst/>
              <a:defRPr/>
            </a:pPr>
            <a:endParaRPr lang="en-GB" sz="2000" dirty="0">
              <a:solidFill>
                <a:prstClr val="black"/>
              </a:solidFill>
              <a:latin typeface="Calibri"/>
              <a:ea typeface="Century Gothic"/>
              <a:cs typeface="Calibri"/>
              <a:sym typeface="Century Gothic"/>
            </a:endParaRPr>
          </a:p>
          <a:p>
            <a:pPr marL="285750" marR="0" lvl="0" indent="-254000" algn="l" defTabSz="914400" rtl="0" eaLnBrk="1" fontAlgn="auto" latinLnBrk="0" hangingPunct="1">
              <a:lnSpc>
                <a:spcPct val="100000"/>
              </a:lnSpc>
              <a:spcBef>
                <a:spcPts val="0"/>
              </a:spcBef>
              <a:spcAft>
                <a:spcPts val="0"/>
              </a:spcAft>
              <a:buClr>
                <a:prstClr val="black"/>
              </a:buClr>
              <a:buSzPts val="1500"/>
              <a:buFont typeface="Century Gothic"/>
              <a:buChar char="•"/>
              <a:tabLst/>
              <a:defRPr/>
            </a:pPr>
            <a:r>
              <a:rPr lang="en-GB" sz="2000" dirty="0">
                <a:solidFill>
                  <a:prstClr val="black"/>
                </a:solidFill>
                <a:latin typeface="Calibri"/>
                <a:ea typeface="Century Gothic"/>
                <a:cs typeface="Calibri"/>
                <a:sym typeface="Century Gothic"/>
              </a:rPr>
              <a:t>We talked to people again after one year to learn about any changes</a:t>
            </a:r>
          </a:p>
          <a:p>
            <a:pPr marL="285750" marR="0" lvl="0" indent="-254000" algn="l" defTabSz="914400" rtl="0" eaLnBrk="1" fontAlgn="auto" latinLnBrk="0" hangingPunct="1">
              <a:lnSpc>
                <a:spcPct val="100000"/>
              </a:lnSpc>
              <a:spcBef>
                <a:spcPts val="0"/>
              </a:spcBef>
              <a:spcAft>
                <a:spcPts val="0"/>
              </a:spcAft>
              <a:buClr>
                <a:prstClr val="black"/>
              </a:buClr>
              <a:buSzPts val="1500"/>
              <a:buFont typeface="Century Gothic"/>
              <a:buChar char="•"/>
              <a:tabLst/>
              <a:defRPr/>
            </a:pPr>
            <a:r>
              <a:rPr lang="en-GB" sz="2000" dirty="0">
                <a:solidFill>
                  <a:prstClr val="black"/>
                </a:solidFill>
                <a:latin typeface="Calibri"/>
                <a:ea typeface="Century Gothic"/>
                <a:cs typeface="Calibri"/>
                <a:sym typeface="Century Gothic"/>
              </a:rPr>
              <a:t>17 people talked to us at both times</a:t>
            </a:r>
            <a:endParaRPr lang="en-GB" sz="1600" dirty="0">
              <a:solidFill>
                <a:prstClr val="black"/>
              </a:solidFill>
              <a:latin typeface="Calibri"/>
              <a:ea typeface="Century Gothic"/>
              <a:cs typeface="Calibri"/>
              <a:sym typeface="Century Gothic"/>
            </a:endParaRPr>
          </a:p>
          <a:p>
            <a:pPr marL="285750" marR="0" lvl="0" indent="-184150" algn="l" defTabSz="914400" rtl="0" eaLnBrk="1" fontAlgn="auto" latinLnBrk="0" hangingPunct="1">
              <a:lnSpc>
                <a:spcPct val="100000"/>
              </a:lnSpc>
              <a:spcBef>
                <a:spcPts val="0"/>
              </a:spcBef>
              <a:spcAft>
                <a:spcPts val="0"/>
              </a:spcAft>
              <a:buClr>
                <a:prstClr val="black"/>
              </a:buClr>
              <a:buSzPts val="1600"/>
              <a:buFont typeface="Arial"/>
              <a:buNone/>
              <a:tabLst/>
              <a:defRPr/>
            </a:pPr>
            <a:endParaRPr kumimoji="0" sz="11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endParaRPr>
          </a:p>
          <a:p>
            <a:pPr marL="285750" marR="0" lvl="0" indent="-184150" algn="l" defTabSz="914400" rtl="0" eaLnBrk="1" fontAlgn="auto" latinLnBrk="0" hangingPunct="1">
              <a:lnSpc>
                <a:spcPct val="100000"/>
              </a:lnSpc>
              <a:spcBef>
                <a:spcPts val="0"/>
              </a:spcBef>
              <a:spcAft>
                <a:spcPts val="0"/>
              </a:spcAft>
              <a:buClr>
                <a:prstClr val="black"/>
              </a:buClr>
              <a:buSzPts val="1600"/>
              <a:buFont typeface="Arial"/>
              <a:buNone/>
              <a:tabLst/>
              <a:defRPr/>
            </a:pPr>
            <a:endParaRPr kumimoji="0" sz="11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endParaRPr>
          </a:p>
          <a:p>
            <a:pPr marL="285750" marR="0" lvl="0" indent="-184150" algn="l" defTabSz="914400" rtl="0" eaLnBrk="1" fontAlgn="auto" latinLnBrk="0" hangingPunct="1">
              <a:lnSpc>
                <a:spcPct val="100000"/>
              </a:lnSpc>
              <a:spcBef>
                <a:spcPts val="0"/>
              </a:spcBef>
              <a:spcAft>
                <a:spcPts val="0"/>
              </a:spcAft>
              <a:buClr>
                <a:prstClr val="black"/>
              </a:buClr>
              <a:buSzPts val="1600"/>
              <a:buFont typeface="Arial"/>
              <a:buNone/>
              <a:tabLst/>
              <a:defRPr/>
            </a:pPr>
            <a:endParaRPr kumimoji="0" sz="11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endParaRPr>
          </a:p>
          <a:p>
            <a:pPr marL="285750" marR="0" lvl="0" indent="-184150" algn="l" defTabSz="914400" rtl="0" eaLnBrk="1" fontAlgn="auto" latinLnBrk="0" hangingPunct="1">
              <a:lnSpc>
                <a:spcPct val="100000"/>
              </a:lnSpc>
              <a:spcBef>
                <a:spcPts val="0"/>
              </a:spcBef>
              <a:spcAft>
                <a:spcPts val="0"/>
              </a:spcAft>
              <a:buClr>
                <a:prstClr val="black"/>
              </a:buClr>
              <a:buSzPts val="1600"/>
              <a:buFont typeface="Arial"/>
              <a:buNone/>
              <a:tabLst/>
              <a:defRPr/>
            </a:pPr>
            <a:endParaRPr kumimoji="0" sz="11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endParaRPr>
          </a:p>
        </p:txBody>
      </p:sp>
      <p:pic>
        <p:nvPicPr>
          <p:cNvPr id="235" name="Google Shape;235;p41"/>
          <p:cNvPicPr preferRelativeResize="0">
            <a:picLocks noGrp="1"/>
          </p:cNvPicPr>
          <p:nvPr>
            <p:ph type="body" idx="1"/>
          </p:nvPr>
        </p:nvPicPr>
        <p:blipFill rotWithShape="1">
          <a:blip r:embed="rId3">
            <a:alphaModFix/>
          </a:blip>
          <a:srcRect/>
          <a:stretch/>
        </p:blipFill>
        <p:spPr>
          <a:xfrm>
            <a:off x="680719" y="1538040"/>
            <a:ext cx="1815489" cy="1050644"/>
          </a:xfrm>
          <a:prstGeom prst="rect">
            <a:avLst/>
          </a:prstGeom>
          <a:noFill/>
          <a:ln>
            <a:noFill/>
          </a:ln>
        </p:spPr>
      </p:pic>
      <p:cxnSp>
        <p:nvCxnSpPr>
          <p:cNvPr id="236" name="Google Shape;236;p41"/>
          <p:cNvCxnSpPr/>
          <p:nvPr/>
        </p:nvCxnSpPr>
        <p:spPr>
          <a:xfrm>
            <a:off x="1588391" y="3094600"/>
            <a:ext cx="0" cy="1050643"/>
          </a:xfrm>
          <a:prstGeom prst="straightConnector1">
            <a:avLst/>
          </a:prstGeom>
          <a:noFill/>
          <a:ln w="60325" cap="flat" cmpd="sng">
            <a:solidFill>
              <a:srgbClr val="4A7DBA"/>
            </a:solidFill>
            <a:prstDash val="dash"/>
            <a:round/>
            <a:headEnd type="none" w="sm" len="sm"/>
            <a:tailEnd type="triangle" w="med" len="med"/>
          </a:ln>
        </p:spPr>
      </p:cxnSp>
      <p:pic>
        <p:nvPicPr>
          <p:cNvPr id="237" name="Google Shape;237;p41"/>
          <p:cNvPicPr preferRelativeResize="0"/>
          <p:nvPr/>
        </p:nvPicPr>
        <p:blipFill rotWithShape="1">
          <a:blip r:embed="rId3">
            <a:alphaModFix/>
          </a:blip>
          <a:srcRect/>
          <a:stretch/>
        </p:blipFill>
        <p:spPr>
          <a:xfrm>
            <a:off x="680558" y="4915708"/>
            <a:ext cx="1815658" cy="983993"/>
          </a:xfrm>
          <a:prstGeom prst="rect">
            <a:avLst/>
          </a:prstGeom>
          <a:noFill/>
          <a:ln>
            <a:noFill/>
          </a:ln>
        </p:spPr>
      </p:pic>
      <p:sp>
        <p:nvSpPr>
          <p:cNvPr id="3" name="Title 1">
            <a:extLst>
              <a:ext uri="{FF2B5EF4-FFF2-40B4-BE49-F238E27FC236}">
                <a16:creationId xmlns:a16="http://schemas.microsoft.com/office/drawing/2014/main" id="{10EC4FB9-A921-CA06-A084-C5598B403509}"/>
              </a:ext>
            </a:extLst>
          </p:cNvPr>
          <p:cNvSpPr>
            <a:spLocks noGrp="1"/>
          </p:cNvSpPr>
          <p:nvPr>
            <p:ph type="title"/>
          </p:nvPr>
        </p:nvSpPr>
        <p:spPr>
          <a:xfrm>
            <a:off x="1588387" y="94690"/>
            <a:ext cx="8229600" cy="1143000"/>
          </a:xfrm>
        </p:spPr>
        <p:txBody>
          <a:bodyPr>
            <a:normAutofit/>
          </a:bodyPr>
          <a:lstStyle/>
          <a:p>
            <a:pPr algn="l"/>
            <a:r>
              <a:rPr lang="en-GB" sz="3600" b="1" dirty="0"/>
              <a:t>How have we done the research?</a:t>
            </a:r>
          </a:p>
        </p:txBody>
      </p:sp>
      <p:pic>
        <p:nvPicPr>
          <p:cNvPr id="2" name="Picture 4" descr="Image result for funded by NIHR">
            <a:extLst>
              <a:ext uri="{FF2B5EF4-FFF2-40B4-BE49-F238E27FC236}">
                <a16:creationId xmlns:a16="http://schemas.microsoft.com/office/drawing/2014/main" id="{9E3218A0-0E50-B1D0-4BBD-C0CDE11B7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1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A1437-7355-4388-B9AC-05DAD403F6C6}"/>
              </a:ext>
            </a:extLst>
          </p:cNvPr>
          <p:cNvSpPr/>
          <p:nvPr/>
        </p:nvSpPr>
        <p:spPr>
          <a:xfrm>
            <a:off x="4572001" y="982903"/>
            <a:ext cx="4104450" cy="4524315"/>
          </a:xfrm>
          <a:prstGeom prst="rect">
            <a:avLst/>
          </a:prstGeom>
        </p:spPr>
        <p:txBody>
          <a:bodyPr wrap="square">
            <a:spAutoFit/>
          </a:bodyPr>
          <a:lstStyle/>
          <a:p>
            <a:pPr lvl="0" algn="ctr"/>
            <a:endParaRPr lang="en-GB" sz="2200" b="1" dirty="0"/>
          </a:p>
          <a:p>
            <a:pPr lvl="0" algn="ctr"/>
            <a:endParaRPr lang="en-GB" sz="2200" dirty="0"/>
          </a:p>
          <a:p>
            <a:endParaRPr lang="en-ZA" sz="2200" dirty="0"/>
          </a:p>
          <a:p>
            <a:pPr marL="285750" indent="-285750">
              <a:buFont typeface="Arial" panose="020B0604020202020204" pitchFamily="34" charset="0"/>
              <a:buChar char="•"/>
            </a:pPr>
            <a:r>
              <a:rPr lang="en-ZA" sz="2200" dirty="0"/>
              <a:t>Reduce admissions and re-admissions to hospital </a:t>
            </a:r>
          </a:p>
          <a:p>
            <a:pPr marL="285750" indent="-285750">
              <a:buFont typeface="Arial" panose="020B0604020202020204" pitchFamily="34" charset="0"/>
              <a:buChar char="•"/>
            </a:pPr>
            <a:endParaRPr lang="en-ZA" sz="2200" dirty="0"/>
          </a:p>
          <a:p>
            <a:pPr marL="285750" indent="-285750">
              <a:buFont typeface="Arial" panose="020B0604020202020204" pitchFamily="34" charset="0"/>
              <a:buChar char="•"/>
            </a:pPr>
            <a:r>
              <a:rPr lang="en-ZA" sz="2200" dirty="0"/>
              <a:t>Improve quality of life for people with learning disabilities living in the community.</a:t>
            </a:r>
            <a:endParaRPr lang="en-GB" sz="2200"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lvl="0"/>
            <a:endParaRPr lang="en-GB" dirty="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p:txBody>
      </p:sp>
      <p:pic>
        <p:nvPicPr>
          <p:cNvPr id="2" name="Picture 1">
            <a:extLst>
              <a:ext uri="{FF2B5EF4-FFF2-40B4-BE49-F238E27FC236}">
                <a16:creationId xmlns:a16="http://schemas.microsoft.com/office/drawing/2014/main" id="{A27BAAF5-25EB-4590-9B1F-6A0872917274}"/>
              </a:ext>
            </a:extLst>
          </p:cNvPr>
          <p:cNvPicPr>
            <a:picLocks noChangeAspect="1"/>
          </p:cNvPicPr>
          <p:nvPr/>
        </p:nvPicPr>
        <p:blipFill>
          <a:blip r:embed="rId2"/>
          <a:stretch>
            <a:fillRect/>
          </a:stretch>
        </p:blipFill>
        <p:spPr>
          <a:xfrm>
            <a:off x="167552" y="2060848"/>
            <a:ext cx="4262874" cy="2448272"/>
          </a:xfrm>
          <a:prstGeom prst="rect">
            <a:avLst/>
          </a:prstGeom>
        </p:spPr>
      </p:pic>
      <p:sp>
        <p:nvSpPr>
          <p:cNvPr id="4" name="Title 3">
            <a:extLst>
              <a:ext uri="{FF2B5EF4-FFF2-40B4-BE49-F238E27FC236}">
                <a16:creationId xmlns:a16="http://schemas.microsoft.com/office/drawing/2014/main" id="{2599230C-8653-8EB0-41C2-50AFF43B7DDD}"/>
              </a:ext>
            </a:extLst>
          </p:cNvPr>
          <p:cNvSpPr>
            <a:spLocks noGrp="1"/>
          </p:cNvSpPr>
          <p:nvPr>
            <p:ph type="title"/>
          </p:nvPr>
        </p:nvSpPr>
        <p:spPr>
          <a:xfrm>
            <a:off x="1414956" y="320121"/>
            <a:ext cx="7886700" cy="1325563"/>
          </a:xfrm>
        </p:spPr>
        <p:txBody>
          <a:bodyPr>
            <a:normAutofit/>
          </a:bodyPr>
          <a:lstStyle/>
          <a:p>
            <a:r>
              <a:rPr lang="en-GB" sz="3600" b="1" dirty="0">
                <a:latin typeface="+mn-lt"/>
              </a:rPr>
              <a:t>What do we hope the research will do? </a:t>
            </a:r>
            <a:br>
              <a:rPr lang="en-GB" sz="3600" b="1" dirty="0">
                <a:latin typeface="+mn-lt"/>
              </a:rPr>
            </a:br>
            <a:endParaRPr lang="en-GB" sz="3600" dirty="0">
              <a:latin typeface="+mn-lt"/>
            </a:endParaRPr>
          </a:p>
        </p:txBody>
      </p:sp>
      <p:pic>
        <p:nvPicPr>
          <p:cNvPr id="7" name="x_Picture 5">
            <a:extLst>
              <a:ext uri="{FF2B5EF4-FFF2-40B4-BE49-F238E27FC236}">
                <a16:creationId xmlns:a16="http://schemas.microsoft.com/office/drawing/2014/main" id="{BA7D514C-D65D-C8F8-88D2-37E4F5BBC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 result for funded by NIHR">
            <a:extLst>
              <a:ext uri="{FF2B5EF4-FFF2-40B4-BE49-F238E27FC236}">
                <a16:creationId xmlns:a16="http://schemas.microsoft.com/office/drawing/2014/main" id="{BE56411F-E30D-B1C7-BA77-45AF9C841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0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A2E2B-89ED-94F2-5523-50C5A4BFD589}"/>
              </a:ext>
            </a:extLst>
          </p:cNvPr>
          <p:cNvSpPr txBox="1"/>
          <p:nvPr/>
        </p:nvSpPr>
        <p:spPr>
          <a:xfrm>
            <a:off x="2527675" y="1365130"/>
            <a:ext cx="6266147" cy="1107996"/>
          </a:xfrm>
          <a:prstGeom prst="rect">
            <a:avLst/>
          </a:prstGeom>
          <a:noFill/>
        </p:spPr>
        <p:txBody>
          <a:bodyPr wrap="square" lIns="68580" tIns="34290" rIns="68580" bIns="34290" rtlCol="0" anchor="t">
            <a:spAutoFit/>
          </a:bodyPr>
          <a:lstStyle/>
          <a:p>
            <a:pPr defTabSz="685800"/>
            <a:endParaRPr lang="en-GB" sz="1350" dirty="0">
              <a:solidFill>
                <a:prstClr val="black"/>
              </a:solidFill>
              <a:latin typeface="Century Gothic" panose="020B0502020202020204" pitchFamily="34" charset="0"/>
            </a:endParaRPr>
          </a:p>
          <a:p>
            <a:pPr marL="214313" indent="-214313" defTabSz="685800">
              <a:buFontTx/>
              <a:buChar char="-"/>
            </a:pPr>
            <a:endParaRPr lang="en-GB" sz="1350" dirty="0">
              <a:solidFill>
                <a:prstClr val="black"/>
              </a:solidFill>
              <a:latin typeface="Century Gothic" panose="020B0502020202020204" pitchFamily="34" charset="0"/>
            </a:endParaRPr>
          </a:p>
          <a:p>
            <a:pPr marL="214313" indent="-214313" defTabSz="685800">
              <a:buFontTx/>
              <a:buChar char="-"/>
            </a:pPr>
            <a:endParaRPr lang="en-GB" sz="1350" dirty="0">
              <a:solidFill>
                <a:prstClr val="black"/>
              </a:solidFill>
              <a:latin typeface="Century Gothic" panose="020B0502020202020204" pitchFamily="34" charset="0"/>
            </a:endParaRPr>
          </a:p>
          <a:p>
            <a:pPr defTabSz="685800"/>
            <a:endParaRPr lang="en-GB" sz="1350" dirty="0">
              <a:solidFill>
                <a:prstClr val="black"/>
              </a:solidFill>
              <a:latin typeface="Century Gothic"/>
            </a:endParaRPr>
          </a:p>
          <a:p>
            <a:pPr marL="214313" indent="-214313" defTabSz="685800">
              <a:buFontTx/>
              <a:buChar char="-"/>
            </a:pPr>
            <a:endParaRPr lang="en-GB" sz="1350" dirty="0">
              <a:solidFill>
                <a:prstClr val="black"/>
              </a:solidFill>
              <a:latin typeface="Century Gothic" panose="020B0502020202020204" pitchFamily="34" charset="0"/>
            </a:endParaRPr>
          </a:p>
        </p:txBody>
      </p:sp>
      <p:pic>
        <p:nvPicPr>
          <p:cNvPr id="3" name="Picture 3">
            <a:extLst>
              <a:ext uri="{FF2B5EF4-FFF2-40B4-BE49-F238E27FC236}">
                <a16:creationId xmlns:a16="http://schemas.microsoft.com/office/drawing/2014/main" id="{3639D0A4-6304-7ADD-1CD1-9C7F0B22CB38}"/>
              </a:ext>
            </a:extLst>
          </p:cNvPr>
          <p:cNvPicPr>
            <a:picLocks noChangeAspect="1"/>
          </p:cNvPicPr>
          <p:nvPr/>
        </p:nvPicPr>
        <p:blipFill>
          <a:blip r:embed="rId2"/>
          <a:stretch>
            <a:fillRect/>
          </a:stretch>
        </p:blipFill>
        <p:spPr>
          <a:xfrm>
            <a:off x="146649" y="1365130"/>
            <a:ext cx="2057400" cy="2057400"/>
          </a:xfrm>
          <a:prstGeom prst="rect">
            <a:avLst/>
          </a:prstGeom>
        </p:spPr>
      </p:pic>
      <p:pic>
        <p:nvPicPr>
          <p:cNvPr id="4" name="Picture 4" descr="A picture containing text, person, posing, gallery&#10;&#10;Description automatically generated">
            <a:extLst>
              <a:ext uri="{FF2B5EF4-FFF2-40B4-BE49-F238E27FC236}">
                <a16:creationId xmlns:a16="http://schemas.microsoft.com/office/drawing/2014/main" id="{8212F9B1-15DF-6D1E-4312-6BD35C879958}"/>
              </a:ext>
            </a:extLst>
          </p:cNvPr>
          <p:cNvPicPr>
            <a:picLocks noChangeAspect="1"/>
          </p:cNvPicPr>
          <p:nvPr/>
        </p:nvPicPr>
        <p:blipFill>
          <a:blip r:embed="rId3"/>
          <a:stretch>
            <a:fillRect/>
          </a:stretch>
        </p:blipFill>
        <p:spPr>
          <a:xfrm>
            <a:off x="92734" y="3715828"/>
            <a:ext cx="2057400" cy="2057400"/>
          </a:xfrm>
          <a:prstGeom prst="rect">
            <a:avLst/>
          </a:prstGeom>
        </p:spPr>
      </p:pic>
      <p:sp>
        <p:nvSpPr>
          <p:cNvPr id="5" name="Title 4">
            <a:extLst>
              <a:ext uri="{FF2B5EF4-FFF2-40B4-BE49-F238E27FC236}">
                <a16:creationId xmlns:a16="http://schemas.microsoft.com/office/drawing/2014/main" id="{524164A7-3038-04CA-E302-CF8D2F80E7AC}"/>
              </a:ext>
            </a:extLst>
          </p:cNvPr>
          <p:cNvSpPr>
            <a:spLocks noGrp="1"/>
          </p:cNvSpPr>
          <p:nvPr>
            <p:ph type="title"/>
          </p:nvPr>
        </p:nvSpPr>
        <p:spPr/>
        <p:txBody>
          <a:bodyPr>
            <a:normAutofit/>
          </a:bodyPr>
          <a:lstStyle/>
          <a:p>
            <a:br>
              <a:rPr lang="en-GB" sz="3600" dirty="0">
                <a:solidFill>
                  <a:prstClr val="black"/>
                </a:solidFill>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D82997B9-4748-4875-9D74-95376C7EEF8E}"/>
              </a:ext>
            </a:extLst>
          </p:cNvPr>
          <p:cNvSpPr>
            <a:spLocks noGrp="1"/>
          </p:cNvSpPr>
          <p:nvPr>
            <p:ph idx="4294967295"/>
          </p:nvPr>
        </p:nvSpPr>
        <p:spPr>
          <a:xfrm>
            <a:off x="2554288" y="1747838"/>
            <a:ext cx="6589712" cy="4718050"/>
          </a:xfrm>
        </p:spPr>
        <p:txBody>
          <a:bodyPr>
            <a:normAutofit fontScale="92500" lnSpcReduction="10000"/>
          </a:bodyPr>
          <a:lstStyle/>
          <a:p>
            <a:pPr marL="0" indent="0" defTabSz="685800">
              <a:buNone/>
            </a:pPr>
            <a:r>
              <a:rPr lang="en-GB" sz="2000" dirty="0">
                <a:solidFill>
                  <a:prstClr val="black"/>
                </a:solidFill>
                <a:latin typeface="Calibri" panose="020F0502020204030204" pitchFamily="34" charset="0"/>
                <a:cs typeface="Calibri" panose="020F0502020204030204" pitchFamily="34" charset="0"/>
              </a:rPr>
              <a:t>Our participants have told us so much about their lives in their communities after moving as part of Transforming Care. The main themes have been around:</a:t>
            </a:r>
          </a:p>
          <a:p>
            <a:pPr marL="0" indent="0" defTabSz="685800">
              <a:buNone/>
            </a:pPr>
            <a:endParaRPr lang="en-GB" sz="2000" dirty="0">
              <a:solidFill>
                <a:prstClr val="black"/>
              </a:solidFill>
              <a:latin typeface="Calibri" panose="020F0502020204030204" pitchFamily="34" charset="0"/>
              <a:cs typeface="Calibri" panose="020F0502020204030204" pitchFamily="34" charset="0"/>
            </a:endParaRPr>
          </a:p>
          <a:p>
            <a:pPr marL="214313" indent="-214313" defTabSz="685800">
              <a:buFontTx/>
              <a:buChar char="-"/>
            </a:pPr>
            <a:r>
              <a:rPr lang="en-GB" sz="2000" dirty="0">
                <a:solidFill>
                  <a:prstClr val="black"/>
                </a:solidFill>
                <a:latin typeface="Calibri" panose="020F0502020204030204" pitchFamily="34" charset="0"/>
                <a:cs typeface="Calibri" panose="020F0502020204030204" pitchFamily="34" charset="0"/>
              </a:rPr>
              <a:t>Wanting an ordinary life</a:t>
            </a:r>
          </a:p>
          <a:p>
            <a:pPr marL="214313" indent="-214313" defTabSz="685800">
              <a:buFontTx/>
              <a:buChar char="-"/>
            </a:pPr>
            <a:r>
              <a:rPr lang="en-GB" sz="2000" dirty="0">
                <a:solidFill>
                  <a:prstClr val="black"/>
                </a:solidFill>
                <a:latin typeface="Calibri" panose="020F0502020204030204" pitchFamily="34" charset="0"/>
                <a:cs typeface="Calibri" panose="020F0502020204030204" pitchFamily="34" charset="0"/>
              </a:rPr>
              <a:t>Fitting into the expectations of society</a:t>
            </a:r>
          </a:p>
          <a:p>
            <a:pPr marL="557213" lvl="1" indent="-214313">
              <a:buFontTx/>
              <a:buChar char="-"/>
            </a:pPr>
            <a:r>
              <a:rPr lang="en-GB" sz="1700" dirty="0">
                <a:solidFill>
                  <a:prstClr val="black"/>
                </a:solidFill>
                <a:latin typeface="Calibri" panose="020F0502020204030204" pitchFamily="34" charset="0"/>
                <a:cs typeface="Calibri" panose="020F0502020204030204" pitchFamily="34" charset="0"/>
              </a:rPr>
              <a:t>Learning to ‘play the game’</a:t>
            </a:r>
          </a:p>
          <a:p>
            <a:pPr marL="214313" indent="-214313" defTabSz="685800">
              <a:buFontTx/>
              <a:buChar char="-"/>
            </a:pPr>
            <a:r>
              <a:rPr lang="en-GB" sz="2000" dirty="0">
                <a:solidFill>
                  <a:prstClr val="black"/>
                </a:solidFill>
                <a:latin typeface="Calibri" panose="020F0502020204030204" pitchFamily="34" charset="0"/>
                <a:cs typeface="Calibri" panose="020F0502020204030204" pitchFamily="34" charset="0"/>
              </a:rPr>
              <a:t>Feeling safe</a:t>
            </a:r>
          </a:p>
          <a:p>
            <a:pPr marL="557213" lvl="1" indent="-214313">
              <a:buFontTx/>
              <a:buChar char="-"/>
            </a:pPr>
            <a:r>
              <a:rPr lang="en-GB" sz="1700" dirty="0">
                <a:solidFill>
                  <a:prstClr val="black"/>
                </a:solidFill>
                <a:latin typeface="Calibri" panose="020F0502020204030204" pitchFamily="34" charset="0"/>
                <a:cs typeface="Calibri" panose="020F0502020204030204" pitchFamily="34" charset="0"/>
              </a:rPr>
              <a:t>Getting used to life outside of hospital</a:t>
            </a:r>
          </a:p>
          <a:p>
            <a:pPr marL="557213" lvl="1" indent="-214313">
              <a:buFontTx/>
              <a:buChar char="-"/>
            </a:pPr>
            <a:r>
              <a:rPr lang="en-GB" sz="1700" dirty="0">
                <a:solidFill>
                  <a:prstClr val="black"/>
                </a:solidFill>
                <a:latin typeface="Calibri" panose="020F0502020204030204" pitchFamily="34" charset="0"/>
                <a:cs typeface="Calibri" panose="020F0502020204030204" pitchFamily="34" charset="0"/>
              </a:rPr>
              <a:t>Safety in my home</a:t>
            </a:r>
          </a:p>
          <a:p>
            <a:pPr marL="557213" lvl="1" indent="-214313">
              <a:buFontTx/>
              <a:buChar char="-"/>
            </a:pPr>
            <a:r>
              <a:rPr lang="en-GB" sz="1700" dirty="0">
                <a:solidFill>
                  <a:prstClr val="black"/>
                </a:solidFill>
                <a:latin typeface="Calibri" panose="020F0502020204030204" pitchFamily="34" charset="0"/>
                <a:cs typeface="Calibri" panose="020F0502020204030204" pitchFamily="34" charset="0"/>
              </a:rPr>
              <a:t>Feeling ‘safe’ and secure in the relationships I have now</a:t>
            </a:r>
          </a:p>
          <a:p>
            <a:pPr marL="557213" lvl="1" indent="-214313">
              <a:buFontTx/>
              <a:buChar char="-"/>
            </a:pPr>
            <a:r>
              <a:rPr lang="en-GB" sz="1700" dirty="0">
                <a:solidFill>
                  <a:prstClr val="black"/>
                </a:solidFill>
                <a:latin typeface="Calibri" panose="020F0502020204030204" pitchFamily="34" charset="0"/>
                <a:cs typeface="Calibri" panose="020F0502020204030204" pitchFamily="34" charset="0"/>
              </a:rPr>
              <a:t>Feeling supported to enjoy life outside of hospital</a:t>
            </a:r>
          </a:p>
          <a:p>
            <a:pPr marL="214313" indent="-214313" defTabSz="685800">
              <a:buFontTx/>
              <a:buChar char="-"/>
            </a:pPr>
            <a:r>
              <a:rPr lang="en-GB" sz="2000" dirty="0">
                <a:solidFill>
                  <a:prstClr val="black"/>
                </a:solidFill>
                <a:latin typeface="Calibri" panose="020F0502020204030204" pitchFamily="34" charset="0"/>
                <a:cs typeface="Calibri" panose="020F0502020204030204" pitchFamily="34" charset="0"/>
              </a:rPr>
              <a:t>Processes about my changing sense of self</a:t>
            </a:r>
          </a:p>
          <a:p>
            <a:pPr marL="557213" lvl="1" indent="-214313">
              <a:buFontTx/>
              <a:buChar char="-"/>
            </a:pPr>
            <a:r>
              <a:rPr lang="en-GB" sz="1700" dirty="0">
                <a:solidFill>
                  <a:prstClr val="black"/>
                </a:solidFill>
                <a:latin typeface="Calibri" panose="020F0502020204030204" pitchFamily="34" charset="0"/>
                <a:cs typeface="Calibri" panose="020F0502020204030204" pitchFamily="34" charset="0"/>
              </a:rPr>
              <a:t>who am I, now in the community, having been through what I have been through?</a:t>
            </a:r>
          </a:p>
          <a:p>
            <a:pPr marL="557213" lvl="1" indent="-214313">
              <a:buFontTx/>
              <a:buChar char="-"/>
            </a:pPr>
            <a:r>
              <a:rPr lang="en-GB" sz="1700" dirty="0">
                <a:solidFill>
                  <a:prstClr val="black"/>
                </a:solidFill>
                <a:latin typeface="Calibri" panose="020F0502020204030204" pitchFamily="34" charset="0"/>
                <a:cs typeface="Calibri" panose="020F0502020204030204" pitchFamily="34" charset="0"/>
              </a:rPr>
              <a:t>How do I make sense of myself in relation to other people, my past, the future?</a:t>
            </a:r>
          </a:p>
          <a:p>
            <a:endParaRPr lang="en-GB" dirty="0"/>
          </a:p>
        </p:txBody>
      </p:sp>
      <p:sp>
        <p:nvSpPr>
          <p:cNvPr id="7" name="TextBox 6">
            <a:extLst>
              <a:ext uri="{FF2B5EF4-FFF2-40B4-BE49-F238E27FC236}">
                <a16:creationId xmlns:a16="http://schemas.microsoft.com/office/drawing/2014/main" id="{85EC456D-0475-78F4-BBCC-10A88214165E}"/>
              </a:ext>
            </a:extLst>
          </p:cNvPr>
          <p:cNvSpPr txBox="1"/>
          <p:nvPr/>
        </p:nvSpPr>
        <p:spPr>
          <a:xfrm>
            <a:off x="1722227" y="323111"/>
            <a:ext cx="6235262" cy="646331"/>
          </a:xfrm>
          <a:prstGeom prst="rect">
            <a:avLst/>
          </a:prstGeom>
          <a:noFill/>
        </p:spPr>
        <p:txBody>
          <a:bodyPr wrap="square" rtlCol="0">
            <a:spAutoFit/>
          </a:bodyPr>
          <a:lstStyle/>
          <a:p>
            <a:r>
              <a:rPr lang="en-GB" sz="3600" b="1" dirty="0"/>
              <a:t>What have people told us?</a:t>
            </a:r>
          </a:p>
        </p:txBody>
      </p:sp>
      <p:pic>
        <p:nvPicPr>
          <p:cNvPr id="8" name="x_Picture 5">
            <a:extLst>
              <a:ext uri="{FF2B5EF4-FFF2-40B4-BE49-F238E27FC236}">
                <a16:creationId xmlns:a16="http://schemas.microsoft.com/office/drawing/2014/main" id="{D82F9B7C-B11D-C1A9-7728-E2DADE0FA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age result for funded by NIHR">
            <a:extLst>
              <a:ext uri="{FF2B5EF4-FFF2-40B4-BE49-F238E27FC236}">
                <a16:creationId xmlns:a16="http://schemas.microsoft.com/office/drawing/2014/main" id="{C0B46C03-F0C4-64FB-9DAE-8C58658573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1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37D1-3AC9-CA42-36B6-5BAF668A64C7}"/>
              </a:ext>
            </a:extLst>
          </p:cNvPr>
          <p:cNvSpPr>
            <a:spLocks noGrp="1"/>
          </p:cNvSpPr>
          <p:nvPr>
            <p:ph type="ctrTitle"/>
          </p:nvPr>
        </p:nvSpPr>
        <p:spPr>
          <a:xfrm>
            <a:off x="3364469" y="5371023"/>
            <a:ext cx="5317892" cy="1242916"/>
          </a:xfrm>
        </p:spPr>
        <p:txBody>
          <a:bodyPr>
            <a:normAutofit fontScale="90000"/>
          </a:bodyPr>
          <a:lstStyle/>
          <a:p>
            <a:br>
              <a:rPr lang="en-GB" b="1" dirty="0">
                <a:latin typeface="Century Gothic" panose="020B0502020202020204" pitchFamily="34" charset="0"/>
              </a:rPr>
            </a:br>
            <a:br>
              <a:rPr lang="en-GB" sz="4000" b="1" dirty="0">
                <a:latin typeface="Calibri" panose="020F0502020204030204" pitchFamily="34" charset="0"/>
                <a:cs typeface="Calibri" panose="020F0502020204030204" pitchFamily="34" charset="0"/>
              </a:rPr>
            </a:br>
            <a:br>
              <a:rPr lang="en-GB" sz="4000" dirty="0">
                <a:latin typeface="Calibri" panose="020F0502020204030204" pitchFamily="34" charset="0"/>
                <a:cs typeface="Calibri" panose="020F0502020204030204" pitchFamily="34" charset="0"/>
              </a:rPr>
            </a:br>
            <a:r>
              <a:rPr lang="en-GB" sz="4000" dirty="0">
                <a:latin typeface="Calibri" panose="020F0502020204030204" pitchFamily="34" charset="0"/>
                <a:cs typeface="Calibri" panose="020F0502020204030204" pitchFamily="34" charset="0"/>
              </a:rPr>
              <a:t>"I do what I have to do, then I'm like, well, this just feels so much better than bloody being in there, you know what I mean?"</a:t>
            </a:r>
            <a:br>
              <a:rPr lang="en-GB" sz="4000" dirty="0">
                <a:latin typeface="Calibri" panose="020F0502020204030204" pitchFamily="34" charset="0"/>
                <a:cs typeface="Calibri" panose="020F0502020204030204" pitchFamily="34" charset="0"/>
              </a:rPr>
            </a:br>
            <a:endParaRPr lang="en-GB" sz="4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8B0E764-2E25-18DC-8F3D-D05121CCB44A}"/>
              </a:ext>
            </a:extLst>
          </p:cNvPr>
          <p:cNvSpPr txBox="1"/>
          <p:nvPr/>
        </p:nvSpPr>
        <p:spPr>
          <a:xfrm>
            <a:off x="846133" y="1612303"/>
            <a:ext cx="7911612" cy="92333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Our final analysis will be complete over the next two months. There are lots of findings but for today we will share some quotes which might answer the main question of our research.</a:t>
            </a:r>
          </a:p>
        </p:txBody>
      </p:sp>
      <p:pic>
        <p:nvPicPr>
          <p:cNvPr id="10" name="Picture 9" descr="A group of people in a house&#10;&#10;Description automatically generated">
            <a:extLst>
              <a:ext uri="{FF2B5EF4-FFF2-40B4-BE49-F238E27FC236}">
                <a16:creationId xmlns:a16="http://schemas.microsoft.com/office/drawing/2014/main" id="{9FDF91DB-0D78-20F2-84DA-DDE3ED95B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2" y="2726694"/>
            <a:ext cx="3265787" cy="3265787"/>
          </a:xfrm>
          <a:prstGeom prst="rect">
            <a:avLst/>
          </a:prstGeom>
        </p:spPr>
      </p:pic>
      <p:pic>
        <p:nvPicPr>
          <p:cNvPr id="3" name="x_Picture 5">
            <a:extLst>
              <a:ext uri="{FF2B5EF4-FFF2-40B4-BE49-F238E27FC236}">
                <a16:creationId xmlns:a16="http://schemas.microsoft.com/office/drawing/2014/main" id="{CD4A6301-2F70-E345-5AF4-C12855E07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CF0A171-A934-CB84-E67F-A52DA9B337D5}"/>
              </a:ext>
            </a:extLst>
          </p:cNvPr>
          <p:cNvSpPr txBox="1"/>
          <p:nvPr/>
        </p:nvSpPr>
        <p:spPr>
          <a:xfrm>
            <a:off x="1316420" y="285714"/>
            <a:ext cx="7528035" cy="12311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What are some of the things that have helped people to stay in their communities?</a:t>
            </a:r>
          </a:p>
          <a:p>
            <a:endParaRPr lang="en-GB" dirty="0"/>
          </a:p>
        </p:txBody>
      </p:sp>
      <p:pic>
        <p:nvPicPr>
          <p:cNvPr id="5" name="Picture 4" descr="Image result for funded by NIHR">
            <a:extLst>
              <a:ext uri="{FF2B5EF4-FFF2-40B4-BE49-F238E27FC236}">
                <a16:creationId xmlns:a16="http://schemas.microsoft.com/office/drawing/2014/main" id="{2E738FAC-D231-A623-AC3F-27B32D27E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3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A2E2B-89ED-94F2-5523-50C5A4BFD589}"/>
              </a:ext>
            </a:extLst>
          </p:cNvPr>
          <p:cNvSpPr txBox="1"/>
          <p:nvPr/>
        </p:nvSpPr>
        <p:spPr>
          <a:xfrm>
            <a:off x="1955546" y="1343567"/>
            <a:ext cx="7139572" cy="4916731"/>
          </a:xfrm>
          <a:prstGeom prst="rect">
            <a:avLst/>
          </a:prstGeom>
          <a:noFill/>
        </p:spPr>
        <p:txBody>
          <a:bodyPr wrap="square" lIns="68580" tIns="34290" rIns="68580" bIns="34290" rtlCol="0" anchor="t">
            <a:spAutoFit/>
          </a:bodyPr>
          <a:lstStyle/>
          <a:p>
            <a:r>
              <a:rPr lang="en-GB" i="1" dirty="0">
                <a:solidFill>
                  <a:srgbClr val="000000"/>
                </a:solidFill>
                <a:latin typeface="Century Gothic"/>
              </a:rPr>
              <a:t>Interviewer: Do the staff do anything that's helpful now on a bad day?</a:t>
            </a:r>
          </a:p>
          <a:p>
            <a:r>
              <a:rPr lang="en-GB" dirty="0">
                <a:solidFill>
                  <a:srgbClr val="000000"/>
                </a:solidFill>
                <a:latin typeface="Century Gothic"/>
              </a:rPr>
              <a:t>Chris:	Erm, if I - if I'm having a bad day, er, they just, leave me to it, erm, and when I'm ready to, to, er, to chat about.</a:t>
            </a:r>
          </a:p>
          <a:p>
            <a:r>
              <a:rPr lang="en-GB" i="1" dirty="0">
                <a:solidFill>
                  <a:srgbClr val="000000"/>
                </a:solidFill>
                <a:latin typeface="Century Gothic"/>
              </a:rPr>
              <a:t>Interviewer: Yeah. …. And is that helpful, do you find?</a:t>
            </a:r>
          </a:p>
          <a:p>
            <a:r>
              <a:rPr lang="en-GB" dirty="0">
                <a:solidFill>
                  <a:srgbClr val="000000"/>
                </a:solidFill>
                <a:latin typeface="Century Gothic"/>
              </a:rPr>
              <a:t>Chris:	Very helpful, yeah.</a:t>
            </a:r>
          </a:p>
          <a:p>
            <a:endParaRPr lang="en-GB" dirty="0">
              <a:solidFill>
                <a:srgbClr val="000000"/>
              </a:solidFill>
              <a:latin typeface="Century Gothic" panose="020B0502020202020204" pitchFamily="34" charset="0"/>
            </a:endParaRPr>
          </a:p>
          <a:p>
            <a:endParaRPr lang="en-GB" dirty="0">
              <a:solidFill>
                <a:srgbClr val="000000"/>
              </a:solidFill>
              <a:latin typeface="Century Gothic"/>
            </a:endParaRPr>
          </a:p>
          <a:p>
            <a:endParaRPr lang="en-GB" dirty="0">
              <a:solidFill>
                <a:srgbClr val="000000"/>
              </a:solidFill>
              <a:latin typeface="Century Gothic"/>
            </a:endParaRPr>
          </a:p>
          <a:p>
            <a:endParaRPr lang="en-GB" dirty="0">
              <a:solidFill>
                <a:srgbClr val="000000"/>
              </a:solidFill>
              <a:latin typeface="Century Gothic"/>
            </a:endParaRPr>
          </a:p>
          <a:p>
            <a:r>
              <a:rPr lang="en-GB" dirty="0">
                <a:solidFill>
                  <a:srgbClr val="000000"/>
                </a:solidFill>
                <a:latin typeface="Century Gothic"/>
              </a:rPr>
              <a:t>Sabrina:  They're helpful because they - they know when I need to talk, they know when I need to be on my own. …. They're getting - some people get to know me a bit more, so they know my sense of humour and everything.</a:t>
            </a:r>
          </a:p>
          <a:p>
            <a:endParaRPr lang="en-GB" dirty="0">
              <a:solidFill>
                <a:srgbClr val="000000"/>
              </a:solidFill>
              <a:latin typeface="Century Gothic" panose="020B0502020202020204" pitchFamily="34" charset="0"/>
            </a:endParaRPr>
          </a:p>
          <a:p>
            <a:endParaRPr lang="en-GB" dirty="0">
              <a:solidFill>
                <a:srgbClr val="000000"/>
              </a:solidFill>
              <a:latin typeface="Century Gothic" panose="020B0502020202020204" pitchFamily="34" charset="0"/>
            </a:endParaRPr>
          </a:p>
          <a:p>
            <a:endParaRPr lang="en-GB" sz="1350" dirty="0">
              <a:solidFill>
                <a:srgbClr val="000000"/>
              </a:solidFill>
              <a:latin typeface="Century Gothic" panose="020B0502020202020204" pitchFamily="34" charset="0"/>
            </a:endParaRPr>
          </a:p>
          <a:p>
            <a:endParaRPr lang="en-GB" sz="1350" dirty="0">
              <a:latin typeface="Century Gothic" panose="020B0502020202020204" pitchFamily="34" charset="0"/>
            </a:endParaRPr>
          </a:p>
        </p:txBody>
      </p:sp>
      <p:pic>
        <p:nvPicPr>
          <p:cNvPr id="3" name="Picture 3">
            <a:extLst>
              <a:ext uri="{FF2B5EF4-FFF2-40B4-BE49-F238E27FC236}">
                <a16:creationId xmlns:a16="http://schemas.microsoft.com/office/drawing/2014/main" id="{1F58C978-516F-D6FF-16C1-FA266198C1D5}"/>
              </a:ext>
            </a:extLst>
          </p:cNvPr>
          <p:cNvPicPr>
            <a:picLocks noChangeAspect="1"/>
          </p:cNvPicPr>
          <p:nvPr/>
        </p:nvPicPr>
        <p:blipFill>
          <a:blip r:embed="rId2"/>
          <a:stretch>
            <a:fillRect/>
          </a:stretch>
        </p:blipFill>
        <p:spPr>
          <a:xfrm>
            <a:off x="-166058" y="987724"/>
            <a:ext cx="2143664" cy="2143664"/>
          </a:xfrm>
          <a:prstGeom prst="rect">
            <a:avLst/>
          </a:prstGeom>
        </p:spPr>
      </p:pic>
      <p:pic>
        <p:nvPicPr>
          <p:cNvPr id="4" name="Picture 4" descr="A picture containing person&#10;&#10;Description automatically generated">
            <a:extLst>
              <a:ext uri="{FF2B5EF4-FFF2-40B4-BE49-F238E27FC236}">
                <a16:creationId xmlns:a16="http://schemas.microsoft.com/office/drawing/2014/main" id="{5057DB57-A9E5-D312-732A-3E08F79B776C}"/>
              </a:ext>
            </a:extLst>
          </p:cNvPr>
          <p:cNvPicPr>
            <a:picLocks noChangeAspect="1"/>
          </p:cNvPicPr>
          <p:nvPr/>
        </p:nvPicPr>
        <p:blipFill>
          <a:blip r:embed="rId3"/>
          <a:stretch>
            <a:fillRect/>
          </a:stretch>
        </p:blipFill>
        <p:spPr>
          <a:xfrm>
            <a:off x="-79794" y="3801933"/>
            <a:ext cx="2057400" cy="2068343"/>
          </a:xfrm>
          <a:prstGeom prst="rect">
            <a:avLst/>
          </a:prstGeom>
        </p:spPr>
      </p:pic>
      <p:pic>
        <p:nvPicPr>
          <p:cNvPr id="7" name="x_Picture 5">
            <a:extLst>
              <a:ext uri="{FF2B5EF4-FFF2-40B4-BE49-F238E27FC236}">
                <a16:creationId xmlns:a16="http://schemas.microsoft.com/office/drawing/2014/main" id="{E19741DA-C6FD-4B78-9F0A-C312AC8FB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EEC7778-662E-8274-BEE8-B842D0922760}"/>
              </a:ext>
            </a:extLst>
          </p:cNvPr>
          <p:cNvSpPr txBox="1"/>
          <p:nvPr/>
        </p:nvSpPr>
        <p:spPr>
          <a:xfrm>
            <a:off x="1581698" y="298165"/>
            <a:ext cx="7671973" cy="1292662"/>
          </a:xfrm>
          <a:prstGeom prst="rect">
            <a:avLst/>
          </a:prstGeom>
          <a:noFill/>
        </p:spPr>
        <p:txBody>
          <a:bodyPr wrap="square" rtlCol="0">
            <a:spAutoFit/>
          </a:bodyPr>
          <a:lstStyle/>
          <a:p>
            <a:pPr algn="ctr"/>
            <a:r>
              <a:rPr lang="en-GB" sz="2400" b="1" dirty="0">
                <a:latin typeface="+mj-lt"/>
              </a:rPr>
              <a:t>1. Staff giving me the right support; a person-centred plan</a:t>
            </a:r>
            <a:endParaRPr lang="en-US" sz="2400" dirty="0">
              <a:latin typeface="+mj-lt"/>
            </a:endParaRPr>
          </a:p>
          <a:p>
            <a:pPr algn="ctr"/>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p>
        </p:txBody>
      </p:sp>
      <p:pic>
        <p:nvPicPr>
          <p:cNvPr id="9" name="Picture 4" descr="Image result for funded by NIHR">
            <a:extLst>
              <a:ext uri="{FF2B5EF4-FFF2-40B4-BE49-F238E27FC236}">
                <a16:creationId xmlns:a16="http://schemas.microsoft.com/office/drawing/2014/main" id="{287A567B-1040-C3FB-7DC3-B373BF7D8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92AB-E97E-4A61-8C4B-D369474CA5B7}"/>
              </a:ext>
            </a:extLst>
          </p:cNvPr>
          <p:cNvSpPr>
            <a:spLocks noGrp="1"/>
          </p:cNvSpPr>
          <p:nvPr>
            <p:ph type="title"/>
          </p:nvPr>
        </p:nvSpPr>
        <p:spPr>
          <a:xfrm>
            <a:off x="1568668" y="103739"/>
            <a:ext cx="8229600" cy="1143000"/>
          </a:xfrm>
        </p:spPr>
        <p:txBody>
          <a:bodyPr>
            <a:normAutofit/>
          </a:bodyPr>
          <a:lstStyle/>
          <a:p>
            <a:pPr algn="l"/>
            <a:r>
              <a:rPr lang="en-GB" sz="3600" b="1" dirty="0"/>
              <a:t>What is Transforming Care?</a:t>
            </a:r>
          </a:p>
        </p:txBody>
      </p:sp>
      <p:sp>
        <p:nvSpPr>
          <p:cNvPr id="3" name="Content Placeholder 2">
            <a:extLst>
              <a:ext uri="{FF2B5EF4-FFF2-40B4-BE49-F238E27FC236}">
                <a16:creationId xmlns:a16="http://schemas.microsoft.com/office/drawing/2014/main" id="{8203A65E-68F1-4A7B-9540-509E33A6DAB3}"/>
              </a:ext>
            </a:extLst>
          </p:cNvPr>
          <p:cNvSpPr>
            <a:spLocks noGrp="1"/>
          </p:cNvSpPr>
          <p:nvPr>
            <p:ph idx="1"/>
          </p:nvPr>
        </p:nvSpPr>
        <p:spPr>
          <a:xfrm>
            <a:off x="3851920" y="1600200"/>
            <a:ext cx="4834880" cy="5141168"/>
          </a:xfrm>
        </p:spPr>
        <p:txBody>
          <a:bodyPr>
            <a:normAutofit fontScale="77500" lnSpcReduction="20000"/>
          </a:bodyPr>
          <a:lstStyle/>
          <a:p>
            <a:r>
              <a:rPr lang="en-GB" sz="2400" dirty="0"/>
              <a:t>Media coverage of abuse of people with learning disabilities in a privately-run hospital – Winterbourne View, 2011</a:t>
            </a:r>
          </a:p>
          <a:p>
            <a:endParaRPr lang="en-GB" sz="2400" dirty="0"/>
          </a:p>
          <a:p>
            <a:r>
              <a:rPr lang="en-GB" sz="2400" dirty="0"/>
              <a:t>Review found that there was a lack of assessment or treatment in inpatient services and people often remained in these settings for longer than necessary</a:t>
            </a:r>
          </a:p>
          <a:p>
            <a:pPr marL="0" indent="0">
              <a:buNone/>
            </a:pPr>
            <a:endParaRPr lang="en-GB" sz="2400" dirty="0"/>
          </a:p>
          <a:p>
            <a:r>
              <a:rPr lang="en-GB" sz="2400" dirty="0"/>
              <a:t>‘Transforming Care’ was set up by NHS England in 2012</a:t>
            </a:r>
          </a:p>
          <a:p>
            <a:endParaRPr lang="en-GB" sz="2400" dirty="0"/>
          </a:p>
          <a:p>
            <a:r>
              <a:rPr lang="en-GB" sz="2400" dirty="0"/>
              <a:t>Aim to support people with learning disabilities (LD) and/or autism to move from living in inpatient settings to the community</a:t>
            </a:r>
          </a:p>
          <a:p>
            <a:endParaRPr lang="en-GB" sz="2400" dirty="0"/>
          </a:p>
          <a:p>
            <a:r>
              <a:rPr lang="en-GB" sz="2400" dirty="0"/>
              <a:t>Lack of evaluations focusing on the perspectives of people who have moved</a:t>
            </a:r>
          </a:p>
        </p:txBody>
      </p:sp>
      <p:pic>
        <p:nvPicPr>
          <p:cNvPr id="4" name="Content Placeholder 3">
            <a:extLst>
              <a:ext uri="{FF2B5EF4-FFF2-40B4-BE49-F238E27FC236}">
                <a16:creationId xmlns:a16="http://schemas.microsoft.com/office/drawing/2014/main" id="{5C6BFFAD-6ECF-4685-8891-AFFFF1F7FBB4}"/>
              </a:ext>
            </a:extLst>
          </p:cNvPr>
          <p:cNvPicPr>
            <a:picLocks noChangeAspect="1"/>
          </p:cNvPicPr>
          <p:nvPr/>
        </p:nvPicPr>
        <p:blipFill>
          <a:blip r:embed="rId3"/>
          <a:stretch>
            <a:fillRect/>
          </a:stretch>
        </p:blipFill>
        <p:spPr>
          <a:xfrm>
            <a:off x="457200" y="2492896"/>
            <a:ext cx="3359819" cy="2378299"/>
          </a:xfrm>
          <a:prstGeom prst="rect">
            <a:avLst/>
          </a:prstGeom>
        </p:spPr>
      </p:pic>
      <p:pic>
        <p:nvPicPr>
          <p:cNvPr id="5" name="Picture 4" descr="Image result for funded by NIHR">
            <a:extLst>
              <a:ext uri="{FF2B5EF4-FFF2-40B4-BE49-F238E27FC236}">
                <a16:creationId xmlns:a16="http://schemas.microsoft.com/office/drawing/2014/main" id="{DB788779-3FE2-6275-C5DA-04FA6AD59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7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A2E2B-89ED-94F2-5523-50C5A4BFD589}"/>
              </a:ext>
            </a:extLst>
          </p:cNvPr>
          <p:cNvSpPr txBox="1"/>
          <p:nvPr/>
        </p:nvSpPr>
        <p:spPr>
          <a:xfrm>
            <a:off x="2586711" y="982534"/>
            <a:ext cx="6557289" cy="4639732"/>
          </a:xfrm>
          <a:prstGeom prst="rect">
            <a:avLst/>
          </a:prstGeom>
          <a:noFill/>
        </p:spPr>
        <p:txBody>
          <a:bodyPr wrap="square" lIns="68580" tIns="34290" rIns="68580" bIns="34290" rtlCol="0" anchor="t">
            <a:spAutoFit/>
          </a:bodyPr>
          <a:lstStyle/>
          <a:p>
            <a:endParaRPr lang="en-GB" dirty="0">
              <a:latin typeface="Century Gothic" panose="020B0502020202020204" pitchFamily="34" charset="0"/>
            </a:endParaRPr>
          </a:p>
          <a:p>
            <a:endParaRPr lang="en-GB" dirty="0">
              <a:latin typeface="Century Gothic" panose="020B0502020202020204" pitchFamily="34" charset="0"/>
            </a:endParaRPr>
          </a:p>
          <a:p>
            <a:r>
              <a:rPr lang="en-GB" i="1" dirty="0">
                <a:solidFill>
                  <a:srgbClr val="000000"/>
                </a:solidFill>
                <a:latin typeface="Century Gothic"/>
              </a:rPr>
              <a:t>Interviewer: what are the most positive things that you think have happened, since you've moved out?</a:t>
            </a:r>
          </a:p>
          <a:p>
            <a:endParaRPr lang="en-GB" i="1" dirty="0">
              <a:solidFill>
                <a:srgbClr val="000000"/>
              </a:solidFill>
              <a:latin typeface="Century Gothic"/>
            </a:endParaRPr>
          </a:p>
          <a:p>
            <a:r>
              <a:rPr lang="en-GB" dirty="0">
                <a:solidFill>
                  <a:srgbClr val="000000"/>
                </a:solidFill>
                <a:latin typeface="Century Gothic"/>
              </a:rPr>
              <a:t>Max:	Well, being with nice support. Being with nice support people. And for them to understand that I have been through difficult times, and they know that, and when they read my care plan, they do not judge people, that they take people as they see them. I'm always scared when staff read my care plan, because what things I've done. But I can't - I can't really change and staff say, well, you're in a better place now, Max, and that's it!</a:t>
            </a:r>
          </a:p>
          <a:p>
            <a:endParaRPr lang="en-GB" dirty="0">
              <a:solidFill>
                <a:srgbClr val="000000"/>
              </a:solidFill>
              <a:latin typeface="Century Gothic" panose="020B0502020202020204" pitchFamily="34" charset="0"/>
            </a:endParaRPr>
          </a:p>
          <a:p>
            <a:pPr marL="214313" indent="-214313">
              <a:buChar char="-"/>
            </a:pPr>
            <a:endParaRPr lang="en-GB" sz="1350" dirty="0">
              <a:latin typeface="Century Gothic" panose="020B0502020202020204" pitchFamily="34" charset="0"/>
            </a:endParaRPr>
          </a:p>
          <a:p>
            <a:pPr marL="214313" indent="-214313">
              <a:buChar char="-"/>
            </a:pPr>
            <a:endParaRPr lang="en-GB" sz="1350" dirty="0">
              <a:latin typeface="Century Gothic" panose="020B0502020202020204" pitchFamily="34" charset="0"/>
            </a:endParaRPr>
          </a:p>
        </p:txBody>
      </p:sp>
      <p:pic>
        <p:nvPicPr>
          <p:cNvPr id="3" name="Picture 3" descr="Icon&#10;&#10;Description automatically generated">
            <a:extLst>
              <a:ext uri="{FF2B5EF4-FFF2-40B4-BE49-F238E27FC236}">
                <a16:creationId xmlns:a16="http://schemas.microsoft.com/office/drawing/2014/main" id="{791CAD65-47BB-997D-E3BA-8E4E34175EEE}"/>
              </a:ext>
            </a:extLst>
          </p:cNvPr>
          <p:cNvPicPr>
            <a:picLocks noChangeAspect="1"/>
          </p:cNvPicPr>
          <p:nvPr/>
        </p:nvPicPr>
        <p:blipFill>
          <a:blip r:embed="rId2"/>
          <a:stretch>
            <a:fillRect/>
          </a:stretch>
        </p:blipFill>
        <p:spPr>
          <a:xfrm>
            <a:off x="-122927" y="1235734"/>
            <a:ext cx="2682815" cy="2682815"/>
          </a:xfrm>
          <a:prstGeom prst="rect">
            <a:avLst/>
          </a:prstGeom>
        </p:spPr>
      </p:pic>
      <p:pic>
        <p:nvPicPr>
          <p:cNvPr id="4" name="Picture 4" descr="A picture containing person&#10;&#10;Description automatically generated">
            <a:extLst>
              <a:ext uri="{FF2B5EF4-FFF2-40B4-BE49-F238E27FC236}">
                <a16:creationId xmlns:a16="http://schemas.microsoft.com/office/drawing/2014/main" id="{011AAEBA-79DF-9E4C-A8F8-FE7930A88D9F}"/>
              </a:ext>
            </a:extLst>
          </p:cNvPr>
          <p:cNvPicPr>
            <a:picLocks noChangeAspect="1"/>
          </p:cNvPicPr>
          <p:nvPr/>
        </p:nvPicPr>
        <p:blipFill>
          <a:blip r:embed="rId3"/>
          <a:stretch>
            <a:fillRect/>
          </a:stretch>
        </p:blipFill>
        <p:spPr>
          <a:xfrm>
            <a:off x="448574" y="3963837"/>
            <a:ext cx="1841740" cy="1841740"/>
          </a:xfrm>
          <a:prstGeom prst="rect">
            <a:avLst/>
          </a:prstGeom>
        </p:spPr>
      </p:pic>
      <p:pic>
        <p:nvPicPr>
          <p:cNvPr id="5" name="x_Picture 5">
            <a:extLst>
              <a:ext uri="{FF2B5EF4-FFF2-40B4-BE49-F238E27FC236}">
                <a16:creationId xmlns:a16="http://schemas.microsoft.com/office/drawing/2014/main" id="{A32F0C63-8D87-9D32-4D97-D4EF3F25F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age result for funded by NIHR">
            <a:extLst>
              <a:ext uri="{FF2B5EF4-FFF2-40B4-BE49-F238E27FC236}">
                <a16:creationId xmlns:a16="http://schemas.microsoft.com/office/drawing/2014/main" id="{13431F93-21E0-9D7E-7A28-A0BDE2D98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5CF571-5230-5705-DE5B-E9813FF17D01}"/>
              </a:ext>
            </a:extLst>
          </p:cNvPr>
          <p:cNvSpPr txBox="1"/>
          <p:nvPr/>
        </p:nvSpPr>
        <p:spPr>
          <a:xfrm>
            <a:off x="1624861" y="317087"/>
            <a:ext cx="7394852" cy="830997"/>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2. Feeling accepted; people understanding me in the context of my past; better understanding of behaviours:</a:t>
            </a:r>
          </a:p>
        </p:txBody>
      </p:sp>
    </p:spTree>
    <p:extLst>
      <p:ext uri="{BB962C8B-B14F-4D97-AF65-F5344CB8AC3E}">
        <p14:creationId xmlns:p14="http://schemas.microsoft.com/office/powerpoint/2010/main" val="331043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A2E2B-89ED-94F2-5523-50C5A4BFD589}"/>
              </a:ext>
            </a:extLst>
          </p:cNvPr>
          <p:cNvSpPr txBox="1"/>
          <p:nvPr/>
        </p:nvSpPr>
        <p:spPr>
          <a:xfrm>
            <a:off x="2454791" y="1945409"/>
            <a:ext cx="6546506" cy="3670236"/>
          </a:xfrm>
          <a:prstGeom prst="rect">
            <a:avLst/>
          </a:prstGeom>
          <a:noFill/>
        </p:spPr>
        <p:txBody>
          <a:bodyPr wrap="square" lIns="68580" tIns="34290" rIns="68580" bIns="34290" rtlCol="0" anchor="t">
            <a:spAutoFit/>
          </a:bodyPr>
          <a:lstStyle/>
          <a:p>
            <a:r>
              <a:rPr lang="en-GB" dirty="0">
                <a:latin typeface="Century Gothic"/>
              </a:rPr>
              <a:t>KSP:	But what happens when that gets difficult? What - what is </a:t>
            </a:r>
            <a:r>
              <a:rPr lang="en-GB" dirty="0">
                <a:solidFill>
                  <a:srgbClr val="FF0000"/>
                </a:solidFill>
                <a:latin typeface="Century Gothic"/>
              </a:rPr>
              <a:t>the management plan </a:t>
            </a:r>
            <a:r>
              <a:rPr lang="en-GB" dirty="0">
                <a:latin typeface="Century Gothic"/>
              </a:rPr>
              <a:t>you can have for that?</a:t>
            </a:r>
          </a:p>
          <a:p>
            <a:r>
              <a:rPr lang="en-GB" dirty="0">
                <a:latin typeface="Century Gothic"/>
              </a:rPr>
              <a:t>Mary:	Talk to the staff…. And that's what I'll do, talk to the staff.</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dirty="0">
              <a:latin typeface="Century Gothic" panose="020B0502020202020204" pitchFamily="34" charset="0"/>
            </a:endParaRPr>
          </a:p>
          <a:p>
            <a:r>
              <a:rPr lang="en-GB" i="1" dirty="0">
                <a:latin typeface="Century Gothic"/>
              </a:rPr>
              <a:t>Interviewer: what does it feel like now, talking more to people?</a:t>
            </a:r>
          </a:p>
          <a:p>
            <a:r>
              <a:rPr lang="en-GB" dirty="0">
                <a:latin typeface="Century Gothic"/>
              </a:rPr>
              <a:t>Larry:	I feel much better. Happier.</a:t>
            </a:r>
          </a:p>
          <a:p>
            <a:endParaRPr lang="en-GB" sz="1350" dirty="0">
              <a:latin typeface="Century Gothic" panose="020B0502020202020204" pitchFamily="34" charset="0"/>
            </a:endParaRPr>
          </a:p>
          <a:p>
            <a:endParaRPr lang="en-GB" sz="1350" dirty="0">
              <a:solidFill>
                <a:srgbClr val="000000"/>
              </a:solidFill>
              <a:latin typeface="Calibri" panose="020F0502020204030204" pitchFamily="34" charset="0"/>
            </a:endParaRPr>
          </a:p>
          <a:p>
            <a:endParaRPr lang="en-GB" sz="1350" dirty="0">
              <a:latin typeface="Century Gothic" panose="020B0502020202020204" pitchFamily="34" charset="0"/>
            </a:endParaRPr>
          </a:p>
          <a:p>
            <a:pPr marL="214313" indent="-214313">
              <a:buFontTx/>
              <a:buChar char="-"/>
            </a:pPr>
            <a:endParaRPr lang="en-GB" sz="1350" dirty="0">
              <a:latin typeface="Century Gothic" panose="020B0502020202020204" pitchFamily="34" charset="0"/>
            </a:endParaRPr>
          </a:p>
        </p:txBody>
      </p:sp>
      <p:pic>
        <p:nvPicPr>
          <p:cNvPr id="3" name="Picture 3">
            <a:extLst>
              <a:ext uri="{FF2B5EF4-FFF2-40B4-BE49-F238E27FC236}">
                <a16:creationId xmlns:a16="http://schemas.microsoft.com/office/drawing/2014/main" id="{78887B26-B928-00C4-A3C4-840B6A25858C}"/>
              </a:ext>
            </a:extLst>
          </p:cNvPr>
          <p:cNvPicPr>
            <a:picLocks noChangeAspect="1"/>
          </p:cNvPicPr>
          <p:nvPr/>
        </p:nvPicPr>
        <p:blipFill>
          <a:blip r:embed="rId2"/>
          <a:stretch>
            <a:fillRect/>
          </a:stretch>
        </p:blipFill>
        <p:spPr>
          <a:xfrm>
            <a:off x="232913" y="1300433"/>
            <a:ext cx="2057400" cy="2057400"/>
          </a:xfrm>
          <a:prstGeom prst="rect">
            <a:avLst/>
          </a:prstGeom>
        </p:spPr>
      </p:pic>
      <p:pic>
        <p:nvPicPr>
          <p:cNvPr id="4" name="Picture 4" descr="A person folding his arms&#10;&#10;Description automatically generated">
            <a:extLst>
              <a:ext uri="{FF2B5EF4-FFF2-40B4-BE49-F238E27FC236}">
                <a16:creationId xmlns:a16="http://schemas.microsoft.com/office/drawing/2014/main" id="{FEA2EED6-28CF-395B-CF0D-B41A960308BD}"/>
              </a:ext>
            </a:extLst>
          </p:cNvPr>
          <p:cNvPicPr>
            <a:picLocks noChangeAspect="1"/>
          </p:cNvPicPr>
          <p:nvPr/>
        </p:nvPicPr>
        <p:blipFill>
          <a:blip r:embed="rId3"/>
          <a:stretch>
            <a:fillRect/>
          </a:stretch>
        </p:blipFill>
        <p:spPr>
          <a:xfrm>
            <a:off x="232913" y="3780527"/>
            <a:ext cx="2057400" cy="2057400"/>
          </a:xfrm>
          <a:prstGeom prst="rect">
            <a:avLst/>
          </a:prstGeom>
        </p:spPr>
      </p:pic>
      <p:pic>
        <p:nvPicPr>
          <p:cNvPr id="5" name="x_Picture 5">
            <a:extLst>
              <a:ext uri="{FF2B5EF4-FFF2-40B4-BE49-F238E27FC236}">
                <a16:creationId xmlns:a16="http://schemas.microsoft.com/office/drawing/2014/main" id="{AF14F95B-E2DE-DD1E-6939-C5BA9E35D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age result for funded by NIHR">
            <a:extLst>
              <a:ext uri="{FF2B5EF4-FFF2-40B4-BE49-F238E27FC236}">
                <a16:creationId xmlns:a16="http://schemas.microsoft.com/office/drawing/2014/main" id="{B0A4EAF0-A96C-4071-181A-E18AE1AFF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6CF8DB5-C32D-5AEF-F7C5-E54425486ABE}"/>
              </a:ext>
            </a:extLst>
          </p:cNvPr>
          <p:cNvSpPr txBox="1"/>
          <p:nvPr/>
        </p:nvSpPr>
        <p:spPr>
          <a:xfrm>
            <a:off x="1531399" y="384301"/>
            <a:ext cx="7177596" cy="461665"/>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3. Talking more (to staff) about what is bothering me:</a:t>
            </a:r>
          </a:p>
        </p:txBody>
      </p:sp>
    </p:spTree>
    <p:extLst>
      <p:ext uri="{BB962C8B-B14F-4D97-AF65-F5344CB8AC3E}">
        <p14:creationId xmlns:p14="http://schemas.microsoft.com/office/powerpoint/2010/main" val="94617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A2E2B-89ED-94F2-5523-50C5A4BFD589}"/>
              </a:ext>
            </a:extLst>
          </p:cNvPr>
          <p:cNvSpPr txBox="1"/>
          <p:nvPr/>
        </p:nvSpPr>
        <p:spPr>
          <a:xfrm>
            <a:off x="2828386" y="1450182"/>
            <a:ext cx="6233798" cy="4154984"/>
          </a:xfrm>
          <a:prstGeom prst="rect">
            <a:avLst/>
          </a:prstGeom>
          <a:noFill/>
        </p:spPr>
        <p:txBody>
          <a:bodyPr wrap="square" lIns="68580" tIns="34290" rIns="68580" bIns="34290" rtlCol="0" anchor="t">
            <a:spAutoFit/>
          </a:bodyPr>
          <a:lstStyle/>
          <a:p>
            <a:endParaRPr lang="en-GB" b="1" dirty="0">
              <a:latin typeface="Century Gothic" panose="020B0502020202020204" pitchFamily="34" charset="0"/>
            </a:endParaRPr>
          </a:p>
          <a:p>
            <a:endParaRPr lang="en-GB" b="1" dirty="0">
              <a:latin typeface="Century Gothic" panose="020B0502020202020204" pitchFamily="34" charset="0"/>
            </a:endParaRPr>
          </a:p>
          <a:p>
            <a:r>
              <a:rPr lang="en-GB" dirty="0">
                <a:latin typeface="Century Gothic"/>
              </a:rPr>
              <a:t>Sabrina: Well, they say I've got a choice… But I've told myself, listen to what they're saying.</a:t>
            </a:r>
          </a:p>
          <a:p>
            <a:endParaRPr lang="en-GB" dirty="0">
              <a:solidFill>
                <a:srgbClr val="000000"/>
              </a:solidFill>
              <a:latin typeface="Century Gothic" panose="020B0502020202020204" pitchFamily="34" charset="0"/>
            </a:endParaRPr>
          </a:p>
          <a:p>
            <a:endParaRPr lang="en-GB" dirty="0">
              <a:solidFill>
                <a:srgbClr val="000000"/>
              </a:solidFill>
              <a:latin typeface="Century Gothic" panose="020B0502020202020204" pitchFamily="34" charset="0"/>
            </a:endParaRPr>
          </a:p>
          <a:p>
            <a:r>
              <a:rPr lang="en-GB" dirty="0">
                <a:solidFill>
                  <a:srgbClr val="000000"/>
                </a:solidFill>
                <a:latin typeface="Century Gothic"/>
              </a:rPr>
              <a:t>TJ: there's no point me sitting here moping and smashing my place up, just because I can't do these things. I might as well just accept it, and just have to move on with it</a:t>
            </a:r>
          </a:p>
          <a:p>
            <a:endParaRPr lang="en-GB" dirty="0">
              <a:solidFill>
                <a:srgbClr val="000000"/>
              </a:solidFill>
              <a:latin typeface="Century Gothic" panose="020B0502020202020204" pitchFamily="34" charset="0"/>
            </a:endParaRPr>
          </a:p>
          <a:p>
            <a:endParaRPr lang="en-GB" sz="1350" dirty="0">
              <a:solidFill>
                <a:srgbClr val="000000"/>
              </a:solidFill>
              <a:latin typeface="Century Gothic" panose="020B0502020202020204" pitchFamily="34" charset="0"/>
            </a:endParaRPr>
          </a:p>
          <a:p>
            <a:endParaRPr lang="en-GB" sz="1350" dirty="0">
              <a:latin typeface="Century Gothic" panose="020B0502020202020204" pitchFamily="34" charset="0"/>
            </a:endParaRPr>
          </a:p>
          <a:p>
            <a:endParaRPr lang="en-GB" sz="1350" dirty="0">
              <a:latin typeface="Century Gothic" panose="020B0502020202020204" pitchFamily="34" charset="0"/>
            </a:endParaRPr>
          </a:p>
          <a:p>
            <a:endParaRPr lang="en-GB" sz="1350" dirty="0">
              <a:latin typeface="Century Gothic" panose="020B0502020202020204" pitchFamily="34" charset="0"/>
            </a:endParaRPr>
          </a:p>
          <a:p>
            <a:endParaRPr lang="en-GB" sz="1350" dirty="0">
              <a:latin typeface="Century Gothic" panose="020B0502020202020204" pitchFamily="34" charset="0"/>
            </a:endParaRPr>
          </a:p>
        </p:txBody>
      </p:sp>
      <p:pic>
        <p:nvPicPr>
          <p:cNvPr id="3" name="Picture 3">
            <a:extLst>
              <a:ext uri="{FF2B5EF4-FFF2-40B4-BE49-F238E27FC236}">
                <a16:creationId xmlns:a16="http://schemas.microsoft.com/office/drawing/2014/main" id="{4535B7B7-BA2A-48F5-85E9-1A01705164EC}"/>
              </a:ext>
            </a:extLst>
          </p:cNvPr>
          <p:cNvPicPr>
            <a:picLocks noChangeAspect="1"/>
          </p:cNvPicPr>
          <p:nvPr/>
        </p:nvPicPr>
        <p:blipFill>
          <a:blip r:embed="rId2"/>
          <a:stretch>
            <a:fillRect/>
          </a:stretch>
        </p:blipFill>
        <p:spPr>
          <a:xfrm>
            <a:off x="-4314" y="2141508"/>
            <a:ext cx="2488721" cy="2499503"/>
          </a:xfrm>
          <a:prstGeom prst="rect">
            <a:avLst/>
          </a:prstGeom>
        </p:spPr>
      </p:pic>
      <p:pic>
        <p:nvPicPr>
          <p:cNvPr id="4" name="x_Picture 5">
            <a:extLst>
              <a:ext uri="{FF2B5EF4-FFF2-40B4-BE49-F238E27FC236}">
                <a16:creationId xmlns:a16="http://schemas.microsoft.com/office/drawing/2014/main" id="{7452B65B-21DF-F452-7E57-DAD83EC4A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funded by NIHR">
            <a:extLst>
              <a:ext uri="{FF2B5EF4-FFF2-40B4-BE49-F238E27FC236}">
                <a16:creationId xmlns:a16="http://schemas.microsoft.com/office/drawing/2014/main" id="{47727A14-E277-F46D-EE72-6889CC234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C4AD45-90EC-B7DC-F230-DE0554257E14}"/>
              </a:ext>
            </a:extLst>
          </p:cNvPr>
          <p:cNvSpPr txBox="1"/>
          <p:nvPr/>
        </p:nvSpPr>
        <p:spPr>
          <a:xfrm>
            <a:off x="1593542" y="370191"/>
            <a:ext cx="7168718" cy="830997"/>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4. Learning to live within (tolerate) the restrictions I still have</a:t>
            </a:r>
            <a:r>
              <a:rPr lang="en-GB" b="1" dirty="0">
                <a:latin typeface="Century Gothic"/>
              </a:rPr>
              <a:t>:</a:t>
            </a:r>
          </a:p>
        </p:txBody>
      </p:sp>
    </p:spTree>
    <p:extLst>
      <p:ext uri="{BB962C8B-B14F-4D97-AF65-F5344CB8AC3E}">
        <p14:creationId xmlns:p14="http://schemas.microsoft.com/office/powerpoint/2010/main" val="224326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A2E2B-89ED-94F2-5523-50C5A4BFD589}"/>
              </a:ext>
            </a:extLst>
          </p:cNvPr>
          <p:cNvSpPr txBox="1"/>
          <p:nvPr/>
        </p:nvSpPr>
        <p:spPr>
          <a:xfrm>
            <a:off x="2504895" y="1450181"/>
            <a:ext cx="5931874" cy="4154984"/>
          </a:xfrm>
          <a:prstGeom prst="rect">
            <a:avLst/>
          </a:prstGeom>
          <a:noFill/>
        </p:spPr>
        <p:txBody>
          <a:bodyPr wrap="square" lIns="68580" tIns="34290" rIns="68580" bIns="34290" rtlCol="0" anchor="t">
            <a:spAutoFit/>
          </a:bodyPr>
          <a:lstStyle/>
          <a:p>
            <a:endParaRPr lang="en-GB" b="1" dirty="0">
              <a:latin typeface="Century Gothic" panose="020B0502020202020204" pitchFamily="34" charset="0"/>
            </a:endParaRPr>
          </a:p>
          <a:p>
            <a:endParaRPr lang="en-GB" b="1" dirty="0">
              <a:latin typeface="Century Gothic" panose="020B0502020202020204" pitchFamily="34" charset="0"/>
            </a:endParaRPr>
          </a:p>
          <a:p>
            <a:r>
              <a:rPr lang="en-GB" dirty="0">
                <a:latin typeface="Century Gothic"/>
              </a:rPr>
              <a:t>Max: It's a totally new game, is when you go into supported living, you're frightened of what the staff are actually thinking about you… it's like you are really scared, but until the staff get used to… Until the staff get used to you, then you're on edge… Then you're on edge all the time.</a:t>
            </a:r>
          </a:p>
          <a:p>
            <a:endParaRPr lang="en-GB" sz="1350" dirty="0">
              <a:latin typeface="Century Gothic" panose="020B0502020202020204" pitchFamily="34" charset="0"/>
            </a:endParaRPr>
          </a:p>
          <a:p>
            <a:endParaRPr lang="en-GB" sz="1350" dirty="0">
              <a:latin typeface="Century Gothic" panose="020B0502020202020204" pitchFamily="34" charset="0"/>
            </a:endParaRPr>
          </a:p>
          <a:p>
            <a:endParaRPr lang="en-GB" sz="1350" dirty="0">
              <a:solidFill>
                <a:srgbClr val="000000"/>
              </a:solidFill>
              <a:latin typeface="Century Gothic" panose="020B0502020202020204" pitchFamily="34" charset="0"/>
            </a:endParaRPr>
          </a:p>
          <a:p>
            <a:endParaRPr lang="en-GB" sz="1350" dirty="0">
              <a:latin typeface="Century Gothic" panose="020B0502020202020204" pitchFamily="34" charset="0"/>
            </a:endParaRPr>
          </a:p>
          <a:p>
            <a:endParaRPr lang="en-GB" sz="1350" dirty="0">
              <a:latin typeface="Century Gothic" panose="020B0502020202020204" pitchFamily="34" charset="0"/>
            </a:endParaRPr>
          </a:p>
          <a:p>
            <a:endParaRPr lang="en-GB" sz="1350" dirty="0">
              <a:latin typeface="Century Gothic" panose="020B0502020202020204" pitchFamily="34" charset="0"/>
            </a:endParaRPr>
          </a:p>
          <a:p>
            <a:endParaRPr lang="en-GB" sz="1350" dirty="0">
              <a:latin typeface="Century Gothic" panose="020B0502020202020204" pitchFamily="34" charset="0"/>
            </a:endParaRPr>
          </a:p>
          <a:p>
            <a:endParaRPr lang="en-GB" sz="1350" dirty="0">
              <a:latin typeface="Century Gothic" panose="020B0502020202020204" pitchFamily="34" charset="0"/>
            </a:endParaRPr>
          </a:p>
          <a:p>
            <a:pPr marL="214313" indent="-214313">
              <a:buFontTx/>
              <a:buChar char="-"/>
            </a:pPr>
            <a:endParaRPr lang="en-GB" sz="1350" dirty="0">
              <a:latin typeface="Century Gothic" panose="020B0502020202020204" pitchFamily="34" charset="0"/>
            </a:endParaRPr>
          </a:p>
        </p:txBody>
      </p:sp>
      <p:pic>
        <p:nvPicPr>
          <p:cNvPr id="3" name="Picture 3" descr="A picture containing person, dressed&#10;&#10;Description automatically generated">
            <a:extLst>
              <a:ext uri="{FF2B5EF4-FFF2-40B4-BE49-F238E27FC236}">
                <a16:creationId xmlns:a16="http://schemas.microsoft.com/office/drawing/2014/main" id="{EEAFCED0-6CA2-FE08-ACB7-B33C027AD15E}"/>
              </a:ext>
            </a:extLst>
          </p:cNvPr>
          <p:cNvPicPr>
            <a:picLocks noChangeAspect="1"/>
          </p:cNvPicPr>
          <p:nvPr/>
        </p:nvPicPr>
        <p:blipFill>
          <a:blip r:embed="rId2"/>
          <a:stretch>
            <a:fillRect/>
          </a:stretch>
        </p:blipFill>
        <p:spPr>
          <a:xfrm>
            <a:off x="-144492" y="1968979"/>
            <a:ext cx="2747513" cy="2747513"/>
          </a:xfrm>
          <a:prstGeom prst="rect">
            <a:avLst/>
          </a:prstGeom>
        </p:spPr>
      </p:pic>
      <p:pic>
        <p:nvPicPr>
          <p:cNvPr id="4" name="x_Picture 5">
            <a:extLst>
              <a:ext uri="{FF2B5EF4-FFF2-40B4-BE49-F238E27FC236}">
                <a16:creationId xmlns:a16="http://schemas.microsoft.com/office/drawing/2014/main" id="{AC14ACF4-507B-28CE-BE54-954515396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funded by NIHR">
            <a:extLst>
              <a:ext uri="{FF2B5EF4-FFF2-40B4-BE49-F238E27FC236}">
                <a16:creationId xmlns:a16="http://schemas.microsoft.com/office/drawing/2014/main" id="{B5AA4355-C1C0-4980-7207-96B913C7B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0A2E25-0CF6-99FA-26CC-DA6844172F06}"/>
              </a:ext>
            </a:extLst>
          </p:cNvPr>
          <p:cNvSpPr txBox="1"/>
          <p:nvPr/>
        </p:nvSpPr>
        <p:spPr>
          <a:xfrm>
            <a:off x="1744462" y="376746"/>
            <a:ext cx="6929022" cy="830997"/>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5. Managing “being on edge” [without acting in ways that will find me back in hospital]</a:t>
            </a:r>
          </a:p>
        </p:txBody>
      </p:sp>
    </p:spTree>
    <p:extLst>
      <p:ext uri="{BB962C8B-B14F-4D97-AF65-F5344CB8AC3E}">
        <p14:creationId xmlns:p14="http://schemas.microsoft.com/office/powerpoint/2010/main" val="1944662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3DBF0-3692-D99D-A233-3A932C952E22}"/>
              </a:ext>
            </a:extLst>
          </p:cNvPr>
          <p:cNvSpPr txBox="1"/>
          <p:nvPr/>
        </p:nvSpPr>
        <p:spPr>
          <a:xfrm>
            <a:off x="2727496" y="1644086"/>
            <a:ext cx="6085801" cy="3947234"/>
          </a:xfrm>
          <a:prstGeom prst="rect">
            <a:avLst/>
          </a:prstGeom>
          <a:noFill/>
        </p:spPr>
        <p:txBody>
          <a:bodyPr wrap="square" lIns="68580" tIns="34290" rIns="68580" bIns="34290" anchor="t">
            <a:spAutoFit/>
          </a:bodyPr>
          <a:lstStyle/>
          <a:p>
            <a:endParaRPr lang="en-GB" dirty="0">
              <a:latin typeface="Century Gothic" panose="020B0502020202020204" pitchFamily="34" charset="0"/>
            </a:endParaRPr>
          </a:p>
          <a:p>
            <a:r>
              <a:rPr lang="en-GB" i="1" dirty="0">
                <a:solidFill>
                  <a:srgbClr val="000000"/>
                </a:solidFill>
                <a:latin typeface="Century Gothic"/>
              </a:rPr>
              <a:t>Interviewer: do you ever feel you need to run away from where you live now?</a:t>
            </a:r>
          </a:p>
          <a:p>
            <a:r>
              <a:rPr lang="en-GB" dirty="0">
                <a:solidFill>
                  <a:srgbClr val="000000"/>
                </a:solidFill>
                <a:latin typeface="Century Gothic"/>
              </a:rPr>
              <a:t>Pamela: 	No.</a:t>
            </a:r>
          </a:p>
          <a:p>
            <a:r>
              <a:rPr lang="en-GB" i="1" dirty="0">
                <a:solidFill>
                  <a:srgbClr val="000000"/>
                </a:solidFill>
                <a:latin typeface="Century Gothic"/>
              </a:rPr>
              <a:t>Interviewer: 	How come?</a:t>
            </a:r>
          </a:p>
          <a:p>
            <a:r>
              <a:rPr lang="en-GB" dirty="0">
                <a:solidFill>
                  <a:srgbClr val="000000"/>
                </a:solidFill>
                <a:latin typeface="Century Gothic"/>
              </a:rPr>
              <a:t>Pamela:	Because I feel relaxed, and I feel the staff believe me, and they talk to me and they help me. You know what I mean? And it - it felt… …. I don't know, it felt really company. It really felt lovely that I'd got my freedom. I don't feel - …. I don't feel like hurting myself.</a:t>
            </a:r>
          </a:p>
          <a:p>
            <a:endParaRPr lang="en-GB" dirty="0">
              <a:latin typeface="Century Gothic" panose="020B0502020202020204" pitchFamily="34" charset="0"/>
            </a:endParaRPr>
          </a:p>
          <a:p>
            <a:endParaRPr lang="en-GB" dirty="0">
              <a:latin typeface="Century Gothic" panose="020B0502020202020204" pitchFamily="34" charset="0"/>
            </a:endParaRPr>
          </a:p>
          <a:p>
            <a:endParaRPr lang="en-GB" i="1" dirty="0">
              <a:latin typeface="Century Gothic"/>
            </a:endParaRPr>
          </a:p>
        </p:txBody>
      </p:sp>
      <p:pic>
        <p:nvPicPr>
          <p:cNvPr id="2" name="Picture 3">
            <a:extLst>
              <a:ext uri="{FF2B5EF4-FFF2-40B4-BE49-F238E27FC236}">
                <a16:creationId xmlns:a16="http://schemas.microsoft.com/office/drawing/2014/main" id="{14EF95AF-13FB-393C-CAC7-87628059453E}"/>
              </a:ext>
            </a:extLst>
          </p:cNvPr>
          <p:cNvPicPr>
            <a:picLocks noChangeAspect="1"/>
          </p:cNvPicPr>
          <p:nvPr/>
        </p:nvPicPr>
        <p:blipFill>
          <a:blip r:embed="rId2"/>
          <a:stretch>
            <a:fillRect/>
          </a:stretch>
        </p:blipFill>
        <p:spPr>
          <a:xfrm>
            <a:off x="-219974" y="2141508"/>
            <a:ext cx="2952390" cy="2952390"/>
          </a:xfrm>
          <a:prstGeom prst="rect">
            <a:avLst/>
          </a:prstGeom>
        </p:spPr>
      </p:pic>
      <p:pic>
        <p:nvPicPr>
          <p:cNvPr id="4" name="x_Picture 5">
            <a:extLst>
              <a:ext uri="{FF2B5EF4-FFF2-40B4-BE49-F238E27FC236}">
                <a16:creationId xmlns:a16="http://schemas.microsoft.com/office/drawing/2014/main" id="{5F164CB5-0CBD-636F-F2AC-1FD6CBCBD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funded by NIHR">
            <a:extLst>
              <a:ext uri="{FF2B5EF4-FFF2-40B4-BE49-F238E27FC236}">
                <a16:creationId xmlns:a16="http://schemas.microsoft.com/office/drawing/2014/main" id="{5126F697-5D55-224E-B34A-5D7EF24B1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EEF5E4-AE09-A199-1E36-404996ED30DE}"/>
              </a:ext>
            </a:extLst>
          </p:cNvPr>
          <p:cNvSpPr txBox="1"/>
          <p:nvPr/>
        </p:nvSpPr>
        <p:spPr>
          <a:xfrm>
            <a:off x="1657905" y="315667"/>
            <a:ext cx="7155392" cy="830997"/>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6. Being listened to and having my needs met [without the need for “behaviours that challenge”]</a:t>
            </a:r>
          </a:p>
        </p:txBody>
      </p:sp>
    </p:spTree>
    <p:extLst>
      <p:ext uri="{BB962C8B-B14F-4D97-AF65-F5344CB8AC3E}">
        <p14:creationId xmlns:p14="http://schemas.microsoft.com/office/powerpoint/2010/main" val="106136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C3DBF0-3692-D99D-A233-3A932C952E22}"/>
              </a:ext>
            </a:extLst>
          </p:cNvPr>
          <p:cNvSpPr txBox="1"/>
          <p:nvPr/>
        </p:nvSpPr>
        <p:spPr>
          <a:xfrm>
            <a:off x="2670011" y="1485014"/>
            <a:ext cx="6473989" cy="4224233"/>
          </a:xfrm>
          <a:prstGeom prst="rect">
            <a:avLst/>
          </a:prstGeom>
          <a:noFill/>
        </p:spPr>
        <p:txBody>
          <a:bodyPr wrap="square" lIns="68580" tIns="34290" rIns="68580" bIns="34290" anchor="t">
            <a:spAutoFit/>
          </a:bodyPr>
          <a:lstStyle/>
          <a:p>
            <a:endParaRPr lang="en-GB" dirty="0">
              <a:latin typeface="Century Gothic" panose="020B0502020202020204" pitchFamily="34" charset="0"/>
            </a:endParaRPr>
          </a:p>
          <a:p>
            <a:r>
              <a:rPr lang="en-GB" i="1" dirty="0">
                <a:latin typeface="Century Gothic"/>
              </a:rPr>
              <a:t>Interviewer: I'm trying to understand, for other people who have moved out of hospital and living in the community. You know, your experience right now is really important…to understand why has it not worked this time? </a:t>
            </a:r>
            <a:endParaRPr lang="en-GB" i="1" dirty="0">
              <a:latin typeface="Century Gothic" panose="020B0502020202020204" pitchFamily="34" charset="0"/>
            </a:endParaRPr>
          </a:p>
          <a:p>
            <a:r>
              <a:rPr lang="en-GB" dirty="0">
                <a:latin typeface="Century Gothic"/>
              </a:rPr>
              <a:t>Lisa:	I just - I just feel like they don't listen, and I'm still part of there, and… I just basically want people to listen to me, and I'm like, I'm like, oh, if I go for different scenarios, I… Oh, if I cut my wrist open at dad's house, they won't let me stay there, and they'll make me go back to the [previous] house. And I said if they make you go to the house, I'll cut my wrist wide open and they'll, maybe they'll listen, basically, and get me a [new] house, if I don't die first.</a:t>
            </a:r>
          </a:p>
        </p:txBody>
      </p:sp>
      <p:pic>
        <p:nvPicPr>
          <p:cNvPr id="2" name="Picture 3" descr="A picture containing person, person, suit, dressed&#10;&#10;Description automatically generated">
            <a:extLst>
              <a:ext uri="{FF2B5EF4-FFF2-40B4-BE49-F238E27FC236}">
                <a16:creationId xmlns:a16="http://schemas.microsoft.com/office/drawing/2014/main" id="{1A833A87-DC34-49AA-94D6-14A2BB639553}"/>
              </a:ext>
            </a:extLst>
          </p:cNvPr>
          <p:cNvPicPr>
            <a:picLocks noChangeAspect="1"/>
          </p:cNvPicPr>
          <p:nvPr/>
        </p:nvPicPr>
        <p:blipFill>
          <a:blip r:embed="rId2"/>
          <a:stretch>
            <a:fillRect/>
          </a:stretch>
        </p:blipFill>
        <p:spPr>
          <a:xfrm>
            <a:off x="81951" y="2292470"/>
            <a:ext cx="2445588" cy="2456372"/>
          </a:xfrm>
          <a:prstGeom prst="rect">
            <a:avLst/>
          </a:prstGeom>
        </p:spPr>
      </p:pic>
      <p:pic>
        <p:nvPicPr>
          <p:cNvPr id="4" name="x_Picture 5">
            <a:extLst>
              <a:ext uri="{FF2B5EF4-FFF2-40B4-BE49-F238E27FC236}">
                <a16:creationId xmlns:a16="http://schemas.microsoft.com/office/drawing/2014/main" id="{0F3A7FFF-E968-D20E-5243-E9C156C48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funded by NIHR">
            <a:extLst>
              <a:ext uri="{FF2B5EF4-FFF2-40B4-BE49-F238E27FC236}">
                <a16:creationId xmlns:a16="http://schemas.microsoft.com/office/drawing/2014/main" id="{EEA946F1-22C9-82AD-883E-3B91B7F90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70C030-C5CB-7B2B-A236-021CAF31FCBE}"/>
              </a:ext>
            </a:extLst>
          </p:cNvPr>
          <p:cNvSpPr txBox="1"/>
          <p:nvPr/>
        </p:nvSpPr>
        <p:spPr>
          <a:xfrm>
            <a:off x="1657905" y="315667"/>
            <a:ext cx="7155392" cy="830997"/>
          </a:xfrm>
          <a:prstGeom prst="rect">
            <a:avLst/>
          </a:prstGeom>
          <a:noFill/>
        </p:spPr>
        <p:txBody>
          <a:bodyPr wrap="square">
            <a:spAutoFit/>
          </a:bodyPr>
          <a:lstStyle/>
          <a:p>
            <a:r>
              <a:rPr lang="en-GB" sz="2400" b="1" dirty="0">
                <a:latin typeface="Calibri" panose="020F0502020204030204" pitchFamily="34" charset="0"/>
                <a:cs typeface="Calibri" panose="020F0502020204030204" pitchFamily="34" charset="0"/>
              </a:rPr>
              <a:t>6. Being listened to and having my needs met [without the need for “behaviours that challenge”]</a:t>
            </a:r>
          </a:p>
        </p:txBody>
      </p:sp>
    </p:spTree>
    <p:extLst>
      <p:ext uri="{BB962C8B-B14F-4D97-AF65-F5344CB8AC3E}">
        <p14:creationId xmlns:p14="http://schemas.microsoft.com/office/powerpoint/2010/main" val="36414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B9E3-A0EF-419E-DD3D-7BA311DD0F73}"/>
              </a:ext>
            </a:extLst>
          </p:cNvPr>
          <p:cNvSpPr>
            <a:spLocks noGrp="1"/>
          </p:cNvSpPr>
          <p:nvPr>
            <p:ph type="title"/>
          </p:nvPr>
        </p:nvSpPr>
        <p:spPr>
          <a:xfrm>
            <a:off x="-110971" y="103739"/>
            <a:ext cx="8229600" cy="1143000"/>
          </a:xfrm>
        </p:spPr>
        <p:txBody>
          <a:bodyPr>
            <a:normAutofit/>
          </a:bodyPr>
          <a:lstStyle/>
          <a:p>
            <a:r>
              <a:rPr lang="en-GB" sz="3600" b="1" dirty="0"/>
              <a:t>Small group discussion</a:t>
            </a:r>
          </a:p>
        </p:txBody>
      </p:sp>
      <p:sp>
        <p:nvSpPr>
          <p:cNvPr id="3" name="Content Placeholder 2">
            <a:extLst>
              <a:ext uri="{FF2B5EF4-FFF2-40B4-BE49-F238E27FC236}">
                <a16:creationId xmlns:a16="http://schemas.microsoft.com/office/drawing/2014/main" id="{9F27B1F4-8913-2016-D976-82C02087CDA3}"/>
              </a:ext>
            </a:extLst>
          </p:cNvPr>
          <p:cNvSpPr>
            <a:spLocks noGrp="1"/>
          </p:cNvSpPr>
          <p:nvPr>
            <p:ph idx="1"/>
          </p:nvPr>
        </p:nvSpPr>
        <p:spPr/>
        <p:txBody>
          <a:bodyPr>
            <a:normAutofit/>
          </a:bodyPr>
          <a:lstStyle/>
          <a:p>
            <a:r>
              <a:rPr lang="en-GB" sz="2800" dirty="0"/>
              <a:t>In groups have a discussion about how the findings we have shared relate to your work as advocates.</a:t>
            </a:r>
          </a:p>
          <a:p>
            <a:pPr marL="0" indent="0">
              <a:buNone/>
            </a:pPr>
            <a:endParaRPr lang="en-GB" sz="2800" dirty="0"/>
          </a:p>
          <a:p>
            <a:r>
              <a:rPr lang="en-GB" sz="2800" dirty="0"/>
              <a:t>Please take some notes on the paper provided and identify a spokesperson to share your ideas with the wider group.</a:t>
            </a:r>
          </a:p>
        </p:txBody>
      </p:sp>
      <p:pic>
        <p:nvPicPr>
          <p:cNvPr id="4" name="Picture 4" descr="Image result for funded by NIHR">
            <a:extLst>
              <a:ext uri="{FF2B5EF4-FFF2-40B4-BE49-F238E27FC236}">
                <a16:creationId xmlns:a16="http://schemas.microsoft.com/office/drawing/2014/main" id="{2CB6CD09-5DA5-D5A9-AF8D-25380A85C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117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4400-9E58-79F2-1571-3E16C67614B3}"/>
              </a:ext>
            </a:extLst>
          </p:cNvPr>
          <p:cNvSpPr>
            <a:spLocks noGrp="1"/>
          </p:cNvSpPr>
          <p:nvPr>
            <p:ph type="title"/>
          </p:nvPr>
        </p:nvSpPr>
        <p:spPr>
          <a:xfrm>
            <a:off x="1824708" y="310104"/>
            <a:ext cx="8520600" cy="763600"/>
          </a:xfrm>
        </p:spPr>
        <p:txBody>
          <a:bodyPr/>
          <a:lstStyle/>
          <a:p>
            <a:pPr algn="l"/>
            <a:r>
              <a:rPr lang="en-GB" sz="3600" b="1" dirty="0"/>
              <a:t>What next?</a:t>
            </a:r>
          </a:p>
        </p:txBody>
      </p:sp>
      <p:sp>
        <p:nvSpPr>
          <p:cNvPr id="3" name="Text Placeholder 2">
            <a:extLst>
              <a:ext uri="{FF2B5EF4-FFF2-40B4-BE49-F238E27FC236}">
                <a16:creationId xmlns:a16="http://schemas.microsoft.com/office/drawing/2014/main" id="{59F7A793-33DC-4635-3C23-6476BC95AF74}"/>
              </a:ext>
            </a:extLst>
          </p:cNvPr>
          <p:cNvSpPr>
            <a:spLocks noGrp="1"/>
          </p:cNvSpPr>
          <p:nvPr>
            <p:ph type="body" idx="1"/>
          </p:nvPr>
        </p:nvSpPr>
        <p:spPr>
          <a:xfrm>
            <a:off x="3854668" y="1593742"/>
            <a:ext cx="4605533" cy="4555200"/>
          </a:xfrm>
        </p:spPr>
        <p:txBody>
          <a:bodyPr/>
          <a:lstStyle/>
          <a:p>
            <a:r>
              <a:rPr lang="en-GB" sz="2000" dirty="0"/>
              <a:t>We are still reading the interviews and making sense of these</a:t>
            </a:r>
          </a:p>
          <a:p>
            <a:endParaRPr lang="en-GB" sz="2000" dirty="0"/>
          </a:p>
          <a:p>
            <a:r>
              <a:rPr lang="en-GB" sz="2000" dirty="0"/>
              <a:t>We will write a model about what we found</a:t>
            </a:r>
          </a:p>
          <a:p>
            <a:endParaRPr lang="en-GB" sz="2000" dirty="0"/>
          </a:p>
          <a:p>
            <a:r>
              <a:rPr lang="en-GB" sz="2000" dirty="0"/>
              <a:t>We are working hard to understand how to share the findings so they can have an impact on the way care is delivered.</a:t>
            </a:r>
            <a:endParaRPr lang="en-GB" sz="2400" dirty="0"/>
          </a:p>
        </p:txBody>
      </p:sp>
      <p:pic>
        <p:nvPicPr>
          <p:cNvPr id="4" name="Google Shape;69;p15">
            <a:extLst>
              <a:ext uri="{FF2B5EF4-FFF2-40B4-BE49-F238E27FC236}">
                <a16:creationId xmlns:a16="http://schemas.microsoft.com/office/drawing/2014/main" id="{94D77975-A80D-88B5-1F1D-5B7E0E7FC4A4}"/>
              </a:ext>
            </a:extLst>
          </p:cNvPr>
          <p:cNvPicPr preferRelativeResize="0"/>
          <p:nvPr/>
        </p:nvPicPr>
        <p:blipFill>
          <a:blip r:embed="rId2">
            <a:alphaModFix/>
          </a:blip>
          <a:stretch>
            <a:fillRect/>
          </a:stretch>
        </p:blipFill>
        <p:spPr>
          <a:xfrm>
            <a:off x="479832" y="1442545"/>
            <a:ext cx="2925791" cy="3591642"/>
          </a:xfrm>
          <a:prstGeom prst="rect">
            <a:avLst/>
          </a:prstGeom>
          <a:noFill/>
          <a:ln>
            <a:noFill/>
          </a:ln>
        </p:spPr>
      </p:pic>
      <p:pic>
        <p:nvPicPr>
          <p:cNvPr id="5" name="x_Picture 5">
            <a:extLst>
              <a:ext uri="{FF2B5EF4-FFF2-40B4-BE49-F238E27FC236}">
                <a16:creationId xmlns:a16="http://schemas.microsoft.com/office/drawing/2014/main" id="{BA147AC9-67A4-B508-3EC8-7DEC48733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age result for funded by NIHR">
            <a:extLst>
              <a:ext uri="{FF2B5EF4-FFF2-40B4-BE49-F238E27FC236}">
                <a16:creationId xmlns:a16="http://schemas.microsoft.com/office/drawing/2014/main" id="{AE2B4BA0-0391-E1EF-BF9C-013BE6C01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2" y="6325128"/>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92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D2C4-A6F0-D30E-92CC-1057EED4AEC9}"/>
              </a:ext>
            </a:extLst>
          </p:cNvPr>
          <p:cNvSpPr>
            <a:spLocks noGrp="1"/>
          </p:cNvSpPr>
          <p:nvPr>
            <p:ph type="title"/>
          </p:nvPr>
        </p:nvSpPr>
        <p:spPr>
          <a:xfrm>
            <a:off x="368664" y="1063229"/>
            <a:ext cx="6172200" cy="857250"/>
          </a:xfrm>
        </p:spPr>
        <p:txBody>
          <a:bodyPr/>
          <a:lstStyle/>
          <a:p>
            <a:r>
              <a:rPr lang="en-US" dirty="0" err="1">
                <a:cs typeface="Calibri"/>
              </a:rPr>
              <a:t>takS</a:t>
            </a:r>
            <a:endParaRPr lang="en-US" dirty="0" err="1"/>
          </a:p>
        </p:txBody>
      </p:sp>
      <p:pic>
        <p:nvPicPr>
          <p:cNvPr id="5" name="Picture 5" descr="Chart, sunburst chart&#10;&#10;Description automatically generated">
            <a:extLst>
              <a:ext uri="{FF2B5EF4-FFF2-40B4-BE49-F238E27FC236}">
                <a16:creationId xmlns:a16="http://schemas.microsoft.com/office/drawing/2014/main" id="{0131E07C-CFD2-03ED-FF91-BBC9D6D041FB}"/>
              </a:ext>
            </a:extLst>
          </p:cNvPr>
          <p:cNvPicPr>
            <a:picLocks noChangeAspect="1"/>
          </p:cNvPicPr>
          <p:nvPr/>
        </p:nvPicPr>
        <p:blipFill>
          <a:blip r:embed="rId2"/>
          <a:stretch>
            <a:fillRect/>
          </a:stretch>
        </p:blipFill>
        <p:spPr>
          <a:xfrm>
            <a:off x="1777429" y="-45469"/>
            <a:ext cx="6997907" cy="6934987"/>
          </a:xfrm>
          <a:prstGeom prst="rect">
            <a:avLst/>
          </a:prstGeom>
        </p:spPr>
      </p:pic>
      <p:sp>
        <p:nvSpPr>
          <p:cNvPr id="8" name="TextBox 7">
            <a:extLst>
              <a:ext uri="{FF2B5EF4-FFF2-40B4-BE49-F238E27FC236}">
                <a16:creationId xmlns:a16="http://schemas.microsoft.com/office/drawing/2014/main" id="{FD67B1F9-F35B-8B68-C195-B0A8E4CD0BB0}"/>
              </a:ext>
            </a:extLst>
          </p:cNvPr>
          <p:cNvSpPr txBox="1"/>
          <p:nvPr/>
        </p:nvSpPr>
        <p:spPr>
          <a:xfrm>
            <a:off x="191204" y="1112566"/>
            <a:ext cx="1763686"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400" b="1" dirty="0">
                <a:solidFill>
                  <a:prstClr val="black"/>
                </a:solidFill>
                <a:latin typeface="Calibri"/>
                <a:cs typeface="Calibri"/>
              </a:rPr>
              <a:t>Stakeholder Mapping</a:t>
            </a:r>
            <a:endParaRPr lang="en-US" sz="2400" b="1" dirty="0">
              <a:solidFill>
                <a:prstClr val="black"/>
              </a:solidFill>
              <a:latin typeface="Calibri"/>
            </a:endParaRPr>
          </a:p>
        </p:txBody>
      </p:sp>
      <p:pic>
        <p:nvPicPr>
          <p:cNvPr id="3" name="x_Picture 5">
            <a:extLst>
              <a:ext uri="{FF2B5EF4-FFF2-40B4-BE49-F238E27FC236}">
                <a16:creationId xmlns:a16="http://schemas.microsoft.com/office/drawing/2014/main" id="{6EE53BAA-D294-33FC-F5CC-8FBBBFB55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age result for funded by NIHR">
            <a:extLst>
              <a:ext uri="{FF2B5EF4-FFF2-40B4-BE49-F238E27FC236}">
                <a16:creationId xmlns:a16="http://schemas.microsoft.com/office/drawing/2014/main" id="{5AB00D78-5E77-ACDB-620A-F3AC80723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0" y="6304227"/>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FA7C-C5EB-4186-9B2A-43F6FE7BE002}"/>
              </a:ext>
            </a:extLst>
          </p:cNvPr>
          <p:cNvSpPr>
            <a:spLocks noGrp="1"/>
          </p:cNvSpPr>
          <p:nvPr>
            <p:ph type="title"/>
          </p:nvPr>
        </p:nvSpPr>
        <p:spPr>
          <a:xfrm>
            <a:off x="1516337" y="408069"/>
            <a:ext cx="7170462" cy="1143000"/>
          </a:xfrm>
        </p:spPr>
        <p:txBody>
          <a:bodyPr>
            <a:normAutofit fontScale="90000"/>
          </a:bodyPr>
          <a:lstStyle/>
          <a:p>
            <a:r>
              <a:rPr lang="en-GB" dirty="0">
                <a:hlinkClick r:id="rId2">
                  <a:extLst>
                    <a:ext uri="{A12FA001-AC4F-418D-AE19-62706E023703}">
                      <ahyp:hlinkClr xmlns:ahyp="http://schemas.microsoft.com/office/drawing/2018/hyperlinkcolor" val="tx"/>
                    </a:ext>
                  </a:extLst>
                </a:hlinkClick>
              </a:rPr>
              <a:t>www.makingpositivemoves.org</a:t>
            </a:r>
            <a:br>
              <a:rPr lang="en-GB" dirty="0"/>
            </a:br>
            <a:endParaRPr lang="en-GB" dirty="0">
              <a:cs typeface="Calibri"/>
            </a:endParaRPr>
          </a:p>
        </p:txBody>
      </p:sp>
      <p:pic>
        <p:nvPicPr>
          <p:cNvPr id="4" name="Picture 3" descr="Qr code&#10;&#10;Description automatically generated">
            <a:extLst>
              <a:ext uri="{FF2B5EF4-FFF2-40B4-BE49-F238E27FC236}">
                <a16:creationId xmlns:a16="http://schemas.microsoft.com/office/drawing/2014/main" id="{DE350153-1EA3-30C5-D683-812D157B98A8}"/>
              </a:ext>
            </a:extLst>
          </p:cNvPr>
          <p:cNvPicPr>
            <a:picLocks noChangeAspect="1"/>
          </p:cNvPicPr>
          <p:nvPr/>
        </p:nvPicPr>
        <p:blipFill rotWithShape="1">
          <a:blip r:embed="rId3">
            <a:extLst>
              <a:ext uri="{28A0092B-C50C-407E-A947-70E740481C1C}">
                <a14:useLocalDpi xmlns:a14="http://schemas.microsoft.com/office/drawing/2010/main" val="0"/>
              </a:ext>
            </a:extLst>
          </a:blip>
          <a:srcRect l="8188" t="25025" r="10419"/>
          <a:stretch/>
        </p:blipFill>
        <p:spPr>
          <a:xfrm>
            <a:off x="0" y="0"/>
            <a:ext cx="1576874" cy="1697278"/>
          </a:xfrm>
          <a:prstGeom prst="rect">
            <a:avLst/>
          </a:prstGeom>
        </p:spPr>
      </p:pic>
      <p:pic>
        <p:nvPicPr>
          <p:cNvPr id="7" name="Content Placeholder 6">
            <a:extLst>
              <a:ext uri="{FF2B5EF4-FFF2-40B4-BE49-F238E27FC236}">
                <a16:creationId xmlns:a16="http://schemas.microsoft.com/office/drawing/2014/main" id="{BD46ECDB-A392-197D-2F78-1FD94AEE91D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50093" t="9316" b="3479"/>
          <a:stretch/>
        </p:blipFill>
        <p:spPr bwMode="auto">
          <a:xfrm>
            <a:off x="111966" y="1900717"/>
            <a:ext cx="9065096" cy="46394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672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AB34-76EB-83A3-2F51-52945686C4B7}"/>
              </a:ext>
            </a:extLst>
          </p:cNvPr>
          <p:cNvSpPr>
            <a:spLocks noGrp="1"/>
          </p:cNvSpPr>
          <p:nvPr>
            <p:ph type="title"/>
          </p:nvPr>
        </p:nvSpPr>
        <p:spPr>
          <a:xfrm>
            <a:off x="922283" y="97119"/>
            <a:ext cx="6881648" cy="1143000"/>
          </a:xfrm>
        </p:spPr>
        <p:txBody>
          <a:bodyPr>
            <a:normAutofit/>
          </a:bodyPr>
          <a:lstStyle/>
          <a:p>
            <a:r>
              <a:rPr lang="en-GB" sz="3600" b="1" dirty="0"/>
              <a:t>Update on Transforming Care</a:t>
            </a:r>
          </a:p>
        </p:txBody>
      </p:sp>
      <p:sp>
        <p:nvSpPr>
          <p:cNvPr id="3" name="Content Placeholder 2">
            <a:extLst>
              <a:ext uri="{FF2B5EF4-FFF2-40B4-BE49-F238E27FC236}">
                <a16:creationId xmlns:a16="http://schemas.microsoft.com/office/drawing/2014/main" id="{0E653D69-67EC-27F0-C31E-EA6812C0B4F2}"/>
              </a:ext>
            </a:extLst>
          </p:cNvPr>
          <p:cNvSpPr>
            <a:spLocks noGrp="1"/>
          </p:cNvSpPr>
          <p:nvPr>
            <p:ph idx="1"/>
          </p:nvPr>
        </p:nvSpPr>
        <p:spPr>
          <a:xfrm>
            <a:off x="457200" y="1600200"/>
            <a:ext cx="8418786" cy="5044966"/>
          </a:xfrm>
        </p:spPr>
        <p:txBody>
          <a:bodyPr>
            <a:normAutofit/>
          </a:bodyPr>
          <a:lstStyle/>
          <a:p>
            <a:r>
              <a:rPr lang="en-GB" dirty="0"/>
              <a:t>Review of Transforming Care has identified targets not met. Still 2000+ people with learning disabilities in inpatient settings.</a:t>
            </a:r>
          </a:p>
          <a:p>
            <a:r>
              <a:rPr lang="en-GB" dirty="0"/>
              <a:t>Further abuse scandals in the news</a:t>
            </a:r>
          </a:p>
          <a:p>
            <a:pPr lvl="1"/>
            <a:r>
              <a:rPr lang="en-GB" dirty="0" err="1"/>
              <a:t>Eldertree</a:t>
            </a:r>
            <a:r>
              <a:rPr lang="en-GB" dirty="0"/>
              <a:t> Lodge, </a:t>
            </a:r>
          </a:p>
          <a:p>
            <a:pPr lvl="1"/>
            <a:r>
              <a:rPr lang="en-GB" dirty="0" err="1"/>
              <a:t>Whorlton</a:t>
            </a:r>
            <a:r>
              <a:rPr lang="en-GB" dirty="0"/>
              <a:t> Hall</a:t>
            </a:r>
          </a:p>
          <a:p>
            <a:r>
              <a:rPr lang="en-GB" dirty="0"/>
              <a:t>Next phase of transforming care</a:t>
            </a:r>
          </a:p>
          <a:p>
            <a:pPr lvl="1"/>
            <a:r>
              <a:rPr lang="en-GB" dirty="0"/>
              <a:t>Building the Right Support</a:t>
            </a:r>
          </a:p>
          <a:p>
            <a:pPr lvl="1"/>
            <a:endParaRPr lang="en-GB" dirty="0"/>
          </a:p>
          <a:p>
            <a:pPr marL="457200" lvl="1" indent="0">
              <a:buNone/>
            </a:pPr>
            <a:endParaRPr lang="en-GB" dirty="0"/>
          </a:p>
        </p:txBody>
      </p:sp>
      <p:pic>
        <p:nvPicPr>
          <p:cNvPr id="4" name="Picture 4" descr="Image result for funded by NIHR">
            <a:extLst>
              <a:ext uri="{FF2B5EF4-FFF2-40B4-BE49-F238E27FC236}">
                <a16:creationId xmlns:a16="http://schemas.microsoft.com/office/drawing/2014/main" id="{AE8757E9-A137-5782-7BD2-3DF5ACB66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743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E3B66-48F5-41D2-88E1-A5CF9F1B11A9}"/>
              </a:ext>
            </a:extLst>
          </p:cNvPr>
          <p:cNvSpPr txBox="1"/>
          <p:nvPr/>
        </p:nvSpPr>
        <p:spPr>
          <a:xfrm>
            <a:off x="2341984" y="6132883"/>
            <a:ext cx="6635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This study is funded by the National Institute for Health Research (NIHR) Research for Patient Benefit (PB-PG-1217-20032). The views expressed are those of the author(s) and not necessarily those of the NIHR or the Department of Health and Social Care.</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4" descr="Image result for funded by NIHR">
            <a:extLst>
              <a:ext uri="{FF2B5EF4-FFF2-40B4-BE49-F238E27FC236}">
                <a16:creationId xmlns:a16="http://schemas.microsoft.com/office/drawing/2014/main" id="{77349137-65F6-468A-88AC-453A967D1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79" y="6233280"/>
            <a:ext cx="2166527" cy="445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nnabel\AppData\Local\Temp\20151122_114452.jpg">
            <a:extLst>
              <a:ext uri="{FF2B5EF4-FFF2-40B4-BE49-F238E27FC236}">
                <a16:creationId xmlns:a16="http://schemas.microsoft.com/office/drawing/2014/main" id="{419F9D7D-A51F-42D8-B5B1-19B4E411E8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5" r="8333"/>
          <a:stretch/>
        </p:blipFill>
        <p:spPr bwMode="auto">
          <a:xfrm>
            <a:off x="1741830" y="1286110"/>
            <a:ext cx="5292080" cy="3452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warwick uni logo">
            <a:extLst>
              <a:ext uri="{FF2B5EF4-FFF2-40B4-BE49-F238E27FC236}">
                <a16:creationId xmlns:a16="http://schemas.microsoft.com/office/drawing/2014/main" id="{98C8BDCA-8BD8-9DA0-A8C3-67A5EE6DC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89" y="1251621"/>
            <a:ext cx="1459864" cy="8759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hertfordshire county council logo">
            <a:extLst>
              <a:ext uri="{FF2B5EF4-FFF2-40B4-BE49-F238E27FC236}">
                <a16:creationId xmlns:a16="http://schemas.microsoft.com/office/drawing/2014/main" id="{709D35F0-273E-EDDE-A5FE-E5F9378D5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581" y="1286110"/>
            <a:ext cx="1157223" cy="732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university of hertfordshire">
            <a:extLst>
              <a:ext uri="{FF2B5EF4-FFF2-40B4-BE49-F238E27FC236}">
                <a16:creationId xmlns:a16="http://schemas.microsoft.com/office/drawing/2014/main" id="{2181E923-3CC9-69E5-AF5F-76169D478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4426" y="86886"/>
            <a:ext cx="1830461" cy="91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hpft logo">
            <a:extLst>
              <a:ext uri="{FF2B5EF4-FFF2-40B4-BE49-F238E27FC236}">
                <a16:creationId xmlns:a16="http://schemas.microsoft.com/office/drawing/2014/main" id="{49C642DC-E24C-8C23-AA24-1EF3CD0C8A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8953" y="241853"/>
            <a:ext cx="1985962" cy="532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slam logo nhs">
            <a:extLst>
              <a:ext uri="{FF2B5EF4-FFF2-40B4-BE49-F238E27FC236}">
                <a16:creationId xmlns:a16="http://schemas.microsoft.com/office/drawing/2014/main" id="{54E0A579-D9F8-3C13-9D61-208D1BC429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7221" y="55601"/>
            <a:ext cx="1360720" cy="8827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292784-F02E-7FC6-85E3-C53AAD6A7E39}"/>
              </a:ext>
            </a:extLst>
          </p:cNvPr>
          <p:cNvSpPr txBox="1"/>
          <p:nvPr/>
        </p:nvSpPr>
        <p:spPr>
          <a:xfrm>
            <a:off x="676567" y="4835769"/>
            <a:ext cx="8116584" cy="1200329"/>
          </a:xfrm>
          <a:prstGeom prst="rect">
            <a:avLst/>
          </a:prstGeom>
          <a:noFill/>
        </p:spPr>
        <p:txBody>
          <a:bodyPr wrap="square" rtlCol="0">
            <a:spAutoFit/>
          </a:bodyPr>
          <a:lstStyle/>
          <a:p>
            <a:pPr algn="ctr"/>
            <a:r>
              <a:rPr lang="en-ZA" sz="1800">
                <a:hlinkClick r:id="rId9"/>
              </a:rPr>
              <a:t>hello@makingpositivemoves.org</a:t>
            </a:r>
            <a:endParaRPr lang="en-ZA" sz="1800"/>
          </a:p>
          <a:p>
            <a:pPr algn="ctr"/>
            <a:endParaRPr lang="en-ZA" sz="1800"/>
          </a:p>
          <a:p>
            <a:r>
              <a:rPr lang="en-ZA"/>
              <a:t>@moves_positive                @makingpositivemoves                   Making Positive Moves</a:t>
            </a:r>
          </a:p>
          <a:p>
            <a:endParaRPr lang="en-GB"/>
          </a:p>
        </p:txBody>
      </p:sp>
      <p:pic>
        <p:nvPicPr>
          <p:cNvPr id="4" name="Picture 3">
            <a:extLst>
              <a:ext uri="{FF2B5EF4-FFF2-40B4-BE49-F238E27FC236}">
                <a16:creationId xmlns:a16="http://schemas.microsoft.com/office/drawing/2014/main" id="{D04F6202-C1AE-6CD3-BAC8-3C16AA608027}"/>
              </a:ext>
            </a:extLst>
          </p:cNvPr>
          <p:cNvPicPr>
            <a:picLocks noChangeAspect="1"/>
          </p:cNvPicPr>
          <p:nvPr/>
        </p:nvPicPr>
        <p:blipFill>
          <a:blip r:embed="rId10"/>
          <a:stretch>
            <a:fillRect/>
          </a:stretch>
        </p:blipFill>
        <p:spPr>
          <a:xfrm>
            <a:off x="15466" y="5206593"/>
            <a:ext cx="676487" cy="676487"/>
          </a:xfrm>
          <a:prstGeom prst="rect">
            <a:avLst/>
          </a:prstGeom>
        </p:spPr>
      </p:pic>
      <p:pic>
        <p:nvPicPr>
          <p:cNvPr id="5" name="Picture 2" descr="Facebook - Wikipedia">
            <a:extLst>
              <a:ext uri="{FF2B5EF4-FFF2-40B4-BE49-F238E27FC236}">
                <a16:creationId xmlns:a16="http://schemas.microsoft.com/office/drawing/2014/main" id="{771AE838-6CF4-0781-FF2A-3D4F0F7A5A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4887" y="5345326"/>
            <a:ext cx="399019" cy="3990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nstagram - Wikipedia">
            <a:extLst>
              <a:ext uri="{FF2B5EF4-FFF2-40B4-BE49-F238E27FC236}">
                <a16:creationId xmlns:a16="http://schemas.microsoft.com/office/drawing/2014/main" id="{2280370F-420F-9F95-461D-16151C233C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5852" y="5352875"/>
            <a:ext cx="399019" cy="39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8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2633"/>
            <a:ext cx="6207026" cy="1216683"/>
          </a:xfrm>
        </p:spPr>
        <p:txBody>
          <a:bodyPr>
            <a:normAutofit/>
          </a:bodyPr>
          <a:lstStyle/>
          <a:p>
            <a:r>
              <a:rPr lang="en-GB" sz="3600" b="1" dirty="0"/>
              <a:t>How the project began</a:t>
            </a:r>
          </a:p>
        </p:txBody>
      </p:sp>
      <p:sp>
        <p:nvSpPr>
          <p:cNvPr id="7" name="Subtitle 6"/>
          <p:cNvSpPr>
            <a:spLocks noGrp="1"/>
          </p:cNvSpPr>
          <p:nvPr>
            <p:ph type="subTitle" idx="1"/>
          </p:nvPr>
        </p:nvSpPr>
        <p:spPr>
          <a:xfrm>
            <a:off x="1100914" y="1219316"/>
            <a:ext cx="6400800" cy="1752600"/>
          </a:xfrm>
        </p:spPr>
        <p:txBody>
          <a:bodyPr/>
          <a:lstStyle/>
          <a:p>
            <a:r>
              <a:rPr lang="en-GB" dirty="0">
                <a:solidFill>
                  <a:schemeClr val="tx1"/>
                </a:solidFill>
              </a:rPr>
              <a:t>Our Inspiration: Joan’s Story</a:t>
            </a:r>
          </a:p>
          <a:p>
            <a:endParaRPr lang="en-GB" dirty="0"/>
          </a:p>
          <a:p>
            <a:endParaRPr lang="en-GB" dirty="0"/>
          </a:p>
        </p:txBody>
      </p:sp>
      <p:pic>
        <p:nvPicPr>
          <p:cNvPr id="8" name="Picture 2" descr="C:\Users\RhodesL2\AppData\Local\Microsoft\Windows\Temporary Internet Files\Content.Outlook\MZUBMM7R\20150122_1704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343" y="1940664"/>
            <a:ext cx="6354081" cy="357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3568" y="5642084"/>
            <a:ext cx="8388424" cy="523220"/>
          </a:xfrm>
          <a:prstGeom prst="rect">
            <a:avLst/>
          </a:prstGeom>
        </p:spPr>
        <p:txBody>
          <a:bodyPr wrap="square">
            <a:spAutoFit/>
          </a:bodyPr>
          <a:lstStyle/>
          <a:p>
            <a:pPr>
              <a:spcAft>
                <a:spcPts val="0"/>
              </a:spcAft>
            </a:pPr>
            <a:r>
              <a:rPr lang="en-GB" sz="2800" u="sng" dirty="0">
                <a:solidFill>
                  <a:srgbClr val="1F497D"/>
                </a:solidFill>
                <a:latin typeface="Calibri"/>
                <a:ea typeface="Calibri"/>
                <a:hlinkClick r:id="rId3"/>
              </a:rPr>
              <a:t>https://www.youtube.com/watch?v=eIC6mfEMD7E</a:t>
            </a:r>
            <a:endParaRPr lang="en-GB" sz="2800" dirty="0">
              <a:effectLst/>
              <a:latin typeface="Calibri"/>
              <a:ea typeface="Calibri"/>
            </a:endParaRPr>
          </a:p>
        </p:txBody>
      </p:sp>
      <p:pic>
        <p:nvPicPr>
          <p:cNvPr id="2" name="Picture 4" descr="Image result for funded by NIHR">
            <a:extLst>
              <a:ext uri="{FF2B5EF4-FFF2-40B4-BE49-F238E27FC236}">
                <a16:creationId xmlns:a16="http://schemas.microsoft.com/office/drawing/2014/main" id="{EE4A959F-12EE-9A9B-0DD2-884A9D1BE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pic>
        <p:nvPicPr>
          <p:cNvPr id="3" name="x_Picture 5">
            <a:extLst>
              <a:ext uri="{FF2B5EF4-FFF2-40B4-BE49-F238E27FC236}">
                <a16:creationId xmlns:a16="http://schemas.microsoft.com/office/drawing/2014/main" id="{AF77363B-B27E-46E5-953C-C3DB1EB27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1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24FF-F62F-4CD8-B923-5728036338CC}"/>
              </a:ext>
            </a:extLst>
          </p:cNvPr>
          <p:cNvSpPr>
            <a:spLocks noGrp="1"/>
          </p:cNvSpPr>
          <p:nvPr>
            <p:ph type="title"/>
          </p:nvPr>
        </p:nvSpPr>
        <p:spPr>
          <a:xfrm>
            <a:off x="1552904" y="48560"/>
            <a:ext cx="8229600" cy="1143000"/>
          </a:xfrm>
        </p:spPr>
        <p:txBody>
          <a:bodyPr>
            <a:normAutofit/>
          </a:bodyPr>
          <a:lstStyle/>
          <a:p>
            <a:pPr algn="l"/>
            <a:r>
              <a:rPr lang="en-GB" sz="3600" b="1" dirty="0"/>
              <a:t>The ‘moving process’</a:t>
            </a:r>
          </a:p>
        </p:txBody>
      </p:sp>
      <p:sp>
        <p:nvSpPr>
          <p:cNvPr id="3" name="Content Placeholder 2">
            <a:extLst>
              <a:ext uri="{FF2B5EF4-FFF2-40B4-BE49-F238E27FC236}">
                <a16:creationId xmlns:a16="http://schemas.microsoft.com/office/drawing/2014/main" id="{4ED89B24-9387-4055-8D45-10F3230F2D3D}"/>
              </a:ext>
            </a:extLst>
          </p:cNvPr>
          <p:cNvSpPr>
            <a:spLocks noGrp="1"/>
          </p:cNvSpPr>
          <p:nvPr>
            <p:ph idx="1"/>
          </p:nvPr>
        </p:nvSpPr>
        <p:spPr>
          <a:xfrm>
            <a:off x="457200" y="1600200"/>
            <a:ext cx="8229600" cy="4525963"/>
          </a:xfrm>
        </p:spPr>
        <p:txBody>
          <a:bodyPr/>
          <a:lstStyle/>
          <a:p>
            <a:r>
              <a:rPr lang="en-GB" sz="2400" dirty="0"/>
              <a:t>UH </a:t>
            </a:r>
            <a:r>
              <a:rPr lang="en-GB" sz="2400" dirty="0" err="1"/>
              <a:t>DClinPsy</a:t>
            </a:r>
            <a:r>
              <a:rPr lang="en-GB" sz="2400" dirty="0"/>
              <a:t> project </a:t>
            </a:r>
          </a:p>
          <a:p>
            <a:r>
              <a:rPr lang="en-GB" sz="2400" dirty="0"/>
              <a:t>Aim to explore how people with learning disabilities experienced moving under Transforming Care</a:t>
            </a:r>
          </a:p>
          <a:p>
            <a:endParaRPr lang="en-GB" dirty="0"/>
          </a:p>
          <a:p>
            <a:endParaRPr lang="en-GB" dirty="0"/>
          </a:p>
        </p:txBody>
      </p:sp>
      <p:pic>
        <p:nvPicPr>
          <p:cNvPr id="4" name="Picture 3">
            <a:extLst>
              <a:ext uri="{FF2B5EF4-FFF2-40B4-BE49-F238E27FC236}">
                <a16:creationId xmlns:a16="http://schemas.microsoft.com/office/drawing/2014/main" id="{7CE6F8AB-387A-462C-8D64-95B5FA2CAB54}"/>
              </a:ext>
            </a:extLst>
          </p:cNvPr>
          <p:cNvPicPr>
            <a:picLocks noChangeAspect="1"/>
          </p:cNvPicPr>
          <p:nvPr/>
        </p:nvPicPr>
        <p:blipFill rotWithShape="1">
          <a:blip r:embed="rId2"/>
          <a:srcRect l="10626" t="23750" r="57875" b="36875"/>
          <a:stretch/>
        </p:blipFill>
        <p:spPr>
          <a:xfrm>
            <a:off x="1403648" y="3501008"/>
            <a:ext cx="6144683" cy="2304256"/>
          </a:xfrm>
          <a:prstGeom prst="rect">
            <a:avLst/>
          </a:prstGeom>
        </p:spPr>
      </p:pic>
      <p:pic>
        <p:nvPicPr>
          <p:cNvPr id="5" name="Picture 4" descr="Image result for funded by NIHR">
            <a:extLst>
              <a:ext uri="{FF2B5EF4-FFF2-40B4-BE49-F238E27FC236}">
                <a16:creationId xmlns:a16="http://schemas.microsoft.com/office/drawing/2014/main" id="{2F40ADE5-66F8-7422-F511-D76F36FAD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2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shopify.com/s/files/1/0606/1553/products/Interview-One-To-One_1024x1024.png?v=141785635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721" y="1066482"/>
            <a:ext cx="2590802" cy="2345437"/>
          </a:xfrm>
          <a:prstGeom prst="rect">
            <a:avLst/>
          </a:prstGeom>
          <a:noFill/>
          <a:ln>
            <a:noFill/>
          </a:ln>
        </p:spPr>
      </p:pic>
      <p:sp>
        <p:nvSpPr>
          <p:cNvPr id="6" name="Rectangle 5"/>
          <p:cNvSpPr/>
          <p:nvPr/>
        </p:nvSpPr>
        <p:spPr>
          <a:xfrm>
            <a:off x="4302491" y="1307364"/>
            <a:ext cx="4572000" cy="5447645"/>
          </a:xfrm>
          <a:prstGeom prst="rect">
            <a:avLst/>
          </a:prstGeom>
        </p:spPr>
        <p:txBody>
          <a:bodyPr>
            <a:spAutoFit/>
          </a:bodyPr>
          <a:lstStyle/>
          <a:p>
            <a:pPr marL="285750" indent="-285750">
              <a:buFont typeface="Arial" panose="020B0604020202020204" pitchFamily="34" charset="0"/>
              <a:buChar char="•"/>
            </a:pPr>
            <a:r>
              <a:rPr lang="en-GB" sz="2200" dirty="0"/>
              <a:t>11 people with learning disabilities were interviewed twice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‘Internalised other’ interviewing with Key Support Person</a:t>
            </a:r>
          </a:p>
          <a:p>
            <a:pPr marL="742950" lvl="1" indent="-285750">
              <a:buFont typeface="Arial" panose="020B0604020202020204" pitchFamily="34" charset="0"/>
              <a:buChar char="•"/>
            </a:pPr>
            <a:r>
              <a:rPr lang="en-GB" sz="2200" dirty="0"/>
              <a:t>KSP was interviewed “as if” they were the person who had moved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Grounded Theory</a:t>
            </a:r>
          </a:p>
          <a:p>
            <a:pPr marL="742950" lvl="1" indent="-285750">
              <a:buFont typeface="Arial" panose="020B0604020202020204" pitchFamily="34" charset="0"/>
              <a:buChar char="•"/>
            </a:pPr>
            <a:r>
              <a:rPr lang="en-GB" sz="2200" dirty="0"/>
              <a:t>Aim to generate a theory from data</a:t>
            </a:r>
          </a:p>
          <a:p>
            <a:pPr marL="742950" lvl="1" indent="-285750">
              <a:buFont typeface="Arial" panose="020B0604020202020204" pitchFamily="34" charset="0"/>
              <a:buChar char="•"/>
            </a:pPr>
            <a:r>
              <a:rPr lang="en-GB" sz="2200" dirty="0"/>
              <a:t>Simultaneous data collection and analysis</a:t>
            </a:r>
          </a:p>
          <a:p>
            <a:pPr marL="742950" lvl="1" indent="-285750">
              <a:buFont typeface="Arial" panose="020B0604020202020204" pitchFamily="34" charset="0"/>
              <a:buChar char="•"/>
            </a:pPr>
            <a:r>
              <a:rPr lang="en-GB" sz="2200" dirty="0"/>
              <a:t>Theoretical sampling</a:t>
            </a:r>
          </a:p>
          <a:p>
            <a:endParaRPr lang="en-GB" dirty="0"/>
          </a:p>
        </p:txBody>
      </p:sp>
      <p:sp>
        <p:nvSpPr>
          <p:cNvPr id="2" name="Speech Bubble: Rectangle 1">
            <a:extLst>
              <a:ext uri="{FF2B5EF4-FFF2-40B4-BE49-F238E27FC236}">
                <a16:creationId xmlns:a16="http://schemas.microsoft.com/office/drawing/2014/main" id="{44EC37C3-0F29-425F-A2B8-1CCAF321587E}"/>
              </a:ext>
            </a:extLst>
          </p:cNvPr>
          <p:cNvSpPr/>
          <p:nvPr/>
        </p:nvSpPr>
        <p:spPr>
          <a:xfrm>
            <a:off x="196119" y="3565529"/>
            <a:ext cx="1725613" cy="1080120"/>
          </a:xfrm>
          <a:prstGeom prst="wedgeRectCallout">
            <a:avLst>
              <a:gd name="adj1" fmla="val -28573"/>
              <a:gd name="adj2" fmla="val 7011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Tell me about where you lived before you lived here</a:t>
            </a:r>
          </a:p>
        </p:txBody>
      </p:sp>
      <p:sp>
        <p:nvSpPr>
          <p:cNvPr id="7" name="Speech Bubble: Rectangle 6">
            <a:extLst>
              <a:ext uri="{FF2B5EF4-FFF2-40B4-BE49-F238E27FC236}">
                <a16:creationId xmlns:a16="http://schemas.microsoft.com/office/drawing/2014/main" id="{2809CCDC-045D-4560-98B5-7BDAFF4BDC35}"/>
              </a:ext>
            </a:extLst>
          </p:cNvPr>
          <p:cNvSpPr/>
          <p:nvPr/>
        </p:nvSpPr>
        <p:spPr>
          <a:xfrm>
            <a:off x="2427716" y="3577134"/>
            <a:ext cx="1725613" cy="1080120"/>
          </a:xfrm>
          <a:prstGeom prst="wedgeRectCallout">
            <a:avLst>
              <a:gd name="adj1" fmla="val -29169"/>
              <a:gd name="adj2" fmla="val 6820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Did you make any choices about your move?</a:t>
            </a:r>
          </a:p>
        </p:txBody>
      </p:sp>
      <p:sp>
        <p:nvSpPr>
          <p:cNvPr id="8" name="Speech Bubble: Rectangle 7">
            <a:extLst>
              <a:ext uri="{FF2B5EF4-FFF2-40B4-BE49-F238E27FC236}">
                <a16:creationId xmlns:a16="http://schemas.microsoft.com/office/drawing/2014/main" id="{7B10FEF4-ABA1-4ACB-B89A-76F52E52559C}"/>
              </a:ext>
            </a:extLst>
          </p:cNvPr>
          <p:cNvSpPr/>
          <p:nvPr/>
        </p:nvSpPr>
        <p:spPr>
          <a:xfrm>
            <a:off x="886918" y="4970881"/>
            <a:ext cx="1725613" cy="1080120"/>
          </a:xfrm>
          <a:prstGeom prst="wedgeRectCallout">
            <a:avLst>
              <a:gd name="adj1" fmla="val -12498"/>
              <a:gd name="adj2" fmla="val 6915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What is a typical day like now?</a:t>
            </a:r>
          </a:p>
        </p:txBody>
      </p:sp>
      <p:pic>
        <p:nvPicPr>
          <p:cNvPr id="4" name="Picture 4" descr="Image result for funded by NIHR">
            <a:extLst>
              <a:ext uri="{FF2B5EF4-FFF2-40B4-BE49-F238E27FC236}">
                <a16:creationId xmlns:a16="http://schemas.microsoft.com/office/drawing/2014/main" id="{FB7B6FDE-F66C-D2FB-918D-6508DBADA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EDCD4C-D9DA-B90C-2353-C8DC43F2A8A3}"/>
              </a:ext>
            </a:extLst>
          </p:cNvPr>
          <p:cNvSpPr txBox="1"/>
          <p:nvPr/>
        </p:nvSpPr>
        <p:spPr>
          <a:xfrm>
            <a:off x="1298373" y="215469"/>
            <a:ext cx="5507419" cy="646331"/>
          </a:xfrm>
          <a:prstGeom prst="rect">
            <a:avLst/>
          </a:prstGeom>
          <a:noFill/>
        </p:spPr>
        <p:txBody>
          <a:bodyPr wrap="square">
            <a:spAutoFit/>
          </a:bodyPr>
          <a:lstStyle/>
          <a:p>
            <a:pPr algn="ctr"/>
            <a:r>
              <a:rPr lang="en-GB" sz="3600" b="1" dirty="0"/>
              <a:t>How we found things out</a:t>
            </a:r>
          </a:p>
        </p:txBody>
      </p:sp>
      <p:pic>
        <p:nvPicPr>
          <p:cNvPr id="10" name="x_Picture 5">
            <a:extLst>
              <a:ext uri="{FF2B5EF4-FFF2-40B4-BE49-F238E27FC236}">
                <a16:creationId xmlns:a16="http://schemas.microsoft.com/office/drawing/2014/main" id="{E582EA86-5BB0-BF91-CA11-35551F034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77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35" t="1667" r="13323" b="15625"/>
          <a:stretch/>
        </p:blipFill>
        <p:spPr bwMode="auto">
          <a:xfrm>
            <a:off x="623879" y="1246770"/>
            <a:ext cx="8346401" cy="528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73166" y="266133"/>
            <a:ext cx="5976664" cy="646331"/>
          </a:xfrm>
          <a:prstGeom prst="rect">
            <a:avLst/>
          </a:prstGeom>
          <a:noFill/>
        </p:spPr>
        <p:txBody>
          <a:bodyPr wrap="square" rtlCol="0">
            <a:spAutoFit/>
          </a:bodyPr>
          <a:lstStyle/>
          <a:p>
            <a:r>
              <a:rPr lang="en-GB" sz="3600" b="1" dirty="0"/>
              <a:t>What did people tell us?</a:t>
            </a:r>
          </a:p>
        </p:txBody>
      </p:sp>
      <p:pic>
        <p:nvPicPr>
          <p:cNvPr id="3" name="Picture 4" descr="Image result for funded by NIHR">
            <a:extLst>
              <a:ext uri="{FF2B5EF4-FFF2-40B4-BE49-F238E27FC236}">
                <a16:creationId xmlns:a16="http://schemas.microsoft.com/office/drawing/2014/main" id="{FA993ECC-237A-CC9C-C33A-DEAA19257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pic>
        <p:nvPicPr>
          <p:cNvPr id="4" name="x_Picture 5">
            <a:extLst>
              <a:ext uri="{FF2B5EF4-FFF2-40B4-BE49-F238E27FC236}">
                <a16:creationId xmlns:a16="http://schemas.microsoft.com/office/drawing/2014/main" id="{22FAA0C4-74F8-1E52-9D3F-ADFE84226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74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35" t="1667" r="65794" b="31988"/>
          <a:stretch/>
        </p:blipFill>
        <p:spPr bwMode="auto">
          <a:xfrm>
            <a:off x="3517092" y="1382795"/>
            <a:ext cx="2109815" cy="3752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0" y="2372787"/>
            <a:ext cx="3105807" cy="2308324"/>
          </a:xfrm>
          <a:prstGeom prst="rect">
            <a:avLst/>
          </a:prstGeom>
        </p:spPr>
        <p:txBody>
          <a:bodyPr wrap="square">
            <a:spAutoFit/>
          </a:bodyPr>
          <a:lstStyle/>
          <a:p>
            <a:r>
              <a:rPr lang="en-GB" sz="1600" dirty="0">
                <a:solidFill>
                  <a:srgbClr val="000000"/>
                </a:solidFill>
                <a:latin typeface="Century Gothic" panose="020B0502020202020204" pitchFamily="34" charset="0"/>
              </a:rPr>
              <a:t>“if you do anything wrong . Like try and get out. … they’d used to press the alarm, and then you’d get the staff from all over the ward coming in. And then they used to pin you down, and then they used to give you an injection to keep you quiet.” </a:t>
            </a:r>
            <a:endParaRPr lang="en-GB" sz="1600" dirty="0">
              <a:solidFill>
                <a:prstClr val="black"/>
              </a:solidFill>
              <a:latin typeface="Century Gothic" panose="020B0502020202020204" pitchFamily="34" charset="0"/>
            </a:endParaRPr>
          </a:p>
        </p:txBody>
      </p:sp>
      <p:sp>
        <p:nvSpPr>
          <p:cNvPr id="2" name="Rectangle 1"/>
          <p:cNvSpPr/>
          <p:nvPr/>
        </p:nvSpPr>
        <p:spPr>
          <a:xfrm>
            <a:off x="2943018" y="136192"/>
            <a:ext cx="3131840" cy="1077218"/>
          </a:xfrm>
          <a:prstGeom prst="rect">
            <a:avLst/>
          </a:prstGeom>
        </p:spPr>
        <p:txBody>
          <a:bodyPr wrap="square">
            <a:spAutoFit/>
          </a:bodyPr>
          <a:lstStyle/>
          <a:p>
            <a:r>
              <a:rPr lang="en-GB" sz="1600" dirty="0">
                <a:solidFill>
                  <a:prstClr val="black"/>
                </a:solidFill>
                <a:latin typeface="Century Gothic" panose="020B0502020202020204" pitchFamily="34" charset="0"/>
              </a:rPr>
              <a:t>“Behave yourself. And do the treatment. And you’ll get out. If you’re good. If you’re bad – forget it.”</a:t>
            </a:r>
          </a:p>
        </p:txBody>
      </p:sp>
      <p:sp>
        <p:nvSpPr>
          <p:cNvPr id="5" name="Rectangle 4"/>
          <p:cNvSpPr/>
          <p:nvPr/>
        </p:nvSpPr>
        <p:spPr>
          <a:xfrm>
            <a:off x="3105807" y="5305337"/>
            <a:ext cx="3075961" cy="1569660"/>
          </a:xfrm>
          <a:prstGeom prst="rect">
            <a:avLst/>
          </a:prstGeom>
        </p:spPr>
        <p:txBody>
          <a:bodyPr wrap="square">
            <a:spAutoFit/>
          </a:bodyPr>
          <a:lstStyle/>
          <a:p>
            <a:r>
              <a:rPr lang="en-GB" sz="1600" dirty="0">
                <a:solidFill>
                  <a:srgbClr val="000000"/>
                </a:solidFill>
                <a:latin typeface="Century Gothic" panose="020B0502020202020204" pitchFamily="34" charset="0"/>
              </a:rPr>
              <a:t>Interviewer: What sort of person were you when you lived in the unit? </a:t>
            </a:r>
          </a:p>
          <a:p>
            <a:r>
              <a:rPr lang="en-GB" sz="1600" dirty="0">
                <a:solidFill>
                  <a:srgbClr val="000000"/>
                </a:solidFill>
                <a:latin typeface="Century Gothic" panose="020B0502020202020204" pitchFamily="34" charset="0"/>
              </a:rPr>
              <a:t>Larry: Terrible</a:t>
            </a:r>
          </a:p>
          <a:p>
            <a:r>
              <a:rPr lang="en-GB" sz="1600" dirty="0">
                <a:solidFill>
                  <a:srgbClr val="000000"/>
                </a:solidFill>
                <a:latin typeface="Century Gothic" panose="020B0502020202020204" pitchFamily="34" charset="0"/>
              </a:rPr>
              <a:t>Interviewer: Why was that? </a:t>
            </a:r>
          </a:p>
          <a:p>
            <a:r>
              <a:rPr lang="en-GB" sz="1600" dirty="0">
                <a:solidFill>
                  <a:srgbClr val="000000"/>
                </a:solidFill>
                <a:latin typeface="Century Gothic" panose="020B0502020202020204" pitchFamily="34" charset="0"/>
              </a:rPr>
              <a:t>Larry: Naughty man. </a:t>
            </a:r>
            <a:endParaRPr lang="en-GB" sz="1600" dirty="0">
              <a:solidFill>
                <a:prstClr val="black"/>
              </a:solidFill>
              <a:latin typeface="Century Gothic" panose="020B0502020202020204" pitchFamily="34" charset="0"/>
            </a:endParaRPr>
          </a:p>
        </p:txBody>
      </p:sp>
      <p:sp>
        <p:nvSpPr>
          <p:cNvPr id="7" name="Rectangle 6"/>
          <p:cNvSpPr/>
          <p:nvPr/>
        </p:nvSpPr>
        <p:spPr>
          <a:xfrm>
            <a:off x="5894618" y="2084943"/>
            <a:ext cx="3075961" cy="2554545"/>
          </a:xfrm>
          <a:prstGeom prst="rect">
            <a:avLst/>
          </a:prstGeom>
        </p:spPr>
        <p:txBody>
          <a:bodyPr wrap="square">
            <a:spAutoFit/>
          </a:bodyPr>
          <a:lstStyle/>
          <a:p>
            <a:r>
              <a:rPr lang="en-GB" sz="1600" dirty="0">
                <a:solidFill>
                  <a:srgbClr val="000000"/>
                </a:solidFill>
                <a:latin typeface="Century Gothic" panose="020B0502020202020204" pitchFamily="34" charset="0"/>
              </a:rPr>
              <a:t>Interviewer: And how did [new staff when you transitioned] get to know you, did they ask you questions about you and your life? Did they hang out with you? </a:t>
            </a:r>
          </a:p>
          <a:p>
            <a:r>
              <a:rPr lang="en-GB" sz="1600" dirty="0">
                <a:solidFill>
                  <a:srgbClr val="000000"/>
                </a:solidFill>
                <a:latin typeface="Century Gothic" panose="020B0502020202020204" pitchFamily="34" charset="0"/>
              </a:rPr>
              <a:t>Fred: They have to check all the paperwork, and make sure any risks and things</a:t>
            </a:r>
            <a:r>
              <a:rPr lang="en-GB" sz="1400" dirty="0">
                <a:solidFill>
                  <a:srgbClr val="000000"/>
                </a:solidFill>
                <a:latin typeface="Century Gothic" panose="020B0502020202020204" pitchFamily="34" charset="0"/>
              </a:rPr>
              <a:t>. </a:t>
            </a:r>
            <a:endParaRPr lang="en-GB" sz="1400" dirty="0">
              <a:solidFill>
                <a:prstClr val="black"/>
              </a:solidFill>
              <a:latin typeface="Century Gothic" panose="020B0502020202020204" pitchFamily="34" charset="0"/>
            </a:endParaRPr>
          </a:p>
        </p:txBody>
      </p:sp>
      <p:pic>
        <p:nvPicPr>
          <p:cNvPr id="3" name="Picture 4" descr="Image result for funded by NIHR">
            <a:extLst>
              <a:ext uri="{FF2B5EF4-FFF2-40B4-BE49-F238E27FC236}">
                <a16:creationId xmlns:a16="http://schemas.microsoft.com/office/drawing/2014/main" id="{BFFE2DBE-7571-8C64-AF58-43EE182C3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pic>
        <p:nvPicPr>
          <p:cNvPr id="8" name="x_Picture 5">
            <a:extLst>
              <a:ext uri="{FF2B5EF4-FFF2-40B4-BE49-F238E27FC236}">
                <a16:creationId xmlns:a16="http://schemas.microsoft.com/office/drawing/2014/main" id="{6319A4B6-9B8C-B063-AFB8-C2291D338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20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18" t="2792" r="43100" b="36429"/>
          <a:stretch/>
        </p:blipFill>
        <p:spPr bwMode="auto">
          <a:xfrm>
            <a:off x="3508016" y="1870598"/>
            <a:ext cx="2448272" cy="3672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590503" y="192957"/>
            <a:ext cx="2520280" cy="1569660"/>
          </a:xfrm>
          <a:prstGeom prst="rect">
            <a:avLst/>
          </a:prstGeom>
        </p:spPr>
        <p:txBody>
          <a:bodyPr wrap="square">
            <a:spAutoFit/>
          </a:bodyPr>
          <a:lstStyle/>
          <a:p>
            <a:r>
              <a:rPr lang="en-GB" sz="1600" dirty="0">
                <a:solidFill>
                  <a:prstClr val="black"/>
                </a:solidFill>
                <a:latin typeface="Century Gothic" panose="020B0502020202020204" pitchFamily="34" charset="0"/>
              </a:rPr>
              <a:t>“I’ve been given a chance. To prove myself. And I’ve proved it. So… That means I stay here. And get on with my life” (laughs)</a:t>
            </a:r>
          </a:p>
        </p:txBody>
      </p:sp>
      <p:sp>
        <p:nvSpPr>
          <p:cNvPr id="3" name="Rectangle 2"/>
          <p:cNvSpPr/>
          <p:nvPr/>
        </p:nvSpPr>
        <p:spPr>
          <a:xfrm>
            <a:off x="6363109" y="2397948"/>
            <a:ext cx="2529371" cy="2062103"/>
          </a:xfrm>
          <a:prstGeom prst="rect">
            <a:avLst/>
          </a:prstGeom>
        </p:spPr>
        <p:txBody>
          <a:bodyPr wrap="square">
            <a:spAutoFit/>
          </a:bodyPr>
          <a:lstStyle/>
          <a:p>
            <a:r>
              <a:rPr lang="en-GB" sz="1600" dirty="0">
                <a:solidFill>
                  <a:srgbClr val="000000"/>
                </a:solidFill>
                <a:latin typeface="Century Gothic" panose="020B0502020202020204" pitchFamily="34" charset="0"/>
              </a:rPr>
              <a:t>“I get very irritable. Cos I know that I shouldn’t be in hospital. I’m not unwell, you know. I know when I’m unwell. But, I told the doctor that, I’m not unwell. I’m fine.” </a:t>
            </a:r>
            <a:endParaRPr lang="en-GB" sz="1600" dirty="0">
              <a:solidFill>
                <a:prstClr val="black"/>
              </a:solidFill>
              <a:latin typeface="Century Gothic" panose="020B0502020202020204" pitchFamily="34" charset="0"/>
            </a:endParaRPr>
          </a:p>
        </p:txBody>
      </p:sp>
      <p:sp>
        <p:nvSpPr>
          <p:cNvPr id="4" name="Rectangle 3"/>
          <p:cNvSpPr/>
          <p:nvPr/>
        </p:nvSpPr>
        <p:spPr>
          <a:xfrm>
            <a:off x="2850106" y="5834046"/>
            <a:ext cx="4572000" cy="830997"/>
          </a:xfrm>
          <a:prstGeom prst="rect">
            <a:avLst/>
          </a:prstGeom>
        </p:spPr>
        <p:txBody>
          <a:bodyPr>
            <a:spAutoFit/>
          </a:bodyPr>
          <a:lstStyle/>
          <a:p>
            <a:r>
              <a:rPr lang="en-GB" sz="1600" dirty="0">
                <a:solidFill>
                  <a:srgbClr val="000000"/>
                </a:solidFill>
                <a:latin typeface="Century Gothic" panose="020B0502020202020204" pitchFamily="34" charset="0"/>
              </a:rPr>
              <a:t>“it’s hard, but… it’s very hard but…you’ve just got to do it. Coming out of hospital into a flat is a very big, scary thing. “</a:t>
            </a:r>
            <a:endParaRPr lang="en-GB" sz="1600" dirty="0">
              <a:solidFill>
                <a:prstClr val="black"/>
              </a:solidFill>
              <a:latin typeface="Century Gothic" panose="020B0502020202020204" pitchFamily="34" charset="0"/>
            </a:endParaRPr>
          </a:p>
        </p:txBody>
      </p:sp>
      <p:sp>
        <p:nvSpPr>
          <p:cNvPr id="5" name="Rectangle 4"/>
          <p:cNvSpPr/>
          <p:nvPr/>
        </p:nvSpPr>
        <p:spPr>
          <a:xfrm>
            <a:off x="346113" y="2598035"/>
            <a:ext cx="2755082" cy="2062103"/>
          </a:xfrm>
          <a:prstGeom prst="rect">
            <a:avLst/>
          </a:prstGeom>
        </p:spPr>
        <p:txBody>
          <a:bodyPr wrap="square">
            <a:spAutoFit/>
          </a:bodyPr>
          <a:lstStyle/>
          <a:p>
            <a:r>
              <a:rPr lang="en-GB" sz="1600" dirty="0">
                <a:solidFill>
                  <a:srgbClr val="000000"/>
                </a:solidFill>
                <a:latin typeface="Century Gothic" panose="020B0502020202020204" pitchFamily="34" charset="0"/>
              </a:rPr>
              <a:t>“My friend Jerry… he lives in Ireland, I don’t know what part. I haven’t heard from him since I left. And, you know. I’d like to hear from him one of these days but I don’t think I ever will. “</a:t>
            </a:r>
            <a:endParaRPr lang="en-GB" sz="1600" dirty="0">
              <a:solidFill>
                <a:prstClr val="black"/>
              </a:solidFill>
              <a:latin typeface="Century Gothic" panose="020B0502020202020204" pitchFamily="34" charset="0"/>
            </a:endParaRPr>
          </a:p>
        </p:txBody>
      </p:sp>
      <p:pic>
        <p:nvPicPr>
          <p:cNvPr id="7" name="Picture 4" descr="Image result for funded by NIHR">
            <a:extLst>
              <a:ext uri="{FF2B5EF4-FFF2-40B4-BE49-F238E27FC236}">
                <a16:creationId xmlns:a16="http://schemas.microsoft.com/office/drawing/2014/main" id="{8E852478-398C-EB46-BF2D-AF9E19837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8" y="6308725"/>
            <a:ext cx="2166527" cy="445536"/>
          </a:xfrm>
          <a:prstGeom prst="rect">
            <a:avLst/>
          </a:prstGeom>
          <a:noFill/>
          <a:extLst>
            <a:ext uri="{909E8E84-426E-40DD-AFC4-6F175D3DCCD1}">
              <a14:hiddenFill xmlns:a14="http://schemas.microsoft.com/office/drawing/2010/main">
                <a:solidFill>
                  <a:srgbClr val="FFFFFF"/>
                </a:solidFill>
              </a14:hiddenFill>
            </a:ext>
          </a:extLst>
        </p:spPr>
      </p:pic>
      <p:pic>
        <p:nvPicPr>
          <p:cNvPr id="8" name="x_Picture 5">
            <a:extLst>
              <a:ext uri="{FF2B5EF4-FFF2-40B4-BE49-F238E27FC236}">
                <a16:creationId xmlns:a16="http://schemas.microsoft.com/office/drawing/2014/main" id="{A30284E7-4904-8FBC-4D61-8203E00E7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4366" cy="90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198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1B3C5DAA8C45409EDC9F6FF10DF40D" ma:contentTypeVersion="15" ma:contentTypeDescription="Create a new document." ma:contentTypeScope="" ma:versionID="d3488e152cfe97d28622d7258390a974">
  <xsd:schema xmlns:xsd="http://www.w3.org/2001/XMLSchema" xmlns:xs="http://www.w3.org/2001/XMLSchema" xmlns:p="http://schemas.microsoft.com/office/2006/metadata/properties" xmlns:ns2="f4a3c2dd-f4cd-4157-ad8d-8531cb5515a6" xmlns:ns3="17b97cfc-765f-4876-b272-46faed68f8c5" targetNamespace="http://schemas.microsoft.com/office/2006/metadata/properties" ma:root="true" ma:fieldsID="b453a7e3989aec3abdbee0ce68d06228" ns2:_="" ns3:_="">
    <xsd:import namespace="f4a3c2dd-f4cd-4157-ad8d-8531cb5515a6"/>
    <xsd:import namespace="17b97cfc-765f-4876-b272-46faed68f8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3c2dd-f4cd-4157-ad8d-8531cb551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0a39fc-eab5-4218-a4ea-be23ca52bc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b97cfc-765f-4876-b272-46faed68f8c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b6238bf-57fe-4cb1-b23a-71adedffffbd}" ma:internalName="TaxCatchAll" ma:showField="CatchAllData" ma:web="17b97cfc-765f-4876-b272-46faed68f8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a3c2dd-f4cd-4157-ad8d-8531cb5515a6">
      <Terms xmlns="http://schemas.microsoft.com/office/infopath/2007/PartnerControls"/>
    </lcf76f155ced4ddcb4097134ff3c332f>
    <TaxCatchAll xmlns="17b97cfc-765f-4876-b272-46faed68f8c5" xsi:nil="true"/>
  </documentManagement>
</p:properties>
</file>

<file path=customXml/itemProps1.xml><?xml version="1.0" encoding="utf-8"?>
<ds:datastoreItem xmlns:ds="http://schemas.openxmlformats.org/officeDocument/2006/customXml" ds:itemID="{6CDF96F9-6020-4FAF-A3AE-E0D1D66FE547}">
  <ds:schemaRefs>
    <ds:schemaRef ds:uri="17b97cfc-765f-4876-b272-46faed68f8c5"/>
    <ds:schemaRef ds:uri="f4a3c2dd-f4cd-4157-ad8d-8531cb5515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2291B5-8720-40A9-9D17-E724AF5CD8E3}">
  <ds:schemaRefs>
    <ds:schemaRef ds:uri="http://schemas.microsoft.com/sharepoint/v3/contenttype/forms"/>
  </ds:schemaRefs>
</ds:datastoreItem>
</file>

<file path=customXml/itemProps3.xml><?xml version="1.0" encoding="utf-8"?>
<ds:datastoreItem xmlns:ds="http://schemas.openxmlformats.org/officeDocument/2006/customXml" ds:itemID="{575DB66F-C9F1-4825-9B52-87CA3FF01F38}">
  <ds:schemaRefs>
    <ds:schemaRef ds:uri="17b97cfc-765f-4876-b272-46faed68f8c5"/>
    <ds:schemaRef ds:uri="f4a3c2dd-f4cd-4157-ad8d-8531cb5515a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MPM presentation HCC Masterclass 2023</Template>
  <TotalTime>2751</TotalTime>
  <Words>2569</Words>
  <Application>Microsoft Office PowerPoint</Application>
  <PresentationFormat>On-screen Show (4:3)</PresentationFormat>
  <Paragraphs>237</Paragraphs>
  <Slides>30</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Calibri Light</vt:lpstr>
      <vt:lpstr>Century Gothic</vt:lpstr>
      <vt:lpstr>1_Office Theme</vt:lpstr>
      <vt:lpstr>Office Theme</vt:lpstr>
      <vt:lpstr>2_Office Theme</vt:lpstr>
      <vt:lpstr>PowerPoint Presentation</vt:lpstr>
      <vt:lpstr>What is Transforming Care?</vt:lpstr>
      <vt:lpstr>Update on Transforming Care</vt:lpstr>
      <vt:lpstr>How the project began</vt:lpstr>
      <vt:lpstr>The ‘moving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group discussion</vt:lpstr>
      <vt:lpstr>Making Positive Moves – the ‘living process’</vt:lpstr>
      <vt:lpstr>How have we done the research?</vt:lpstr>
      <vt:lpstr>What do we hope the research will do?  </vt:lpstr>
      <vt:lpstr> </vt:lpstr>
      <vt:lpstr>   "I do what I have to do, then I'm like, well, this just feels so much better than bloody being in there, you know what I mean?"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group discussion</vt:lpstr>
      <vt:lpstr>What next?</vt:lpstr>
      <vt:lpstr>takS</vt:lpstr>
      <vt:lpstr>www.makingpositivemoves.org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Pashtana Zormati</dc:creator>
  <cp:lastModifiedBy>RHODES, Louisa (HERTFORDSHIRE PARTNERSHIP UNIVERSITY NHS FOUNDATION TRUST)</cp:lastModifiedBy>
  <cp:revision>42</cp:revision>
  <dcterms:created xsi:type="dcterms:W3CDTF">2023-04-24T12:29:04Z</dcterms:created>
  <dcterms:modified xsi:type="dcterms:W3CDTF">2023-11-03T16:52:20Z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0x010100051B3C5DAA8C45409EDC9F6FF10DF40D</vt:lpwstr>
  </property>
  <property fmtid="{D5CDD505-2E9C-101B-9397-08002B2CF9AE}" pid="3" name="MediaServiceImageTags">
    <vt:lpwstr/>
  </property>
</Properties>
</file>