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9.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0.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1.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6" r:id="rId3"/>
    <p:sldMasterId id="2147483681" r:id="rId4"/>
    <p:sldMasterId id="2147483686" r:id="rId5"/>
    <p:sldMasterId id="2147483694" r:id="rId6"/>
    <p:sldMasterId id="2147483699" r:id="rId7"/>
    <p:sldMasterId id="2147483704" r:id="rId8"/>
    <p:sldMasterId id="2147483710" r:id="rId9"/>
    <p:sldMasterId id="2147483722" r:id="rId10"/>
    <p:sldMasterId id="2147483729" r:id="rId11"/>
    <p:sldMasterId id="2147483738" r:id="rId12"/>
  </p:sldMasterIdLst>
  <p:notesMasterIdLst>
    <p:notesMasterId r:id="rId83"/>
  </p:notesMasterIdLst>
  <p:sldIdLst>
    <p:sldId id="1108" r:id="rId13"/>
    <p:sldId id="697" r:id="rId14"/>
    <p:sldId id="1087" r:id="rId15"/>
    <p:sldId id="1162" r:id="rId16"/>
    <p:sldId id="1502" r:id="rId17"/>
    <p:sldId id="392" r:id="rId18"/>
    <p:sldId id="450" r:id="rId19"/>
    <p:sldId id="2179" r:id="rId20"/>
    <p:sldId id="451" r:id="rId21"/>
    <p:sldId id="452" r:id="rId22"/>
    <p:sldId id="2206" r:id="rId23"/>
    <p:sldId id="458" r:id="rId24"/>
    <p:sldId id="459" r:id="rId25"/>
    <p:sldId id="460" r:id="rId26"/>
    <p:sldId id="310" r:id="rId27"/>
    <p:sldId id="311" r:id="rId28"/>
    <p:sldId id="315" r:id="rId29"/>
    <p:sldId id="371" r:id="rId30"/>
    <p:sldId id="512" r:id="rId31"/>
    <p:sldId id="1116" r:id="rId32"/>
    <p:sldId id="1145" r:id="rId33"/>
    <p:sldId id="1600" r:id="rId34"/>
    <p:sldId id="637" r:id="rId35"/>
    <p:sldId id="638" r:id="rId36"/>
    <p:sldId id="1599" r:id="rId37"/>
    <p:sldId id="1514" r:id="rId38"/>
    <p:sldId id="1515" r:id="rId39"/>
    <p:sldId id="1172" r:id="rId40"/>
    <p:sldId id="366" r:id="rId41"/>
    <p:sldId id="425" r:id="rId42"/>
    <p:sldId id="361" r:id="rId43"/>
    <p:sldId id="362" r:id="rId44"/>
    <p:sldId id="363" r:id="rId45"/>
    <p:sldId id="364" r:id="rId46"/>
    <p:sldId id="2168" r:id="rId47"/>
    <p:sldId id="2169" r:id="rId48"/>
    <p:sldId id="2170" r:id="rId49"/>
    <p:sldId id="2171" r:id="rId50"/>
    <p:sldId id="2173" r:id="rId51"/>
    <p:sldId id="2174" r:id="rId52"/>
    <p:sldId id="271" r:id="rId53"/>
    <p:sldId id="272" r:id="rId54"/>
    <p:sldId id="273" r:id="rId55"/>
    <p:sldId id="2091" r:id="rId56"/>
    <p:sldId id="323" r:id="rId57"/>
    <p:sldId id="943" r:id="rId58"/>
    <p:sldId id="835" r:id="rId59"/>
    <p:sldId id="293" r:id="rId60"/>
    <p:sldId id="294" r:id="rId61"/>
    <p:sldId id="295" r:id="rId62"/>
    <p:sldId id="296" r:id="rId63"/>
    <p:sldId id="654" r:id="rId64"/>
    <p:sldId id="1161" r:id="rId65"/>
    <p:sldId id="1607" r:id="rId66"/>
    <p:sldId id="1609" r:id="rId67"/>
    <p:sldId id="1614" r:id="rId68"/>
    <p:sldId id="1606" r:id="rId69"/>
    <p:sldId id="1608" r:id="rId70"/>
    <p:sldId id="1615" r:id="rId71"/>
    <p:sldId id="2188" r:id="rId72"/>
    <p:sldId id="1610" r:id="rId73"/>
    <p:sldId id="1511" r:id="rId74"/>
    <p:sldId id="2184" r:id="rId75"/>
    <p:sldId id="2205" r:id="rId76"/>
    <p:sldId id="2088" r:id="rId77"/>
    <p:sldId id="2094" r:id="rId78"/>
    <p:sldId id="2095" r:id="rId79"/>
    <p:sldId id="2096" r:id="rId80"/>
    <p:sldId id="2132" r:id="rId81"/>
    <p:sldId id="383"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presProps" Target="presProp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tableStyles" Target="tableStyles.xml"/><Relationship Id="rId61" Type="http://schemas.openxmlformats.org/officeDocument/2006/relationships/slide" Target="slides/slide49.xml"/><Relationship Id="rId82"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93F8C-0B18-4238-B42E-8AC14421ACFD}" type="datetimeFigureOut">
              <a:rPr lang="en-GB" smtClean="0"/>
              <a:t>20/10/2023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FCA3F8-11F4-4F58-822A-6E47301F3DAD}" type="slidenum">
              <a:rPr lang="en-GB" smtClean="0"/>
              <a:t>‹#›</a:t>
            </a:fld>
            <a:endParaRPr lang="en-GB"/>
          </a:p>
        </p:txBody>
      </p:sp>
    </p:spTree>
    <p:extLst>
      <p:ext uri="{BB962C8B-B14F-4D97-AF65-F5344CB8AC3E}">
        <p14:creationId xmlns:p14="http://schemas.microsoft.com/office/powerpoint/2010/main" val="229027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C6B53B-1239-4F56-A4A7-88E6F79372DB}"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876137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4E9DA2-E3DE-4AC1-A938-CE04E6E7EEAD}"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47811" name="Rectangle 2"/>
          <p:cNvSpPr>
            <a:spLocks noGrp="1" noRot="1" noChangeAspect="1" noChangeArrowheads="1" noTextEdit="1"/>
          </p:cNvSpPr>
          <p:nvPr>
            <p:ph type="sldImg"/>
          </p:nvPr>
        </p:nvSpPr>
        <p:spPr>
          <a:xfrm>
            <a:off x="685800" y="1143000"/>
            <a:ext cx="5486400" cy="3086100"/>
          </a:xfrm>
          <a:ln/>
        </p:spPr>
      </p:sp>
      <p:sp>
        <p:nvSpPr>
          <p:cNvPr id="2478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75316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1BE37F-97D9-4407-BC2F-C312EDE03020}"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20515" name="Rectangle 2"/>
          <p:cNvSpPr>
            <a:spLocks noGrp="1" noRot="1" noChangeAspect="1" noChangeArrowheads="1" noTextEdit="1"/>
          </p:cNvSpPr>
          <p:nvPr>
            <p:ph type="sldImg"/>
          </p:nvPr>
        </p:nvSpPr>
        <p:spPr>
          <a:xfrm>
            <a:off x="685800" y="1143000"/>
            <a:ext cx="5486400" cy="3086100"/>
          </a:xfrm>
          <a:ln/>
        </p:spPr>
      </p:sp>
      <p:sp>
        <p:nvSpPr>
          <p:cNvPr id="3205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98658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63B654-A44C-4F4E-A2A2-36BEA2C3C777}" type="slidenum">
              <a:rPr kumimoji="0" lang="en-GB"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
        <p:nvSpPr>
          <p:cNvPr id="17613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76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Tree>
    <p:extLst>
      <p:ext uri="{BB962C8B-B14F-4D97-AF65-F5344CB8AC3E}">
        <p14:creationId xmlns:p14="http://schemas.microsoft.com/office/powerpoint/2010/main" val="3116240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879213-6D0F-466C-95DA-DBD7A0724B22}" type="slidenum">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7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781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a:p>
        </p:txBody>
      </p:sp>
    </p:spTree>
    <p:extLst>
      <p:ext uri="{BB962C8B-B14F-4D97-AF65-F5344CB8AC3E}">
        <p14:creationId xmlns:p14="http://schemas.microsoft.com/office/powerpoint/2010/main" val="1340805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D5AC83D-2535-4C23-8382-16D3B6E6B938}"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0" y="4715153"/>
            <a:ext cx="6797675" cy="52114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b="1" u="sng">
                <a:latin typeface="Comic Sans MS" panose="030F0702030302020204" pitchFamily="66" charset="0"/>
                <a:cs typeface="Arial" panose="020B0604020202020204" pitchFamily="34" charset="0"/>
              </a:rPr>
              <a:t>Seclusion</a:t>
            </a:r>
          </a:p>
          <a:p>
            <a:pPr eaLnBrk="1" hangingPunct="1"/>
            <a:r>
              <a:rPr lang="en-GB" altLang="en-US" sz="1600" i="1">
                <a:latin typeface="Comic Sans MS" panose="030F0702030302020204" pitchFamily="66" charset="0"/>
                <a:cs typeface="Arial" panose="020B0604020202020204" pitchFamily="34" charset="0"/>
              </a:rPr>
              <a:t>A v UK</a:t>
            </a:r>
            <a:r>
              <a:rPr lang="en-GB" altLang="en-US" sz="1600">
                <a:latin typeface="Comic Sans MS" panose="030F0702030302020204" pitchFamily="66" charset="0"/>
                <a:cs typeface="Arial" panose="020B0604020202020204" pitchFamily="34" charset="0"/>
              </a:rPr>
              <a:t> friendly settlement</a:t>
            </a:r>
          </a:p>
          <a:p>
            <a:pPr eaLnBrk="1" hangingPunct="1"/>
            <a:r>
              <a:rPr lang="en-GB" altLang="en-US" sz="1600" i="1">
                <a:latin typeface="Comic Sans MS" panose="030F0702030302020204" pitchFamily="66" charset="0"/>
                <a:cs typeface="Arial" panose="020B0604020202020204" pitchFamily="34" charset="0"/>
              </a:rPr>
              <a:t>Dhoest v Belgium</a:t>
            </a:r>
            <a:r>
              <a:rPr lang="en-GB" altLang="en-US" sz="1600">
                <a:latin typeface="Comic Sans MS" panose="030F0702030302020204" pitchFamily="66" charset="0"/>
                <a:cs typeface="Arial" panose="020B0604020202020204" pitchFamily="34" charset="0"/>
              </a:rPr>
              <a:t> Commission noted that it would not normally consider the segregation for security, protective or disciplinary reasons as part of criminal proceedings as breach.</a:t>
            </a:r>
          </a:p>
          <a:p>
            <a:pPr eaLnBrk="1" hangingPunct="1"/>
            <a:r>
              <a:rPr lang="en-GB" altLang="en-US" sz="1600">
                <a:latin typeface="Comic Sans MS" panose="030F0702030302020204" pitchFamily="66" charset="0"/>
                <a:cs typeface="Arial" panose="020B0604020202020204" pitchFamily="34" charset="0"/>
              </a:rPr>
              <a:t>However, </a:t>
            </a:r>
            <a:r>
              <a:rPr lang="en-GB" altLang="en-US" sz="1600" i="1">
                <a:latin typeface="Comic Sans MS" panose="030F0702030302020204" pitchFamily="66" charset="0"/>
                <a:cs typeface="Arial" panose="020B0604020202020204" pitchFamily="34" charset="0"/>
              </a:rPr>
              <a:t>McFeely v UK</a:t>
            </a:r>
            <a:r>
              <a:rPr lang="en-GB" altLang="en-US" sz="1600">
                <a:latin typeface="Comic Sans MS" panose="030F0702030302020204" pitchFamily="66" charset="0"/>
                <a:cs typeface="Arial" panose="020B0604020202020204" pitchFamily="34" charset="0"/>
              </a:rPr>
              <a:t> all the circumstances need to be constantly reviewed.</a:t>
            </a:r>
          </a:p>
          <a:p>
            <a:pPr eaLnBrk="1" hangingPunct="1"/>
            <a:r>
              <a:rPr lang="en-GB" altLang="en-US" sz="1600">
                <a:latin typeface="Comic Sans MS" panose="030F0702030302020204" pitchFamily="66" charset="0"/>
                <a:cs typeface="Arial" panose="020B0604020202020204" pitchFamily="34" charset="0"/>
              </a:rPr>
              <a:t> Matters such as conditions,justification, and duration need to be monitored. </a:t>
            </a:r>
          </a:p>
          <a:p>
            <a:pPr eaLnBrk="1" hangingPunct="1"/>
            <a:r>
              <a:rPr lang="en-GB" altLang="en-US" sz="1600" b="1" u="sng">
                <a:latin typeface="Comic Sans MS" panose="030F0702030302020204" pitchFamily="66" charset="0"/>
                <a:cs typeface="Arial" panose="020B0604020202020204" pitchFamily="34" charset="0"/>
              </a:rPr>
              <a:t>Treatment</a:t>
            </a:r>
          </a:p>
          <a:p>
            <a:pPr eaLnBrk="1" hangingPunct="1"/>
            <a:r>
              <a:rPr lang="en-GB" altLang="en-US" sz="1600">
                <a:latin typeface="Comic Sans MS" panose="030F0702030302020204" pitchFamily="66" charset="0"/>
                <a:cs typeface="Arial" panose="020B0604020202020204" pitchFamily="34" charset="0"/>
              </a:rPr>
              <a:t>Herczegfalvy v Austria forcibly given food and medication whilst handcuffed to bed not breach.</a:t>
            </a:r>
            <a:endParaRPr lang="en-GB" altLang="en-US" sz="1600" b="1" u="sng">
              <a:latin typeface="Comic Sans MS" panose="030F0702030302020204" pitchFamily="66" charset="0"/>
              <a:cs typeface="Arial" panose="020B0604020202020204" pitchFamily="34" charset="0"/>
            </a:endParaRPr>
          </a:p>
          <a:p>
            <a:pPr eaLnBrk="1" hangingPunct="1"/>
            <a:r>
              <a:rPr lang="en-GB" altLang="en-US" sz="1600">
                <a:latin typeface="Comic Sans MS" panose="030F0702030302020204" pitchFamily="66" charset="0"/>
                <a:cs typeface="Arial" panose="020B0604020202020204" pitchFamily="34" charset="0"/>
              </a:rPr>
              <a:t>‘The</a:t>
            </a:r>
            <a:r>
              <a:rPr lang="en-GB" altLang="en-US" sz="1600" b="1" u="sng">
                <a:latin typeface="Comic Sans MS" panose="030F0702030302020204" pitchFamily="66" charset="0"/>
                <a:cs typeface="Arial" panose="020B0604020202020204" pitchFamily="34" charset="0"/>
              </a:rPr>
              <a:t> </a:t>
            </a:r>
            <a:r>
              <a:rPr lang="en-GB" altLang="en-US" sz="1600">
                <a:latin typeface="Comic Sans MS" panose="030F0702030302020204" pitchFamily="66" charset="0"/>
                <a:cs typeface="Arial" panose="020B0604020202020204" pitchFamily="34" charset="0"/>
              </a:rPr>
              <a:t>Court must nevertheless satisfy itself that the medical necessity has been convincingly shown to exist.’</a:t>
            </a:r>
          </a:p>
          <a:p>
            <a:pPr eaLnBrk="1" hangingPunct="1"/>
            <a:r>
              <a:rPr lang="en-GB" altLang="en-US" sz="1600">
                <a:latin typeface="Comic Sans MS" panose="030F0702030302020204" pitchFamily="66" charset="0"/>
                <a:cs typeface="Arial" panose="020B0604020202020204" pitchFamily="34" charset="0"/>
              </a:rPr>
              <a:t>Very difficult to establish art 3 breach re treatment.</a:t>
            </a:r>
            <a:endParaRPr lang="en-GB" altLang="en-US" sz="1600" b="1" u="sng">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1157488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FD8E1CC-2404-4BA8-A3B5-1A48A06BB51D}"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0" y="4715153"/>
            <a:ext cx="6797675" cy="52114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b="1" u="sng">
                <a:latin typeface="Comic Sans MS" panose="030F0702030302020204" pitchFamily="66" charset="0"/>
                <a:cs typeface="Arial" panose="020B0604020202020204" pitchFamily="34" charset="0"/>
              </a:rPr>
              <a:t>Seclusion</a:t>
            </a:r>
          </a:p>
          <a:p>
            <a:pPr eaLnBrk="1" hangingPunct="1"/>
            <a:r>
              <a:rPr lang="en-GB" altLang="en-US" sz="1600" i="1">
                <a:latin typeface="Comic Sans MS" panose="030F0702030302020204" pitchFamily="66" charset="0"/>
                <a:cs typeface="Arial" panose="020B0604020202020204" pitchFamily="34" charset="0"/>
              </a:rPr>
              <a:t>A v UK</a:t>
            </a:r>
            <a:r>
              <a:rPr lang="en-GB" altLang="en-US" sz="1600">
                <a:latin typeface="Comic Sans MS" panose="030F0702030302020204" pitchFamily="66" charset="0"/>
                <a:cs typeface="Arial" panose="020B0604020202020204" pitchFamily="34" charset="0"/>
              </a:rPr>
              <a:t> friendly settlement</a:t>
            </a:r>
          </a:p>
          <a:p>
            <a:pPr eaLnBrk="1" hangingPunct="1"/>
            <a:r>
              <a:rPr lang="en-GB" altLang="en-US" sz="1600" i="1">
                <a:latin typeface="Comic Sans MS" panose="030F0702030302020204" pitchFamily="66" charset="0"/>
                <a:cs typeface="Arial" panose="020B0604020202020204" pitchFamily="34" charset="0"/>
              </a:rPr>
              <a:t>Dhoest v Belgium</a:t>
            </a:r>
            <a:r>
              <a:rPr lang="en-GB" altLang="en-US" sz="1600">
                <a:latin typeface="Comic Sans MS" panose="030F0702030302020204" pitchFamily="66" charset="0"/>
                <a:cs typeface="Arial" panose="020B0604020202020204" pitchFamily="34" charset="0"/>
              </a:rPr>
              <a:t> Commission noted that it would not normally consider the segregation for security, protective or disciplinary reasons as part of criminal proceedings as breach.</a:t>
            </a:r>
          </a:p>
          <a:p>
            <a:pPr eaLnBrk="1" hangingPunct="1"/>
            <a:r>
              <a:rPr lang="en-GB" altLang="en-US" sz="1600">
                <a:latin typeface="Comic Sans MS" panose="030F0702030302020204" pitchFamily="66" charset="0"/>
                <a:cs typeface="Arial" panose="020B0604020202020204" pitchFamily="34" charset="0"/>
              </a:rPr>
              <a:t>However, </a:t>
            </a:r>
            <a:r>
              <a:rPr lang="en-GB" altLang="en-US" sz="1600" i="1">
                <a:latin typeface="Comic Sans MS" panose="030F0702030302020204" pitchFamily="66" charset="0"/>
                <a:cs typeface="Arial" panose="020B0604020202020204" pitchFamily="34" charset="0"/>
              </a:rPr>
              <a:t>McFeely v UK</a:t>
            </a:r>
            <a:r>
              <a:rPr lang="en-GB" altLang="en-US" sz="1600">
                <a:latin typeface="Comic Sans MS" panose="030F0702030302020204" pitchFamily="66" charset="0"/>
                <a:cs typeface="Arial" panose="020B0604020202020204" pitchFamily="34" charset="0"/>
              </a:rPr>
              <a:t> all the circumstances need to be constantly reviewed.</a:t>
            </a:r>
          </a:p>
          <a:p>
            <a:pPr eaLnBrk="1" hangingPunct="1"/>
            <a:r>
              <a:rPr lang="en-GB" altLang="en-US" sz="1600">
                <a:latin typeface="Comic Sans MS" panose="030F0702030302020204" pitchFamily="66" charset="0"/>
                <a:cs typeface="Arial" panose="020B0604020202020204" pitchFamily="34" charset="0"/>
              </a:rPr>
              <a:t> Matters such as conditions,justification, and duration need to be monitored. </a:t>
            </a:r>
          </a:p>
          <a:p>
            <a:pPr eaLnBrk="1" hangingPunct="1"/>
            <a:r>
              <a:rPr lang="en-GB" altLang="en-US" sz="1600" b="1" u="sng">
                <a:latin typeface="Comic Sans MS" panose="030F0702030302020204" pitchFamily="66" charset="0"/>
                <a:cs typeface="Arial" panose="020B0604020202020204" pitchFamily="34" charset="0"/>
              </a:rPr>
              <a:t>Treatment</a:t>
            </a:r>
          </a:p>
          <a:p>
            <a:pPr eaLnBrk="1" hangingPunct="1"/>
            <a:r>
              <a:rPr lang="en-GB" altLang="en-US" sz="1600">
                <a:latin typeface="Comic Sans MS" panose="030F0702030302020204" pitchFamily="66" charset="0"/>
                <a:cs typeface="Arial" panose="020B0604020202020204" pitchFamily="34" charset="0"/>
              </a:rPr>
              <a:t>Herczegfalvy v Austria forcibly given food and medication whilst handcuffed to bed not breach.</a:t>
            </a:r>
            <a:endParaRPr lang="en-GB" altLang="en-US" sz="1600" b="1" u="sng">
              <a:latin typeface="Comic Sans MS" panose="030F0702030302020204" pitchFamily="66" charset="0"/>
              <a:cs typeface="Arial" panose="020B0604020202020204" pitchFamily="34" charset="0"/>
            </a:endParaRPr>
          </a:p>
          <a:p>
            <a:pPr eaLnBrk="1" hangingPunct="1"/>
            <a:r>
              <a:rPr lang="en-GB" altLang="en-US" sz="1600">
                <a:latin typeface="Comic Sans MS" panose="030F0702030302020204" pitchFamily="66" charset="0"/>
                <a:cs typeface="Arial" panose="020B0604020202020204" pitchFamily="34" charset="0"/>
              </a:rPr>
              <a:t>‘The</a:t>
            </a:r>
            <a:r>
              <a:rPr lang="en-GB" altLang="en-US" sz="1600" b="1" u="sng">
                <a:latin typeface="Comic Sans MS" panose="030F0702030302020204" pitchFamily="66" charset="0"/>
                <a:cs typeface="Arial" panose="020B0604020202020204" pitchFamily="34" charset="0"/>
              </a:rPr>
              <a:t> </a:t>
            </a:r>
            <a:r>
              <a:rPr lang="en-GB" altLang="en-US" sz="1600">
                <a:latin typeface="Comic Sans MS" panose="030F0702030302020204" pitchFamily="66" charset="0"/>
                <a:cs typeface="Arial" panose="020B0604020202020204" pitchFamily="34" charset="0"/>
              </a:rPr>
              <a:t>Court must nevertheless satisfy itself that the medical necessity has been convincingly shown to exist.’</a:t>
            </a:r>
          </a:p>
          <a:p>
            <a:pPr eaLnBrk="1" hangingPunct="1"/>
            <a:r>
              <a:rPr lang="en-GB" altLang="en-US" sz="1600">
                <a:latin typeface="Comic Sans MS" panose="030F0702030302020204" pitchFamily="66" charset="0"/>
                <a:cs typeface="Arial" panose="020B0604020202020204" pitchFamily="34" charset="0"/>
              </a:rPr>
              <a:t>Very difficult to establish art 3 breach re treatment.</a:t>
            </a:r>
            <a:endParaRPr lang="en-GB" altLang="en-US" sz="1600" b="1" u="sng">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1890666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46779C3-F4CB-43E5-A9E2-A42A1F1A7039}"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17</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xfrm>
            <a:off x="0" y="4715153"/>
            <a:ext cx="6797675" cy="521148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1600" b="1" u="sng">
                <a:latin typeface="Comic Sans MS" panose="030F0702030302020204" pitchFamily="66" charset="0"/>
                <a:cs typeface="Arial" panose="020B0604020202020204" pitchFamily="34" charset="0"/>
              </a:rPr>
              <a:t>Seclusion</a:t>
            </a:r>
          </a:p>
          <a:p>
            <a:pPr eaLnBrk="1" hangingPunct="1"/>
            <a:r>
              <a:rPr lang="en-GB" altLang="en-US" sz="1600" i="1">
                <a:latin typeface="Comic Sans MS" panose="030F0702030302020204" pitchFamily="66" charset="0"/>
                <a:cs typeface="Arial" panose="020B0604020202020204" pitchFamily="34" charset="0"/>
              </a:rPr>
              <a:t>A v UK</a:t>
            </a:r>
            <a:r>
              <a:rPr lang="en-GB" altLang="en-US" sz="1600">
                <a:latin typeface="Comic Sans MS" panose="030F0702030302020204" pitchFamily="66" charset="0"/>
                <a:cs typeface="Arial" panose="020B0604020202020204" pitchFamily="34" charset="0"/>
              </a:rPr>
              <a:t> friendly settlement</a:t>
            </a:r>
          </a:p>
          <a:p>
            <a:pPr eaLnBrk="1" hangingPunct="1"/>
            <a:r>
              <a:rPr lang="en-GB" altLang="en-US" sz="1600" i="1">
                <a:latin typeface="Comic Sans MS" panose="030F0702030302020204" pitchFamily="66" charset="0"/>
                <a:cs typeface="Arial" panose="020B0604020202020204" pitchFamily="34" charset="0"/>
              </a:rPr>
              <a:t>Dhoest v Belgium</a:t>
            </a:r>
            <a:r>
              <a:rPr lang="en-GB" altLang="en-US" sz="1600">
                <a:latin typeface="Comic Sans MS" panose="030F0702030302020204" pitchFamily="66" charset="0"/>
                <a:cs typeface="Arial" panose="020B0604020202020204" pitchFamily="34" charset="0"/>
              </a:rPr>
              <a:t> Commission noted that it would not normally consider the segregation for security, protective or disciplinary reasons as part of criminal proceedings as breach.</a:t>
            </a:r>
          </a:p>
          <a:p>
            <a:pPr eaLnBrk="1" hangingPunct="1"/>
            <a:r>
              <a:rPr lang="en-GB" altLang="en-US" sz="1600">
                <a:latin typeface="Comic Sans MS" panose="030F0702030302020204" pitchFamily="66" charset="0"/>
                <a:cs typeface="Arial" panose="020B0604020202020204" pitchFamily="34" charset="0"/>
              </a:rPr>
              <a:t>However, </a:t>
            </a:r>
            <a:r>
              <a:rPr lang="en-GB" altLang="en-US" sz="1600" i="1">
                <a:latin typeface="Comic Sans MS" panose="030F0702030302020204" pitchFamily="66" charset="0"/>
                <a:cs typeface="Arial" panose="020B0604020202020204" pitchFamily="34" charset="0"/>
              </a:rPr>
              <a:t>McFeely v UK</a:t>
            </a:r>
            <a:r>
              <a:rPr lang="en-GB" altLang="en-US" sz="1600">
                <a:latin typeface="Comic Sans MS" panose="030F0702030302020204" pitchFamily="66" charset="0"/>
                <a:cs typeface="Arial" panose="020B0604020202020204" pitchFamily="34" charset="0"/>
              </a:rPr>
              <a:t> all the circumstances need to be constantly reviewed.</a:t>
            </a:r>
          </a:p>
          <a:p>
            <a:pPr eaLnBrk="1" hangingPunct="1"/>
            <a:r>
              <a:rPr lang="en-GB" altLang="en-US" sz="1600">
                <a:latin typeface="Comic Sans MS" panose="030F0702030302020204" pitchFamily="66" charset="0"/>
                <a:cs typeface="Arial" panose="020B0604020202020204" pitchFamily="34" charset="0"/>
              </a:rPr>
              <a:t> Matters such as conditions,justification, and duration need to be monitored. </a:t>
            </a:r>
          </a:p>
          <a:p>
            <a:pPr eaLnBrk="1" hangingPunct="1"/>
            <a:r>
              <a:rPr lang="en-GB" altLang="en-US" sz="1600" b="1" u="sng">
                <a:latin typeface="Comic Sans MS" panose="030F0702030302020204" pitchFamily="66" charset="0"/>
                <a:cs typeface="Arial" panose="020B0604020202020204" pitchFamily="34" charset="0"/>
              </a:rPr>
              <a:t>Treatment</a:t>
            </a:r>
          </a:p>
          <a:p>
            <a:pPr eaLnBrk="1" hangingPunct="1"/>
            <a:r>
              <a:rPr lang="en-GB" altLang="en-US" sz="1600">
                <a:latin typeface="Comic Sans MS" panose="030F0702030302020204" pitchFamily="66" charset="0"/>
                <a:cs typeface="Arial" panose="020B0604020202020204" pitchFamily="34" charset="0"/>
              </a:rPr>
              <a:t>Herczegfalvy v Austria forcibly given food and medication whilst handcuffed to bed not breach.</a:t>
            </a:r>
            <a:endParaRPr lang="en-GB" altLang="en-US" sz="1600" b="1" u="sng">
              <a:latin typeface="Comic Sans MS" panose="030F0702030302020204" pitchFamily="66" charset="0"/>
              <a:cs typeface="Arial" panose="020B0604020202020204" pitchFamily="34" charset="0"/>
            </a:endParaRPr>
          </a:p>
          <a:p>
            <a:pPr eaLnBrk="1" hangingPunct="1"/>
            <a:r>
              <a:rPr lang="en-GB" altLang="en-US" sz="1600">
                <a:latin typeface="Comic Sans MS" panose="030F0702030302020204" pitchFamily="66" charset="0"/>
                <a:cs typeface="Arial" panose="020B0604020202020204" pitchFamily="34" charset="0"/>
              </a:rPr>
              <a:t>‘The</a:t>
            </a:r>
            <a:r>
              <a:rPr lang="en-GB" altLang="en-US" sz="1600" b="1" u="sng">
                <a:latin typeface="Comic Sans MS" panose="030F0702030302020204" pitchFamily="66" charset="0"/>
                <a:cs typeface="Arial" panose="020B0604020202020204" pitchFamily="34" charset="0"/>
              </a:rPr>
              <a:t> </a:t>
            </a:r>
            <a:r>
              <a:rPr lang="en-GB" altLang="en-US" sz="1600">
                <a:latin typeface="Comic Sans MS" panose="030F0702030302020204" pitchFamily="66" charset="0"/>
                <a:cs typeface="Arial" panose="020B0604020202020204" pitchFamily="34" charset="0"/>
              </a:rPr>
              <a:t>Court must nevertheless satisfy itself that the medical necessity has been convincingly shown to exist.’</a:t>
            </a:r>
          </a:p>
          <a:p>
            <a:pPr eaLnBrk="1" hangingPunct="1"/>
            <a:r>
              <a:rPr lang="en-GB" altLang="en-US" sz="1600">
                <a:latin typeface="Comic Sans MS" panose="030F0702030302020204" pitchFamily="66" charset="0"/>
                <a:cs typeface="Arial" panose="020B0604020202020204" pitchFamily="34" charset="0"/>
              </a:rPr>
              <a:t>Very difficult to establish art 3 breach re treatment.</a:t>
            </a:r>
            <a:endParaRPr lang="en-GB" altLang="en-US" sz="1600" b="1" u="sng">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val="3018048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BF1065-BC98-4138-AE00-15BD0E36C776}"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57027" name="Rectangle 2"/>
          <p:cNvSpPr>
            <a:spLocks noGrp="1" noRot="1" noChangeAspect="1" noChangeArrowheads="1" noTextEdit="1"/>
          </p:cNvSpPr>
          <p:nvPr>
            <p:ph type="sldImg"/>
          </p:nvPr>
        </p:nvSpPr>
        <p:spPr>
          <a:xfrm>
            <a:off x="685800" y="1143000"/>
            <a:ext cx="5486400" cy="3086100"/>
          </a:xfrm>
          <a:ln/>
        </p:spPr>
      </p:sp>
      <p:sp>
        <p:nvSpPr>
          <p:cNvPr id="257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195956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38F47F-8442-4FC1-9900-27B5AAACB4B0}"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66677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85237-C62C-4EE3-B4C4-D4CF0B4D89C4}"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6787" name="Rectangle 2"/>
          <p:cNvSpPr>
            <a:spLocks noGrp="1" noRot="1" noChangeAspect="1" noChangeArrowheads="1" noTextEdit="1"/>
          </p:cNvSpPr>
          <p:nvPr>
            <p:ph type="sldImg"/>
          </p:nvPr>
        </p:nvSpPr>
        <p:spPr>
          <a:xfrm>
            <a:off x="685800" y="1143000"/>
            <a:ext cx="5486400" cy="3086100"/>
          </a:xfrm>
          <a:ln/>
        </p:spPr>
      </p:sp>
      <p:sp>
        <p:nvSpPr>
          <p:cNvPr id="24678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180764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s/slide12.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lvl1pPr>
              <a:defRPr>
                <a:solidFill>
                  <a:schemeClr val="tx1">
                    <a:lumMod val="65000"/>
                    <a:lumOff val="35000"/>
                  </a:schemeClr>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fld id="{C265B5FC-C269-4B28-8CF0-D814DD43FC37}" type="datetimeFigureOut">
              <a:rPr lang="en-GB"/>
              <a:pPr>
                <a:defRPr/>
              </a:pPr>
              <a:t>20/10/2023</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fontAlgn="base">
              <a:spcBef>
                <a:spcPct val="0"/>
              </a:spcBef>
              <a:spcAft>
                <a:spcPct val="0"/>
              </a:spcAft>
              <a:defRPr/>
            </a:pPr>
            <a:fld id="{D3C0ABB8-FBD1-45EF-B59B-5289FD24059C}"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1571749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lide white">
    <p:spTree>
      <p:nvGrpSpPr>
        <p:cNvPr id="1" name=""/>
        <p:cNvGrpSpPr/>
        <p:nvPr/>
      </p:nvGrpSpPr>
      <p:grpSpPr>
        <a:xfrm>
          <a:off x="0" y="0"/>
          <a:ext cx="0" cy="0"/>
          <a:chOff x="0" y="0"/>
          <a:chExt cx="0" cy="0"/>
        </a:xfrm>
      </p:grpSpPr>
      <p:pic>
        <p:nvPicPr>
          <p:cNvPr id="5" name="Picture 12" descr="home_icon">
            <a:hlinkClick r:id="" action="ppaction://noaction"/>
          </p:cNvPr>
          <p:cNvPicPr>
            <a:picLocks noChangeAspect="1" noChangeArrowheads="1"/>
          </p:cNvPicPr>
          <p:nvPr userDrawn="1"/>
        </p:nvPicPr>
        <p:blipFill>
          <a:blip r:embed="rId2" cstate="print">
            <a:lum bright="18000" contrast="-30000"/>
          </a:blip>
          <a:srcRect/>
          <a:stretch>
            <a:fillRect/>
          </a:stretch>
        </p:blipFill>
        <p:spPr bwMode="auto">
          <a:xfrm>
            <a:off x="334436" y="6289675"/>
            <a:ext cx="575733" cy="382588"/>
          </a:xfrm>
          <a:prstGeom prst="rect">
            <a:avLst/>
          </a:prstGeom>
          <a:noFill/>
          <a:ln w="9525">
            <a:noFill/>
            <a:miter lim="800000"/>
            <a:headEnd/>
            <a:tailEnd/>
          </a:ln>
        </p:spPr>
      </p:pic>
      <p:sp>
        <p:nvSpPr>
          <p:cNvPr id="3" name="Title 1"/>
          <p:cNvSpPr>
            <a:spLocks noGrp="1"/>
          </p:cNvSpPr>
          <p:nvPr>
            <p:ph type="title"/>
          </p:nvPr>
        </p:nvSpPr>
        <p:spPr>
          <a:xfrm>
            <a:off x="239349" y="188640"/>
            <a:ext cx="8448939" cy="1008112"/>
          </a:xfrm>
          <a:prstGeom prst="rect">
            <a:avLst/>
          </a:prstGeom>
        </p:spPr>
        <p:txBody>
          <a:bodyPr/>
          <a:lstStyle>
            <a:lvl1pPr algn="l">
              <a:defRPr sz="2100">
                <a:solidFill>
                  <a:schemeClr val="tx1"/>
                </a:solidFill>
                <a:latin typeface="Arial" pitchFamily="34" charset="0"/>
                <a:cs typeface="Arial" pitchFamily="34" charset="0"/>
              </a:defRPr>
            </a:lvl1pPr>
          </a:lstStyle>
          <a:p>
            <a:r>
              <a:rPr lang="en-US" dirty="0"/>
              <a:t>Click to edit Master title style</a:t>
            </a:r>
            <a:endParaRPr lang="en-GB" dirty="0"/>
          </a:p>
        </p:txBody>
      </p:sp>
      <p:sp>
        <p:nvSpPr>
          <p:cNvPr id="4" name="Text Placeholder 7"/>
          <p:cNvSpPr>
            <a:spLocks noGrp="1"/>
          </p:cNvSpPr>
          <p:nvPr>
            <p:ph type="body" sz="quarter" idx="10"/>
          </p:nvPr>
        </p:nvSpPr>
        <p:spPr>
          <a:xfrm>
            <a:off x="305515" y="1484784"/>
            <a:ext cx="11445812" cy="4392488"/>
          </a:xfrm>
          <a:prstGeom prst="rect">
            <a:avLst/>
          </a:prstGeom>
        </p:spPr>
        <p:txBody>
          <a:bodyPr/>
          <a:lstStyle>
            <a:lvl1pPr marL="257175" indent="-257175">
              <a:buFont typeface="Wingdings" panose="05000000000000000000" pitchFamily="2" charset="2"/>
              <a:buChar char="§"/>
              <a:defRPr sz="1500">
                <a:latin typeface="Arial" pitchFamily="34" charset="0"/>
                <a:cs typeface="Arial" pitchFamily="34" charset="0"/>
              </a:defRPr>
            </a:lvl1pPr>
            <a:lvl2pPr marL="557213" indent="-214313">
              <a:buFont typeface="Wingdings" pitchFamily="2" charset="2"/>
              <a:buChar char="§"/>
              <a:defRPr sz="1500">
                <a:latin typeface="Arial" pitchFamily="34" charset="0"/>
                <a:cs typeface="Arial" pitchFamily="34" charset="0"/>
              </a:defRPr>
            </a:lvl2pPr>
            <a:lvl3pPr marL="857250" indent="-171450">
              <a:buFont typeface="Wingdings" pitchFamily="2" charset="2"/>
              <a:buChar char="§"/>
              <a:defRPr sz="1500">
                <a:solidFill>
                  <a:schemeClr val="tx1">
                    <a:lumMod val="65000"/>
                    <a:lumOff val="35000"/>
                  </a:schemeClr>
                </a:solidFill>
                <a:latin typeface="Arial" pitchFamily="34" charset="0"/>
                <a:cs typeface="Arial" pitchFamily="34" charset="0"/>
              </a:defRPr>
            </a:lvl3pPr>
            <a:lvl4pPr marL="1200150" indent="-171450">
              <a:buFont typeface="Wingdings" pitchFamily="2" charset="2"/>
              <a:buChar char="§"/>
              <a:defRPr>
                <a:latin typeface="Arial" pitchFamily="34" charset="0"/>
                <a:cs typeface="Arial" pitchFamily="34" charset="0"/>
              </a:defRPr>
            </a:lvl4pPr>
            <a:lvl5pPr marL="1543050" indent="-171450">
              <a:buFont typeface="Wingdings" pitchFamily="2" charset="2"/>
              <a:buChar cha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1"/>
          </p:nvPr>
        </p:nvSpPr>
        <p:spPr>
          <a:xfrm>
            <a:off x="11279717" y="6303970"/>
            <a:ext cx="541867" cy="365125"/>
          </a:xfrm>
          <a:prstGeom prst="rect">
            <a:avLst/>
          </a:prstGeom>
        </p:spPr>
        <p:txBody>
          <a:bodyPr/>
          <a:lstStyle>
            <a:lvl1pPr algn="r">
              <a:defRPr sz="750">
                <a:latin typeface="Arial" panose="020B0604020202020204" pitchFamily="34" charset="0"/>
                <a:cs typeface="Arial" panose="020B0604020202020204" pitchFamily="34" charset="0"/>
              </a:defRPr>
            </a:lvl1pPr>
          </a:lstStyle>
          <a:p>
            <a:pPr>
              <a:defRPr/>
            </a:pPr>
            <a:fld id="{6C91F097-1242-4492-B9D2-F7C59EC9683E}"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139672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lide white">
    <p:spTree>
      <p:nvGrpSpPr>
        <p:cNvPr id="1" name=""/>
        <p:cNvGrpSpPr/>
        <p:nvPr/>
      </p:nvGrpSpPr>
      <p:grpSpPr>
        <a:xfrm>
          <a:off x="0" y="0"/>
          <a:ext cx="0" cy="0"/>
          <a:chOff x="0" y="0"/>
          <a:chExt cx="0" cy="0"/>
        </a:xfrm>
      </p:grpSpPr>
      <p:pic>
        <p:nvPicPr>
          <p:cNvPr id="5" name="Picture 12" descr="home_icon">
            <a:hlinkClick r:id="rId2" action="ppaction://hlinksldjump"/>
          </p:cNvPr>
          <p:cNvPicPr>
            <a:picLocks noChangeAspect="1" noChangeArrowheads="1"/>
          </p:cNvPicPr>
          <p:nvPr userDrawn="1"/>
        </p:nvPicPr>
        <p:blipFill>
          <a:blip r:embed="rId3" cstate="print">
            <a:lum bright="18000" contrast="-30000"/>
          </a:blip>
          <a:srcRect/>
          <a:stretch>
            <a:fillRect/>
          </a:stretch>
        </p:blipFill>
        <p:spPr bwMode="auto">
          <a:xfrm>
            <a:off x="334435" y="6289675"/>
            <a:ext cx="575733" cy="382588"/>
          </a:xfrm>
          <a:prstGeom prst="rect">
            <a:avLst/>
          </a:prstGeom>
          <a:noFill/>
          <a:ln w="9525">
            <a:noFill/>
            <a:miter lim="800000"/>
            <a:headEnd/>
            <a:tailEnd/>
          </a:ln>
        </p:spPr>
      </p:pic>
      <p:sp>
        <p:nvSpPr>
          <p:cNvPr id="3" name="Title 1"/>
          <p:cNvSpPr>
            <a:spLocks noGrp="1"/>
          </p:cNvSpPr>
          <p:nvPr>
            <p:ph type="title"/>
          </p:nvPr>
        </p:nvSpPr>
        <p:spPr>
          <a:xfrm>
            <a:off x="239349" y="188640"/>
            <a:ext cx="8448939" cy="1008112"/>
          </a:xfrm>
          <a:prstGeom prst="rect">
            <a:avLst/>
          </a:prstGeom>
        </p:spPr>
        <p:txBody>
          <a:bodyPr/>
          <a:lstStyle>
            <a:lvl1pPr algn="l">
              <a:defRPr sz="2100">
                <a:solidFill>
                  <a:schemeClr val="tx1"/>
                </a:solidFill>
                <a:latin typeface="Arial" pitchFamily="34" charset="0"/>
                <a:cs typeface="Arial" pitchFamily="34" charset="0"/>
              </a:defRPr>
            </a:lvl1pPr>
          </a:lstStyle>
          <a:p>
            <a:r>
              <a:rPr lang="en-US" dirty="0"/>
              <a:t>Click to edit Master title style</a:t>
            </a:r>
            <a:endParaRPr lang="en-GB" dirty="0"/>
          </a:p>
        </p:txBody>
      </p:sp>
      <p:sp>
        <p:nvSpPr>
          <p:cNvPr id="4" name="Text Placeholder 7"/>
          <p:cNvSpPr>
            <a:spLocks noGrp="1"/>
          </p:cNvSpPr>
          <p:nvPr>
            <p:ph type="body" sz="quarter" idx="10"/>
          </p:nvPr>
        </p:nvSpPr>
        <p:spPr>
          <a:xfrm>
            <a:off x="305514" y="1484784"/>
            <a:ext cx="11445812" cy="4392488"/>
          </a:xfrm>
          <a:prstGeom prst="rect">
            <a:avLst/>
          </a:prstGeom>
        </p:spPr>
        <p:txBody>
          <a:bodyPr/>
          <a:lstStyle>
            <a:lvl1pPr marL="257175" indent="-257175">
              <a:buFont typeface="Wingdings" panose="05000000000000000000" pitchFamily="2" charset="2"/>
              <a:buChar char="§"/>
              <a:defRPr sz="1500">
                <a:latin typeface="Arial" pitchFamily="34" charset="0"/>
                <a:cs typeface="Arial" pitchFamily="34" charset="0"/>
              </a:defRPr>
            </a:lvl1pPr>
            <a:lvl2pPr marL="557213" indent="-214313">
              <a:buFont typeface="Wingdings" pitchFamily="2" charset="2"/>
              <a:buChar char="§"/>
              <a:defRPr sz="1500">
                <a:latin typeface="Arial" pitchFamily="34" charset="0"/>
                <a:cs typeface="Arial" pitchFamily="34" charset="0"/>
              </a:defRPr>
            </a:lvl2pPr>
            <a:lvl3pPr marL="857250" indent="-171450">
              <a:buFont typeface="Wingdings" pitchFamily="2" charset="2"/>
              <a:buChar char="§"/>
              <a:defRPr sz="1500">
                <a:solidFill>
                  <a:schemeClr val="tx1">
                    <a:lumMod val="65000"/>
                    <a:lumOff val="35000"/>
                  </a:schemeClr>
                </a:solidFill>
                <a:latin typeface="Arial" pitchFamily="34" charset="0"/>
                <a:cs typeface="Arial" pitchFamily="34" charset="0"/>
              </a:defRPr>
            </a:lvl3pPr>
            <a:lvl4pPr marL="1200150" indent="-171450">
              <a:buFont typeface="Wingdings" pitchFamily="2" charset="2"/>
              <a:buChar char="§"/>
              <a:defRPr>
                <a:latin typeface="Arial" pitchFamily="34" charset="0"/>
                <a:cs typeface="Arial" pitchFamily="34" charset="0"/>
              </a:defRPr>
            </a:lvl4pPr>
            <a:lvl5pPr marL="1543050" indent="-171450">
              <a:buFont typeface="Wingdings" pitchFamily="2" charset="2"/>
              <a:buChar cha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1"/>
          </p:nvPr>
        </p:nvSpPr>
        <p:spPr>
          <a:xfrm>
            <a:off x="11279717" y="6303966"/>
            <a:ext cx="541867" cy="365125"/>
          </a:xfrm>
          <a:prstGeom prst="rect">
            <a:avLst/>
          </a:prstGeom>
        </p:spPr>
        <p:txBody>
          <a:bodyPr/>
          <a:lstStyle>
            <a:lvl1pPr algn="r">
              <a:defRPr sz="750">
                <a:latin typeface="Arial" panose="020B0604020202020204" pitchFamily="34" charset="0"/>
                <a:cs typeface="Arial" panose="020B0604020202020204" pitchFamily="34" charset="0"/>
              </a:defRPr>
            </a:lvl1pPr>
          </a:lstStyle>
          <a:p>
            <a:pPr>
              <a:defRPr/>
            </a:pPr>
            <a:fld id="{61A63135-7489-451A-852B-E9B9FC6C4E11}" type="slidenum">
              <a:rPr lang="en-GB">
                <a:solidFill>
                  <a:prstClr val="black"/>
                </a:solidFill>
              </a:rPr>
              <a:pPr>
                <a:defRPr/>
              </a:pPr>
              <a:t>‹#›</a:t>
            </a:fld>
            <a:endParaRPr lang="en-GB" dirty="0">
              <a:solidFill>
                <a:prstClr val="black"/>
              </a:solidFill>
            </a:endParaRPr>
          </a:p>
        </p:txBody>
      </p:sp>
    </p:spTree>
    <p:extLst>
      <p:ext uri="{BB962C8B-B14F-4D97-AF65-F5344CB8AC3E}">
        <p14:creationId xmlns:p14="http://schemas.microsoft.com/office/powerpoint/2010/main" val="4236064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5203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197600" y="1600203"/>
            <a:ext cx="5384800" cy="4525963"/>
          </a:xfrm>
        </p:spPr>
        <p:txBody>
          <a:bodyPr/>
          <a:lstStyle/>
          <a:p>
            <a:pPr lvl="0"/>
            <a:endParaRPr lang="en-GB" noProof="0"/>
          </a:p>
        </p:txBody>
      </p:sp>
      <p:sp>
        <p:nvSpPr>
          <p:cNvPr id="5" name="Date Placeholder 4"/>
          <p:cNvSpPr>
            <a:spLocks noGrp="1" noChangeArrowheads="1"/>
          </p:cNvSpPr>
          <p:nvPr>
            <p:ph type="dt" sz="half" idx="10"/>
          </p:nvPr>
        </p:nvSpPr>
        <p:spPr>
          <a:xfrm>
            <a:off x="609600" y="6356353"/>
            <a:ext cx="2844800" cy="365125"/>
          </a:xfrm>
          <a:prstGeom prst="rect">
            <a:avLst/>
          </a:prstGeom>
          <a:ln/>
        </p:spPr>
        <p:txBody>
          <a:bodyPr/>
          <a:lstStyle>
            <a:lvl1pPr>
              <a:defRPr/>
            </a:lvl1pPr>
          </a:lstStyle>
          <a:p>
            <a:pPr>
              <a:defRPr/>
            </a:pPr>
            <a:endParaRPr lang="en-GB">
              <a:solidFill>
                <a:srgbClr val="000000"/>
              </a:solidFill>
            </a:endParaRPr>
          </a:p>
        </p:txBody>
      </p:sp>
      <p:sp>
        <p:nvSpPr>
          <p:cNvPr id="6" name="Footer Placeholder 5"/>
          <p:cNvSpPr>
            <a:spLocks noGrp="1" noChangeArrowheads="1"/>
          </p:cNvSpPr>
          <p:nvPr>
            <p:ph type="ftr" sz="quarter" idx="11"/>
          </p:nvPr>
        </p:nvSpPr>
        <p:spPr>
          <a:xfrm>
            <a:off x="4165600" y="6356353"/>
            <a:ext cx="3860800" cy="365125"/>
          </a:xfrm>
          <a:prstGeom prst="rect">
            <a:avLst/>
          </a:prstGeom>
          <a:ln/>
        </p:spPr>
        <p:txBody>
          <a:bodyPr/>
          <a:lstStyle>
            <a:lvl1pPr>
              <a:defRPr/>
            </a:lvl1pPr>
          </a:lstStyle>
          <a:p>
            <a:pPr>
              <a:defRPr/>
            </a:pPr>
            <a:endParaRPr lang="en-GB">
              <a:solidFill>
                <a:srgbClr val="000000"/>
              </a:solidFill>
            </a:endParaRPr>
          </a:p>
        </p:txBody>
      </p:sp>
      <p:sp>
        <p:nvSpPr>
          <p:cNvPr id="7" name="Slide Number Placeholder 6"/>
          <p:cNvSpPr>
            <a:spLocks noGrp="1" noChangeArrowheads="1"/>
          </p:cNvSpPr>
          <p:nvPr>
            <p:ph type="sldNum" sz="quarter" idx="12"/>
          </p:nvPr>
        </p:nvSpPr>
        <p:spPr>
          <a:xfrm>
            <a:off x="8737600" y="6356353"/>
            <a:ext cx="2844800" cy="365125"/>
          </a:xfrm>
          <a:prstGeom prst="rect">
            <a:avLst/>
          </a:prstGeom>
          <a:ln/>
        </p:spPr>
        <p:txBody>
          <a:bodyPr/>
          <a:lstStyle>
            <a:lvl1pPr>
              <a:defRPr/>
            </a:lvl1pPr>
          </a:lstStyle>
          <a:p>
            <a:pPr>
              <a:defRPr/>
            </a:pPr>
            <a:fld id="{146BC16D-3BBB-457F-88D5-434E9B4707B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98598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609600" y="6356353"/>
            <a:ext cx="2844800" cy="365125"/>
          </a:xfrm>
          <a:prstGeom prst="rect">
            <a:avLst/>
          </a:prstGeom>
          <a:ln/>
        </p:spPr>
        <p:txBody>
          <a:bodyPr/>
          <a:lstStyle>
            <a:lvl1pPr>
              <a:defRPr/>
            </a:lvl1pPr>
          </a:lstStyle>
          <a:p>
            <a:pPr>
              <a:defRPr/>
            </a:pPr>
            <a:endParaRPr lang="en-GB">
              <a:solidFill>
                <a:srgbClr val="000000"/>
              </a:solidFill>
            </a:endParaRPr>
          </a:p>
        </p:txBody>
      </p:sp>
      <p:sp>
        <p:nvSpPr>
          <p:cNvPr id="6" name="Footer Placeholder 5"/>
          <p:cNvSpPr>
            <a:spLocks noGrp="1" noChangeArrowheads="1"/>
          </p:cNvSpPr>
          <p:nvPr>
            <p:ph type="ftr" sz="quarter" idx="11"/>
          </p:nvPr>
        </p:nvSpPr>
        <p:spPr>
          <a:xfrm>
            <a:off x="4165600" y="6356353"/>
            <a:ext cx="3860800" cy="365125"/>
          </a:xfrm>
          <a:prstGeom prst="rect">
            <a:avLst/>
          </a:prstGeom>
          <a:ln/>
        </p:spPr>
        <p:txBody>
          <a:bodyPr/>
          <a:lstStyle>
            <a:lvl1pPr>
              <a:defRPr/>
            </a:lvl1pPr>
          </a:lstStyle>
          <a:p>
            <a:pPr>
              <a:defRPr/>
            </a:pPr>
            <a:endParaRPr lang="en-GB">
              <a:solidFill>
                <a:srgbClr val="000000"/>
              </a:solidFill>
            </a:endParaRPr>
          </a:p>
        </p:txBody>
      </p:sp>
      <p:sp>
        <p:nvSpPr>
          <p:cNvPr id="7" name="Slide Number Placeholder 6"/>
          <p:cNvSpPr>
            <a:spLocks noGrp="1" noChangeArrowheads="1"/>
          </p:cNvSpPr>
          <p:nvPr>
            <p:ph type="sldNum" sz="quarter" idx="12"/>
          </p:nvPr>
        </p:nvSpPr>
        <p:spPr>
          <a:xfrm>
            <a:off x="8737600" y="6356353"/>
            <a:ext cx="2844800" cy="365125"/>
          </a:xfrm>
          <a:prstGeom prst="rect">
            <a:avLst/>
          </a:prstGeom>
          <a:ln/>
        </p:spPr>
        <p:txBody>
          <a:bodyPr/>
          <a:lstStyle>
            <a:lvl1pPr>
              <a:defRPr/>
            </a:lvl1pPr>
          </a:lstStyle>
          <a:p>
            <a:pPr>
              <a:defRPr/>
            </a:pPr>
            <a:fld id="{57FE164B-D1C5-4ECD-986C-B7FFBE8C49D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97896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lvl1pPr>
              <a:defRPr>
                <a:solidFill>
                  <a:schemeClr val="tx1">
                    <a:lumMod val="65000"/>
                    <a:lumOff val="35000"/>
                  </a:schemeClr>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61"/>
            <a:ext cx="2844800" cy="365125"/>
          </a:xfrm>
          <a:prstGeom prst="rect">
            <a:avLst/>
          </a:prstGeom>
        </p:spPr>
        <p:txBody>
          <a:bodyPr/>
          <a:lstStyle/>
          <a:p>
            <a:fld id="{672C2F7D-03CD-4133-AAB7-597322BFE1A0}" type="datetimeFigureOut">
              <a:rPr lang="en-GB" smtClean="0">
                <a:solidFill>
                  <a:prstClr val="black"/>
                </a:solidFill>
                <a:cs typeface="Arial" charset="0"/>
              </a:rPr>
              <a:pPr/>
              <a:t>20/10/2023</a:t>
            </a:fld>
            <a:endParaRPr lang="en-GB">
              <a:solidFill>
                <a:prstClr val="black"/>
              </a:solidFill>
              <a:cs typeface="Arial" charset="0"/>
            </a:endParaRPr>
          </a:p>
        </p:txBody>
      </p:sp>
      <p:sp>
        <p:nvSpPr>
          <p:cNvPr id="5" name="Footer Placeholder 4"/>
          <p:cNvSpPr>
            <a:spLocks noGrp="1"/>
          </p:cNvSpPr>
          <p:nvPr>
            <p:ph type="ftr" sz="quarter" idx="11"/>
          </p:nvPr>
        </p:nvSpPr>
        <p:spPr>
          <a:xfrm>
            <a:off x="4165600" y="6356361"/>
            <a:ext cx="3860800" cy="365125"/>
          </a:xfrm>
          <a:prstGeom prst="rect">
            <a:avLst/>
          </a:prstGeom>
        </p:spPr>
        <p:txBody>
          <a:bodyPr/>
          <a:lstStyle/>
          <a:p>
            <a:endParaRPr lang="en-GB">
              <a:solidFill>
                <a:prstClr val="black"/>
              </a:solidFill>
              <a:cs typeface="Arial" charset="0"/>
            </a:endParaRPr>
          </a:p>
        </p:txBody>
      </p:sp>
      <p:sp>
        <p:nvSpPr>
          <p:cNvPr id="6" name="Slide Number Placeholder 5"/>
          <p:cNvSpPr>
            <a:spLocks noGrp="1"/>
          </p:cNvSpPr>
          <p:nvPr>
            <p:ph type="sldNum" sz="quarter" idx="12"/>
          </p:nvPr>
        </p:nvSpPr>
        <p:spPr>
          <a:xfrm>
            <a:off x="8737600" y="6356361"/>
            <a:ext cx="2844800" cy="365125"/>
          </a:xfrm>
          <a:prstGeom prst="rect">
            <a:avLst/>
          </a:prstGeom>
        </p:spPr>
        <p:txBody>
          <a:bodyPr/>
          <a:lstStyle/>
          <a:p>
            <a:fld id="{1B85A7D9-2825-4E62-ABEA-C421ACB92CE9}" type="slidenum">
              <a:rPr lang="en-GB" smtClean="0">
                <a:solidFill>
                  <a:prstClr val="black"/>
                </a:solidFill>
                <a:cs typeface="Arial" charset="0"/>
              </a:rPr>
              <a:pPr/>
              <a:t>‹#›</a:t>
            </a:fld>
            <a:endParaRPr lang="en-GB">
              <a:solidFill>
                <a:prstClr val="black"/>
              </a:solidFill>
              <a:cs typeface="Arial" charset="0"/>
            </a:endParaRPr>
          </a:p>
        </p:txBody>
      </p:sp>
    </p:spTree>
    <p:extLst>
      <p:ext uri="{BB962C8B-B14F-4D97-AF65-F5344CB8AC3E}">
        <p14:creationId xmlns:p14="http://schemas.microsoft.com/office/powerpoint/2010/main" val="4282888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65000"/>
                    <a:lumOff val="3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61"/>
            <a:ext cx="2844800" cy="365125"/>
          </a:xfrm>
          <a:prstGeom prst="rect">
            <a:avLst/>
          </a:prstGeom>
        </p:spPr>
        <p:txBody>
          <a:bodyPr/>
          <a:lstStyle/>
          <a:p>
            <a:fld id="{672C2F7D-03CD-4133-AAB7-597322BFE1A0}" type="datetimeFigureOut">
              <a:rPr lang="en-GB" smtClean="0">
                <a:solidFill>
                  <a:prstClr val="black"/>
                </a:solidFill>
                <a:cs typeface="Arial" charset="0"/>
              </a:rPr>
              <a:pPr/>
              <a:t>20/10/2023</a:t>
            </a:fld>
            <a:endParaRPr lang="en-GB">
              <a:solidFill>
                <a:prstClr val="black"/>
              </a:solidFill>
              <a:cs typeface="Arial" charset="0"/>
            </a:endParaRPr>
          </a:p>
        </p:txBody>
      </p:sp>
      <p:sp>
        <p:nvSpPr>
          <p:cNvPr id="5" name="Footer Placeholder 4"/>
          <p:cNvSpPr>
            <a:spLocks noGrp="1"/>
          </p:cNvSpPr>
          <p:nvPr>
            <p:ph type="ftr" sz="quarter" idx="11"/>
          </p:nvPr>
        </p:nvSpPr>
        <p:spPr>
          <a:xfrm>
            <a:off x="4165600" y="6356361"/>
            <a:ext cx="3860800" cy="365125"/>
          </a:xfrm>
          <a:prstGeom prst="rect">
            <a:avLst/>
          </a:prstGeom>
        </p:spPr>
        <p:txBody>
          <a:bodyPr/>
          <a:lstStyle/>
          <a:p>
            <a:endParaRPr lang="en-GB">
              <a:solidFill>
                <a:prstClr val="black"/>
              </a:solidFill>
              <a:cs typeface="Arial" charset="0"/>
            </a:endParaRPr>
          </a:p>
        </p:txBody>
      </p:sp>
      <p:sp>
        <p:nvSpPr>
          <p:cNvPr id="6" name="Slide Number Placeholder 5"/>
          <p:cNvSpPr>
            <a:spLocks noGrp="1"/>
          </p:cNvSpPr>
          <p:nvPr>
            <p:ph type="sldNum" sz="quarter" idx="12"/>
          </p:nvPr>
        </p:nvSpPr>
        <p:spPr>
          <a:xfrm>
            <a:off x="8737600" y="6356361"/>
            <a:ext cx="2844800" cy="365125"/>
          </a:xfrm>
          <a:prstGeom prst="rect">
            <a:avLst/>
          </a:prstGeom>
        </p:spPr>
        <p:txBody>
          <a:bodyPr/>
          <a:lstStyle/>
          <a:p>
            <a:fld id="{1B85A7D9-2825-4E62-ABEA-C421ACB92CE9}" type="slidenum">
              <a:rPr lang="en-GB" smtClean="0">
                <a:solidFill>
                  <a:prstClr val="black"/>
                </a:solidFill>
                <a:cs typeface="Arial" charset="0"/>
              </a:rPr>
              <a:pPr/>
              <a:t>‹#›</a:t>
            </a:fld>
            <a:endParaRPr lang="en-GB">
              <a:solidFill>
                <a:prstClr val="black"/>
              </a:solidFill>
              <a:cs typeface="Arial" charset="0"/>
            </a:endParaRPr>
          </a:p>
        </p:txBody>
      </p:sp>
    </p:spTree>
    <p:extLst>
      <p:ext uri="{BB962C8B-B14F-4D97-AF65-F5344CB8AC3E}">
        <p14:creationId xmlns:p14="http://schemas.microsoft.com/office/powerpoint/2010/main" val="2630855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2540000" cy="457200"/>
          </a:xfrm>
          <a:prstGeom prst="rect">
            <a:avLst/>
          </a:prstGeom>
        </p:spPr>
        <p:txBody>
          <a:bodyPr/>
          <a:lstStyle>
            <a:lvl1pPr>
              <a:defRPr/>
            </a:lvl1pPr>
          </a:lstStyle>
          <a:p>
            <a:endParaRPr lang="en-GB">
              <a:solidFill>
                <a:srgbClr val="000000"/>
              </a:solidFill>
              <a:cs typeface="Arial" charset="0"/>
            </a:endParaRPr>
          </a:p>
        </p:txBody>
      </p:sp>
      <p:sp>
        <p:nvSpPr>
          <p:cNvPr id="3" name="Footer Placeholder 2"/>
          <p:cNvSpPr>
            <a:spLocks noGrp="1"/>
          </p:cNvSpPr>
          <p:nvPr>
            <p:ph type="ftr" sz="quarter" idx="11"/>
          </p:nvPr>
        </p:nvSpPr>
        <p:spPr>
          <a:xfrm>
            <a:off x="4165600" y="6248400"/>
            <a:ext cx="3860800" cy="457200"/>
          </a:xfrm>
          <a:prstGeom prst="rect">
            <a:avLst/>
          </a:prstGeom>
        </p:spPr>
        <p:txBody>
          <a:bodyPr/>
          <a:lstStyle>
            <a:lvl1pPr>
              <a:defRPr/>
            </a:lvl1pPr>
          </a:lstStyle>
          <a:p>
            <a:endParaRPr lang="en-GB">
              <a:solidFill>
                <a:srgbClr val="000000"/>
              </a:solidFill>
              <a:cs typeface="Arial" charset="0"/>
            </a:endParaRPr>
          </a:p>
        </p:txBody>
      </p:sp>
      <p:sp>
        <p:nvSpPr>
          <p:cNvPr id="4" name="Slide Number Placeholder 3"/>
          <p:cNvSpPr>
            <a:spLocks noGrp="1"/>
          </p:cNvSpPr>
          <p:nvPr>
            <p:ph type="sldNum" sz="quarter" idx="12"/>
          </p:nvPr>
        </p:nvSpPr>
        <p:spPr>
          <a:xfrm>
            <a:off x="8737600" y="6248400"/>
            <a:ext cx="2540000" cy="457200"/>
          </a:xfrm>
          <a:prstGeom prst="rect">
            <a:avLst/>
          </a:prstGeom>
        </p:spPr>
        <p:txBody>
          <a:bodyPr/>
          <a:lstStyle>
            <a:lvl1pPr>
              <a:defRPr/>
            </a:lvl1pPr>
          </a:lstStyle>
          <a:p>
            <a:fld id="{935FEA3B-0A32-4185-A205-607444549229}" type="slidenum">
              <a:rPr lang="en-GB" smtClean="0">
                <a:solidFill>
                  <a:srgbClr val="000000"/>
                </a:solidFill>
                <a:cs typeface="Arial" charset="0"/>
              </a:rPr>
              <a:pPr/>
              <a:t>‹#›</a:t>
            </a:fld>
            <a:endParaRPr lang="en-GB">
              <a:solidFill>
                <a:srgbClr val="000000"/>
              </a:solidFill>
              <a:cs typeface="Arial" charset="0"/>
            </a:endParaRPr>
          </a:p>
        </p:txBody>
      </p:sp>
    </p:spTree>
    <p:extLst>
      <p:ext uri="{BB962C8B-B14F-4D97-AF65-F5344CB8AC3E}">
        <p14:creationId xmlns:p14="http://schemas.microsoft.com/office/powerpoint/2010/main" val="2618587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 white">
    <p:spTree>
      <p:nvGrpSpPr>
        <p:cNvPr id="1" name=""/>
        <p:cNvGrpSpPr/>
        <p:nvPr/>
      </p:nvGrpSpPr>
      <p:grpSpPr>
        <a:xfrm>
          <a:off x="0" y="0"/>
          <a:ext cx="0" cy="0"/>
          <a:chOff x="0" y="0"/>
          <a:chExt cx="0" cy="0"/>
        </a:xfrm>
      </p:grpSpPr>
      <p:pic>
        <p:nvPicPr>
          <p:cNvPr id="5" name="Picture 12" descr="home_icon">
            <a:hlinkClick r:id="" action="ppaction://noaction"/>
          </p:cNvPr>
          <p:cNvPicPr>
            <a:picLocks noChangeAspect="1" noChangeArrowheads="1"/>
          </p:cNvPicPr>
          <p:nvPr userDrawn="1"/>
        </p:nvPicPr>
        <p:blipFill>
          <a:blip r:embed="rId2" cstate="print">
            <a:lum bright="18000" contrast="-30000"/>
          </a:blip>
          <a:srcRect/>
          <a:stretch>
            <a:fillRect/>
          </a:stretch>
        </p:blipFill>
        <p:spPr bwMode="auto">
          <a:xfrm>
            <a:off x="334436" y="6289675"/>
            <a:ext cx="575733" cy="382588"/>
          </a:xfrm>
          <a:prstGeom prst="rect">
            <a:avLst/>
          </a:prstGeom>
          <a:noFill/>
          <a:ln w="9525">
            <a:noFill/>
            <a:miter lim="800000"/>
            <a:headEnd/>
            <a:tailEnd/>
          </a:ln>
        </p:spPr>
      </p:pic>
      <p:sp>
        <p:nvSpPr>
          <p:cNvPr id="3" name="Title 1"/>
          <p:cNvSpPr>
            <a:spLocks noGrp="1"/>
          </p:cNvSpPr>
          <p:nvPr>
            <p:ph type="title"/>
          </p:nvPr>
        </p:nvSpPr>
        <p:spPr>
          <a:xfrm>
            <a:off x="239349" y="188640"/>
            <a:ext cx="8448939" cy="1008112"/>
          </a:xfrm>
          <a:prstGeom prst="rect">
            <a:avLst/>
          </a:prstGeom>
        </p:spPr>
        <p:txBody>
          <a:bodyPr/>
          <a:lstStyle>
            <a:lvl1pPr algn="l">
              <a:defRPr sz="1575">
                <a:solidFill>
                  <a:schemeClr val="tx1"/>
                </a:solidFill>
                <a:latin typeface="Arial" pitchFamily="34" charset="0"/>
                <a:cs typeface="Arial" pitchFamily="34" charset="0"/>
              </a:defRPr>
            </a:lvl1pPr>
          </a:lstStyle>
          <a:p>
            <a:r>
              <a:rPr lang="en-US" dirty="0"/>
              <a:t>Click to edit Master title style</a:t>
            </a:r>
            <a:endParaRPr lang="en-GB" dirty="0"/>
          </a:p>
        </p:txBody>
      </p:sp>
      <p:sp>
        <p:nvSpPr>
          <p:cNvPr id="4" name="Text Placeholder 7"/>
          <p:cNvSpPr>
            <a:spLocks noGrp="1"/>
          </p:cNvSpPr>
          <p:nvPr>
            <p:ph type="body" sz="quarter" idx="10"/>
          </p:nvPr>
        </p:nvSpPr>
        <p:spPr>
          <a:xfrm>
            <a:off x="305515" y="1484784"/>
            <a:ext cx="11445812" cy="4392488"/>
          </a:xfrm>
          <a:prstGeom prst="rect">
            <a:avLst/>
          </a:prstGeom>
        </p:spPr>
        <p:txBody>
          <a:bodyPr/>
          <a:lstStyle>
            <a:lvl1pPr marL="192881" indent="-192881">
              <a:buFont typeface="Wingdings" panose="05000000000000000000" pitchFamily="2" charset="2"/>
              <a:buChar char="§"/>
              <a:defRPr sz="1125">
                <a:latin typeface="Arial" pitchFamily="34" charset="0"/>
                <a:cs typeface="Arial" pitchFamily="34" charset="0"/>
              </a:defRPr>
            </a:lvl1pPr>
            <a:lvl2pPr marL="417910" indent="-160735">
              <a:buFont typeface="Wingdings" pitchFamily="2" charset="2"/>
              <a:buChar char="§"/>
              <a:defRPr sz="1125">
                <a:latin typeface="Arial" pitchFamily="34" charset="0"/>
                <a:cs typeface="Arial" pitchFamily="34" charset="0"/>
              </a:defRPr>
            </a:lvl2pPr>
            <a:lvl3pPr marL="642938" indent="-128588">
              <a:buFont typeface="Wingdings" pitchFamily="2" charset="2"/>
              <a:buChar char="§"/>
              <a:defRPr sz="1125">
                <a:solidFill>
                  <a:schemeClr val="tx1">
                    <a:lumMod val="65000"/>
                    <a:lumOff val="35000"/>
                  </a:schemeClr>
                </a:solidFill>
                <a:latin typeface="Arial" pitchFamily="34" charset="0"/>
                <a:cs typeface="Arial" pitchFamily="34" charset="0"/>
              </a:defRPr>
            </a:lvl3pPr>
            <a:lvl4pPr marL="900113" indent="-128588">
              <a:buFont typeface="Wingdings" pitchFamily="2" charset="2"/>
              <a:buChar char="§"/>
              <a:defRPr>
                <a:latin typeface="Arial" pitchFamily="34" charset="0"/>
                <a:cs typeface="Arial" pitchFamily="34" charset="0"/>
              </a:defRPr>
            </a:lvl4pPr>
            <a:lvl5pPr marL="1157288" indent="-128588">
              <a:buFont typeface="Wingdings" pitchFamily="2" charset="2"/>
              <a:buChar cha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1"/>
          </p:nvPr>
        </p:nvSpPr>
        <p:spPr>
          <a:xfrm>
            <a:off x="11279717" y="6303972"/>
            <a:ext cx="541867" cy="365125"/>
          </a:xfrm>
          <a:prstGeom prst="rect">
            <a:avLst/>
          </a:prstGeom>
        </p:spPr>
        <p:txBody>
          <a:bodyPr/>
          <a:lstStyle>
            <a:lvl1pPr algn="r">
              <a:defRPr sz="563">
                <a:latin typeface="Arial" panose="020B0604020202020204" pitchFamily="34" charset="0"/>
                <a:cs typeface="Arial" panose="020B0604020202020204" pitchFamily="34" charset="0"/>
              </a:defRPr>
            </a:lvl1pPr>
          </a:lstStyle>
          <a:p>
            <a:pPr>
              <a:defRPr/>
            </a:pPr>
            <a:fld id="{6C91F097-1242-4492-B9D2-F7C59EC9683E}" type="slidenum">
              <a:rPr lang="en-GB" smtClean="0">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55351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4"/>
            <a:ext cx="10363200" cy="1470025"/>
          </a:xfrm>
        </p:spPr>
        <p:txBody>
          <a:bodyPr/>
          <a:lstStyle>
            <a:lvl1pPr>
              <a:defRPr>
                <a:solidFill>
                  <a:schemeClr val="tx1">
                    <a:lumMod val="65000"/>
                    <a:lumOff val="35000"/>
                  </a:schemeClr>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89"/>
            <a:ext cx="2844800" cy="365125"/>
          </a:xfrm>
          <a:prstGeom prst="rect">
            <a:avLst/>
          </a:prstGeom>
        </p:spPr>
        <p:txBody>
          <a:bodyPr/>
          <a:lstStyle/>
          <a:p>
            <a:fld id="{672C2F7D-03CD-4133-AAB7-597322BFE1A0}" type="datetimeFigureOut">
              <a:rPr lang="en-GB">
                <a:solidFill>
                  <a:prstClr val="black"/>
                </a:solidFill>
              </a:rPr>
              <a:pPr/>
              <a:t>20/10/2023</a:t>
            </a:fld>
            <a:endParaRPr lang="en-GB">
              <a:solidFill>
                <a:prstClr val="black"/>
              </a:solidFill>
            </a:endParaRPr>
          </a:p>
        </p:txBody>
      </p:sp>
      <p:sp>
        <p:nvSpPr>
          <p:cNvPr id="5" name="Footer Placeholder 4"/>
          <p:cNvSpPr>
            <a:spLocks noGrp="1"/>
          </p:cNvSpPr>
          <p:nvPr>
            <p:ph type="ftr" sz="quarter" idx="11"/>
          </p:nvPr>
        </p:nvSpPr>
        <p:spPr>
          <a:xfrm>
            <a:off x="4165600" y="6356389"/>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89"/>
            <a:ext cx="2844800" cy="365125"/>
          </a:xfrm>
          <a:prstGeom prst="rect">
            <a:avLst/>
          </a:prstGeom>
        </p:spPr>
        <p:txBody>
          <a:bodyPr/>
          <a:lstStyle/>
          <a:p>
            <a:fld id="{1B85A7D9-2825-4E62-ABEA-C421ACB92CE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47542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65000"/>
                    <a:lumOff val="3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fld id="{6963FD35-C546-4FF6-B811-2F47FFBEA74B}" type="datetimeFigureOut">
              <a:rPr lang="en-GB"/>
              <a:pPr>
                <a:defRPr/>
              </a:pPr>
              <a:t>20/10/2023</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fontAlgn="base">
              <a:spcBef>
                <a:spcPct val="0"/>
              </a:spcBef>
              <a:spcAft>
                <a:spcPct val="0"/>
              </a:spcAft>
              <a:defRPr/>
            </a:pPr>
            <a:fld id="{934748C6-2164-4B32-9B30-E50450B4B18C}"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881134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65000"/>
                    <a:lumOff val="3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89"/>
            <a:ext cx="2844800" cy="365125"/>
          </a:xfrm>
          <a:prstGeom prst="rect">
            <a:avLst/>
          </a:prstGeom>
        </p:spPr>
        <p:txBody>
          <a:bodyPr/>
          <a:lstStyle/>
          <a:p>
            <a:fld id="{672C2F7D-03CD-4133-AAB7-597322BFE1A0}" type="datetimeFigureOut">
              <a:rPr lang="en-GB">
                <a:solidFill>
                  <a:prstClr val="black"/>
                </a:solidFill>
              </a:rPr>
              <a:pPr/>
              <a:t>20/10/2023</a:t>
            </a:fld>
            <a:endParaRPr lang="en-GB">
              <a:solidFill>
                <a:prstClr val="black"/>
              </a:solidFill>
            </a:endParaRPr>
          </a:p>
        </p:txBody>
      </p:sp>
      <p:sp>
        <p:nvSpPr>
          <p:cNvPr id="5" name="Footer Placeholder 4"/>
          <p:cNvSpPr>
            <a:spLocks noGrp="1"/>
          </p:cNvSpPr>
          <p:nvPr>
            <p:ph type="ftr" sz="quarter" idx="11"/>
          </p:nvPr>
        </p:nvSpPr>
        <p:spPr>
          <a:xfrm>
            <a:off x="4165600" y="6356389"/>
            <a:ext cx="3860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737600" y="6356389"/>
            <a:ext cx="2844800" cy="365125"/>
          </a:xfrm>
          <a:prstGeom prst="rect">
            <a:avLst/>
          </a:prstGeom>
        </p:spPr>
        <p:txBody>
          <a:bodyPr/>
          <a:lstStyle/>
          <a:p>
            <a:fld id="{1B85A7D9-2825-4E62-ABEA-C421ACB92CE9}"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249793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2540000" cy="457200"/>
          </a:xfrm>
          <a:prstGeom prst="rect">
            <a:avLst/>
          </a:prstGeom>
        </p:spPr>
        <p:txBody>
          <a:bodyPr/>
          <a:lstStyle>
            <a:lvl1pPr>
              <a:defRPr/>
            </a:lvl1pPr>
          </a:lstStyle>
          <a:p>
            <a:endParaRPr lang="en-GB">
              <a:solidFill>
                <a:srgbClr val="000000"/>
              </a:solidFill>
            </a:endParaRPr>
          </a:p>
        </p:txBody>
      </p:sp>
      <p:sp>
        <p:nvSpPr>
          <p:cNvPr id="3" name="Footer Placeholder 2"/>
          <p:cNvSpPr>
            <a:spLocks noGrp="1"/>
          </p:cNvSpPr>
          <p:nvPr>
            <p:ph type="ftr" sz="quarter" idx="11"/>
          </p:nvPr>
        </p:nvSpPr>
        <p:spPr>
          <a:xfrm>
            <a:off x="4165600" y="6248400"/>
            <a:ext cx="3860800" cy="457200"/>
          </a:xfrm>
          <a:prstGeom prst="rect">
            <a:avLst/>
          </a:prstGeom>
        </p:spPr>
        <p:txBody>
          <a:bodyPr/>
          <a:lstStyle>
            <a:lvl1pPr>
              <a:defRPr/>
            </a:lvl1pPr>
          </a:lstStyle>
          <a:p>
            <a:endParaRPr lang="en-GB">
              <a:solidFill>
                <a:srgbClr val="000000"/>
              </a:solidFill>
            </a:endParaRPr>
          </a:p>
        </p:txBody>
      </p:sp>
      <p:sp>
        <p:nvSpPr>
          <p:cNvPr id="4" name="Slide Number Placeholder 3"/>
          <p:cNvSpPr>
            <a:spLocks noGrp="1"/>
          </p:cNvSpPr>
          <p:nvPr>
            <p:ph type="sldNum" sz="quarter" idx="12"/>
          </p:nvPr>
        </p:nvSpPr>
        <p:spPr>
          <a:xfrm>
            <a:off x="8737600" y="6248400"/>
            <a:ext cx="2540000" cy="457200"/>
          </a:xfrm>
          <a:prstGeom prst="rect">
            <a:avLst/>
          </a:prstGeom>
        </p:spPr>
        <p:txBody>
          <a:bodyPr/>
          <a:lstStyle>
            <a:lvl1pPr>
              <a:defRPr/>
            </a:lvl1pPr>
          </a:lstStyle>
          <a:p>
            <a:fld id="{935FEA3B-0A32-4185-A205-607444549229}" type="slidenum">
              <a:rPr lang="en-GB">
                <a:solidFill>
                  <a:srgbClr val="000000"/>
                </a:solidFill>
              </a:rPr>
              <a:pPr/>
              <a:t>‹#›</a:t>
            </a:fld>
            <a:endParaRPr lang="en-GB">
              <a:solidFill>
                <a:srgbClr val="000000"/>
              </a:solidFill>
            </a:endParaRPr>
          </a:p>
        </p:txBody>
      </p:sp>
    </p:spTree>
    <p:extLst>
      <p:ext uri="{BB962C8B-B14F-4D97-AF65-F5344CB8AC3E}">
        <p14:creationId xmlns:p14="http://schemas.microsoft.com/office/powerpoint/2010/main" val="420595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lvl1pPr>
              <a:defRPr>
                <a:solidFill>
                  <a:schemeClr val="tx1">
                    <a:lumMod val="65000"/>
                    <a:lumOff val="35000"/>
                  </a:schemeClr>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fld id="{C265B5FC-C269-4B28-8CF0-D814DD43FC37}" type="datetimeFigureOut">
              <a:rPr lang="en-GB"/>
              <a:pPr>
                <a:defRPr/>
              </a:pPr>
              <a:t>20/10/2023</a:t>
            </a:fld>
            <a:endParaRPr lang="en-GB"/>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endParaRPr lang="en-GB"/>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D3C0ABB8-FBD1-45EF-B59B-5289FD24059C}" type="slidenum">
              <a:rPr lang="en-GB" altLang="en-US"/>
              <a:pPr>
                <a:defRPr/>
              </a:pPr>
              <a:t>‹#›</a:t>
            </a:fld>
            <a:endParaRPr lang="en-GB" altLang="en-US"/>
          </a:p>
        </p:txBody>
      </p:sp>
    </p:spTree>
    <p:extLst>
      <p:ext uri="{BB962C8B-B14F-4D97-AF65-F5344CB8AC3E}">
        <p14:creationId xmlns:p14="http://schemas.microsoft.com/office/powerpoint/2010/main" val="4579376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65000"/>
                    <a:lumOff val="3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fld id="{6963FD35-C546-4FF6-B811-2F47FFBEA74B}" type="datetimeFigureOut">
              <a:rPr lang="en-GB"/>
              <a:pPr>
                <a:defRPr/>
              </a:pPr>
              <a:t>20/10/2023</a:t>
            </a:fld>
            <a:endParaRPr lang="en-GB"/>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endParaRPr lang="en-GB"/>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934748C6-2164-4B32-9B30-E50450B4B18C}" type="slidenum">
              <a:rPr lang="en-GB" altLang="en-US"/>
              <a:pPr>
                <a:defRPr/>
              </a:pPr>
              <a:t>‹#›</a:t>
            </a:fld>
            <a:endParaRPr lang="en-GB" altLang="en-US"/>
          </a:p>
        </p:txBody>
      </p:sp>
    </p:spTree>
    <p:extLst>
      <p:ext uri="{BB962C8B-B14F-4D97-AF65-F5344CB8AC3E}">
        <p14:creationId xmlns:p14="http://schemas.microsoft.com/office/powerpoint/2010/main" val="1236887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a:solidFill>
                  <a:srgbClr val="000000"/>
                </a:solidFill>
                <a:latin typeface="Calibri"/>
                <a:cs typeface="Arial" charset="0"/>
              </a:defRPr>
            </a:lvl1pPr>
          </a:lstStyle>
          <a:p>
            <a:pPr>
              <a:defRPr/>
            </a:pPr>
            <a:endParaRPr lang="en-GB"/>
          </a:p>
        </p:txBody>
      </p:sp>
      <p:sp>
        <p:nvSpPr>
          <p:cNvPr id="3" name="Footer Placeholder 2"/>
          <p:cNvSpPr>
            <a:spLocks noGrp="1"/>
          </p:cNvSpPr>
          <p:nvPr>
            <p:ph type="ftr" sz="quarter" idx="11"/>
          </p:nvPr>
        </p:nvSpPr>
        <p:spPr>
          <a:xfrm>
            <a:off x="4165600" y="6248400"/>
            <a:ext cx="3860800" cy="457200"/>
          </a:xfrm>
          <a:prstGeom prst="rect">
            <a:avLst/>
          </a:prstGeom>
        </p:spPr>
        <p:txBody>
          <a:bodyPr/>
          <a:lstStyle>
            <a:lvl1pPr eaLnBrk="1" fontAlgn="auto" hangingPunct="1">
              <a:spcBef>
                <a:spcPts val="0"/>
              </a:spcBef>
              <a:spcAft>
                <a:spcPts val="0"/>
              </a:spcAft>
              <a:defRPr>
                <a:solidFill>
                  <a:srgbClr val="000000"/>
                </a:solidFill>
                <a:latin typeface="Calibri"/>
                <a:cs typeface="Arial" charset="0"/>
              </a:defRPr>
            </a:lvl1pPr>
          </a:lstStyle>
          <a:p>
            <a:pPr>
              <a:defRPr/>
            </a:pPr>
            <a:endParaRPr lang="en-GB"/>
          </a:p>
        </p:txBody>
      </p:sp>
      <p:sp>
        <p:nvSpPr>
          <p:cNvPr id="4" name="Slide Number Placeholder 3"/>
          <p:cNvSpPr>
            <a:spLocks noGrp="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7AD80FB2-F4EA-49C8-854D-4B921EBE64EE}" type="slidenum">
              <a:rPr lang="en-GB" altLang="en-US"/>
              <a:pPr>
                <a:defRPr/>
              </a:pPr>
              <a:t>‹#›</a:t>
            </a:fld>
            <a:endParaRPr lang="en-GB" altLang="en-US"/>
          </a:p>
        </p:txBody>
      </p:sp>
    </p:spTree>
    <p:extLst>
      <p:ext uri="{BB962C8B-B14F-4D97-AF65-F5344CB8AC3E}">
        <p14:creationId xmlns:p14="http://schemas.microsoft.com/office/powerpoint/2010/main" val="4151143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lide white">
    <p:spTree>
      <p:nvGrpSpPr>
        <p:cNvPr id="1" name=""/>
        <p:cNvGrpSpPr/>
        <p:nvPr/>
      </p:nvGrpSpPr>
      <p:grpSpPr>
        <a:xfrm>
          <a:off x="0" y="0"/>
          <a:ext cx="0" cy="0"/>
          <a:chOff x="0" y="0"/>
          <a:chExt cx="0" cy="0"/>
        </a:xfrm>
      </p:grpSpPr>
      <p:pic>
        <p:nvPicPr>
          <p:cNvPr id="5" name="Picture 12" descr="home_icon"/>
          <p:cNvPicPr>
            <a:picLocks noChangeAspect="1" noChangeArrowheads="1"/>
          </p:cNvPicPr>
          <p:nvPr userDrawn="1"/>
        </p:nvPicPr>
        <p:blipFill>
          <a:blip r:embed="rId2" cstate="print">
            <a:lum bright="18000" contrast="-30000"/>
            <a:extLst>
              <a:ext uri="{28A0092B-C50C-407E-A947-70E740481C1C}">
                <a14:useLocalDpi xmlns:a14="http://schemas.microsoft.com/office/drawing/2010/main" val="0"/>
              </a:ext>
            </a:extLst>
          </a:blip>
          <a:srcRect/>
          <a:stretch>
            <a:fillRect/>
          </a:stretch>
        </p:blipFill>
        <p:spPr bwMode="auto">
          <a:xfrm>
            <a:off x="334435" y="6289675"/>
            <a:ext cx="57573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239349" y="188640"/>
            <a:ext cx="8448939" cy="1008112"/>
          </a:xfrm>
          <a:prstGeom prst="rect">
            <a:avLst/>
          </a:prstGeom>
        </p:spPr>
        <p:txBody>
          <a:bodyPr/>
          <a:lstStyle>
            <a:lvl1pPr algn="l">
              <a:defRPr sz="1181">
                <a:solidFill>
                  <a:schemeClr val="tx1"/>
                </a:solidFill>
                <a:latin typeface="Arial" pitchFamily="34" charset="0"/>
                <a:cs typeface="Arial" pitchFamily="34" charset="0"/>
              </a:defRPr>
            </a:lvl1pPr>
          </a:lstStyle>
          <a:p>
            <a:r>
              <a:rPr lang="en-US" dirty="0"/>
              <a:t>Click to edit Master title style</a:t>
            </a:r>
            <a:endParaRPr lang="en-GB" dirty="0"/>
          </a:p>
        </p:txBody>
      </p:sp>
      <p:sp>
        <p:nvSpPr>
          <p:cNvPr id="4" name="Text Placeholder 7"/>
          <p:cNvSpPr>
            <a:spLocks noGrp="1"/>
          </p:cNvSpPr>
          <p:nvPr>
            <p:ph type="body" sz="quarter" idx="10"/>
          </p:nvPr>
        </p:nvSpPr>
        <p:spPr>
          <a:xfrm>
            <a:off x="305515" y="1484784"/>
            <a:ext cx="11445812" cy="4392488"/>
          </a:xfrm>
          <a:prstGeom prst="rect">
            <a:avLst/>
          </a:prstGeom>
        </p:spPr>
        <p:txBody>
          <a:bodyPr/>
          <a:lstStyle>
            <a:lvl1pPr marL="144661" indent="-144661">
              <a:buFont typeface="Wingdings" panose="05000000000000000000" pitchFamily="2" charset="2"/>
              <a:buChar char="§"/>
              <a:defRPr sz="844">
                <a:latin typeface="Arial" pitchFamily="34" charset="0"/>
                <a:cs typeface="Arial" pitchFamily="34" charset="0"/>
              </a:defRPr>
            </a:lvl1pPr>
            <a:lvl2pPr marL="313433" indent="-120551">
              <a:buFont typeface="Wingdings" pitchFamily="2" charset="2"/>
              <a:buChar char="§"/>
              <a:defRPr sz="844">
                <a:latin typeface="Arial" pitchFamily="34" charset="0"/>
                <a:cs typeface="Arial" pitchFamily="34" charset="0"/>
              </a:defRPr>
            </a:lvl2pPr>
            <a:lvl3pPr marL="482204" indent="-96441">
              <a:buFont typeface="Wingdings" pitchFamily="2" charset="2"/>
              <a:buChar char="§"/>
              <a:defRPr sz="844">
                <a:solidFill>
                  <a:schemeClr val="tx1">
                    <a:lumMod val="65000"/>
                    <a:lumOff val="35000"/>
                  </a:schemeClr>
                </a:solidFill>
                <a:latin typeface="Arial" pitchFamily="34" charset="0"/>
                <a:cs typeface="Arial" pitchFamily="34" charset="0"/>
              </a:defRPr>
            </a:lvl3pPr>
            <a:lvl4pPr marL="675085" indent="-96441">
              <a:buFont typeface="Wingdings" pitchFamily="2" charset="2"/>
              <a:buChar char="§"/>
              <a:defRPr>
                <a:latin typeface="Arial" pitchFamily="34" charset="0"/>
                <a:cs typeface="Arial" pitchFamily="34" charset="0"/>
              </a:defRPr>
            </a:lvl4pPr>
            <a:lvl5pPr marL="867966" indent="-96441">
              <a:buFont typeface="Wingdings" pitchFamily="2" charset="2"/>
              <a:buChar cha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1"/>
          </p:nvPr>
        </p:nvSpPr>
        <p:spPr>
          <a:xfrm>
            <a:off x="11279717" y="6303966"/>
            <a:ext cx="541867"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375">
                <a:solidFill>
                  <a:srgbClr val="898989"/>
                </a:solidFill>
              </a:defRPr>
            </a:lvl1pPr>
          </a:lstStyle>
          <a:p>
            <a:pPr>
              <a:defRPr/>
            </a:pPr>
            <a:fld id="{B4E12AC1-DF28-4F59-B41D-CF7C8C85A43D}" type="slidenum">
              <a:rPr lang="en-GB" altLang="en-US"/>
              <a:pPr>
                <a:defRPr/>
              </a:pPr>
              <a:t>‹#›</a:t>
            </a:fld>
            <a:endParaRPr lang="en-GB" altLang="en-US"/>
          </a:p>
        </p:txBody>
      </p:sp>
    </p:spTree>
    <p:extLst>
      <p:ext uri="{BB962C8B-B14F-4D97-AF65-F5344CB8AC3E}">
        <p14:creationId xmlns:p14="http://schemas.microsoft.com/office/powerpoint/2010/main" val="4221323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197600" y="1600205"/>
            <a:ext cx="5384800" cy="4525963"/>
          </a:xfrm>
        </p:spPr>
        <p:txBody>
          <a:bodyPr rtlCol="0">
            <a:normAutofit/>
          </a:bodyPr>
          <a:lstStyle/>
          <a:p>
            <a:pPr lvl="0"/>
            <a:endParaRPr lang="en-GB" noProof="0"/>
          </a:p>
        </p:txBody>
      </p:sp>
      <p:sp>
        <p:nvSpPr>
          <p:cNvPr id="5" name="Date Placeholder 4"/>
          <p:cNvSpPr>
            <a:spLocks noGrp="1" noChangeArrowheads="1"/>
          </p:cNvSpPr>
          <p:nvPr>
            <p:ph type="dt" sz="half" idx="10"/>
          </p:nvPr>
        </p:nvSpPr>
        <p:spPr>
          <a:xfrm>
            <a:off x="609600" y="6356353"/>
            <a:ext cx="2844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6" name="Footer Placeholder 5"/>
          <p:cNvSpPr>
            <a:spLocks noGrp="1" noChangeArrowheads="1"/>
          </p:cNvSpPr>
          <p:nvPr>
            <p:ph type="ftr" sz="quarter" idx="11"/>
          </p:nvPr>
        </p:nvSpPr>
        <p:spPr>
          <a:xfrm>
            <a:off x="4165600" y="6356353"/>
            <a:ext cx="3860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7" name="Slide Number Placeholder 6"/>
          <p:cNvSpPr>
            <a:spLocks noGrp="1" noChangeArrowheads="1"/>
          </p:cNvSpPr>
          <p:nvPr>
            <p:ph type="sldNum" sz="quarter" idx="12"/>
          </p:nvPr>
        </p:nvSpPr>
        <p:spPr>
          <a:xfrm>
            <a:off x="8737600" y="6356353"/>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58472884-C729-4E01-97DB-ADA777A933BC}" type="slidenum">
              <a:rPr lang="en-GB" altLang="en-US"/>
              <a:pPr>
                <a:defRPr/>
              </a:pPr>
              <a:t>‹#›</a:t>
            </a:fld>
            <a:endParaRPr lang="en-GB" altLang="en-US"/>
          </a:p>
        </p:txBody>
      </p:sp>
    </p:spTree>
    <p:extLst>
      <p:ext uri="{BB962C8B-B14F-4D97-AF65-F5344CB8AC3E}">
        <p14:creationId xmlns:p14="http://schemas.microsoft.com/office/powerpoint/2010/main" val="24533795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609600" y="6356353"/>
            <a:ext cx="2844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6" name="Footer Placeholder 5"/>
          <p:cNvSpPr>
            <a:spLocks noGrp="1" noChangeArrowheads="1"/>
          </p:cNvSpPr>
          <p:nvPr>
            <p:ph type="ftr" sz="quarter" idx="11"/>
          </p:nvPr>
        </p:nvSpPr>
        <p:spPr>
          <a:xfrm>
            <a:off x="4165600" y="6356353"/>
            <a:ext cx="3860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7" name="Slide Number Placeholder 6"/>
          <p:cNvSpPr>
            <a:spLocks noGrp="1" noChangeArrowheads="1"/>
          </p:cNvSpPr>
          <p:nvPr>
            <p:ph type="sldNum" sz="quarter" idx="12"/>
          </p:nvPr>
        </p:nvSpPr>
        <p:spPr>
          <a:xfrm>
            <a:off x="8737600" y="6356353"/>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30F83B4A-12EF-4FA0-9787-E6995449841A}" type="slidenum">
              <a:rPr lang="en-GB" altLang="en-US"/>
              <a:pPr>
                <a:defRPr/>
              </a:pPr>
              <a:t>‹#›</a:t>
            </a:fld>
            <a:endParaRPr lang="en-GB" altLang="en-US"/>
          </a:p>
        </p:txBody>
      </p:sp>
    </p:spTree>
    <p:extLst>
      <p:ext uri="{BB962C8B-B14F-4D97-AF65-F5344CB8AC3E}">
        <p14:creationId xmlns:p14="http://schemas.microsoft.com/office/powerpoint/2010/main" val="1389133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2"/>
          <p:cNvSpPr>
            <a:spLocks noGrp="1" noChangeArrowheads="1"/>
          </p:cNvSpPr>
          <p:nvPr>
            <p:ph type="dt" sz="quarter" idx="10"/>
          </p:nvPr>
        </p:nvSpPr>
        <p:spPr>
          <a:xfrm>
            <a:off x="609600" y="6248400"/>
            <a:ext cx="28448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US">
              <a:solidFill>
                <a:prstClr val="black"/>
              </a:solidFill>
            </a:endParaRPr>
          </a:p>
        </p:txBody>
      </p:sp>
      <p:sp>
        <p:nvSpPr>
          <p:cNvPr id="4" name="Rectangle 13"/>
          <p:cNvSpPr>
            <a:spLocks noGrp="1" noChangeArrowheads="1"/>
          </p:cNvSpPr>
          <p:nvPr>
            <p:ph type="ftr" sz="quarter" idx="11"/>
          </p:nvPr>
        </p:nvSpPr>
        <p:spPr>
          <a:xfrm>
            <a:off x="4165600" y="6248400"/>
            <a:ext cx="38608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US">
              <a:solidFill>
                <a:prstClr val="black"/>
              </a:solidFill>
            </a:endParaRPr>
          </a:p>
        </p:txBody>
      </p:sp>
      <p:sp>
        <p:nvSpPr>
          <p:cNvPr id="5" name="Rectangle 14"/>
          <p:cNvSpPr>
            <a:spLocks noGrp="1" noChangeArrowheads="1"/>
          </p:cNvSpPr>
          <p:nvPr>
            <p:ph type="sldNum" sz="quarter" idx="12"/>
          </p:nvPr>
        </p:nvSpPr>
        <p:spPr>
          <a:xfrm>
            <a:off x="8737600" y="62484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E817348-A415-4341-9B7E-833FA93C2B13}"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3592921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0"/>
            <a:ext cx="10363200" cy="1470025"/>
          </a:xfrm>
        </p:spPr>
        <p:txBody>
          <a:bodyPr/>
          <a:lstStyle>
            <a:lvl1pPr>
              <a:defRPr>
                <a:solidFill>
                  <a:schemeClr val="tx1">
                    <a:lumMod val="65000"/>
                    <a:lumOff val="35000"/>
                  </a:schemeClr>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415"/>
            <a:ext cx="2844800" cy="365125"/>
          </a:xfrm>
          <a:prstGeom prst="rect">
            <a:avLst/>
          </a:prstGeom>
        </p:spPr>
        <p:txBody>
          <a:bodyPr/>
          <a:lstStyle/>
          <a:p>
            <a:fld id="{672C2F7D-03CD-4133-AAB7-597322BFE1A0}" type="datetimeFigureOut">
              <a:rPr lang="en-GB">
                <a:solidFill>
                  <a:prstClr val="black"/>
                </a:solidFill>
                <a:cs typeface="Arial" charset="0"/>
              </a:rPr>
              <a:pPr/>
              <a:t>20/10/2023</a:t>
            </a:fld>
            <a:endParaRPr lang="en-GB">
              <a:solidFill>
                <a:prstClr val="black"/>
              </a:solidFill>
              <a:cs typeface="Arial" charset="0"/>
            </a:endParaRPr>
          </a:p>
        </p:txBody>
      </p:sp>
      <p:sp>
        <p:nvSpPr>
          <p:cNvPr id="5" name="Footer Placeholder 4"/>
          <p:cNvSpPr>
            <a:spLocks noGrp="1"/>
          </p:cNvSpPr>
          <p:nvPr>
            <p:ph type="ftr" sz="quarter" idx="11"/>
          </p:nvPr>
        </p:nvSpPr>
        <p:spPr>
          <a:xfrm>
            <a:off x="4165600" y="6356415"/>
            <a:ext cx="3860800" cy="365125"/>
          </a:xfrm>
          <a:prstGeom prst="rect">
            <a:avLst/>
          </a:prstGeom>
        </p:spPr>
        <p:txBody>
          <a:bodyPr/>
          <a:lstStyle/>
          <a:p>
            <a:endParaRPr lang="en-GB">
              <a:solidFill>
                <a:prstClr val="black"/>
              </a:solidFill>
              <a:cs typeface="Arial" charset="0"/>
            </a:endParaRPr>
          </a:p>
        </p:txBody>
      </p:sp>
      <p:sp>
        <p:nvSpPr>
          <p:cNvPr id="6" name="Slide Number Placeholder 5"/>
          <p:cNvSpPr>
            <a:spLocks noGrp="1"/>
          </p:cNvSpPr>
          <p:nvPr>
            <p:ph type="sldNum" sz="quarter" idx="12"/>
          </p:nvPr>
        </p:nvSpPr>
        <p:spPr>
          <a:xfrm>
            <a:off x="8737600" y="6356415"/>
            <a:ext cx="2844800" cy="365125"/>
          </a:xfrm>
          <a:prstGeom prst="rect">
            <a:avLst/>
          </a:prstGeom>
        </p:spPr>
        <p:txBody>
          <a:bodyPr/>
          <a:lstStyle/>
          <a:p>
            <a:fld id="{1B85A7D9-2825-4E62-ABEA-C421ACB92CE9}" type="slidenum">
              <a:rPr lang="en-GB">
                <a:solidFill>
                  <a:prstClr val="black"/>
                </a:solidFill>
                <a:cs typeface="Arial" charset="0"/>
              </a:rPr>
              <a:pPr/>
              <a:t>‹#›</a:t>
            </a:fld>
            <a:endParaRPr lang="en-GB">
              <a:solidFill>
                <a:prstClr val="black"/>
              </a:solidFill>
              <a:cs typeface="Arial" charset="0"/>
            </a:endParaRPr>
          </a:p>
        </p:txBody>
      </p:sp>
    </p:spTree>
    <p:extLst>
      <p:ext uri="{BB962C8B-B14F-4D97-AF65-F5344CB8AC3E}">
        <p14:creationId xmlns:p14="http://schemas.microsoft.com/office/powerpoint/2010/main" val="3867740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a:solidFill>
                  <a:srgbClr val="000000"/>
                </a:solidFill>
                <a:latin typeface="Calibri"/>
                <a:cs typeface="Arial" charset="0"/>
              </a:defRPr>
            </a:lvl1pPr>
          </a:lstStyle>
          <a:p>
            <a:pPr>
              <a:defRPr/>
            </a:pPr>
            <a:endParaRPr lang="en-GB"/>
          </a:p>
        </p:txBody>
      </p:sp>
      <p:sp>
        <p:nvSpPr>
          <p:cNvPr id="3" name="Footer Placeholder 2"/>
          <p:cNvSpPr>
            <a:spLocks noGrp="1"/>
          </p:cNvSpPr>
          <p:nvPr>
            <p:ph type="ftr" sz="quarter" idx="11"/>
          </p:nvPr>
        </p:nvSpPr>
        <p:spPr>
          <a:xfrm>
            <a:off x="4165600" y="6248400"/>
            <a:ext cx="3860800" cy="457200"/>
          </a:xfrm>
          <a:prstGeom prst="rect">
            <a:avLst/>
          </a:prstGeom>
        </p:spPr>
        <p:txBody>
          <a:bodyPr/>
          <a:lstStyle>
            <a:lvl1pPr eaLnBrk="1" fontAlgn="auto" hangingPunct="1">
              <a:spcBef>
                <a:spcPts val="0"/>
              </a:spcBef>
              <a:spcAft>
                <a:spcPts val="0"/>
              </a:spcAft>
              <a:defRPr>
                <a:solidFill>
                  <a:srgbClr val="000000"/>
                </a:solidFill>
                <a:latin typeface="Calibri"/>
                <a:cs typeface="Arial" charset="0"/>
              </a:defRPr>
            </a:lvl1pPr>
          </a:lstStyle>
          <a:p>
            <a:pPr>
              <a:defRPr/>
            </a:pPr>
            <a:endParaRPr lang="en-GB"/>
          </a:p>
        </p:txBody>
      </p:sp>
      <p:sp>
        <p:nvSpPr>
          <p:cNvPr id="4" name="Slide Number Placeholder 3"/>
          <p:cNvSpPr>
            <a:spLocks noGrp="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fontAlgn="base">
              <a:spcBef>
                <a:spcPct val="0"/>
              </a:spcBef>
              <a:spcAft>
                <a:spcPct val="0"/>
              </a:spcAft>
              <a:defRPr/>
            </a:pPr>
            <a:fld id="{7AD80FB2-F4EA-49C8-854D-4B921EBE64EE}"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1250072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65000"/>
                    <a:lumOff val="3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415"/>
            <a:ext cx="2844800" cy="365125"/>
          </a:xfrm>
          <a:prstGeom prst="rect">
            <a:avLst/>
          </a:prstGeom>
        </p:spPr>
        <p:txBody>
          <a:bodyPr/>
          <a:lstStyle/>
          <a:p>
            <a:fld id="{672C2F7D-03CD-4133-AAB7-597322BFE1A0}" type="datetimeFigureOut">
              <a:rPr lang="en-GB">
                <a:solidFill>
                  <a:prstClr val="black"/>
                </a:solidFill>
                <a:cs typeface="Arial" charset="0"/>
              </a:rPr>
              <a:pPr/>
              <a:t>20/10/2023</a:t>
            </a:fld>
            <a:endParaRPr lang="en-GB">
              <a:solidFill>
                <a:prstClr val="black"/>
              </a:solidFill>
              <a:cs typeface="Arial" charset="0"/>
            </a:endParaRPr>
          </a:p>
        </p:txBody>
      </p:sp>
      <p:sp>
        <p:nvSpPr>
          <p:cNvPr id="5" name="Footer Placeholder 4"/>
          <p:cNvSpPr>
            <a:spLocks noGrp="1"/>
          </p:cNvSpPr>
          <p:nvPr>
            <p:ph type="ftr" sz="quarter" idx="11"/>
          </p:nvPr>
        </p:nvSpPr>
        <p:spPr>
          <a:xfrm>
            <a:off x="4165600" y="6356415"/>
            <a:ext cx="3860800" cy="365125"/>
          </a:xfrm>
          <a:prstGeom prst="rect">
            <a:avLst/>
          </a:prstGeom>
        </p:spPr>
        <p:txBody>
          <a:bodyPr/>
          <a:lstStyle/>
          <a:p>
            <a:endParaRPr lang="en-GB">
              <a:solidFill>
                <a:prstClr val="black"/>
              </a:solidFill>
              <a:cs typeface="Arial" charset="0"/>
            </a:endParaRPr>
          </a:p>
        </p:txBody>
      </p:sp>
      <p:sp>
        <p:nvSpPr>
          <p:cNvPr id="6" name="Slide Number Placeholder 5"/>
          <p:cNvSpPr>
            <a:spLocks noGrp="1"/>
          </p:cNvSpPr>
          <p:nvPr>
            <p:ph type="sldNum" sz="quarter" idx="12"/>
          </p:nvPr>
        </p:nvSpPr>
        <p:spPr>
          <a:xfrm>
            <a:off x="8737600" y="6356415"/>
            <a:ext cx="2844800" cy="365125"/>
          </a:xfrm>
          <a:prstGeom prst="rect">
            <a:avLst/>
          </a:prstGeom>
        </p:spPr>
        <p:txBody>
          <a:bodyPr/>
          <a:lstStyle/>
          <a:p>
            <a:fld id="{1B85A7D9-2825-4E62-ABEA-C421ACB92CE9}" type="slidenum">
              <a:rPr lang="en-GB">
                <a:solidFill>
                  <a:prstClr val="black"/>
                </a:solidFill>
                <a:cs typeface="Arial" charset="0"/>
              </a:rPr>
              <a:pPr/>
              <a:t>‹#›</a:t>
            </a:fld>
            <a:endParaRPr lang="en-GB">
              <a:solidFill>
                <a:prstClr val="black"/>
              </a:solidFill>
              <a:cs typeface="Arial" charset="0"/>
            </a:endParaRPr>
          </a:p>
        </p:txBody>
      </p:sp>
    </p:spTree>
    <p:extLst>
      <p:ext uri="{BB962C8B-B14F-4D97-AF65-F5344CB8AC3E}">
        <p14:creationId xmlns:p14="http://schemas.microsoft.com/office/powerpoint/2010/main" val="174024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2540000" cy="457200"/>
          </a:xfrm>
          <a:prstGeom prst="rect">
            <a:avLst/>
          </a:prstGeom>
        </p:spPr>
        <p:txBody>
          <a:bodyPr/>
          <a:lstStyle>
            <a:lvl1pPr>
              <a:defRPr/>
            </a:lvl1pPr>
          </a:lstStyle>
          <a:p>
            <a:endParaRPr lang="en-GB">
              <a:solidFill>
                <a:srgbClr val="000000"/>
              </a:solidFill>
              <a:cs typeface="Arial" charset="0"/>
            </a:endParaRPr>
          </a:p>
        </p:txBody>
      </p:sp>
      <p:sp>
        <p:nvSpPr>
          <p:cNvPr id="3" name="Footer Placeholder 2"/>
          <p:cNvSpPr>
            <a:spLocks noGrp="1"/>
          </p:cNvSpPr>
          <p:nvPr>
            <p:ph type="ftr" sz="quarter" idx="11"/>
          </p:nvPr>
        </p:nvSpPr>
        <p:spPr>
          <a:xfrm>
            <a:off x="4165600" y="6248400"/>
            <a:ext cx="3860800" cy="457200"/>
          </a:xfrm>
          <a:prstGeom prst="rect">
            <a:avLst/>
          </a:prstGeom>
        </p:spPr>
        <p:txBody>
          <a:bodyPr/>
          <a:lstStyle>
            <a:lvl1pPr>
              <a:defRPr/>
            </a:lvl1pPr>
          </a:lstStyle>
          <a:p>
            <a:endParaRPr lang="en-GB">
              <a:solidFill>
                <a:srgbClr val="000000"/>
              </a:solidFill>
              <a:cs typeface="Arial" charset="0"/>
            </a:endParaRPr>
          </a:p>
        </p:txBody>
      </p:sp>
      <p:sp>
        <p:nvSpPr>
          <p:cNvPr id="4" name="Slide Number Placeholder 3"/>
          <p:cNvSpPr>
            <a:spLocks noGrp="1"/>
          </p:cNvSpPr>
          <p:nvPr>
            <p:ph type="sldNum" sz="quarter" idx="12"/>
          </p:nvPr>
        </p:nvSpPr>
        <p:spPr>
          <a:xfrm>
            <a:off x="8737600" y="6248400"/>
            <a:ext cx="2540000" cy="457200"/>
          </a:xfrm>
          <a:prstGeom prst="rect">
            <a:avLst/>
          </a:prstGeom>
        </p:spPr>
        <p:txBody>
          <a:bodyPr/>
          <a:lstStyle>
            <a:lvl1pPr>
              <a:defRPr/>
            </a:lvl1pPr>
          </a:lstStyle>
          <a:p>
            <a:fld id="{935FEA3B-0A32-4185-A205-607444549229}" type="slidenum">
              <a:rPr lang="en-GB">
                <a:solidFill>
                  <a:srgbClr val="000000"/>
                </a:solidFill>
                <a:cs typeface="Arial" charset="0"/>
              </a:rPr>
              <a:pPr/>
              <a:t>‹#›</a:t>
            </a:fld>
            <a:endParaRPr lang="en-GB">
              <a:solidFill>
                <a:srgbClr val="000000"/>
              </a:solidFill>
              <a:cs typeface="Arial" charset="0"/>
            </a:endParaRPr>
          </a:p>
        </p:txBody>
      </p:sp>
    </p:spTree>
    <p:extLst>
      <p:ext uri="{BB962C8B-B14F-4D97-AF65-F5344CB8AC3E}">
        <p14:creationId xmlns:p14="http://schemas.microsoft.com/office/powerpoint/2010/main" val="1397882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lide white">
    <p:spTree>
      <p:nvGrpSpPr>
        <p:cNvPr id="1" name=""/>
        <p:cNvGrpSpPr/>
        <p:nvPr/>
      </p:nvGrpSpPr>
      <p:grpSpPr>
        <a:xfrm>
          <a:off x="0" y="0"/>
          <a:ext cx="0" cy="0"/>
          <a:chOff x="0" y="0"/>
          <a:chExt cx="0" cy="0"/>
        </a:xfrm>
      </p:grpSpPr>
      <p:pic>
        <p:nvPicPr>
          <p:cNvPr id="5" name="Picture 12" descr="home_icon">
            <a:hlinkClick r:id="" action="ppaction://noaction"/>
          </p:cNvPr>
          <p:cNvPicPr>
            <a:picLocks noChangeAspect="1" noChangeArrowheads="1"/>
          </p:cNvPicPr>
          <p:nvPr userDrawn="1"/>
        </p:nvPicPr>
        <p:blipFill>
          <a:blip r:embed="rId2" cstate="print">
            <a:lum bright="18000" contrast="-30000"/>
          </a:blip>
          <a:srcRect/>
          <a:stretch>
            <a:fillRect/>
          </a:stretch>
        </p:blipFill>
        <p:spPr bwMode="auto">
          <a:xfrm>
            <a:off x="334436" y="6289675"/>
            <a:ext cx="575733" cy="382588"/>
          </a:xfrm>
          <a:prstGeom prst="rect">
            <a:avLst/>
          </a:prstGeom>
          <a:noFill/>
          <a:ln w="9525">
            <a:noFill/>
            <a:miter lim="800000"/>
            <a:headEnd/>
            <a:tailEnd/>
          </a:ln>
        </p:spPr>
      </p:pic>
      <p:sp>
        <p:nvSpPr>
          <p:cNvPr id="3" name="Title 1"/>
          <p:cNvSpPr>
            <a:spLocks noGrp="1"/>
          </p:cNvSpPr>
          <p:nvPr>
            <p:ph type="title"/>
          </p:nvPr>
        </p:nvSpPr>
        <p:spPr>
          <a:xfrm>
            <a:off x="239349" y="188640"/>
            <a:ext cx="8448939" cy="1008112"/>
          </a:xfrm>
          <a:prstGeom prst="rect">
            <a:avLst/>
          </a:prstGeom>
        </p:spPr>
        <p:txBody>
          <a:bodyPr/>
          <a:lstStyle>
            <a:lvl1pPr algn="l">
              <a:defRPr sz="2800">
                <a:solidFill>
                  <a:schemeClr val="tx1"/>
                </a:solidFill>
                <a:latin typeface="Arial" pitchFamily="34" charset="0"/>
                <a:cs typeface="Arial" pitchFamily="34" charset="0"/>
              </a:defRPr>
            </a:lvl1pPr>
          </a:lstStyle>
          <a:p>
            <a:r>
              <a:rPr lang="en-US" dirty="0"/>
              <a:t>Click to edit Master title style</a:t>
            </a:r>
            <a:endParaRPr lang="en-GB" dirty="0"/>
          </a:p>
        </p:txBody>
      </p:sp>
      <p:sp>
        <p:nvSpPr>
          <p:cNvPr id="4" name="Text Placeholder 7"/>
          <p:cNvSpPr>
            <a:spLocks noGrp="1"/>
          </p:cNvSpPr>
          <p:nvPr>
            <p:ph type="body" sz="quarter" idx="10"/>
          </p:nvPr>
        </p:nvSpPr>
        <p:spPr>
          <a:xfrm>
            <a:off x="305515" y="1484784"/>
            <a:ext cx="11445812" cy="4392488"/>
          </a:xfrm>
          <a:prstGeom prst="rect">
            <a:avLst/>
          </a:prstGeom>
        </p:spPr>
        <p:txBody>
          <a:bodyPr/>
          <a:lstStyle>
            <a:lvl1pPr marL="342900" indent="-342900">
              <a:buFont typeface="Wingdings" panose="05000000000000000000" pitchFamily="2" charset="2"/>
              <a:buChar char="§"/>
              <a:defRPr sz="2000">
                <a:latin typeface="Arial" pitchFamily="34" charset="0"/>
                <a:cs typeface="Arial" pitchFamily="34" charset="0"/>
              </a:defRPr>
            </a:lvl1pPr>
            <a:lvl2pPr marL="742950" indent="-285750">
              <a:buFont typeface="Wingdings" pitchFamily="2" charset="2"/>
              <a:buChar char="§"/>
              <a:defRPr sz="2000">
                <a:latin typeface="Arial" pitchFamily="34" charset="0"/>
                <a:cs typeface="Arial" pitchFamily="34" charset="0"/>
              </a:defRPr>
            </a:lvl2pPr>
            <a:lvl3pPr marL="1143000" indent="-228600">
              <a:buFont typeface="Wingdings" pitchFamily="2" charset="2"/>
              <a:buChar char="§"/>
              <a:defRPr sz="2000">
                <a:solidFill>
                  <a:schemeClr val="tx1">
                    <a:lumMod val="65000"/>
                    <a:lumOff val="35000"/>
                  </a:schemeClr>
                </a:solidFill>
                <a:latin typeface="Arial" pitchFamily="34" charset="0"/>
                <a:cs typeface="Arial" pitchFamily="34" charset="0"/>
              </a:defRPr>
            </a:lvl3pPr>
            <a:lvl4pPr marL="1600200" indent="-228600">
              <a:buFont typeface="Wingdings" pitchFamily="2" charset="2"/>
              <a:buChar char="§"/>
              <a:defRPr>
                <a:latin typeface="Arial" pitchFamily="34" charset="0"/>
                <a:cs typeface="Arial" pitchFamily="34" charset="0"/>
              </a:defRPr>
            </a:lvl4pPr>
            <a:lvl5pPr marL="2057400" indent="-228600">
              <a:buFont typeface="Wingdings" pitchFamily="2" charset="2"/>
              <a:buChar cha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1"/>
          </p:nvPr>
        </p:nvSpPr>
        <p:spPr>
          <a:xfrm>
            <a:off x="11279717" y="6304026"/>
            <a:ext cx="541867" cy="365125"/>
          </a:xfrm>
          <a:prstGeom prst="rect">
            <a:avLst/>
          </a:prstGeom>
        </p:spPr>
        <p:txBody>
          <a:bodyPr/>
          <a:lstStyle>
            <a:lvl1pPr algn="r">
              <a:defRPr sz="1000">
                <a:latin typeface="Arial" panose="020B0604020202020204" pitchFamily="34" charset="0"/>
                <a:cs typeface="Arial" panose="020B0604020202020204" pitchFamily="34" charset="0"/>
              </a:defRPr>
            </a:lvl1pPr>
          </a:lstStyle>
          <a:p>
            <a:pPr>
              <a:defRPr/>
            </a:pPr>
            <a:fld id="{6C91F097-1242-4492-B9D2-F7C59EC9683E}"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3087854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lvl1pPr>
              <a:defRPr>
                <a:solidFill>
                  <a:schemeClr val="tx1">
                    <a:lumMod val="65000"/>
                    <a:lumOff val="35000"/>
                  </a:schemeClr>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fld id="{C05BB9E0-BD84-49E6-A747-3244558EFD7D}" type="datetimeFigureOut">
              <a:rPr lang="en-GB"/>
              <a:pPr>
                <a:defRPr/>
              </a:pPr>
              <a:t>20/10/2023</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fld id="{8E60BC56-79AA-4DC3-9966-49C7FA9AF366}" type="slidenum">
              <a:rPr lang="en-GB"/>
              <a:pPr>
                <a:defRPr/>
              </a:pPr>
              <a:t>‹#›</a:t>
            </a:fld>
            <a:endParaRPr lang="en-GB"/>
          </a:p>
        </p:txBody>
      </p:sp>
    </p:spTree>
    <p:extLst>
      <p:ext uri="{BB962C8B-B14F-4D97-AF65-F5344CB8AC3E}">
        <p14:creationId xmlns:p14="http://schemas.microsoft.com/office/powerpoint/2010/main" val="12053181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65000"/>
                    <a:lumOff val="3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fld id="{86030971-EBC7-43B4-A3C0-883D3E916920}" type="datetimeFigureOut">
              <a:rPr lang="en-GB"/>
              <a:pPr>
                <a:defRPr/>
              </a:pPr>
              <a:t>20/10/2023</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fld id="{A66B4E09-A130-4916-997C-9663438F1BCB}" type="slidenum">
              <a:rPr lang="en-GB"/>
              <a:pPr>
                <a:defRPr/>
              </a:pPr>
              <a:t>‹#›</a:t>
            </a:fld>
            <a:endParaRPr lang="en-GB"/>
          </a:p>
        </p:txBody>
      </p:sp>
    </p:spTree>
    <p:extLst>
      <p:ext uri="{BB962C8B-B14F-4D97-AF65-F5344CB8AC3E}">
        <p14:creationId xmlns:p14="http://schemas.microsoft.com/office/powerpoint/2010/main" val="2061590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a:solidFill>
                  <a:srgbClr val="000000"/>
                </a:solidFill>
                <a:latin typeface="Calibri"/>
                <a:cs typeface="Arial" charset="0"/>
              </a:defRPr>
            </a:lvl1pPr>
          </a:lstStyle>
          <a:p>
            <a:pPr>
              <a:defRPr/>
            </a:pPr>
            <a:endParaRPr lang="en-GB"/>
          </a:p>
        </p:txBody>
      </p:sp>
      <p:sp>
        <p:nvSpPr>
          <p:cNvPr id="3" name="Footer Placeholder 2"/>
          <p:cNvSpPr>
            <a:spLocks noGrp="1"/>
          </p:cNvSpPr>
          <p:nvPr>
            <p:ph type="ftr" sz="quarter" idx="11"/>
          </p:nvPr>
        </p:nvSpPr>
        <p:spPr>
          <a:xfrm>
            <a:off x="4165600" y="6248400"/>
            <a:ext cx="3860800" cy="457200"/>
          </a:xfrm>
          <a:prstGeom prst="rect">
            <a:avLst/>
          </a:prstGeom>
        </p:spPr>
        <p:txBody>
          <a:bodyPr/>
          <a:lstStyle>
            <a:lvl1pPr eaLnBrk="1" fontAlgn="auto" hangingPunct="1">
              <a:spcBef>
                <a:spcPts val="0"/>
              </a:spcBef>
              <a:spcAft>
                <a:spcPts val="0"/>
              </a:spcAft>
              <a:defRPr>
                <a:solidFill>
                  <a:srgbClr val="000000"/>
                </a:solidFill>
                <a:latin typeface="Calibri"/>
                <a:cs typeface="Arial" charset="0"/>
              </a:defRPr>
            </a:lvl1pPr>
          </a:lstStyle>
          <a:p>
            <a:pPr>
              <a:defRPr/>
            </a:pPr>
            <a:endParaRPr lang="en-GB"/>
          </a:p>
        </p:txBody>
      </p:sp>
      <p:sp>
        <p:nvSpPr>
          <p:cNvPr id="4" name="Slide Number Placeholder 3"/>
          <p:cNvSpPr>
            <a:spLocks noGrp="1"/>
          </p:cNvSpPr>
          <p:nvPr>
            <p:ph type="sldNum" sz="quarter" idx="12"/>
          </p:nvPr>
        </p:nvSpPr>
        <p:spPr>
          <a:xfrm>
            <a:off x="8737600" y="6248400"/>
            <a:ext cx="2540000" cy="457200"/>
          </a:xfrm>
          <a:prstGeom prst="rect">
            <a:avLst/>
          </a:prstGeom>
        </p:spPr>
        <p:txBody>
          <a:bodyPr/>
          <a:lstStyle>
            <a:lvl1pPr eaLnBrk="1" fontAlgn="auto" hangingPunct="1">
              <a:spcBef>
                <a:spcPts val="0"/>
              </a:spcBef>
              <a:spcAft>
                <a:spcPts val="0"/>
              </a:spcAft>
              <a:defRPr smtClean="0">
                <a:solidFill>
                  <a:srgbClr val="000000"/>
                </a:solidFill>
                <a:latin typeface="Calibri"/>
                <a:cs typeface="Arial" charset="0"/>
              </a:defRPr>
            </a:lvl1pPr>
          </a:lstStyle>
          <a:p>
            <a:pPr>
              <a:defRPr/>
            </a:pPr>
            <a:fld id="{B0CAC75A-0B45-4A91-ADC8-228562D39119}" type="slidenum">
              <a:rPr lang="en-GB"/>
              <a:pPr>
                <a:defRPr/>
              </a:pPr>
              <a:t>‹#›</a:t>
            </a:fld>
            <a:endParaRPr lang="en-GB"/>
          </a:p>
        </p:txBody>
      </p:sp>
    </p:spTree>
    <p:extLst>
      <p:ext uri="{BB962C8B-B14F-4D97-AF65-F5344CB8AC3E}">
        <p14:creationId xmlns:p14="http://schemas.microsoft.com/office/powerpoint/2010/main" val="437972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lide white">
    <p:spTree>
      <p:nvGrpSpPr>
        <p:cNvPr id="1" name=""/>
        <p:cNvGrpSpPr/>
        <p:nvPr/>
      </p:nvGrpSpPr>
      <p:grpSpPr>
        <a:xfrm>
          <a:off x="0" y="0"/>
          <a:ext cx="0" cy="0"/>
          <a:chOff x="0" y="0"/>
          <a:chExt cx="0" cy="0"/>
        </a:xfrm>
      </p:grpSpPr>
      <p:pic>
        <p:nvPicPr>
          <p:cNvPr id="5" name="Picture 12" descr="home_icon"/>
          <p:cNvPicPr>
            <a:picLocks noChangeAspect="1" noChangeArrowheads="1"/>
          </p:cNvPicPr>
          <p:nvPr userDrawn="1"/>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334434" y="6289675"/>
            <a:ext cx="57573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239349" y="188640"/>
            <a:ext cx="8448939" cy="1008112"/>
          </a:xfrm>
          <a:prstGeom prst="rect">
            <a:avLst/>
          </a:prstGeom>
        </p:spPr>
        <p:txBody>
          <a:bodyPr/>
          <a:lstStyle>
            <a:lvl1pPr algn="l">
              <a:defRPr sz="2100">
                <a:solidFill>
                  <a:schemeClr val="tx1"/>
                </a:solidFill>
                <a:latin typeface="Arial" pitchFamily="34" charset="0"/>
                <a:cs typeface="Arial" pitchFamily="34" charset="0"/>
              </a:defRPr>
            </a:lvl1pPr>
          </a:lstStyle>
          <a:p>
            <a:r>
              <a:rPr lang="en-US" dirty="0"/>
              <a:t>Click to edit Master title style</a:t>
            </a:r>
            <a:endParaRPr lang="en-GB" dirty="0"/>
          </a:p>
        </p:txBody>
      </p:sp>
      <p:sp>
        <p:nvSpPr>
          <p:cNvPr id="4" name="Text Placeholder 7"/>
          <p:cNvSpPr>
            <a:spLocks noGrp="1"/>
          </p:cNvSpPr>
          <p:nvPr>
            <p:ph type="body" sz="quarter" idx="10"/>
          </p:nvPr>
        </p:nvSpPr>
        <p:spPr>
          <a:xfrm>
            <a:off x="305515" y="1484784"/>
            <a:ext cx="11445812" cy="4392488"/>
          </a:xfrm>
          <a:prstGeom prst="rect">
            <a:avLst/>
          </a:prstGeom>
        </p:spPr>
        <p:txBody>
          <a:bodyPr/>
          <a:lstStyle>
            <a:lvl1pPr marL="257175" indent="-257175">
              <a:buFont typeface="Wingdings" panose="05000000000000000000" pitchFamily="2" charset="2"/>
              <a:buChar char="§"/>
              <a:defRPr sz="1500">
                <a:latin typeface="Arial" pitchFamily="34" charset="0"/>
                <a:cs typeface="Arial" pitchFamily="34" charset="0"/>
              </a:defRPr>
            </a:lvl1pPr>
            <a:lvl2pPr marL="557213" indent="-214313">
              <a:buFont typeface="Wingdings" pitchFamily="2" charset="2"/>
              <a:buChar char="§"/>
              <a:defRPr sz="1500">
                <a:latin typeface="Arial" pitchFamily="34" charset="0"/>
                <a:cs typeface="Arial" pitchFamily="34" charset="0"/>
              </a:defRPr>
            </a:lvl2pPr>
            <a:lvl3pPr marL="857250" indent="-171450">
              <a:buFont typeface="Wingdings" pitchFamily="2" charset="2"/>
              <a:buChar char="§"/>
              <a:defRPr sz="1500">
                <a:solidFill>
                  <a:schemeClr val="tx1">
                    <a:lumMod val="65000"/>
                    <a:lumOff val="35000"/>
                  </a:schemeClr>
                </a:solidFill>
                <a:latin typeface="Arial" pitchFamily="34" charset="0"/>
                <a:cs typeface="Arial" pitchFamily="34" charset="0"/>
              </a:defRPr>
            </a:lvl3pPr>
            <a:lvl4pPr marL="1200150" indent="-171450">
              <a:buFont typeface="Wingdings" pitchFamily="2" charset="2"/>
              <a:buChar char="§"/>
              <a:defRPr>
                <a:latin typeface="Arial" pitchFamily="34" charset="0"/>
                <a:cs typeface="Arial" pitchFamily="34" charset="0"/>
              </a:defRPr>
            </a:lvl4pPr>
            <a:lvl5pPr marL="1543050" indent="-171450">
              <a:buFont typeface="Wingdings" pitchFamily="2" charset="2"/>
              <a:buChar cha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1"/>
          </p:nvPr>
        </p:nvSpPr>
        <p:spPr>
          <a:xfrm>
            <a:off x="11279717" y="6303964"/>
            <a:ext cx="541867" cy="365125"/>
          </a:xfrm>
          <a:prstGeom prst="rect">
            <a:avLst/>
          </a:prstGeom>
        </p:spPr>
        <p:txBody>
          <a:bodyPr/>
          <a:lstStyle>
            <a:lvl1pPr algn="r" eaLnBrk="1" fontAlgn="auto" hangingPunct="1">
              <a:spcBef>
                <a:spcPts val="0"/>
              </a:spcBef>
              <a:spcAft>
                <a:spcPts val="0"/>
              </a:spcAft>
              <a:defRPr sz="750" smtClean="0">
                <a:solidFill>
                  <a:prstClr val="black">
                    <a:tint val="75000"/>
                  </a:prstClr>
                </a:solidFill>
                <a:latin typeface="Arial" panose="020B0604020202020204" pitchFamily="34" charset="0"/>
                <a:cs typeface="Arial" panose="020B0604020202020204" pitchFamily="34" charset="0"/>
              </a:defRPr>
            </a:lvl1pPr>
          </a:lstStyle>
          <a:p>
            <a:pPr>
              <a:defRPr/>
            </a:pPr>
            <a:fld id="{221F932C-97BA-4281-8CDA-C3AE2D514267}" type="slidenum">
              <a:rPr lang="en-GB"/>
              <a:pPr>
                <a:defRPr/>
              </a:pPr>
              <a:t>‹#›</a:t>
            </a:fld>
            <a:endParaRPr lang="en-GB" dirty="0"/>
          </a:p>
        </p:txBody>
      </p:sp>
    </p:spTree>
    <p:extLst>
      <p:ext uri="{BB962C8B-B14F-4D97-AF65-F5344CB8AC3E}">
        <p14:creationId xmlns:p14="http://schemas.microsoft.com/office/powerpoint/2010/main" val="4095131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lvl1pPr>
              <a:defRPr>
                <a:solidFill>
                  <a:schemeClr val="tx1">
                    <a:lumMod val="65000"/>
                    <a:lumOff val="35000"/>
                  </a:schemeClr>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fld id="{C265B5FC-C269-4B28-8CF0-D814DD43FC37}" type="datetimeFigureOut">
              <a:rPr lang="en-GB"/>
              <a:pPr>
                <a:defRPr/>
              </a:pPr>
              <a:t>20/10/2023</a:t>
            </a:fld>
            <a:endParaRPr lang="en-GB"/>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endParaRPr lang="en-GB"/>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fontAlgn="base">
              <a:spcBef>
                <a:spcPct val="0"/>
              </a:spcBef>
              <a:spcAft>
                <a:spcPct val="0"/>
              </a:spcAft>
              <a:defRPr/>
            </a:pPr>
            <a:fld id="{D3C0ABB8-FBD1-45EF-B59B-5289FD24059C}"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922470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65000"/>
                    <a:lumOff val="3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fld id="{6963FD35-C546-4FF6-B811-2F47FFBEA74B}" type="datetimeFigureOut">
              <a:rPr lang="en-GB"/>
              <a:pPr>
                <a:defRPr/>
              </a:pPr>
              <a:t>20/10/2023</a:t>
            </a:fld>
            <a:endParaRPr lang="en-GB"/>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endParaRPr lang="en-GB"/>
          </a:p>
        </p:txBody>
      </p:sp>
      <p:sp>
        <p:nvSpPr>
          <p:cNvPr id="6" name="Slide Number Placeholder 5"/>
          <p:cNvSpPr>
            <a:spLocks noGrp="1"/>
          </p:cNvSpPr>
          <p:nvPr>
            <p:ph type="sldNum" sz="quarter" idx="12"/>
          </p:nvPr>
        </p:nvSpPr>
        <p:spPr>
          <a:xfrm>
            <a:off x="8737600" y="6356353"/>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fontAlgn="base">
              <a:spcBef>
                <a:spcPct val="0"/>
              </a:spcBef>
              <a:spcAft>
                <a:spcPct val="0"/>
              </a:spcAft>
              <a:defRPr/>
            </a:pPr>
            <a:fld id="{934748C6-2164-4B32-9B30-E50450B4B18C}"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22241326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a:solidFill>
                  <a:srgbClr val="000000"/>
                </a:solidFill>
                <a:latin typeface="Calibri"/>
                <a:cs typeface="Arial" charset="0"/>
              </a:defRPr>
            </a:lvl1pPr>
          </a:lstStyle>
          <a:p>
            <a:pPr>
              <a:defRPr/>
            </a:pPr>
            <a:endParaRPr lang="en-GB"/>
          </a:p>
        </p:txBody>
      </p:sp>
      <p:sp>
        <p:nvSpPr>
          <p:cNvPr id="3" name="Footer Placeholder 2"/>
          <p:cNvSpPr>
            <a:spLocks noGrp="1"/>
          </p:cNvSpPr>
          <p:nvPr>
            <p:ph type="ftr" sz="quarter" idx="11"/>
          </p:nvPr>
        </p:nvSpPr>
        <p:spPr>
          <a:xfrm>
            <a:off x="4165600" y="6248400"/>
            <a:ext cx="3860800" cy="457200"/>
          </a:xfrm>
          <a:prstGeom prst="rect">
            <a:avLst/>
          </a:prstGeom>
        </p:spPr>
        <p:txBody>
          <a:bodyPr/>
          <a:lstStyle>
            <a:lvl1pPr eaLnBrk="1" fontAlgn="auto" hangingPunct="1">
              <a:spcBef>
                <a:spcPts val="0"/>
              </a:spcBef>
              <a:spcAft>
                <a:spcPts val="0"/>
              </a:spcAft>
              <a:defRPr>
                <a:solidFill>
                  <a:srgbClr val="000000"/>
                </a:solidFill>
                <a:latin typeface="Calibri"/>
                <a:cs typeface="Arial" charset="0"/>
              </a:defRPr>
            </a:lvl1pPr>
          </a:lstStyle>
          <a:p>
            <a:pPr>
              <a:defRPr/>
            </a:pPr>
            <a:endParaRPr lang="en-GB"/>
          </a:p>
        </p:txBody>
      </p:sp>
      <p:sp>
        <p:nvSpPr>
          <p:cNvPr id="4" name="Slide Number Placeholder 3"/>
          <p:cNvSpPr>
            <a:spLocks noGrp="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fontAlgn="base">
              <a:spcBef>
                <a:spcPct val="0"/>
              </a:spcBef>
              <a:spcAft>
                <a:spcPct val="0"/>
              </a:spcAft>
              <a:defRPr/>
            </a:pPr>
            <a:fld id="{7AD80FB2-F4EA-49C8-854D-4B921EBE64EE}"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4042164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lide white">
    <p:spTree>
      <p:nvGrpSpPr>
        <p:cNvPr id="1" name=""/>
        <p:cNvGrpSpPr/>
        <p:nvPr/>
      </p:nvGrpSpPr>
      <p:grpSpPr>
        <a:xfrm>
          <a:off x="0" y="0"/>
          <a:ext cx="0" cy="0"/>
          <a:chOff x="0" y="0"/>
          <a:chExt cx="0" cy="0"/>
        </a:xfrm>
      </p:grpSpPr>
      <p:pic>
        <p:nvPicPr>
          <p:cNvPr id="5" name="Picture 12" descr="home_icon"/>
          <p:cNvPicPr>
            <a:picLocks noChangeAspect="1" noChangeArrowheads="1"/>
          </p:cNvPicPr>
          <p:nvPr userDrawn="1"/>
        </p:nvPicPr>
        <p:blipFill>
          <a:blip r:embed="rId2" cstate="print">
            <a:lum bright="18000" contrast="-30000"/>
            <a:extLst>
              <a:ext uri="{28A0092B-C50C-407E-A947-70E740481C1C}">
                <a14:useLocalDpi xmlns:a14="http://schemas.microsoft.com/office/drawing/2010/main" val="0"/>
              </a:ext>
            </a:extLst>
          </a:blip>
          <a:srcRect/>
          <a:stretch>
            <a:fillRect/>
          </a:stretch>
        </p:blipFill>
        <p:spPr bwMode="auto">
          <a:xfrm>
            <a:off x="334434" y="6289675"/>
            <a:ext cx="57573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239349" y="188640"/>
            <a:ext cx="8448939" cy="1008112"/>
          </a:xfrm>
          <a:prstGeom prst="rect">
            <a:avLst/>
          </a:prstGeom>
        </p:spPr>
        <p:txBody>
          <a:bodyPr/>
          <a:lstStyle>
            <a:lvl1pPr algn="l">
              <a:defRPr sz="1575">
                <a:solidFill>
                  <a:schemeClr val="tx1"/>
                </a:solidFill>
                <a:latin typeface="Arial" pitchFamily="34" charset="0"/>
                <a:cs typeface="Arial" pitchFamily="34" charset="0"/>
              </a:defRPr>
            </a:lvl1pPr>
          </a:lstStyle>
          <a:p>
            <a:r>
              <a:rPr lang="en-US" dirty="0"/>
              <a:t>Click to edit Master title style</a:t>
            </a:r>
            <a:endParaRPr lang="en-GB" dirty="0"/>
          </a:p>
        </p:txBody>
      </p:sp>
      <p:sp>
        <p:nvSpPr>
          <p:cNvPr id="4" name="Text Placeholder 7"/>
          <p:cNvSpPr>
            <a:spLocks noGrp="1"/>
          </p:cNvSpPr>
          <p:nvPr>
            <p:ph type="body" sz="quarter" idx="10"/>
          </p:nvPr>
        </p:nvSpPr>
        <p:spPr>
          <a:xfrm>
            <a:off x="305515" y="1484784"/>
            <a:ext cx="11445812" cy="4392488"/>
          </a:xfrm>
          <a:prstGeom prst="rect">
            <a:avLst/>
          </a:prstGeom>
        </p:spPr>
        <p:txBody>
          <a:bodyPr/>
          <a:lstStyle>
            <a:lvl1pPr marL="192881" indent="-192881">
              <a:buFont typeface="Wingdings" panose="05000000000000000000" pitchFamily="2" charset="2"/>
              <a:buChar char="§"/>
              <a:defRPr sz="1125">
                <a:latin typeface="Arial" pitchFamily="34" charset="0"/>
                <a:cs typeface="Arial" pitchFamily="34" charset="0"/>
              </a:defRPr>
            </a:lvl1pPr>
            <a:lvl2pPr marL="417910" indent="-160735">
              <a:buFont typeface="Wingdings" pitchFamily="2" charset="2"/>
              <a:buChar char="§"/>
              <a:defRPr sz="1125">
                <a:latin typeface="Arial" pitchFamily="34" charset="0"/>
                <a:cs typeface="Arial" pitchFamily="34" charset="0"/>
              </a:defRPr>
            </a:lvl2pPr>
            <a:lvl3pPr marL="642938" indent="-128588">
              <a:buFont typeface="Wingdings" pitchFamily="2" charset="2"/>
              <a:buChar char="§"/>
              <a:defRPr sz="1125">
                <a:solidFill>
                  <a:schemeClr val="tx1">
                    <a:lumMod val="65000"/>
                    <a:lumOff val="35000"/>
                  </a:schemeClr>
                </a:solidFill>
                <a:latin typeface="Arial" pitchFamily="34" charset="0"/>
                <a:cs typeface="Arial" pitchFamily="34" charset="0"/>
              </a:defRPr>
            </a:lvl3pPr>
            <a:lvl4pPr marL="900113" indent="-128588">
              <a:buFont typeface="Wingdings" pitchFamily="2" charset="2"/>
              <a:buChar char="§"/>
              <a:defRPr>
                <a:latin typeface="Arial" pitchFamily="34" charset="0"/>
                <a:cs typeface="Arial" pitchFamily="34" charset="0"/>
              </a:defRPr>
            </a:lvl4pPr>
            <a:lvl5pPr marL="1157288" indent="-128588">
              <a:buFont typeface="Wingdings" pitchFamily="2" charset="2"/>
              <a:buChar cha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1"/>
          </p:nvPr>
        </p:nvSpPr>
        <p:spPr>
          <a:xfrm>
            <a:off x="11279717" y="6303964"/>
            <a:ext cx="541867"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500">
                <a:solidFill>
                  <a:srgbClr val="898989"/>
                </a:solidFill>
              </a:defRPr>
            </a:lvl1pPr>
          </a:lstStyle>
          <a:p>
            <a:pPr fontAlgn="base">
              <a:spcBef>
                <a:spcPct val="0"/>
              </a:spcBef>
              <a:spcAft>
                <a:spcPct val="0"/>
              </a:spcAft>
              <a:defRPr/>
            </a:pPr>
            <a:fld id="{B4E12AC1-DF28-4F59-B41D-CF7C8C85A43D}" type="slidenum">
              <a:rPr lang="en-GB" altLang="en-US">
                <a:latin typeface="Arial" panose="020B0604020202020204" pitchFamily="34" charset="0"/>
                <a:cs typeface="Arial" panose="020B0604020202020204" pitchFamily="34" charset="0"/>
              </a:rPr>
              <a:pPr fontAlgn="base">
                <a:spcBef>
                  <a:spcPct val="0"/>
                </a:spcBef>
                <a:spcAft>
                  <a:spcPct val="0"/>
                </a:spcAft>
                <a:defRPr/>
              </a:pPr>
              <a:t>‹#›</a:t>
            </a:fld>
            <a:endParaRPr lang="en-GB"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9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lide white">
    <p:spTree>
      <p:nvGrpSpPr>
        <p:cNvPr id="1" name=""/>
        <p:cNvGrpSpPr/>
        <p:nvPr/>
      </p:nvGrpSpPr>
      <p:grpSpPr>
        <a:xfrm>
          <a:off x="0" y="0"/>
          <a:ext cx="0" cy="0"/>
          <a:chOff x="0" y="0"/>
          <a:chExt cx="0" cy="0"/>
        </a:xfrm>
      </p:grpSpPr>
      <p:pic>
        <p:nvPicPr>
          <p:cNvPr id="5" name="Picture 12" descr="home_icon"/>
          <p:cNvPicPr>
            <a:picLocks noChangeAspect="1" noChangeArrowheads="1"/>
          </p:cNvPicPr>
          <p:nvPr userDrawn="1"/>
        </p:nvPicPr>
        <p:blipFill>
          <a:blip r:embed="rId2" cstate="print">
            <a:lum bright="18000" contrast="-30000"/>
            <a:extLst>
              <a:ext uri="{28A0092B-C50C-407E-A947-70E740481C1C}">
                <a14:useLocalDpi xmlns:a14="http://schemas.microsoft.com/office/drawing/2010/main" val="0"/>
              </a:ext>
            </a:extLst>
          </a:blip>
          <a:srcRect/>
          <a:stretch>
            <a:fillRect/>
          </a:stretch>
        </p:blipFill>
        <p:spPr bwMode="auto">
          <a:xfrm>
            <a:off x="334435" y="6289675"/>
            <a:ext cx="57573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239349" y="188640"/>
            <a:ext cx="8448939" cy="1008112"/>
          </a:xfrm>
          <a:prstGeom prst="rect">
            <a:avLst/>
          </a:prstGeom>
        </p:spPr>
        <p:txBody>
          <a:bodyPr/>
          <a:lstStyle>
            <a:lvl1pPr algn="l">
              <a:defRPr sz="1181">
                <a:solidFill>
                  <a:schemeClr val="tx1"/>
                </a:solidFill>
                <a:latin typeface="Arial" pitchFamily="34" charset="0"/>
                <a:cs typeface="Arial" pitchFamily="34" charset="0"/>
              </a:defRPr>
            </a:lvl1pPr>
          </a:lstStyle>
          <a:p>
            <a:r>
              <a:rPr lang="en-US" dirty="0"/>
              <a:t>Click to edit Master title style</a:t>
            </a:r>
            <a:endParaRPr lang="en-GB" dirty="0"/>
          </a:p>
        </p:txBody>
      </p:sp>
      <p:sp>
        <p:nvSpPr>
          <p:cNvPr id="4" name="Text Placeholder 7"/>
          <p:cNvSpPr>
            <a:spLocks noGrp="1"/>
          </p:cNvSpPr>
          <p:nvPr>
            <p:ph type="body" sz="quarter" idx="10"/>
          </p:nvPr>
        </p:nvSpPr>
        <p:spPr>
          <a:xfrm>
            <a:off x="305515" y="1484784"/>
            <a:ext cx="11445812" cy="4392488"/>
          </a:xfrm>
          <a:prstGeom prst="rect">
            <a:avLst/>
          </a:prstGeom>
        </p:spPr>
        <p:txBody>
          <a:bodyPr/>
          <a:lstStyle>
            <a:lvl1pPr marL="144661" indent="-144661">
              <a:buFont typeface="Wingdings" panose="05000000000000000000" pitchFamily="2" charset="2"/>
              <a:buChar char="§"/>
              <a:defRPr sz="844">
                <a:latin typeface="Arial" pitchFamily="34" charset="0"/>
                <a:cs typeface="Arial" pitchFamily="34" charset="0"/>
              </a:defRPr>
            </a:lvl1pPr>
            <a:lvl2pPr marL="313433" indent="-120551">
              <a:buFont typeface="Wingdings" pitchFamily="2" charset="2"/>
              <a:buChar char="§"/>
              <a:defRPr sz="844">
                <a:latin typeface="Arial" pitchFamily="34" charset="0"/>
                <a:cs typeface="Arial" pitchFamily="34" charset="0"/>
              </a:defRPr>
            </a:lvl2pPr>
            <a:lvl3pPr marL="482204" indent="-96441">
              <a:buFont typeface="Wingdings" pitchFamily="2" charset="2"/>
              <a:buChar char="§"/>
              <a:defRPr sz="844">
                <a:solidFill>
                  <a:schemeClr val="tx1">
                    <a:lumMod val="65000"/>
                    <a:lumOff val="35000"/>
                  </a:schemeClr>
                </a:solidFill>
                <a:latin typeface="Arial" pitchFamily="34" charset="0"/>
                <a:cs typeface="Arial" pitchFamily="34" charset="0"/>
              </a:defRPr>
            </a:lvl3pPr>
            <a:lvl4pPr marL="675085" indent="-96441">
              <a:buFont typeface="Wingdings" pitchFamily="2" charset="2"/>
              <a:buChar char="§"/>
              <a:defRPr>
                <a:latin typeface="Arial" pitchFamily="34" charset="0"/>
                <a:cs typeface="Arial" pitchFamily="34" charset="0"/>
              </a:defRPr>
            </a:lvl4pPr>
            <a:lvl5pPr marL="867966" indent="-96441">
              <a:buFont typeface="Wingdings" pitchFamily="2" charset="2"/>
              <a:buChar cha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1"/>
          </p:nvPr>
        </p:nvSpPr>
        <p:spPr>
          <a:xfrm>
            <a:off x="11279717" y="6303966"/>
            <a:ext cx="541867"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375">
                <a:solidFill>
                  <a:srgbClr val="898989"/>
                </a:solidFill>
              </a:defRPr>
            </a:lvl1pPr>
          </a:lstStyle>
          <a:p>
            <a:pPr fontAlgn="base">
              <a:spcBef>
                <a:spcPct val="0"/>
              </a:spcBef>
              <a:spcAft>
                <a:spcPct val="0"/>
              </a:spcAft>
              <a:defRPr/>
            </a:pPr>
            <a:fld id="{B4E12AC1-DF28-4F59-B41D-CF7C8C85A43D}" type="slidenum">
              <a:rPr lang="en-GB" altLang="en-US">
                <a:latin typeface="Arial" panose="020B0604020202020204" pitchFamily="34" charset="0"/>
                <a:cs typeface="Arial" panose="020B0604020202020204" pitchFamily="34" charset="0"/>
              </a:rPr>
              <a:pPr fontAlgn="base">
                <a:spcBef>
                  <a:spcPct val="0"/>
                </a:spcBef>
                <a:spcAft>
                  <a:spcPct val="0"/>
                </a:spcAft>
                <a:defRPr/>
              </a:pPr>
              <a:t>‹#›</a:t>
            </a:fld>
            <a:endParaRPr lang="en-GB"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374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609600" y="6356353"/>
            <a:ext cx="2844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6" name="Footer Placeholder 5"/>
          <p:cNvSpPr>
            <a:spLocks noGrp="1" noChangeArrowheads="1"/>
          </p:cNvSpPr>
          <p:nvPr>
            <p:ph type="ftr" sz="quarter" idx="11"/>
          </p:nvPr>
        </p:nvSpPr>
        <p:spPr>
          <a:xfrm>
            <a:off x="4165600" y="6356353"/>
            <a:ext cx="3860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7" name="Slide Number Placeholder 6"/>
          <p:cNvSpPr>
            <a:spLocks noGrp="1" noChangeArrowheads="1"/>
          </p:cNvSpPr>
          <p:nvPr>
            <p:ph type="sldNum" sz="quarter" idx="12"/>
          </p:nvPr>
        </p:nvSpPr>
        <p:spPr>
          <a:xfrm>
            <a:off x="8737600" y="6356353"/>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fontAlgn="base">
              <a:spcBef>
                <a:spcPct val="0"/>
              </a:spcBef>
              <a:spcAft>
                <a:spcPct val="0"/>
              </a:spcAft>
              <a:defRPr/>
            </a:pPr>
            <a:fld id="{30F83B4A-12EF-4FA0-9787-E6995449841A}"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30560757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lvl1pPr>
              <a:defRPr>
                <a:solidFill>
                  <a:schemeClr val="tx1">
                    <a:lumMod val="65000"/>
                    <a:lumOff val="35000"/>
                  </a:schemeClr>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F12DA7B4-47AF-4808-8782-A0482F7D2CBB}" type="datetimeFigureOut">
              <a:rPr lang="en-GB"/>
              <a:pPr>
                <a:defRPr/>
              </a:pPr>
              <a:t>20/10/2023</a:t>
            </a:fld>
            <a:endParaRPr lang="en-GB"/>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endParaRPr lang="en-GB"/>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1B86A5A7-982B-4448-ABC8-E2FB013AA236}" type="slidenum">
              <a:rPr lang="en-GB"/>
              <a:pPr>
                <a:defRPr/>
              </a:pPr>
              <a:t>‹#›</a:t>
            </a:fld>
            <a:endParaRPr lang="en-GB"/>
          </a:p>
        </p:txBody>
      </p:sp>
    </p:spTree>
    <p:extLst>
      <p:ext uri="{BB962C8B-B14F-4D97-AF65-F5344CB8AC3E}">
        <p14:creationId xmlns:p14="http://schemas.microsoft.com/office/powerpoint/2010/main" val="39013969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65000"/>
                    <a:lumOff val="3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F02F19ED-542B-4DB8-BE6F-BFC4EB471BFB}" type="datetimeFigureOut">
              <a:rPr lang="en-GB"/>
              <a:pPr>
                <a:defRPr/>
              </a:pPr>
              <a:t>20/10/2023</a:t>
            </a:fld>
            <a:endParaRPr lang="en-GB"/>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endParaRPr lang="en-GB"/>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D9D1DD68-B3F5-4782-821A-2F3833D64BFF}" type="slidenum">
              <a:rPr lang="en-GB"/>
              <a:pPr>
                <a:defRPr/>
              </a:pPr>
              <a:t>‹#›</a:t>
            </a:fld>
            <a:endParaRPr lang="en-GB"/>
          </a:p>
        </p:txBody>
      </p:sp>
    </p:spTree>
    <p:extLst>
      <p:ext uri="{BB962C8B-B14F-4D97-AF65-F5344CB8AC3E}">
        <p14:creationId xmlns:p14="http://schemas.microsoft.com/office/powerpoint/2010/main" val="315340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D8CE742F-B07E-4009-BC2E-A7BC7CE4FCF0}" type="datetimeFigureOut">
              <a:rPr lang="en-GB"/>
              <a:pPr>
                <a:defRPr/>
              </a:pPr>
              <a:t>20/10/2023</a:t>
            </a:fld>
            <a:endParaRPr lang="en-GB"/>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endParaRPr lang="en-GB"/>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BE45904A-FC7B-4676-8FE8-A99541655C28}" type="slidenum">
              <a:rPr lang="en-GB"/>
              <a:pPr>
                <a:defRPr/>
              </a:pPr>
              <a:t>‹#›</a:t>
            </a:fld>
            <a:endParaRPr lang="en-GB"/>
          </a:p>
        </p:txBody>
      </p:sp>
    </p:spTree>
    <p:extLst>
      <p:ext uri="{BB962C8B-B14F-4D97-AF65-F5344CB8AC3E}">
        <p14:creationId xmlns:p14="http://schemas.microsoft.com/office/powerpoint/2010/main" val="1218877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90B85AED-CE0B-424F-B600-249CEE863058}" type="datetimeFigureOut">
              <a:rPr lang="en-GB"/>
              <a:pPr>
                <a:defRPr/>
              </a:pPr>
              <a:t>20/10/2023</a:t>
            </a:fld>
            <a:endParaRPr lang="en-GB"/>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endParaRPr lang="en-GB"/>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03B54088-492F-4153-A615-40A1C4256E8A}" type="slidenum">
              <a:rPr lang="en-GB"/>
              <a:pPr>
                <a:defRPr/>
              </a:pPr>
              <a:t>‹#›</a:t>
            </a:fld>
            <a:endParaRPr lang="en-GB"/>
          </a:p>
        </p:txBody>
      </p:sp>
    </p:spTree>
    <p:extLst>
      <p:ext uri="{BB962C8B-B14F-4D97-AF65-F5344CB8AC3E}">
        <p14:creationId xmlns:p14="http://schemas.microsoft.com/office/powerpoint/2010/main" val="857217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7687671E-22F8-44E1-AA26-FB2702579FAB}" type="datetimeFigureOut">
              <a:rPr lang="en-GB"/>
              <a:pPr>
                <a:defRPr/>
              </a:pPr>
              <a:t>20/10/2023</a:t>
            </a:fld>
            <a:endParaRPr lang="en-GB"/>
          </a:p>
        </p:txBody>
      </p:sp>
      <p:sp>
        <p:nvSpPr>
          <p:cNvPr id="8" name="Footer Placeholder 7"/>
          <p:cNvSpPr>
            <a:spLocks noGrp="1"/>
          </p:cNvSpPr>
          <p:nvPr>
            <p:ph type="ftr" sz="quarter" idx="11"/>
          </p:nvPr>
        </p:nvSpPr>
        <p:spPr>
          <a:xfrm>
            <a:off x="4165600" y="6356355"/>
            <a:ext cx="3860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endParaRPr lang="en-GB"/>
          </a:p>
        </p:txBody>
      </p:sp>
      <p:sp>
        <p:nvSpPr>
          <p:cNvPr id="9" name="Slide Number Placeholder 8"/>
          <p:cNvSpPr>
            <a:spLocks noGrp="1"/>
          </p:cNvSpPr>
          <p:nvPr>
            <p:ph type="sldNum" sz="quarter" idx="12"/>
          </p:nvPr>
        </p:nvSpPr>
        <p:spPr>
          <a:xfrm>
            <a:off x="8737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77F9B414-6810-43EC-BD3E-AE67E284EBC4}" type="slidenum">
              <a:rPr lang="en-GB"/>
              <a:pPr>
                <a:defRPr/>
              </a:pPr>
              <a:t>‹#›</a:t>
            </a:fld>
            <a:endParaRPr lang="en-GB"/>
          </a:p>
        </p:txBody>
      </p:sp>
    </p:spTree>
    <p:extLst>
      <p:ext uri="{BB962C8B-B14F-4D97-AF65-F5344CB8AC3E}">
        <p14:creationId xmlns:p14="http://schemas.microsoft.com/office/powerpoint/2010/main" val="29697224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C734316E-578C-471C-BA81-ECAD1D4CC747}" type="datetimeFigureOut">
              <a:rPr lang="en-GB"/>
              <a:pPr>
                <a:defRPr/>
              </a:pPr>
              <a:t>20/10/2023</a:t>
            </a:fld>
            <a:endParaRPr lang="en-GB"/>
          </a:p>
        </p:txBody>
      </p:sp>
      <p:sp>
        <p:nvSpPr>
          <p:cNvPr id="4" name="Footer Placeholder 3"/>
          <p:cNvSpPr>
            <a:spLocks noGrp="1"/>
          </p:cNvSpPr>
          <p:nvPr>
            <p:ph type="ftr" sz="quarter" idx="11"/>
          </p:nvPr>
        </p:nvSpPr>
        <p:spPr>
          <a:xfrm>
            <a:off x="4165600" y="6356355"/>
            <a:ext cx="3860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endParaRPr lang="en-GB"/>
          </a:p>
        </p:txBody>
      </p:sp>
      <p:sp>
        <p:nvSpPr>
          <p:cNvPr id="5" name="Slide Number Placeholder 4"/>
          <p:cNvSpPr>
            <a:spLocks noGrp="1"/>
          </p:cNvSpPr>
          <p:nvPr>
            <p:ph type="sldNum" sz="quarter" idx="12"/>
          </p:nvPr>
        </p:nvSpPr>
        <p:spPr>
          <a:xfrm>
            <a:off x="8737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02E37F67-F075-4BE1-B844-DC5B26BE176C}" type="slidenum">
              <a:rPr lang="en-GB"/>
              <a:pPr>
                <a:defRPr/>
              </a:pPr>
              <a:t>‹#›</a:t>
            </a:fld>
            <a:endParaRPr lang="en-GB"/>
          </a:p>
        </p:txBody>
      </p:sp>
    </p:spTree>
    <p:extLst>
      <p:ext uri="{BB962C8B-B14F-4D97-AF65-F5344CB8AC3E}">
        <p14:creationId xmlns:p14="http://schemas.microsoft.com/office/powerpoint/2010/main" val="29034104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A82F6542-8BD6-4198-BE67-AE194001B9A1}" type="datetimeFigureOut">
              <a:rPr lang="en-GB"/>
              <a:pPr>
                <a:defRPr/>
              </a:pPr>
              <a:t>20/10/2023</a:t>
            </a:fld>
            <a:endParaRPr lang="en-GB"/>
          </a:p>
        </p:txBody>
      </p:sp>
      <p:sp>
        <p:nvSpPr>
          <p:cNvPr id="3" name="Footer Placeholder 2"/>
          <p:cNvSpPr>
            <a:spLocks noGrp="1"/>
          </p:cNvSpPr>
          <p:nvPr>
            <p:ph type="ftr" sz="quarter" idx="11"/>
          </p:nvPr>
        </p:nvSpPr>
        <p:spPr>
          <a:xfrm>
            <a:off x="4165600" y="6356355"/>
            <a:ext cx="3860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endParaRPr lang="en-GB"/>
          </a:p>
        </p:txBody>
      </p:sp>
      <p:sp>
        <p:nvSpPr>
          <p:cNvPr id="4" name="Slide Number Placeholder 3"/>
          <p:cNvSpPr>
            <a:spLocks noGrp="1"/>
          </p:cNvSpPr>
          <p:nvPr>
            <p:ph type="sldNum" sz="quarter" idx="12"/>
          </p:nvPr>
        </p:nvSpPr>
        <p:spPr>
          <a:xfrm>
            <a:off x="8737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EB4585CD-DB4A-47D8-B76B-843D74EF7C0F}" type="slidenum">
              <a:rPr lang="en-GB"/>
              <a:pPr>
                <a:defRPr/>
              </a:pPr>
              <a:t>‹#›</a:t>
            </a:fld>
            <a:endParaRPr lang="en-GB"/>
          </a:p>
        </p:txBody>
      </p:sp>
    </p:spTree>
    <p:extLst>
      <p:ext uri="{BB962C8B-B14F-4D97-AF65-F5344CB8AC3E}">
        <p14:creationId xmlns:p14="http://schemas.microsoft.com/office/powerpoint/2010/main" val="138668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7BDF56B9-856D-46A8-AE86-0562ECECD5FC}" type="datetimeFigureOut">
              <a:rPr lang="en-GB"/>
              <a:pPr>
                <a:defRPr/>
              </a:pPr>
              <a:t>20/10/2023</a:t>
            </a:fld>
            <a:endParaRPr lang="en-GB"/>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endParaRPr lang="en-GB"/>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26CD9A04-E76F-47D7-9682-1CDB2650B06E}" type="slidenum">
              <a:rPr lang="en-GB"/>
              <a:pPr>
                <a:defRPr/>
              </a:pPr>
              <a:t>‹#›</a:t>
            </a:fld>
            <a:endParaRPr lang="en-GB"/>
          </a:p>
        </p:txBody>
      </p:sp>
    </p:spTree>
    <p:extLst>
      <p:ext uri="{BB962C8B-B14F-4D97-AF65-F5344CB8AC3E}">
        <p14:creationId xmlns:p14="http://schemas.microsoft.com/office/powerpoint/2010/main" val="418205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197600" y="1600203"/>
            <a:ext cx="5384800" cy="4525963"/>
          </a:xfrm>
        </p:spPr>
        <p:txBody>
          <a:bodyPr rtlCol="0">
            <a:normAutofit/>
          </a:bodyPr>
          <a:lstStyle/>
          <a:p>
            <a:pPr lvl="0"/>
            <a:endParaRPr lang="en-GB" noProof="0"/>
          </a:p>
        </p:txBody>
      </p:sp>
      <p:sp>
        <p:nvSpPr>
          <p:cNvPr id="5" name="Date Placeholder 4"/>
          <p:cNvSpPr>
            <a:spLocks noGrp="1" noChangeArrowheads="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6" name="Footer Placeholder 5"/>
          <p:cNvSpPr>
            <a:spLocks noGrp="1" noChangeArrowheads="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7" name="Slide Number Placeholder 6"/>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fontAlgn="base">
              <a:spcBef>
                <a:spcPct val="0"/>
              </a:spcBef>
              <a:spcAft>
                <a:spcPct val="0"/>
              </a:spcAft>
              <a:defRPr/>
            </a:pPr>
            <a:fld id="{58472884-C729-4E01-97DB-ADA777A933BC}"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18917040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F205C2F8-C079-4B07-BE40-36BBEA57D071}" type="datetimeFigureOut">
              <a:rPr lang="en-GB"/>
              <a:pPr>
                <a:defRPr/>
              </a:pPr>
              <a:t>20/10/2023</a:t>
            </a:fld>
            <a:endParaRPr lang="en-GB"/>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endParaRPr lang="en-GB"/>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89A7C94F-F739-4E2D-A9E9-F3F18A5319BB}" type="slidenum">
              <a:rPr lang="en-GB"/>
              <a:pPr>
                <a:defRPr/>
              </a:pPr>
              <a:t>‹#›</a:t>
            </a:fld>
            <a:endParaRPr lang="en-GB"/>
          </a:p>
        </p:txBody>
      </p:sp>
    </p:spTree>
    <p:extLst>
      <p:ext uri="{BB962C8B-B14F-4D97-AF65-F5344CB8AC3E}">
        <p14:creationId xmlns:p14="http://schemas.microsoft.com/office/powerpoint/2010/main" val="2854920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7E72E625-6E94-4492-A95B-4D7EDA8FE8EE}" type="datetimeFigureOut">
              <a:rPr lang="en-GB"/>
              <a:pPr>
                <a:defRPr/>
              </a:pPr>
              <a:t>20/10/2023</a:t>
            </a:fld>
            <a:endParaRPr lang="en-GB"/>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endParaRPr lang="en-GB"/>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2AC01269-515B-446E-93EA-07DF325D8279}" type="slidenum">
              <a:rPr lang="en-GB"/>
              <a:pPr>
                <a:defRPr/>
              </a:pPr>
              <a:t>‹#›</a:t>
            </a:fld>
            <a:endParaRPr lang="en-GB"/>
          </a:p>
        </p:txBody>
      </p:sp>
    </p:spTree>
    <p:extLst>
      <p:ext uri="{BB962C8B-B14F-4D97-AF65-F5344CB8AC3E}">
        <p14:creationId xmlns:p14="http://schemas.microsoft.com/office/powerpoint/2010/main" val="524935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9AF5C38C-6E27-42ED-BE9F-A603F9067874}" type="datetimeFigureOut">
              <a:rPr lang="en-GB"/>
              <a:pPr>
                <a:defRPr/>
              </a:pPr>
              <a:t>20/10/2023</a:t>
            </a:fld>
            <a:endParaRPr lang="en-GB"/>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endParaRPr lang="en-GB"/>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lvl1pPr fontAlgn="auto">
              <a:spcBef>
                <a:spcPts val="0"/>
              </a:spcBef>
              <a:spcAft>
                <a:spcPts val="0"/>
              </a:spcAft>
              <a:defRPr>
                <a:solidFill>
                  <a:prstClr val="black"/>
                </a:solidFill>
                <a:latin typeface="Calibri"/>
                <a:cs typeface="+mn-cs"/>
              </a:defRPr>
            </a:lvl1pPr>
          </a:lstStyle>
          <a:p>
            <a:pPr>
              <a:defRPr/>
            </a:pPr>
            <a:fld id="{A0F37091-860E-4F82-A662-DD80934988BD}" type="slidenum">
              <a:rPr lang="en-GB"/>
              <a:pPr>
                <a:defRPr/>
              </a:pPr>
              <a:t>‹#›</a:t>
            </a:fld>
            <a:endParaRPr lang="en-GB"/>
          </a:p>
        </p:txBody>
      </p:sp>
    </p:spTree>
    <p:extLst>
      <p:ext uri="{BB962C8B-B14F-4D97-AF65-F5344CB8AC3E}">
        <p14:creationId xmlns:p14="http://schemas.microsoft.com/office/powerpoint/2010/main" val="4529604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lvl1pPr>
              <a:defRPr>
                <a:solidFill>
                  <a:schemeClr val="tx1">
                    <a:lumMod val="65000"/>
                    <a:lumOff val="35000"/>
                  </a:schemeClr>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61"/>
            <a:ext cx="2844800" cy="365125"/>
          </a:xfrm>
          <a:prstGeom prst="rect">
            <a:avLst/>
          </a:prstGeom>
        </p:spPr>
        <p:txBody>
          <a:bodyPr/>
          <a:lstStyle/>
          <a:p>
            <a:fld id="{672C2F7D-03CD-4133-AAB7-597322BFE1A0}" type="datetimeFigureOut">
              <a:rPr lang="en-GB">
                <a:solidFill>
                  <a:prstClr val="black"/>
                </a:solidFill>
                <a:cs typeface="Arial" charset="0"/>
              </a:rPr>
              <a:pPr/>
              <a:t>20/10/2023</a:t>
            </a:fld>
            <a:endParaRPr lang="en-GB">
              <a:solidFill>
                <a:prstClr val="black"/>
              </a:solidFill>
              <a:cs typeface="Arial" charset="0"/>
            </a:endParaRPr>
          </a:p>
        </p:txBody>
      </p:sp>
      <p:sp>
        <p:nvSpPr>
          <p:cNvPr id="5" name="Footer Placeholder 4"/>
          <p:cNvSpPr>
            <a:spLocks noGrp="1"/>
          </p:cNvSpPr>
          <p:nvPr>
            <p:ph type="ftr" sz="quarter" idx="11"/>
          </p:nvPr>
        </p:nvSpPr>
        <p:spPr>
          <a:xfrm>
            <a:off x="4165600" y="6356361"/>
            <a:ext cx="3860800" cy="365125"/>
          </a:xfrm>
          <a:prstGeom prst="rect">
            <a:avLst/>
          </a:prstGeom>
        </p:spPr>
        <p:txBody>
          <a:bodyPr/>
          <a:lstStyle/>
          <a:p>
            <a:endParaRPr lang="en-GB">
              <a:solidFill>
                <a:prstClr val="black"/>
              </a:solidFill>
              <a:cs typeface="Arial" charset="0"/>
            </a:endParaRPr>
          </a:p>
        </p:txBody>
      </p:sp>
      <p:sp>
        <p:nvSpPr>
          <p:cNvPr id="6" name="Slide Number Placeholder 5"/>
          <p:cNvSpPr>
            <a:spLocks noGrp="1"/>
          </p:cNvSpPr>
          <p:nvPr>
            <p:ph type="sldNum" sz="quarter" idx="12"/>
          </p:nvPr>
        </p:nvSpPr>
        <p:spPr>
          <a:xfrm>
            <a:off x="8737600" y="6356361"/>
            <a:ext cx="2844800" cy="365125"/>
          </a:xfrm>
          <a:prstGeom prst="rect">
            <a:avLst/>
          </a:prstGeom>
        </p:spPr>
        <p:txBody>
          <a:bodyPr/>
          <a:lstStyle/>
          <a:p>
            <a:fld id="{1B85A7D9-2825-4E62-ABEA-C421ACB92CE9}" type="slidenum">
              <a:rPr lang="en-GB">
                <a:solidFill>
                  <a:prstClr val="black"/>
                </a:solidFill>
                <a:cs typeface="Arial" charset="0"/>
              </a:rPr>
              <a:pPr/>
              <a:t>‹#›</a:t>
            </a:fld>
            <a:endParaRPr lang="en-GB">
              <a:solidFill>
                <a:prstClr val="black"/>
              </a:solidFill>
              <a:cs typeface="Arial" charset="0"/>
            </a:endParaRPr>
          </a:p>
        </p:txBody>
      </p:sp>
    </p:spTree>
    <p:extLst>
      <p:ext uri="{BB962C8B-B14F-4D97-AF65-F5344CB8AC3E}">
        <p14:creationId xmlns:p14="http://schemas.microsoft.com/office/powerpoint/2010/main" val="39611060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65000"/>
                    <a:lumOff val="3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61"/>
            <a:ext cx="2844800" cy="365125"/>
          </a:xfrm>
          <a:prstGeom prst="rect">
            <a:avLst/>
          </a:prstGeom>
        </p:spPr>
        <p:txBody>
          <a:bodyPr/>
          <a:lstStyle/>
          <a:p>
            <a:fld id="{672C2F7D-03CD-4133-AAB7-597322BFE1A0}" type="datetimeFigureOut">
              <a:rPr lang="en-GB">
                <a:solidFill>
                  <a:prstClr val="black"/>
                </a:solidFill>
                <a:cs typeface="Arial" charset="0"/>
              </a:rPr>
              <a:pPr/>
              <a:t>20/10/2023</a:t>
            </a:fld>
            <a:endParaRPr lang="en-GB">
              <a:solidFill>
                <a:prstClr val="black"/>
              </a:solidFill>
              <a:cs typeface="Arial" charset="0"/>
            </a:endParaRPr>
          </a:p>
        </p:txBody>
      </p:sp>
      <p:sp>
        <p:nvSpPr>
          <p:cNvPr id="5" name="Footer Placeholder 4"/>
          <p:cNvSpPr>
            <a:spLocks noGrp="1"/>
          </p:cNvSpPr>
          <p:nvPr>
            <p:ph type="ftr" sz="quarter" idx="11"/>
          </p:nvPr>
        </p:nvSpPr>
        <p:spPr>
          <a:xfrm>
            <a:off x="4165600" y="6356361"/>
            <a:ext cx="3860800" cy="365125"/>
          </a:xfrm>
          <a:prstGeom prst="rect">
            <a:avLst/>
          </a:prstGeom>
        </p:spPr>
        <p:txBody>
          <a:bodyPr/>
          <a:lstStyle/>
          <a:p>
            <a:endParaRPr lang="en-GB">
              <a:solidFill>
                <a:prstClr val="black"/>
              </a:solidFill>
              <a:cs typeface="Arial" charset="0"/>
            </a:endParaRPr>
          </a:p>
        </p:txBody>
      </p:sp>
      <p:sp>
        <p:nvSpPr>
          <p:cNvPr id="6" name="Slide Number Placeholder 5"/>
          <p:cNvSpPr>
            <a:spLocks noGrp="1"/>
          </p:cNvSpPr>
          <p:nvPr>
            <p:ph type="sldNum" sz="quarter" idx="12"/>
          </p:nvPr>
        </p:nvSpPr>
        <p:spPr>
          <a:xfrm>
            <a:off x="8737600" y="6356361"/>
            <a:ext cx="2844800" cy="365125"/>
          </a:xfrm>
          <a:prstGeom prst="rect">
            <a:avLst/>
          </a:prstGeom>
        </p:spPr>
        <p:txBody>
          <a:bodyPr/>
          <a:lstStyle/>
          <a:p>
            <a:fld id="{1B85A7D9-2825-4E62-ABEA-C421ACB92CE9}" type="slidenum">
              <a:rPr lang="en-GB">
                <a:solidFill>
                  <a:prstClr val="black"/>
                </a:solidFill>
                <a:cs typeface="Arial" charset="0"/>
              </a:rPr>
              <a:pPr/>
              <a:t>‹#›</a:t>
            </a:fld>
            <a:endParaRPr lang="en-GB">
              <a:solidFill>
                <a:prstClr val="black"/>
              </a:solidFill>
              <a:cs typeface="Arial" charset="0"/>
            </a:endParaRPr>
          </a:p>
        </p:txBody>
      </p:sp>
    </p:spTree>
    <p:extLst>
      <p:ext uri="{BB962C8B-B14F-4D97-AF65-F5344CB8AC3E}">
        <p14:creationId xmlns:p14="http://schemas.microsoft.com/office/powerpoint/2010/main" val="25162460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2540000" cy="457200"/>
          </a:xfrm>
          <a:prstGeom prst="rect">
            <a:avLst/>
          </a:prstGeom>
        </p:spPr>
        <p:txBody>
          <a:bodyPr/>
          <a:lstStyle>
            <a:lvl1pPr>
              <a:defRPr/>
            </a:lvl1pPr>
          </a:lstStyle>
          <a:p>
            <a:endParaRPr lang="en-GB">
              <a:solidFill>
                <a:srgbClr val="000000"/>
              </a:solidFill>
              <a:cs typeface="Arial" charset="0"/>
            </a:endParaRPr>
          </a:p>
        </p:txBody>
      </p:sp>
      <p:sp>
        <p:nvSpPr>
          <p:cNvPr id="3" name="Footer Placeholder 2"/>
          <p:cNvSpPr>
            <a:spLocks noGrp="1"/>
          </p:cNvSpPr>
          <p:nvPr>
            <p:ph type="ftr" sz="quarter" idx="11"/>
          </p:nvPr>
        </p:nvSpPr>
        <p:spPr>
          <a:xfrm>
            <a:off x="4165600" y="6248400"/>
            <a:ext cx="3860800" cy="457200"/>
          </a:xfrm>
          <a:prstGeom prst="rect">
            <a:avLst/>
          </a:prstGeom>
        </p:spPr>
        <p:txBody>
          <a:bodyPr/>
          <a:lstStyle>
            <a:lvl1pPr>
              <a:defRPr/>
            </a:lvl1pPr>
          </a:lstStyle>
          <a:p>
            <a:endParaRPr lang="en-GB">
              <a:solidFill>
                <a:srgbClr val="000000"/>
              </a:solidFill>
              <a:cs typeface="Arial" charset="0"/>
            </a:endParaRPr>
          </a:p>
        </p:txBody>
      </p:sp>
      <p:sp>
        <p:nvSpPr>
          <p:cNvPr id="4" name="Slide Number Placeholder 3"/>
          <p:cNvSpPr>
            <a:spLocks noGrp="1"/>
          </p:cNvSpPr>
          <p:nvPr>
            <p:ph type="sldNum" sz="quarter" idx="12"/>
          </p:nvPr>
        </p:nvSpPr>
        <p:spPr>
          <a:xfrm>
            <a:off x="8737600" y="6248400"/>
            <a:ext cx="2540000" cy="457200"/>
          </a:xfrm>
          <a:prstGeom prst="rect">
            <a:avLst/>
          </a:prstGeom>
        </p:spPr>
        <p:txBody>
          <a:bodyPr/>
          <a:lstStyle>
            <a:lvl1pPr>
              <a:defRPr/>
            </a:lvl1pPr>
          </a:lstStyle>
          <a:p>
            <a:fld id="{935FEA3B-0A32-4185-A205-607444549229}" type="slidenum">
              <a:rPr lang="en-GB">
                <a:solidFill>
                  <a:srgbClr val="000000"/>
                </a:solidFill>
                <a:cs typeface="Arial" charset="0"/>
              </a:rPr>
              <a:pPr/>
              <a:t>‹#›</a:t>
            </a:fld>
            <a:endParaRPr lang="en-GB">
              <a:solidFill>
                <a:srgbClr val="000000"/>
              </a:solidFill>
              <a:cs typeface="Arial" charset="0"/>
            </a:endParaRPr>
          </a:p>
        </p:txBody>
      </p:sp>
    </p:spTree>
    <p:extLst>
      <p:ext uri="{BB962C8B-B14F-4D97-AF65-F5344CB8AC3E}">
        <p14:creationId xmlns:p14="http://schemas.microsoft.com/office/powerpoint/2010/main" val="5643150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lide white">
    <p:spTree>
      <p:nvGrpSpPr>
        <p:cNvPr id="1" name=""/>
        <p:cNvGrpSpPr/>
        <p:nvPr/>
      </p:nvGrpSpPr>
      <p:grpSpPr>
        <a:xfrm>
          <a:off x="0" y="0"/>
          <a:ext cx="0" cy="0"/>
          <a:chOff x="0" y="0"/>
          <a:chExt cx="0" cy="0"/>
        </a:xfrm>
      </p:grpSpPr>
      <p:pic>
        <p:nvPicPr>
          <p:cNvPr id="5" name="Picture 12" descr="home_icon">
            <a:hlinkClick r:id="" action="ppaction://noaction"/>
          </p:cNvPr>
          <p:cNvPicPr>
            <a:picLocks noChangeAspect="1" noChangeArrowheads="1"/>
          </p:cNvPicPr>
          <p:nvPr userDrawn="1"/>
        </p:nvPicPr>
        <p:blipFill>
          <a:blip r:embed="rId2" cstate="print">
            <a:lum bright="18000" contrast="-30000"/>
          </a:blip>
          <a:srcRect/>
          <a:stretch>
            <a:fillRect/>
          </a:stretch>
        </p:blipFill>
        <p:spPr bwMode="auto">
          <a:xfrm>
            <a:off x="334436" y="6289675"/>
            <a:ext cx="575733" cy="382588"/>
          </a:xfrm>
          <a:prstGeom prst="rect">
            <a:avLst/>
          </a:prstGeom>
          <a:noFill/>
          <a:ln w="9525">
            <a:noFill/>
            <a:miter lim="800000"/>
            <a:headEnd/>
            <a:tailEnd/>
          </a:ln>
        </p:spPr>
      </p:pic>
      <p:sp>
        <p:nvSpPr>
          <p:cNvPr id="3" name="Title 1"/>
          <p:cNvSpPr>
            <a:spLocks noGrp="1"/>
          </p:cNvSpPr>
          <p:nvPr>
            <p:ph type="title"/>
          </p:nvPr>
        </p:nvSpPr>
        <p:spPr>
          <a:xfrm>
            <a:off x="239349" y="188640"/>
            <a:ext cx="8448939" cy="1008112"/>
          </a:xfrm>
          <a:prstGeom prst="rect">
            <a:avLst/>
          </a:prstGeom>
        </p:spPr>
        <p:txBody>
          <a:bodyPr/>
          <a:lstStyle>
            <a:lvl1pPr algn="l">
              <a:defRPr sz="1575">
                <a:solidFill>
                  <a:schemeClr val="tx1"/>
                </a:solidFill>
                <a:latin typeface="Arial" pitchFamily="34" charset="0"/>
                <a:cs typeface="Arial" pitchFamily="34" charset="0"/>
              </a:defRPr>
            </a:lvl1pPr>
          </a:lstStyle>
          <a:p>
            <a:r>
              <a:rPr lang="en-US" dirty="0"/>
              <a:t>Click to edit Master title style</a:t>
            </a:r>
            <a:endParaRPr lang="en-GB" dirty="0"/>
          </a:p>
        </p:txBody>
      </p:sp>
      <p:sp>
        <p:nvSpPr>
          <p:cNvPr id="4" name="Text Placeholder 7"/>
          <p:cNvSpPr>
            <a:spLocks noGrp="1"/>
          </p:cNvSpPr>
          <p:nvPr>
            <p:ph type="body" sz="quarter" idx="10"/>
          </p:nvPr>
        </p:nvSpPr>
        <p:spPr>
          <a:xfrm>
            <a:off x="305515" y="1484784"/>
            <a:ext cx="11445812" cy="4392488"/>
          </a:xfrm>
          <a:prstGeom prst="rect">
            <a:avLst/>
          </a:prstGeom>
        </p:spPr>
        <p:txBody>
          <a:bodyPr/>
          <a:lstStyle>
            <a:lvl1pPr marL="192881" indent="-192881">
              <a:buFont typeface="Wingdings" panose="05000000000000000000" pitchFamily="2" charset="2"/>
              <a:buChar char="§"/>
              <a:defRPr sz="1125">
                <a:latin typeface="Arial" pitchFamily="34" charset="0"/>
                <a:cs typeface="Arial" pitchFamily="34" charset="0"/>
              </a:defRPr>
            </a:lvl1pPr>
            <a:lvl2pPr marL="417910" indent="-160735">
              <a:buFont typeface="Wingdings" pitchFamily="2" charset="2"/>
              <a:buChar char="§"/>
              <a:defRPr sz="1125">
                <a:latin typeface="Arial" pitchFamily="34" charset="0"/>
                <a:cs typeface="Arial" pitchFamily="34" charset="0"/>
              </a:defRPr>
            </a:lvl2pPr>
            <a:lvl3pPr marL="642938" indent="-128588">
              <a:buFont typeface="Wingdings" pitchFamily="2" charset="2"/>
              <a:buChar char="§"/>
              <a:defRPr sz="1125">
                <a:solidFill>
                  <a:schemeClr val="tx1">
                    <a:lumMod val="65000"/>
                    <a:lumOff val="35000"/>
                  </a:schemeClr>
                </a:solidFill>
                <a:latin typeface="Arial" pitchFamily="34" charset="0"/>
                <a:cs typeface="Arial" pitchFamily="34" charset="0"/>
              </a:defRPr>
            </a:lvl3pPr>
            <a:lvl4pPr marL="900113" indent="-128588">
              <a:buFont typeface="Wingdings" pitchFamily="2" charset="2"/>
              <a:buChar char="§"/>
              <a:defRPr>
                <a:latin typeface="Arial" pitchFamily="34" charset="0"/>
                <a:cs typeface="Arial" pitchFamily="34" charset="0"/>
              </a:defRPr>
            </a:lvl4pPr>
            <a:lvl5pPr marL="1157288" indent="-128588">
              <a:buFont typeface="Wingdings" pitchFamily="2" charset="2"/>
              <a:buChar cha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1"/>
          </p:nvPr>
        </p:nvSpPr>
        <p:spPr>
          <a:xfrm>
            <a:off x="11279717" y="6303972"/>
            <a:ext cx="541867" cy="365125"/>
          </a:xfrm>
          <a:prstGeom prst="rect">
            <a:avLst/>
          </a:prstGeom>
        </p:spPr>
        <p:txBody>
          <a:bodyPr/>
          <a:lstStyle>
            <a:lvl1pPr algn="r">
              <a:defRPr sz="563">
                <a:latin typeface="Arial" panose="020B0604020202020204" pitchFamily="34" charset="0"/>
                <a:cs typeface="Arial" panose="020B0604020202020204" pitchFamily="34" charset="0"/>
              </a:defRPr>
            </a:lvl1pPr>
          </a:lstStyle>
          <a:p>
            <a:pPr>
              <a:defRPr/>
            </a:pPr>
            <a:fld id="{6C91F097-1242-4492-B9D2-F7C59EC9683E}" type="slidenum">
              <a:rPr lang="en-GB">
                <a:solidFill>
                  <a:prstClr val="black">
                    <a:tint val="75000"/>
                  </a:prstClr>
                </a:solidFill>
              </a:rPr>
              <a:pPr>
                <a:defRPr/>
              </a:pPr>
              <a:t>‹#›</a:t>
            </a:fld>
            <a:endParaRPr lang="en-GB" dirty="0">
              <a:solidFill>
                <a:prstClr val="black">
                  <a:tint val="75000"/>
                </a:prstClr>
              </a:solidFill>
            </a:endParaRPr>
          </a:p>
        </p:txBody>
      </p:sp>
    </p:spTree>
    <p:extLst>
      <p:ext uri="{BB962C8B-B14F-4D97-AF65-F5344CB8AC3E}">
        <p14:creationId xmlns:p14="http://schemas.microsoft.com/office/powerpoint/2010/main" val="41741161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197600" y="1600203"/>
            <a:ext cx="5384800" cy="4525963"/>
          </a:xfrm>
        </p:spPr>
        <p:txBody>
          <a:bodyPr/>
          <a:lstStyle/>
          <a:p>
            <a:pPr lvl="0"/>
            <a:endParaRPr lang="en-GB" noProof="0"/>
          </a:p>
        </p:txBody>
      </p:sp>
      <p:sp>
        <p:nvSpPr>
          <p:cNvPr id="5" name="Date Placeholder 4"/>
          <p:cNvSpPr>
            <a:spLocks noGrp="1" noChangeArrowheads="1"/>
          </p:cNvSpPr>
          <p:nvPr>
            <p:ph type="dt" sz="half" idx="10"/>
          </p:nvPr>
        </p:nvSpPr>
        <p:spPr>
          <a:xfrm>
            <a:off x="609600" y="6356353"/>
            <a:ext cx="2844800" cy="365125"/>
          </a:xfrm>
          <a:prstGeom prst="rect">
            <a:avLst/>
          </a:prstGeom>
          <a:ln/>
        </p:spPr>
        <p:txBody>
          <a:bodyPr/>
          <a:lstStyle>
            <a:lvl1pPr>
              <a:defRPr/>
            </a:lvl1pPr>
          </a:lstStyle>
          <a:p>
            <a:pPr>
              <a:defRPr/>
            </a:pPr>
            <a:endParaRPr lang="en-GB">
              <a:solidFill>
                <a:srgbClr val="000000"/>
              </a:solidFill>
            </a:endParaRPr>
          </a:p>
        </p:txBody>
      </p:sp>
      <p:sp>
        <p:nvSpPr>
          <p:cNvPr id="6" name="Footer Placeholder 5"/>
          <p:cNvSpPr>
            <a:spLocks noGrp="1" noChangeArrowheads="1"/>
          </p:cNvSpPr>
          <p:nvPr>
            <p:ph type="ftr" sz="quarter" idx="11"/>
          </p:nvPr>
        </p:nvSpPr>
        <p:spPr>
          <a:xfrm>
            <a:off x="4165600" y="6356353"/>
            <a:ext cx="3860800" cy="365125"/>
          </a:xfrm>
          <a:prstGeom prst="rect">
            <a:avLst/>
          </a:prstGeom>
          <a:ln/>
        </p:spPr>
        <p:txBody>
          <a:bodyPr/>
          <a:lstStyle>
            <a:lvl1pPr>
              <a:defRPr/>
            </a:lvl1pPr>
          </a:lstStyle>
          <a:p>
            <a:pPr>
              <a:defRPr/>
            </a:pPr>
            <a:endParaRPr lang="en-GB">
              <a:solidFill>
                <a:srgbClr val="000000"/>
              </a:solidFill>
            </a:endParaRPr>
          </a:p>
        </p:txBody>
      </p:sp>
      <p:sp>
        <p:nvSpPr>
          <p:cNvPr id="7" name="Slide Number Placeholder 6"/>
          <p:cNvSpPr>
            <a:spLocks noGrp="1" noChangeArrowheads="1"/>
          </p:cNvSpPr>
          <p:nvPr>
            <p:ph type="sldNum" sz="quarter" idx="12"/>
          </p:nvPr>
        </p:nvSpPr>
        <p:spPr>
          <a:xfrm>
            <a:off x="8737600" y="6356353"/>
            <a:ext cx="2844800" cy="365125"/>
          </a:xfrm>
          <a:prstGeom prst="rect">
            <a:avLst/>
          </a:prstGeom>
          <a:ln/>
        </p:spPr>
        <p:txBody>
          <a:bodyPr/>
          <a:lstStyle>
            <a:lvl1pPr>
              <a:defRPr/>
            </a:lvl1pPr>
          </a:lstStyle>
          <a:p>
            <a:pPr>
              <a:defRPr/>
            </a:pPr>
            <a:fld id="{146BC16D-3BBB-457F-88D5-434E9B4707B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511532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609600" y="6356353"/>
            <a:ext cx="2844800" cy="365125"/>
          </a:xfrm>
          <a:prstGeom prst="rect">
            <a:avLst/>
          </a:prstGeom>
          <a:ln/>
        </p:spPr>
        <p:txBody>
          <a:bodyPr/>
          <a:lstStyle>
            <a:lvl1pPr>
              <a:defRPr/>
            </a:lvl1pPr>
          </a:lstStyle>
          <a:p>
            <a:pPr>
              <a:defRPr/>
            </a:pPr>
            <a:endParaRPr lang="en-GB">
              <a:solidFill>
                <a:srgbClr val="000000"/>
              </a:solidFill>
            </a:endParaRPr>
          </a:p>
        </p:txBody>
      </p:sp>
      <p:sp>
        <p:nvSpPr>
          <p:cNvPr id="6" name="Footer Placeholder 5"/>
          <p:cNvSpPr>
            <a:spLocks noGrp="1" noChangeArrowheads="1"/>
          </p:cNvSpPr>
          <p:nvPr>
            <p:ph type="ftr" sz="quarter" idx="11"/>
          </p:nvPr>
        </p:nvSpPr>
        <p:spPr>
          <a:xfrm>
            <a:off x="4165600" y="6356353"/>
            <a:ext cx="3860800" cy="365125"/>
          </a:xfrm>
          <a:prstGeom prst="rect">
            <a:avLst/>
          </a:prstGeom>
          <a:ln/>
        </p:spPr>
        <p:txBody>
          <a:bodyPr/>
          <a:lstStyle>
            <a:lvl1pPr>
              <a:defRPr/>
            </a:lvl1pPr>
          </a:lstStyle>
          <a:p>
            <a:pPr>
              <a:defRPr/>
            </a:pPr>
            <a:endParaRPr lang="en-GB">
              <a:solidFill>
                <a:srgbClr val="000000"/>
              </a:solidFill>
            </a:endParaRPr>
          </a:p>
        </p:txBody>
      </p:sp>
      <p:sp>
        <p:nvSpPr>
          <p:cNvPr id="7" name="Slide Number Placeholder 6"/>
          <p:cNvSpPr>
            <a:spLocks noGrp="1" noChangeArrowheads="1"/>
          </p:cNvSpPr>
          <p:nvPr>
            <p:ph type="sldNum" sz="quarter" idx="12"/>
          </p:nvPr>
        </p:nvSpPr>
        <p:spPr>
          <a:xfrm>
            <a:off x="8737600" y="6356353"/>
            <a:ext cx="2844800" cy="365125"/>
          </a:xfrm>
          <a:prstGeom prst="rect">
            <a:avLst/>
          </a:prstGeom>
          <a:ln/>
        </p:spPr>
        <p:txBody>
          <a:bodyPr/>
          <a:lstStyle>
            <a:lvl1pPr>
              <a:defRPr/>
            </a:lvl1pPr>
          </a:lstStyle>
          <a:p>
            <a:pPr>
              <a:defRPr/>
            </a:pPr>
            <a:fld id="{57FE164B-D1C5-4ECD-986C-B7FFBE8C49D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901994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lvl1pPr>
              <a:defRPr>
                <a:solidFill>
                  <a:schemeClr val="tx1">
                    <a:lumMod val="65000"/>
                    <a:lumOff val="35000"/>
                  </a:schemeClr>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144661" indent="0" algn="ctr">
              <a:buNone/>
              <a:defRPr>
                <a:solidFill>
                  <a:schemeClr val="tx1">
                    <a:tint val="75000"/>
                  </a:schemeClr>
                </a:solidFill>
              </a:defRPr>
            </a:lvl2pPr>
            <a:lvl3pPr marL="289322" indent="0" algn="ctr">
              <a:buNone/>
              <a:defRPr>
                <a:solidFill>
                  <a:schemeClr val="tx1">
                    <a:tint val="75000"/>
                  </a:schemeClr>
                </a:solidFill>
              </a:defRPr>
            </a:lvl3pPr>
            <a:lvl4pPr marL="433983" indent="0" algn="ctr">
              <a:buNone/>
              <a:defRPr>
                <a:solidFill>
                  <a:schemeClr val="tx1">
                    <a:tint val="75000"/>
                  </a:schemeClr>
                </a:solidFill>
              </a:defRPr>
            </a:lvl4pPr>
            <a:lvl5pPr marL="578644" indent="0" algn="ctr">
              <a:buNone/>
              <a:defRPr>
                <a:solidFill>
                  <a:schemeClr val="tx1">
                    <a:tint val="75000"/>
                  </a:schemeClr>
                </a:solidFill>
              </a:defRPr>
            </a:lvl5pPr>
            <a:lvl6pPr marL="723305" indent="0" algn="ctr">
              <a:buNone/>
              <a:defRPr>
                <a:solidFill>
                  <a:schemeClr val="tx1">
                    <a:tint val="75000"/>
                  </a:schemeClr>
                </a:solidFill>
              </a:defRPr>
            </a:lvl6pPr>
            <a:lvl7pPr marL="867966" indent="0" algn="ctr">
              <a:buNone/>
              <a:defRPr>
                <a:solidFill>
                  <a:schemeClr val="tx1">
                    <a:tint val="75000"/>
                  </a:schemeClr>
                </a:solidFill>
              </a:defRPr>
            </a:lvl7pPr>
            <a:lvl8pPr marL="1012627" indent="0" algn="ctr">
              <a:buNone/>
              <a:defRPr>
                <a:solidFill>
                  <a:schemeClr val="tx1">
                    <a:tint val="75000"/>
                  </a:schemeClr>
                </a:solidFill>
              </a:defRPr>
            </a:lvl8pPr>
            <a:lvl9pPr marL="115728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fld id="{FFFEE0D0-A8E8-4E9F-8353-69F8E509519D}" type="datetimeFigureOut">
              <a:rPr lang="en-GB"/>
              <a:pPr>
                <a:defRPr/>
              </a:pPr>
              <a:t>20/10/2023</a:t>
            </a:fld>
            <a:endParaRPr lang="en-GB"/>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endParaRPr lang="en-GB"/>
          </a:p>
        </p:txBody>
      </p:sp>
      <p:sp>
        <p:nvSpPr>
          <p:cNvPr id="6" name="Slide Number Placeholder 5"/>
          <p:cNvSpPr>
            <a:spLocks noGrp="1"/>
          </p:cNvSpPr>
          <p:nvPr>
            <p:ph type="sldNum" sz="quarter" idx="12"/>
          </p:nvPr>
        </p:nvSpPr>
        <p:spPr>
          <a:xfrm>
            <a:off x="8737600" y="6356355"/>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2819AC9C-E139-4BFC-AF3D-9FD85EFB4A06}" type="slidenum">
              <a:rPr lang="en-GB" altLang="en-US"/>
              <a:pPr>
                <a:defRPr/>
              </a:pPr>
              <a:t>‹#›</a:t>
            </a:fld>
            <a:endParaRPr lang="en-GB" altLang="en-US"/>
          </a:p>
        </p:txBody>
      </p:sp>
    </p:spTree>
    <p:extLst>
      <p:ext uri="{BB962C8B-B14F-4D97-AF65-F5344CB8AC3E}">
        <p14:creationId xmlns:p14="http://schemas.microsoft.com/office/powerpoint/2010/main" val="2268862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6" name="Footer Placeholder 5"/>
          <p:cNvSpPr>
            <a:spLocks noGrp="1" noChangeArrowheads="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7" name="Slide Number Placeholder 6"/>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fontAlgn="base">
              <a:spcBef>
                <a:spcPct val="0"/>
              </a:spcBef>
              <a:spcAft>
                <a:spcPct val="0"/>
              </a:spcAft>
              <a:defRPr/>
            </a:pPr>
            <a:fld id="{30F83B4A-12EF-4FA0-9787-E6995449841A}"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307033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65000"/>
                    <a:lumOff val="3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fld id="{8681E1BD-B588-4574-A671-43A29847B25C}" type="datetimeFigureOut">
              <a:rPr lang="en-GB"/>
              <a:pPr>
                <a:defRPr/>
              </a:pPr>
              <a:t>20/10/2023</a:t>
            </a:fld>
            <a:endParaRPr lang="en-GB"/>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endParaRPr lang="en-GB"/>
          </a:p>
        </p:txBody>
      </p:sp>
      <p:sp>
        <p:nvSpPr>
          <p:cNvPr id="6" name="Slide Number Placeholder 5"/>
          <p:cNvSpPr>
            <a:spLocks noGrp="1"/>
          </p:cNvSpPr>
          <p:nvPr>
            <p:ph type="sldNum" sz="quarter" idx="12"/>
          </p:nvPr>
        </p:nvSpPr>
        <p:spPr>
          <a:xfrm>
            <a:off x="8737600" y="6356355"/>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972D6979-4630-447C-A3FD-4DA15513C31A}" type="slidenum">
              <a:rPr lang="en-GB" altLang="en-US"/>
              <a:pPr>
                <a:defRPr/>
              </a:pPr>
              <a:t>‹#›</a:t>
            </a:fld>
            <a:endParaRPr lang="en-GB" altLang="en-US"/>
          </a:p>
        </p:txBody>
      </p:sp>
    </p:spTree>
    <p:extLst>
      <p:ext uri="{BB962C8B-B14F-4D97-AF65-F5344CB8AC3E}">
        <p14:creationId xmlns:p14="http://schemas.microsoft.com/office/powerpoint/2010/main" val="14703831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a:solidFill>
                  <a:srgbClr val="000000"/>
                </a:solidFill>
                <a:latin typeface="Calibri"/>
                <a:cs typeface="Arial" charset="0"/>
              </a:defRPr>
            </a:lvl1pPr>
          </a:lstStyle>
          <a:p>
            <a:pPr>
              <a:defRPr/>
            </a:pPr>
            <a:endParaRPr lang="en-GB"/>
          </a:p>
        </p:txBody>
      </p:sp>
      <p:sp>
        <p:nvSpPr>
          <p:cNvPr id="3" name="Footer Placeholder 2"/>
          <p:cNvSpPr>
            <a:spLocks noGrp="1"/>
          </p:cNvSpPr>
          <p:nvPr>
            <p:ph type="ftr" sz="quarter" idx="11"/>
          </p:nvPr>
        </p:nvSpPr>
        <p:spPr>
          <a:xfrm>
            <a:off x="4165600" y="6248400"/>
            <a:ext cx="3860800" cy="457200"/>
          </a:xfrm>
          <a:prstGeom prst="rect">
            <a:avLst/>
          </a:prstGeom>
        </p:spPr>
        <p:txBody>
          <a:bodyPr/>
          <a:lstStyle>
            <a:lvl1pPr eaLnBrk="1" fontAlgn="auto" hangingPunct="1">
              <a:spcBef>
                <a:spcPts val="0"/>
              </a:spcBef>
              <a:spcAft>
                <a:spcPts val="0"/>
              </a:spcAft>
              <a:defRPr>
                <a:solidFill>
                  <a:srgbClr val="000000"/>
                </a:solidFill>
                <a:latin typeface="Calibri"/>
                <a:cs typeface="Arial" charset="0"/>
              </a:defRPr>
            </a:lvl1pPr>
          </a:lstStyle>
          <a:p>
            <a:pPr>
              <a:defRPr/>
            </a:pPr>
            <a:endParaRPr lang="en-GB"/>
          </a:p>
        </p:txBody>
      </p:sp>
      <p:sp>
        <p:nvSpPr>
          <p:cNvPr id="4" name="Slide Number Placeholder 3"/>
          <p:cNvSpPr>
            <a:spLocks noGrp="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934A84C6-0443-4DCA-AFBB-35FAD0AA97F5}" type="slidenum">
              <a:rPr lang="en-GB" altLang="en-US"/>
              <a:pPr>
                <a:defRPr/>
              </a:pPr>
              <a:t>‹#›</a:t>
            </a:fld>
            <a:endParaRPr lang="en-GB" altLang="en-US"/>
          </a:p>
        </p:txBody>
      </p:sp>
    </p:spTree>
    <p:extLst>
      <p:ext uri="{BB962C8B-B14F-4D97-AF65-F5344CB8AC3E}">
        <p14:creationId xmlns:p14="http://schemas.microsoft.com/office/powerpoint/2010/main" val="39573717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lide white">
    <p:spTree>
      <p:nvGrpSpPr>
        <p:cNvPr id="1" name=""/>
        <p:cNvGrpSpPr/>
        <p:nvPr/>
      </p:nvGrpSpPr>
      <p:grpSpPr>
        <a:xfrm>
          <a:off x="0" y="0"/>
          <a:ext cx="0" cy="0"/>
          <a:chOff x="0" y="0"/>
          <a:chExt cx="0" cy="0"/>
        </a:xfrm>
      </p:grpSpPr>
      <p:pic>
        <p:nvPicPr>
          <p:cNvPr id="5" name="Picture 12" descr="home_icon"/>
          <p:cNvPicPr>
            <a:picLocks noChangeAspect="1" noChangeArrowheads="1"/>
          </p:cNvPicPr>
          <p:nvPr userDrawn="1"/>
        </p:nvPicPr>
        <p:blipFill>
          <a:blip r:embed="rId2" cstate="print">
            <a:lum bright="18000" contrast="-30000"/>
            <a:extLst>
              <a:ext uri="{28A0092B-C50C-407E-A947-70E740481C1C}">
                <a14:useLocalDpi xmlns:a14="http://schemas.microsoft.com/office/drawing/2010/main" val="0"/>
              </a:ext>
            </a:extLst>
          </a:blip>
          <a:srcRect/>
          <a:stretch>
            <a:fillRect/>
          </a:stretch>
        </p:blipFill>
        <p:spPr bwMode="auto">
          <a:xfrm>
            <a:off x="334436" y="6289675"/>
            <a:ext cx="57573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239349" y="188640"/>
            <a:ext cx="8448939" cy="1008112"/>
          </a:xfrm>
          <a:prstGeom prst="rect">
            <a:avLst/>
          </a:prstGeom>
        </p:spPr>
        <p:txBody>
          <a:bodyPr/>
          <a:lstStyle>
            <a:lvl1pPr algn="l">
              <a:defRPr sz="886">
                <a:solidFill>
                  <a:schemeClr val="tx1"/>
                </a:solidFill>
                <a:latin typeface="Arial" pitchFamily="34" charset="0"/>
                <a:cs typeface="Arial" pitchFamily="34" charset="0"/>
              </a:defRPr>
            </a:lvl1pPr>
          </a:lstStyle>
          <a:p>
            <a:r>
              <a:rPr lang="en-US" dirty="0"/>
              <a:t>Click to edit Master title style</a:t>
            </a:r>
            <a:endParaRPr lang="en-GB" dirty="0"/>
          </a:p>
        </p:txBody>
      </p:sp>
      <p:sp>
        <p:nvSpPr>
          <p:cNvPr id="4" name="Text Placeholder 7"/>
          <p:cNvSpPr>
            <a:spLocks noGrp="1"/>
          </p:cNvSpPr>
          <p:nvPr>
            <p:ph type="body" sz="quarter" idx="10"/>
          </p:nvPr>
        </p:nvSpPr>
        <p:spPr>
          <a:xfrm>
            <a:off x="305515" y="1484784"/>
            <a:ext cx="11445812" cy="4392488"/>
          </a:xfrm>
          <a:prstGeom prst="rect">
            <a:avLst/>
          </a:prstGeom>
        </p:spPr>
        <p:txBody>
          <a:bodyPr/>
          <a:lstStyle>
            <a:lvl1pPr marL="108496" indent="-108496">
              <a:buFont typeface="Wingdings" panose="05000000000000000000" pitchFamily="2" charset="2"/>
              <a:buChar char="§"/>
              <a:defRPr sz="633">
                <a:latin typeface="Arial" pitchFamily="34" charset="0"/>
                <a:cs typeface="Arial" pitchFamily="34" charset="0"/>
              </a:defRPr>
            </a:lvl1pPr>
            <a:lvl2pPr marL="235075" indent="-90413">
              <a:buFont typeface="Wingdings" pitchFamily="2" charset="2"/>
              <a:buChar char="§"/>
              <a:defRPr sz="633">
                <a:latin typeface="Arial" pitchFamily="34" charset="0"/>
                <a:cs typeface="Arial" pitchFamily="34" charset="0"/>
              </a:defRPr>
            </a:lvl2pPr>
            <a:lvl3pPr marL="361653" indent="-72331">
              <a:buFont typeface="Wingdings" pitchFamily="2" charset="2"/>
              <a:buChar char="§"/>
              <a:defRPr sz="633">
                <a:solidFill>
                  <a:schemeClr val="tx1">
                    <a:lumMod val="65000"/>
                    <a:lumOff val="35000"/>
                  </a:schemeClr>
                </a:solidFill>
                <a:latin typeface="Arial" pitchFamily="34" charset="0"/>
                <a:cs typeface="Arial" pitchFamily="34" charset="0"/>
              </a:defRPr>
            </a:lvl3pPr>
            <a:lvl4pPr marL="506314" indent="-72331">
              <a:buFont typeface="Wingdings" pitchFamily="2" charset="2"/>
              <a:buChar char="§"/>
              <a:defRPr>
                <a:latin typeface="Arial" pitchFamily="34" charset="0"/>
                <a:cs typeface="Arial" pitchFamily="34" charset="0"/>
              </a:defRPr>
            </a:lvl4pPr>
            <a:lvl5pPr marL="650975" indent="-72331">
              <a:buFont typeface="Wingdings" pitchFamily="2" charset="2"/>
              <a:buChar cha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1"/>
          </p:nvPr>
        </p:nvSpPr>
        <p:spPr>
          <a:xfrm>
            <a:off x="11279717" y="6303968"/>
            <a:ext cx="541867"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281">
                <a:solidFill>
                  <a:srgbClr val="898989"/>
                </a:solidFill>
              </a:defRPr>
            </a:lvl1pPr>
          </a:lstStyle>
          <a:p>
            <a:pPr>
              <a:defRPr/>
            </a:pPr>
            <a:fld id="{F6D981A8-B390-4912-9D64-B9CAEB5CCAD3}" type="slidenum">
              <a:rPr lang="en-GB" altLang="en-US"/>
              <a:pPr>
                <a:defRPr/>
              </a:pPr>
              <a:t>‹#›</a:t>
            </a:fld>
            <a:endParaRPr lang="en-GB" altLang="en-US"/>
          </a:p>
        </p:txBody>
      </p:sp>
    </p:spTree>
    <p:extLst>
      <p:ext uri="{BB962C8B-B14F-4D97-AF65-F5344CB8AC3E}">
        <p14:creationId xmlns:p14="http://schemas.microsoft.com/office/powerpoint/2010/main" val="20302645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197600" y="1600206"/>
            <a:ext cx="5384800" cy="4525963"/>
          </a:xfrm>
        </p:spPr>
        <p:txBody>
          <a:bodyPr rtlCol="0">
            <a:normAutofit/>
          </a:bodyPr>
          <a:lstStyle/>
          <a:p>
            <a:pPr lvl="0"/>
            <a:endParaRPr lang="en-GB" noProof="0"/>
          </a:p>
        </p:txBody>
      </p:sp>
      <p:sp>
        <p:nvSpPr>
          <p:cNvPr id="5" name="Date Placeholder 4"/>
          <p:cNvSpPr>
            <a:spLocks noGrp="1" noChangeArrowheads="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6" name="Footer Placeholder 5"/>
          <p:cNvSpPr>
            <a:spLocks noGrp="1" noChangeArrowheads="1"/>
          </p:cNvSpPr>
          <p:nvPr>
            <p:ph type="ftr" sz="quarter" idx="11"/>
          </p:nvPr>
        </p:nvSpPr>
        <p:spPr>
          <a:xfrm>
            <a:off x="4165600" y="6356355"/>
            <a:ext cx="3860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7" name="Slide Number Placeholder 6"/>
          <p:cNvSpPr>
            <a:spLocks noGrp="1" noChangeArrowheads="1"/>
          </p:cNvSpPr>
          <p:nvPr>
            <p:ph type="sldNum" sz="quarter" idx="12"/>
          </p:nvPr>
        </p:nvSpPr>
        <p:spPr>
          <a:xfrm>
            <a:off x="8737600" y="6356355"/>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58CBF1AD-468F-44A1-9056-8AB97103BF7B}" type="slidenum">
              <a:rPr lang="en-GB" altLang="en-US"/>
              <a:pPr>
                <a:defRPr/>
              </a:pPr>
              <a:t>‹#›</a:t>
            </a:fld>
            <a:endParaRPr lang="en-GB" altLang="en-US"/>
          </a:p>
        </p:txBody>
      </p:sp>
    </p:spTree>
    <p:extLst>
      <p:ext uri="{BB962C8B-B14F-4D97-AF65-F5344CB8AC3E}">
        <p14:creationId xmlns:p14="http://schemas.microsoft.com/office/powerpoint/2010/main" val="1135557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6" name="Footer Placeholder 5"/>
          <p:cNvSpPr>
            <a:spLocks noGrp="1" noChangeArrowheads="1"/>
          </p:cNvSpPr>
          <p:nvPr>
            <p:ph type="ftr" sz="quarter" idx="11"/>
          </p:nvPr>
        </p:nvSpPr>
        <p:spPr>
          <a:xfrm>
            <a:off x="4165600" y="6356355"/>
            <a:ext cx="3860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7" name="Slide Number Placeholder 6"/>
          <p:cNvSpPr>
            <a:spLocks noGrp="1" noChangeArrowheads="1"/>
          </p:cNvSpPr>
          <p:nvPr>
            <p:ph type="sldNum" sz="quarter" idx="12"/>
          </p:nvPr>
        </p:nvSpPr>
        <p:spPr>
          <a:xfrm>
            <a:off x="8737600" y="6356355"/>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0793A9F4-69E2-4B55-82C4-D3C3890BCE05}" type="slidenum">
              <a:rPr lang="en-GB" altLang="en-US"/>
              <a:pPr>
                <a:defRPr/>
              </a:pPr>
              <a:t>‹#›</a:t>
            </a:fld>
            <a:endParaRPr lang="en-GB" altLang="en-US"/>
          </a:p>
        </p:txBody>
      </p:sp>
    </p:spTree>
    <p:extLst>
      <p:ext uri="{BB962C8B-B14F-4D97-AF65-F5344CB8AC3E}">
        <p14:creationId xmlns:p14="http://schemas.microsoft.com/office/powerpoint/2010/main" val="2175533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xfrm>
            <a:off x="609600" y="6248400"/>
            <a:ext cx="28448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GB">
              <a:solidFill>
                <a:prstClr val="black"/>
              </a:solidFill>
            </a:endParaRPr>
          </a:p>
        </p:txBody>
      </p:sp>
      <p:sp>
        <p:nvSpPr>
          <p:cNvPr id="4" name="Rectangle 5"/>
          <p:cNvSpPr>
            <a:spLocks noGrp="1" noChangeArrowheads="1"/>
          </p:cNvSpPr>
          <p:nvPr>
            <p:ph type="ftr" sz="quarter" idx="11"/>
          </p:nvPr>
        </p:nvSpPr>
        <p:spPr>
          <a:xfrm>
            <a:off x="4165600" y="6248400"/>
            <a:ext cx="38608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GB">
              <a:solidFill>
                <a:prstClr val="black"/>
              </a:solidFill>
            </a:endParaRPr>
          </a:p>
        </p:txBody>
      </p:sp>
      <p:sp>
        <p:nvSpPr>
          <p:cNvPr id="5" name="Rectangle 6"/>
          <p:cNvSpPr>
            <a:spLocks noGrp="1" noChangeArrowheads="1"/>
          </p:cNvSpPr>
          <p:nvPr>
            <p:ph type="sldNum" sz="quarter" idx="12"/>
          </p:nvPr>
        </p:nvSpPr>
        <p:spPr>
          <a:xfrm>
            <a:off x="8737600" y="62484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0B6E044-E545-4794-951B-EAE5A80F235A}"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24752015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12"/>
          <p:cNvSpPr>
            <a:spLocks noGrp="1" noChangeArrowheads="1"/>
          </p:cNvSpPr>
          <p:nvPr>
            <p:ph type="dt" sz="quarter" idx="10"/>
          </p:nvPr>
        </p:nvSpPr>
        <p:spPr>
          <a:xfrm>
            <a:off x="609600" y="6248400"/>
            <a:ext cx="28448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US">
              <a:solidFill>
                <a:prstClr val="black"/>
              </a:solidFill>
            </a:endParaRPr>
          </a:p>
        </p:txBody>
      </p:sp>
      <p:sp>
        <p:nvSpPr>
          <p:cNvPr id="4" name="Rectangle 13"/>
          <p:cNvSpPr>
            <a:spLocks noGrp="1" noChangeArrowheads="1"/>
          </p:cNvSpPr>
          <p:nvPr>
            <p:ph type="ftr" sz="quarter" idx="11"/>
          </p:nvPr>
        </p:nvSpPr>
        <p:spPr>
          <a:xfrm>
            <a:off x="4165600" y="6248400"/>
            <a:ext cx="3860800" cy="457200"/>
          </a:xfrm>
          <a:prstGeom prst="rect">
            <a:avLst/>
          </a:prstGeom>
        </p:spPr>
        <p:txBody>
          <a:bodyPr/>
          <a:lstStyle>
            <a:lvl1pPr>
              <a:defRPr>
                <a:latin typeface="Arial" panose="020B0604020202020204" pitchFamily="34" charset="0"/>
                <a:cs typeface="Arial" panose="020B0604020202020204" pitchFamily="34" charset="0"/>
              </a:defRPr>
            </a:lvl1pPr>
          </a:lstStyle>
          <a:p>
            <a:pPr>
              <a:defRPr/>
            </a:pPr>
            <a:endParaRPr lang="en-US">
              <a:solidFill>
                <a:prstClr val="black"/>
              </a:solidFill>
            </a:endParaRPr>
          </a:p>
        </p:txBody>
      </p:sp>
      <p:sp>
        <p:nvSpPr>
          <p:cNvPr id="5" name="Rectangle 14"/>
          <p:cNvSpPr>
            <a:spLocks noGrp="1" noChangeArrowheads="1"/>
          </p:cNvSpPr>
          <p:nvPr>
            <p:ph type="sldNum" sz="quarter" idx="12"/>
          </p:nvPr>
        </p:nvSpPr>
        <p:spPr>
          <a:xfrm>
            <a:off x="8737600" y="6248400"/>
            <a:ext cx="28448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08DB979-2F19-46A6-80AB-5A988687F3D5}" type="slidenum">
              <a:rPr lang="en-GB" altLang="en-US">
                <a:solidFill>
                  <a:prstClr val="black"/>
                </a:solidFill>
              </a:rPr>
              <a:pPr>
                <a:defRPr/>
              </a:pPr>
              <a:t>‹#›</a:t>
            </a:fld>
            <a:endParaRPr lang="en-GB" altLang="en-US">
              <a:solidFill>
                <a:prstClr val="black"/>
              </a:solidFill>
            </a:endParaRPr>
          </a:p>
        </p:txBody>
      </p:sp>
    </p:spTree>
    <p:extLst>
      <p:ext uri="{BB962C8B-B14F-4D97-AF65-F5344CB8AC3E}">
        <p14:creationId xmlns:p14="http://schemas.microsoft.com/office/powerpoint/2010/main" val="539696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lvl1pPr>
              <a:defRPr>
                <a:solidFill>
                  <a:schemeClr val="tx1">
                    <a:lumMod val="65000"/>
                    <a:lumOff val="35000"/>
                  </a:schemeClr>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fld id="{C265B5FC-C269-4B28-8CF0-D814DD43FC37}" type="datetimeFigureOut">
              <a:rPr lang="en-GB"/>
              <a:pPr>
                <a:defRPr/>
              </a:pPr>
              <a:t>20/10/2023</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D3C0ABB8-FBD1-45EF-B59B-5289FD24059C}" type="slidenum">
              <a:rPr lang="en-GB" altLang="en-US"/>
              <a:pPr>
                <a:defRPr/>
              </a:pPr>
              <a:t>‹#›</a:t>
            </a:fld>
            <a:endParaRPr lang="en-GB" altLang="en-US"/>
          </a:p>
        </p:txBody>
      </p:sp>
    </p:spTree>
    <p:extLst>
      <p:ext uri="{BB962C8B-B14F-4D97-AF65-F5344CB8AC3E}">
        <p14:creationId xmlns:p14="http://schemas.microsoft.com/office/powerpoint/2010/main" val="2556206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65000"/>
                    <a:lumOff val="3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fld id="{6963FD35-C546-4FF6-B811-2F47FFBEA74B}" type="datetimeFigureOut">
              <a:rPr lang="en-GB"/>
              <a:pPr>
                <a:defRPr/>
              </a:pPr>
              <a:t>20/10/2023</a:t>
            </a:fld>
            <a:endParaRPr lang="en-GB"/>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prstClr val="black"/>
                </a:solidFill>
                <a:latin typeface="Calibri"/>
                <a:cs typeface="Arial" charset="0"/>
              </a:defRPr>
            </a:lvl1pPr>
          </a:lstStyle>
          <a:p>
            <a:pPr>
              <a:defRPr/>
            </a:pPr>
            <a:endParaRPr lang="en-GB"/>
          </a:p>
        </p:txBody>
      </p:sp>
      <p:sp>
        <p:nvSpPr>
          <p:cNvPr id="6"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934748C6-2164-4B32-9B30-E50450B4B18C}" type="slidenum">
              <a:rPr lang="en-GB" altLang="en-US"/>
              <a:pPr>
                <a:defRPr/>
              </a:pPr>
              <a:t>‹#›</a:t>
            </a:fld>
            <a:endParaRPr lang="en-GB" altLang="en-US"/>
          </a:p>
        </p:txBody>
      </p:sp>
    </p:spTree>
    <p:extLst>
      <p:ext uri="{BB962C8B-B14F-4D97-AF65-F5344CB8AC3E}">
        <p14:creationId xmlns:p14="http://schemas.microsoft.com/office/powerpoint/2010/main" val="18746635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a:solidFill>
                  <a:srgbClr val="000000"/>
                </a:solidFill>
                <a:latin typeface="Calibri"/>
                <a:cs typeface="Arial" charset="0"/>
              </a:defRPr>
            </a:lvl1pPr>
          </a:lstStyle>
          <a:p>
            <a:pPr>
              <a:defRPr/>
            </a:pPr>
            <a:endParaRPr lang="en-GB"/>
          </a:p>
        </p:txBody>
      </p:sp>
      <p:sp>
        <p:nvSpPr>
          <p:cNvPr id="3" name="Footer Placeholder 2"/>
          <p:cNvSpPr>
            <a:spLocks noGrp="1"/>
          </p:cNvSpPr>
          <p:nvPr>
            <p:ph type="ftr" sz="quarter" idx="11"/>
          </p:nvPr>
        </p:nvSpPr>
        <p:spPr>
          <a:xfrm>
            <a:off x="4165600" y="6248400"/>
            <a:ext cx="3860800" cy="457200"/>
          </a:xfrm>
          <a:prstGeom prst="rect">
            <a:avLst/>
          </a:prstGeom>
        </p:spPr>
        <p:txBody>
          <a:bodyPr/>
          <a:lstStyle>
            <a:lvl1pPr eaLnBrk="1" fontAlgn="auto" hangingPunct="1">
              <a:spcBef>
                <a:spcPts val="0"/>
              </a:spcBef>
              <a:spcAft>
                <a:spcPts val="0"/>
              </a:spcAft>
              <a:defRPr>
                <a:solidFill>
                  <a:srgbClr val="000000"/>
                </a:solidFill>
                <a:latin typeface="Calibri"/>
                <a:cs typeface="Arial" charset="0"/>
              </a:defRPr>
            </a:lvl1pPr>
          </a:lstStyle>
          <a:p>
            <a:pPr>
              <a:defRPr/>
            </a:pPr>
            <a:endParaRPr lang="en-GB"/>
          </a:p>
        </p:txBody>
      </p:sp>
      <p:sp>
        <p:nvSpPr>
          <p:cNvPr id="4" name="Slide Number Placeholder 3"/>
          <p:cNvSpPr>
            <a:spLocks noGrp="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7AD80FB2-F4EA-49C8-854D-4B921EBE64EE}" type="slidenum">
              <a:rPr lang="en-GB" altLang="en-US"/>
              <a:pPr>
                <a:defRPr/>
              </a:pPr>
              <a:t>‹#›</a:t>
            </a:fld>
            <a:endParaRPr lang="en-GB" altLang="en-US"/>
          </a:p>
        </p:txBody>
      </p:sp>
    </p:spTree>
    <p:extLst>
      <p:ext uri="{BB962C8B-B14F-4D97-AF65-F5344CB8AC3E}">
        <p14:creationId xmlns:p14="http://schemas.microsoft.com/office/powerpoint/2010/main" val="2483608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lvl1pPr>
              <a:defRPr>
                <a:solidFill>
                  <a:schemeClr val="tx1">
                    <a:lumMod val="65000"/>
                    <a:lumOff val="35000"/>
                  </a:schemeClr>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9"/>
            <a:ext cx="2844800" cy="365125"/>
          </a:xfrm>
          <a:prstGeom prst="rect">
            <a:avLst/>
          </a:prstGeom>
        </p:spPr>
        <p:txBody>
          <a:bodyPr/>
          <a:lstStyle/>
          <a:p>
            <a:fld id="{672C2F7D-03CD-4133-AAB7-597322BFE1A0}" type="datetimeFigureOut">
              <a:rPr lang="en-GB">
                <a:solidFill>
                  <a:prstClr val="black"/>
                </a:solidFill>
                <a:cs typeface="Arial" charset="0"/>
              </a:rPr>
              <a:pPr/>
              <a:t>20/10/2023</a:t>
            </a:fld>
            <a:endParaRPr lang="en-GB">
              <a:solidFill>
                <a:prstClr val="black"/>
              </a:solidFill>
              <a:cs typeface="Arial" charset="0"/>
            </a:endParaRPr>
          </a:p>
        </p:txBody>
      </p:sp>
      <p:sp>
        <p:nvSpPr>
          <p:cNvPr id="5" name="Footer Placeholder 4"/>
          <p:cNvSpPr>
            <a:spLocks noGrp="1"/>
          </p:cNvSpPr>
          <p:nvPr>
            <p:ph type="ftr" sz="quarter" idx="11"/>
          </p:nvPr>
        </p:nvSpPr>
        <p:spPr>
          <a:xfrm>
            <a:off x="4165600" y="6356359"/>
            <a:ext cx="3860800" cy="365125"/>
          </a:xfrm>
          <a:prstGeom prst="rect">
            <a:avLst/>
          </a:prstGeom>
        </p:spPr>
        <p:txBody>
          <a:bodyPr/>
          <a:lstStyle/>
          <a:p>
            <a:endParaRPr lang="en-GB">
              <a:solidFill>
                <a:prstClr val="black"/>
              </a:solidFill>
              <a:cs typeface="Arial" charset="0"/>
            </a:endParaRPr>
          </a:p>
        </p:txBody>
      </p:sp>
      <p:sp>
        <p:nvSpPr>
          <p:cNvPr id="6" name="Slide Number Placeholder 5"/>
          <p:cNvSpPr>
            <a:spLocks noGrp="1"/>
          </p:cNvSpPr>
          <p:nvPr>
            <p:ph type="sldNum" sz="quarter" idx="12"/>
          </p:nvPr>
        </p:nvSpPr>
        <p:spPr>
          <a:xfrm>
            <a:off x="8737600" y="6356359"/>
            <a:ext cx="2844800" cy="365125"/>
          </a:xfrm>
          <a:prstGeom prst="rect">
            <a:avLst/>
          </a:prstGeom>
        </p:spPr>
        <p:txBody>
          <a:bodyPr/>
          <a:lstStyle/>
          <a:p>
            <a:fld id="{1B85A7D9-2825-4E62-ABEA-C421ACB92CE9}" type="slidenum">
              <a:rPr lang="en-GB">
                <a:solidFill>
                  <a:prstClr val="black"/>
                </a:solidFill>
                <a:cs typeface="Arial" charset="0"/>
              </a:rPr>
              <a:pPr/>
              <a:t>‹#›</a:t>
            </a:fld>
            <a:endParaRPr lang="en-GB">
              <a:solidFill>
                <a:prstClr val="black"/>
              </a:solidFill>
              <a:cs typeface="Arial" charset="0"/>
            </a:endParaRPr>
          </a:p>
        </p:txBody>
      </p:sp>
    </p:spTree>
    <p:extLst>
      <p:ext uri="{BB962C8B-B14F-4D97-AF65-F5344CB8AC3E}">
        <p14:creationId xmlns:p14="http://schemas.microsoft.com/office/powerpoint/2010/main" val="30638833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lide white">
    <p:spTree>
      <p:nvGrpSpPr>
        <p:cNvPr id="1" name=""/>
        <p:cNvGrpSpPr/>
        <p:nvPr/>
      </p:nvGrpSpPr>
      <p:grpSpPr>
        <a:xfrm>
          <a:off x="0" y="0"/>
          <a:ext cx="0" cy="0"/>
          <a:chOff x="0" y="0"/>
          <a:chExt cx="0" cy="0"/>
        </a:xfrm>
      </p:grpSpPr>
      <p:pic>
        <p:nvPicPr>
          <p:cNvPr id="5" name="Picture 12" descr="home_icon"/>
          <p:cNvPicPr>
            <a:picLocks noChangeAspect="1" noChangeArrowheads="1"/>
          </p:cNvPicPr>
          <p:nvPr userDrawn="1"/>
        </p:nvPicPr>
        <p:blipFill>
          <a:blip r:embed="rId2" cstate="print">
            <a:lum bright="18000" contrast="-30000"/>
            <a:extLst>
              <a:ext uri="{28A0092B-C50C-407E-A947-70E740481C1C}">
                <a14:useLocalDpi xmlns:a14="http://schemas.microsoft.com/office/drawing/2010/main" val="0"/>
              </a:ext>
            </a:extLst>
          </a:blip>
          <a:srcRect/>
          <a:stretch>
            <a:fillRect/>
          </a:stretch>
        </p:blipFill>
        <p:spPr bwMode="auto">
          <a:xfrm>
            <a:off x="334434" y="6289675"/>
            <a:ext cx="575733"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239349" y="188640"/>
            <a:ext cx="8448939" cy="1008112"/>
          </a:xfrm>
          <a:prstGeom prst="rect">
            <a:avLst/>
          </a:prstGeom>
        </p:spPr>
        <p:txBody>
          <a:bodyPr/>
          <a:lstStyle>
            <a:lvl1pPr algn="l">
              <a:defRPr sz="1575">
                <a:solidFill>
                  <a:schemeClr val="tx1"/>
                </a:solidFill>
                <a:latin typeface="Arial" pitchFamily="34" charset="0"/>
                <a:cs typeface="Arial" pitchFamily="34" charset="0"/>
              </a:defRPr>
            </a:lvl1pPr>
          </a:lstStyle>
          <a:p>
            <a:r>
              <a:rPr lang="en-US" dirty="0"/>
              <a:t>Click to edit Master title style</a:t>
            </a:r>
            <a:endParaRPr lang="en-GB" dirty="0"/>
          </a:p>
        </p:txBody>
      </p:sp>
      <p:sp>
        <p:nvSpPr>
          <p:cNvPr id="4" name="Text Placeholder 7"/>
          <p:cNvSpPr>
            <a:spLocks noGrp="1"/>
          </p:cNvSpPr>
          <p:nvPr>
            <p:ph type="body" sz="quarter" idx="10"/>
          </p:nvPr>
        </p:nvSpPr>
        <p:spPr>
          <a:xfrm>
            <a:off x="305515" y="1484784"/>
            <a:ext cx="11445812" cy="4392488"/>
          </a:xfrm>
          <a:prstGeom prst="rect">
            <a:avLst/>
          </a:prstGeom>
        </p:spPr>
        <p:txBody>
          <a:bodyPr/>
          <a:lstStyle>
            <a:lvl1pPr marL="192881" indent="-192881">
              <a:buFont typeface="Wingdings" panose="05000000000000000000" pitchFamily="2" charset="2"/>
              <a:buChar char="§"/>
              <a:defRPr sz="1125">
                <a:latin typeface="Arial" pitchFamily="34" charset="0"/>
                <a:cs typeface="Arial" pitchFamily="34" charset="0"/>
              </a:defRPr>
            </a:lvl1pPr>
            <a:lvl2pPr marL="417910" indent="-160735">
              <a:buFont typeface="Wingdings" pitchFamily="2" charset="2"/>
              <a:buChar char="§"/>
              <a:defRPr sz="1125">
                <a:latin typeface="Arial" pitchFamily="34" charset="0"/>
                <a:cs typeface="Arial" pitchFamily="34" charset="0"/>
              </a:defRPr>
            </a:lvl2pPr>
            <a:lvl3pPr marL="642938" indent="-128588">
              <a:buFont typeface="Wingdings" pitchFamily="2" charset="2"/>
              <a:buChar char="§"/>
              <a:defRPr sz="1125">
                <a:solidFill>
                  <a:schemeClr val="tx1">
                    <a:lumMod val="65000"/>
                    <a:lumOff val="35000"/>
                  </a:schemeClr>
                </a:solidFill>
                <a:latin typeface="Arial" pitchFamily="34" charset="0"/>
                <a:cs typeface="Arial" pitchFamily="34" charset="0"/>
              </a:defRPr>
            </a:lvl3pPr>
            <a:lvl4pPr marL="900113" indent="-128588">
              <a:buFont typeface="Wingdings" pitchFamily="2" charset="2"/>
              <a:buChar char="§"/>
              <a:defRPr>
                <a:latin typeface="Arial" pitchFamily="34" charset="0"/>
                <a:cs typeface="Arial" pitchFamily="34" charset="0"/>
              </a:defRPr>
            </a:lvl4pPr>
            <a:lvl5pPr marL="1157288" indent="-128588">
              <a:buFont typeface="Wingdings" pitchFamily="2" charset="2"/>
              <a:buChar cha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1"/>
          </p:nvPr>
        </p:nvSpPr>
        <p:spPr>
          <a:xfrm>
            <a:off x="11279717" y="6303964"/>
            <a:ext cx="541867"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500">
                <a:solidFill>
                  <a:srgbClr val="898989"/>
                </a:solidFill>
              </a:defRPr>
            </a:lvl1pPr>
          </a:lstStyle>
          <a:p>
            <a:pPr>
              <a:defRPr/>
            </a:pPr>
            <a:fld id="{B4E12AC1-DF28-4F59-B41D-CF7C8C85A43D}" type="slidenum">
              <a:rPr lang="en-GB" altLang="en-US"/>
              <a:pPr>
                <a:defRPr/>
              </a:pPr>
              <a:t>‹#›</a:t>
            </a:fld>
            <a:endParaRPr lang="en-GB" altLang="en-US"/>
          </a:p>
        </p:txBody>
      </p:sp>
    </p:spTree>
    <p:extLst>
      <p:ext uri="{BB962C8B-B14F-4D97-AF65-F5344CB8AC3E}">
        <p14:creationId xmlns:p14="http://schemas.microsoft.com/office/powerpoint/2010/main" val="2462186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6197600" y="1600203"/>
            <a:ext cx="5384800" cy="4525963"/>
          </a:xfrm>
        </p:spPr>
        <p:txBody>
          <a:bodyPr rtlCol="0">
            <a:normAutofit/>
          </a:bodyPr>
          <a:lstStyle/>
          <a:p>
            <a:pPr lvl="0"/>
            <a:endParaRPr lang="en-GB" noProof="0"/>
          </a:p>
        </p:txBody>
      </p:sp>
      <p:sp>
        <p:nvSpPr>
          <p:cNvPr id="5" name="Date Placeholder 4"/>
          <p:cNvSpPr>
            <a:spLocks noGrp="1" noChangeArrowheads="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6" name="Footer Placeholder 5"/>
          <p:cNvSpPr>
            <a:spLocks noGrp="1" noChangeArrowheads="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7" name="Slide Number Placeholder 6"/>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58472884-C729-4E01-97DB-ADA777A933BC}" type="slidenum">
              <a:rPr lang="en-GB" altLang="en-US"/>
              <a:pPr>
                <a:defRPr/>
              </a:pPr>
              <a:t>‹#›</a:t>
            </a:fld>
            <a:endParaRPr lang="en-GB" altLang="en-US"/>
          </a:p>
        </p:txBody>
      </p:sp>
    </p:spTree>
    <p:extLst>
      <p:ext uri="{BB962C8B-B14F-4D97-AF65-F5344CB8AC3E}">
        <p14:creationId xmlns:p14="http://schemas.microsoft.com/office/powerpoint/2010/main" val="1707306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noChangeArrowheads="1"/>
          </p:cNvSpPr>
          <p:nvPr>
            <p:ph type="dt" sz="half" idx="10"/>
          </p:nvPr>
        </p:nvSpPr>
        <p:spPr>
          <a:xfrm>
            <a:off x="609600" y="6356351"/>
            <a:ext cx="2844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6" name="Footer Placeholder 5"/>
          <p:cNvSpPr>
            <a:spLocks noGrp="1" noChangeArrowheads="1"/>
          </p:cNvSpPr>
          <p:nvPr>
            <p:ph type="ftr" sz="quarter" idx="11"/>
          </p:nvPr>
        </p:nvSpPr>
        <p:spPr>
          <a:xfrm>
            <a:off x="4165600" y="6356351"/>
            <a:ext cx="3860800" cy="365125"/>
          </a:xfrm>
          <a:prstGeom prst="rect">
            <a:avLst/>
          </a:prstGeom>
        </p:spPr>
        <p:txBody>
          <a:bodyPr/>
          <a:lstStyle>
            <a:lvl1pPr eaLnBrk="1" fontAlgn="auto" hangingPunct="1">
              <a:spcBef>
                <a:spcPts val="0"/>
              </a:spcBef>
              <a:spcAft>
                <a:spcPts val="0"/>
              </a:spcAft>
              <a:defRPr>
                <a:solidFill>
                  <a:srgbClr val="000000"/>
                </a:solidFill>
                <a:latin typeface="Calibri"/>
                <a:cs typeface="+mn-cs"/>
              </a:defRPr>
            </a:lvl1pPr>
          </a:lstStyle>
          <a:p>
            <a:pPr>
              <a:defRPr/>
            </a:pPr>
            <a:endParaRPr lang="en-GB"/>
          </a:p>
        </p:txBody>
      </p:sp>
      <p:sp>
        <p:nvSpPr>
          <p:cNvPr id="7" name="Slide Number Placeholder 6"/>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panose="020F0502020204030204" pitchFamily="34" charset="0"/>
              </a:defRPr>
            </a:lvl1pPr>
          </a:lstStyle>
          <a:p>
            <a:pPr>
              <a:defRPr/>
            </a:pPr>
            <a:fld id="{30F83B4A-12EF-4FA0-9787-E6995449841A}" type="slidenum">
              <a:rPr lang="en-GB" altLang="en-US"/>
              <a:pPr>
                <a:defRPr/>
              </a:pPr>
              <a:t>‹#›</a:t>
            </a:fld>
            <a:endParaRPr lang="en-GB" altLang="en-US"/>
          </a:p>
        </p:txBody>
      </p:sp>
    </p:spTree>
    <p:extLst>
      <p:ext uri="{BB962C8B-B14F-4D97-AF65-F5344CB8AC3E}">
        <p14:creationId xmlns:p14="http://schemas.microsoft.com/office/powerpoint/2010/main" val="4104617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lumMod val="65000"/>
                    <a:lumOff val="35000"/>
                  </a:schemeClr>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9"/>
            <a:ext cx="2844800" cy="365125"/>
          </a:xfrm>
          <a:prstGeom prst="rect">
            <a:avLst/>
          </a:prstGeom>
        </p:spPr>
        <p:txBody>
          <a:bodyPr/>
          <a:lstStyle/>
          <a:p>
            <a:fld id="{672C2F7D-03CD-4133-AAB7-597322BFE1A0}" type="datetimeFigureOut">
              <a:rPr lang="en-GB">
                <a:solidFill>
                  <a:prstClr val="black"/>
                </a:solidFill>
                <a:cs typeface="Arial" charset="0"/>
              </a:rPr>
              <a:pPr/>
              <a:t>20/10/2023</a:t>
            </a:fld>
            <a:endParaRPr lang="en-GB">
              <a:solidFill>
                <a:prstClr val="black"/>
              </a:solidFill>
              <a:cs typeface="Arial" charset="0"/>
            </a:endParaRPr>
          </a:p>
        </p:txBody>
      </p:sp>
      <p:sp>
        <p:nvSpPr>
          <p:cNvPr id="5" name="Footer Placeholder 4"/>
          <p:cNvSpPr>
            <a:spLocks noGrp="1"/>
          </p:cNvSpPr>
          <p:nvPr>
            <p:ph type="ftr" sz="quarter" idx="11"/>
          </p:nvPr>
        </p:nvSpPr>
        <p:spPr>
          <a:xfrm>
            <a:off x="4165600" y="6356359"/>
            <a:ext cx="3860800" cy="365125"/>
          </a:xfrm>
          <a:prstGeom prst="rect">
            <a:avLst/>
          </a:prstGeom>
        </p:spPr>
        <p:txBody>
          <a:bodyPr/>
          <a:lstStyle/>
          <a:p>
            <a:endParaRPr lang="en-GB">
              <a:solidFill>
                <a:prstClr val="black"/>
              </a:solidFill>
              <a:cs typeface="Arial" charset="0"/>
            </a:endParaRPr>
          </a:p>
        </p:txBody>
      </p:sp>
      <p:sp>
        <p:nvSpPr>
          <p:cNvPr id="6" name="Slide Number Placeholder 5"/>
          <p:cNvSpPr>
            <a:spLocks noGrp="1"/>
          </p:cNvSpPr>
          <p:nvPr>
            <p:ph type="sldNum" sz="quarter" idx="12"/>
          </p:nvPr>
        </p:nvSpPr>
        <p:spPr>
          <a:xfrm>
            <a:off x="8737600" y="6356359"/>
            <a:ext cx="2844800" cy="365125"/>
          </a:xfrm>
          <a:prstGeom prst="rect">
            <a:avLst/>
          </a:prstGeom>
        </p:spPr>
        <p:txBody>
          <a:bodyPr/>
          <a:lstStyle/>
          <a:p>
            <a:fld id="{1B85A7D9-2825-4E62-ABEA-C421ACB92CE9}" type="slidenum">
              <a:rPr lang="en-GB">
                <a:solidFill>
                  <a:prstClr val="black"/>
                </a:solidFill>
                <a:cs typeface="Arial" charset="0"/>
              </a:rPr>
              <a:pPr/>
              <a:t>‹#›</a:t>
            </a:fld>
            <a:endParaRPr lang="en-GB">
              <a:solidFill>
                <a:prstClr val="black"/>
              </a:solidFill>
              <a:cs typeface="Arial" charset="0"/>
            </a:endParaRPr>
          </a:p>
        </p:txBody>
      </p:sp>
    </p:spTree>
    <p:extLst>
      <p:ext uri="{BB962C8B-B14F-4D97-AF65-F5344CB8AC3E}">
        <p14:creationId xmlns:p14="http://schemas.microsoft.com/office/powerpoint/2010/main" val="4003382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6248400"/>
            <a:ext cx="2540000" cy="457200"/>
          </a:xfrm>
          <a:prstGeom prst="rect">
            <a:avLst/>
          </a:prstGeom>
        </p:spPr>
        <p:txBody>
          <a:bodyPr/>
          <a:lstStyle>
            <a:lvl1pPr>
              <a:defRPr/>
            </a:lvl1pPr>
          </a:lstStyle>
          <a:p>
            <a:endParaRPr lang="en-GB">
              <a:solidFill>
                <a:srgbClr val="000000"/>
              </a:solidFill>
              <a:cs typeface="Arial" charset="0"/>
            </a:endParaRPr>
          </a:p>
        </p:txBody>
      </p:sp>
      <p:sp>
        <p:nvSpPr>
          <p:cNvPr id="3" name="Footer Placeholder 2"/>
          <p:cNvSpPr>
            <a:spLocks noGrp="1"/>
          </p:cNvSpPr>
          <p:nvPr>
            <p:ph type="ftr" sz="quarter" idx="11"/>
          </p:nvPr>
        </p:nvSpPr>
        <p:spPr>
          <a:xfrm>
            <a:off x="4165600" y="6248400"/>
            <a:ext cx="3860800" cy="457200"/>
          </a:xfrm>
          <a:prstGeom prst="rect">
            <a:avLst/>
          </a:prstGeom>
        </p:spPr>
        <p:txBody>
          <a:bodyPr/>
          <a:lstStyle>
            <a:lvl1pPr>
              <a:defRPr/>
            </a:lvl1pPr>
          </a:lstStyle>
          <a:p>
            <a:endParaRPr lang="en-GB">
              <a:solidFill>
                <a:srgbClr val="000000"/>
              </a:solidFill>
              <a:cs typeface="Arial" charset="0"/>
            </a:endParaRPr>
          </a:p>
        </p:txBody>
      </p:sp>
      <p:sp>
        <p:nvSpPr>
          <p:cNvPr id="4" name="Slide Number Placeholder 3"/>
          <p:cNvSpPr>
            <a:spLocks noGrp="1"/>
          </p:cNvSpPr>
          <p:nvPr>
            <p:ph type="sldNum" sz="quarter" idx="12"/>
          </p:nvPr>
        </p:nvSpPr>
        <p:spPr>
          <a:xfrm>
            <a:off x="8737600" y="6248400"/>
            <a:ext cx="2540000" cy="457200"/>
          </a:xfrm>
          <a:prstGeom prst="rect">
            <a:avLst/>
          </a:prstGeom>
        </p:spPr>
        <p:txBody>
          <a:bodyPr/>
          <a:lstStyle>
            <a:lvl1pPr>
              <a:defRPr/>
            </a:lvl1pPr>
          </a:lstStyle>
          <a:p>
            <a:fld id="{935FEA3B-0A32-4185-A205-607444549229}" type="slidenum">
              <a:rPr lang="en-GB">
                <a:solidFill>
                  <a:srgbClr val="000000"/>
                </a:solidFill>
                <a:cs typeface="Arial" charset="0"/>
              </a:rPr>
              <a:pPr/>
              <a:t>‹#›</a:t>
            </a:fld>
            <a:endParaRPr lang="en-GB">
              <a:solidFill>
                <a:srgbClr val="000000"/>
              </a:solidFill>
              <a:cs typeface="Arial" charset="0"/>
            </a:endParaRPr>
          </a:p>
        </p:txBody>
      </p:sp>
    </p:spTree>
    <p:extLst>
      <p:ext uri="{BB962C8B-B14F-4D97-AF65-F5344CB8AC3E}">
        <p14:creationId xmlns:p14="http://schemas.microsoft.com/office/powerpoint/2010/main" val="4224777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55.xml"/><Relationship Id="rId7" Type="http://schemas.openxmlformats.org/officeDocument/2006/relationships/theme" Target="../theme/theme10.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10" Type="http://schemas.openxmlformats.org/officeDocument/2006/relationships/image" Target="../media/image1.png"/><Relationship Id="rId4" Type="http://schemas.openxmlformats.org/officeDocument/2006/relationships/slideLayout" Target="../slideLayouts/slideLayout62.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theme" Target="../theme/theme12.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1.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3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png"/><Relationship Id="rId5" Type="http://schemas.openxmlformats.org/officeDocument/2006/relationships/theme" Target="../theme/theme7.xml"/><Relationship Id="rId4"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1.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8.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9.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8" name="Rectangle 7"/>
          <p:cNvSpPr/>
          <p:nvPr userDrawn="1"/>
        </p:nvSpPr>
        <p:spPr>
          <a:xfrm>
            <a:off x="-93133" y="4763"/>
            <a:ext cx="336551" cy="6858000"/>
          </a:xfrm>
          <a:prstGeom prst="rect">
            <a:avLst/>
          </a:prstGeom>
          <a:solidFill>
            <a:schemeClr val="accent5">
              <a:lumMod val="60000"/>
              <a:lumOff val="40000"/>
            </a:schemeClr>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GB" sz="1013">
              <a:solidFill>
                <a:prstClr val="white"/>
              </a:solidFill>
            </a:endParaRPr>
          </a:p>
        </p:txBody>
      </p:sp>
      <p:pic>
        <p:nvPicPr>
          <p:cNvPr id="1029" name="Picture 3"/>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208434" y="6097589"/>
            <a:ext cx="3790951"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342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514350" rtl="0" eaLnBrk="0" fontAlgn="base" hangingPunct="0">
        <a:spcBef>
          <a:spcPct val="0"/>
        </a:spcBef>
        <a:spcAft>
          <a:spcPct val="0"/>
        </a:spcAft>
        <a:defRPr sz="2400" kern="1200">
          <a:solidFill>
            <a:schemeClr val="tx1"/>
          </a:solidFill>
          <a:latin typeface="+mj-lt"/>
          <a:ea typeface="+mj-ea"/>
          <a:cs typeface="+mj-cs"/>
        </a:defRPr>
      </a:lvl1pPr>
      <a:lvl2pPr algn="l" defTabSz="514350" rtl="0" eaLnBrk="0" fontAlgn="base" hangingPunct="0">
        <a:spcBef>
          <a:spcPct val="0"/>
        </a:spcBef>
        <a:spcAft>
          <a:spcPct val="0"/>
        </a:spcAft>
        <a:defRPr sz="2400">
          <a:solidFill>
            <a:schemeClr val="tx1"/>
          </a:solidFill>
          <a:latin typeface="Calibri" pitchFamily="34" charset="0"/>
        </a:defRPr>
      </a:lvl2pPr>
      <a:lvl3pPr algn="l" defTabSz="514350" rtl="0" eaLnBrk="0" fontAlgn="base" hangingPunct="0">
        <a:spcBef>
          <a:spcPct val="0"/>
        </a:spcBef>
        <a:spcAft>
          <a:spcPct val="0"/>
        </a:spcAft>
        <a:defRPr sz="2400">
          <a:solidFill>
            <a:schemeClr val="tx1"/>
          </a:solidFill>
          <a:latin typeface="Calibri" pitchFamily="34" charset="0"/>
        </a:defRPr>
      </a:lvl3pPr>
      <a:lvl4pPr algn="l" defTabSz="514350" rtl="0" eaLnBrk="0" fontAlgn="base" hangingPunct="0">
        <a:spcBef>
          <a:spcPct val="0"/>
        </a:spcBef>
        <a:spcAft>
          <a:spcPct val="0"/>
        </a:spcAft>
        <a:defRPr sz="2400">
          <a:solidFill>
            <a:schemeClr val="tx1"/>
          </a:solidFill>
          <a:latin typeface="Calibri" pitchFamily="34" charset="0"/>
        </a:defRPr>
      </a:lvl4pPr>
      <a:lvl5pPr algn="l" defTabSz="514350" rtl="0" eaLnBrk="0" fontAlgn="base" hangingPunct="0">
        <a:spcBef>
          <a:spcPct val="0"/>
        </a:spcBef>
        <a:spcAft>
          <a:spcPct val="0"/>
        </a:spcAft>
        <a:defRPr sz="2400">
          <a:solidFill>
            <a:schemeClr val="tx1"/>
          </a:solidFill>
          <a:latin typeface="Calibri" pitchFamily="34" charset="0"/>
        </a:defRPr>
      </a:lvl5pPr>
      <a:lvl6pPr marL="457200" algn="l" defTabSz="514350" rtl="0" fontAlgn="base">
        <a:spcBef>
          <a:spcPct val="0"/>
        </a:spcBef>
        <a:spcAft>
          <a:spcPct val="0"/>
        </a:spcAft>
        <a:defRPr sz="2400">
          <a:solidFill>
            <a:schemeClr val="tx1"/>
          </a:solidFill>
          <a:latin typeface="Calibri" pitchFamily="34" charset="0"/>
        </a:defRPr>
      </a:lvl6pPr>
      <a:lvl7pPr marL="914400" algn="l" defTabSz="514350" rtl="0" fontAlgn="base">
        <a:spcBef>
          <a:spcPct val="0"/>
        </a:spcBef>
        <a:spcAft>
          <a:spcPct val="0"/>
        </a:spcAft>
        <a:defRPr sz="2400">
          <a:solidFill>
            <a:schemeClr val="tx1"/>
          </a:solidFill>
          <a:latin typeface="Calibri" pitchFamily="34" charset="0"/>
        </a:defRPr>
      </a:lvl7pPr>
      <a:lvl8pPr marL="1371600" algn="l" defTabSz="514350" rtl="0" fontAlgn="base">
        <a:spcBef>
          <a:spcPct val="0"/>
        </a:spcBef>
        <a:spcAft>
          <a:spcPct val="0"/>
        </a:spcAft>
        <a:defRPr sz="2400">
          <a:solidFill>
            <a:schemeClr val="tx1"/>
          </a:solidFill>
          <a:latin typeface="Calibri" pitchFamily="34" charset="0"/>
        </a:defRPr>
      </a:lvl8pPr>
      <a:lvl9pPr marL="1828800" algn="l" defTabSz="514350" rtl="0" fontAlgn="base">
        <a:spcBef>
          <a:spcPct val="0"/>
        </a:spcBef>
        <a:spcAft>
          <a:spcPct val="0"/>
        </a:spcAft>
        <a:defRPr sz="2400">
          <a:solidFill>
            <a:schemeClr val="tx1"/>
          </a:solidFill>
          <a:latin typeface="Calibri" pitchFamily="34" charset="0"/>
        </a:defRPr>
      </a:lvl9pPr>
    </p:titleStyle>
    <p:bodyStyle>
      <a:lvl1pPr marL="192088" indent="-192088" algn="l" defTabSz="51435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417513" indent="-160338" algn="l" defTabSz="51435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2pPr>
      <a:lvl3pPr marL="642938" indent="-128588" algn="l" defTabSz="51435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3pPr>
      <a:lvl4pPr marL="900113" indent="-128588"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1157288" indent="-128588"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p:cNvSpPr/>
          <p:nvPr userDrawn="1"/>
        </p:nvSpPr>
        <p:spPr>
          <a:xfrm>
            <a:off x="-92364" y="5261"/>
            <a:ext cx="335360" cy="6858000"/>
          </a:xfrm>
          <a:prstGeom prst="rect">
            <a:avLst/>
          </a:prstGeom>
          <a:solidFill>
            <a:schemeClr val="accent5">
              <a:lumMod val="60000"/>
              <a:lumOff val="4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1013">
              <a:solidFill>
                <a:prstClr val="white"/>
              </a:solidFill>
            </a:endParaRPr>
          </a:p>
        </p:txBody>
      </p:sp>
      <p:pic>
        <p:nvPicPr>
          <p:cNvPr id="4" name="Picture 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08235" y="6097063"/>
            <a:ext cx="3791744" cy="718958"/>
          </a:xfrm>
          <a:prstGeom prst="rect">
            <a:avLst/>
          </a:prstGeom>
        </p:spPr>
      </p:pic>
    </p:spTree>
    <p:extLst>
      <p:ext uri="{BB962C8B-B14F-4D97-AF65-F5344CB8AC3E}">
        <p14:creationId xmlns:p14="http://schemas.microsoft.com/office/powerpoint/2010/main" val="160537302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txStyles>
    <p:titleStyle>
      <a:lvl1pPr algn="l"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8" name="Rectangle 7"/>
          <p:cNvSpPr/>
          <p:nvPr userDrawn="1"/>
        </p:nvSpPr>
        <p:spPr>
          <a:xfrm>
            <a:off x="-93132" y="4763"/>
            <a:ext cx="336551" cy="6858000"/>
          </a:xfrm>
          <a:prstGeom prst="rect">
            <a:avLst/>
          </a:prstGeom>
          <a:solidFill>
            <a:schemeClr val="accent5">
              <a:lumMod val="60000"/>
              <a:lumOff val="40000"/>
            </a:schemeClr>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GB" sz="570">
              <a:solidFill>
                <a:prstClr val="white"/>
              </a:solidFill>
            </a:endParaRPr>
          </a:p>
        </p:txBody>
      </p:sp>
      <p:pic>
        <p:nvPicPr>
          <p:cNvPr id="1029" name="Picture 3"/>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208437" y="6097593"/>
            <a:ext cx="3790951"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195135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txStyles>
    <p:titleStyle>
      <a:lvl1pPr algn="l" defTabSz="289322" rtl="0" eaLnBrk="0" fontAlgn="base" hangingPunct="0">
        <a:spcBef>
          <a:spcPct val="0"/>
        </a:spcBef>
        <a:spcAft>
          <a:spcPct val="0"/>
        </a:spcAft>
        <a:defRPr sz="1350" kern="1200">
          <a:solidFill>
            <a:schemeClr val="tx1"/>
          </a:solidFill>
          <a:latin typeface="+mj-lt"/>
          <a:ea typeface="+mj-ea"/>
          <a:cs typeface="+mj-cs"/>
        </a:defRPr>
      </a:lvl1pPr>
      <a:lvl2pPr algn="l" defTabSz="289322" rtl="0" eaLnBrk="0" fontAlgn="base" hangingPunct="0">
        <a:spcBef>
          <a:spcPct val="0"/>
        </a:spcBef>
        <a:spcAft>
          <a:spcPct val="0"/>
        </a:spcAft>
        <a:defRPr sz="1350">
          <a:solidFill>
            <a:schemeClr val="tx1"/>
          </a:solidFill>
          <a:latin typeface="Calibri" pitchFamily="34" charset="0"/>
        </a:defRPr>
      </a:lvl2pPr>
      <a:lvl3pPr algn="l" defTabSz="289322" rtl="0" eaLnBrk="0" fontAlgn="base" hangingPunct="0">
        <a:spcBef>
          <a:spcPct val="0"/>
        </a:spcBef>
        <a:spcAft>
          <a:spcPct val="0"/>
        </a:spcAft>
        <a:defRPr sz="1350">
          <a:solidFill>
            <a:schemeClr val="tx1"/>
          </a:solidFill>
          <a:latin typeface="Calibri" pitchFamily="34" charset="0"/>
        </a:defRPr>
      </a:lvl3pPr>
      <a:lvl4pPr algn="l" defTabSz="289322" rtl="0" eaLnBrk="0" fontAlgn="base" hangingPunct="0">
        <a:spcBef>
          <a:spcPct val="0"/>
        </a:spcBef>
        <a:spcAft>
          <a:spcPct val="0"/>
        </a:spcAft>
        <a:defRPr sz="1350">
          <a:solidFill>
            <a:schemeClr val="tx1"/>
          </a:solidFill>
          <a:latin typeface="Calibri" pitchFamily="34" charset="0"/>
        </a:defRPr>
      </a:lvl4pPr>
      <a:lvl5pPr algn="l" defTabSz="289322" rtl="0" eaLnBrk="0" fontAlgn="base" hangingPunct="0">
        <a:spcBef>
          <a:spcPct val="0"/>
        </a:spcBef>
        <a:spcAft>
          <a:spcPct val="0"/>
        </a:spcAft>
        <a:defRPr sz="1350">
          <a:solidFill>
            <a:schemeClr val="tx1"/>
          </a:solidFill>
          <a:latin typeface="Calibri" pitchFamily="34" charset="0"/>
        </a:defRPr>
      </a:lvl5pPr>
      <a:lvl6pPr marL="257175" algn="l" defTabSz="289322" rtl="0" fontAlgn="base">
        <a:spcBef>
          <a:spcPct val="0"/>
        </a:spcBef>
        <a:spcAft>
          <a:spcPct val="0"/>
        </a:spcAft>
        <a:defRPr sz="1350">
          <a:solidFill>
            <a:schemeClr val="tx1"/>
          </a:solidFill>
          <a:latin typeface="Calibri" pitchFamily="34" charset="0"/>
        </a:defRPr>
      </a:lvl6pPr>
      <a:lvl7pPr marL="514350" algn="l" defTabSz="289322" rtl="0" fontAlgn="base">
        <a:spcBef>
          <a:spcPct val="0"/>
        </a:spcBef>
        <a:spcAft>
          <a:spcPct val="0"/>
        </a:spcAft>
        <a:defRPr sz="1350">
          <a:solidFill>
            <a:schemeClr val="tx1"/>
          </a:solidFill>
          <a:latin typeface="Calibri" pitchFamily="34" charset="0"/>
        </a:defRPr>
      </a:lvl7pPr>
      <a:lvl8pPr marL="771525" algn="l" defTabSz="289322" rtl="0" fontAlgn="base">
        <a:spcBef>
          <a:spcPct val="0"/>
        </a:spcBef>
        <a:spcAft>
          <a:spcPct val="0"/>
        </a:spcAft>
        <a:defRPr sz="1350">
          <a:solidFill>
            <a:schemeClr val="tx1"/>
          </a:solidFill>
          <a:latin typeface="Calibri" pitchFamily="34" charset="0"/>
        </a:defRPr>
      </a:lvl8pPr>
      <a:lvl9pPr marL="1028700" algn="l" defTabSz="289322" rtl="0" fontAlgn="base">
        <a:spcBef>
          <a:spcPct val="0"/>
        </a:spcBef>
        <a:spcAft>
          <a:spcPct val="0"/>
        </a:spcAft>
        <a:defRPr sz="1350">
          <a:solidFill>
            <a:schemeClr val="tx1"/>
          </a:solidFill>
          <a:latin typeface="Calibri" pitchFamily="34" charset="0"/>
        </a:defRPr>
      </a:lvl9pPr>
    </p:titleStyle>
    <p:bodyStyle>
      <a:lvl1pPr marL="108050" indent="-108050" algn="l" defTabSz="289322"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234851" indent="-90191" algn="l" defTabSz="289322" rtl="0" eaLnBrk="0" fontAlgn="base" hangingPunct="0">
        <a:spcBef>
          <a:spcPct val="20000"/>
        </a:spcBef>
        <a:spcAft>
          <a:spcPct val="0"/>
        </a:spcAft>
        <a:buFont typeface="Arial" panose="020B0604020202020204" pitchFamily="34" charset="0"/>
        <a:buChar char="–"/>
        <a:defRPr sz="844" kern="1200">
          <a:solidFill>
            <a:schemeClr val="tx1"/>
          </a:solidFill>
          <a:latin typeface="+mn-lt"/>
          <a:ea typeface="+mn-ea"/>
          <a:cs typeface="+mn-cs"/>
        </a:defRPr>
      </a:lvl2pPr>
      <a:lvl3pPr marL="361653" indent="-72331" algn="l" defTabSz="289322" rtl="0" eaLnBrk="0" fontAlgn="base" hangingPunct="0">
        <a:spcBef>
          <a:spcPct val="20000"/>
        </a:spcBef>
        <a:spcAft>
          <a:spcPct val="0"/>
        </a:spcAft>
        <a:buFont typeface="Arial" panose="020B0604020202020204" pitchFamily="34" charset="0"/>
        <a:buChar char="•"/>
        <a:defRPr sz="731" kern="1200">
          <a:solidFill>
            <a:schemeClr val="tx1"/>
          </a:solidFill>
          <a:latin typeface="+mn-lt"/>
          <a:ea typeface="+mn-ea"/>
          <a:cs typeface="+mn-cs"/>
        </a:defRPr>
      </a:lvl3pPr>
      <a:lvl4pPr marL="506314" indent="-72331" algn="l" defTabSz="289322" rtl="0" eaLnBrk="0" fontAlgn="base" hangingPunct="0">
        <a:spcBef>
          <a:spcPct val="20000"/>
        </a:spcBef>
        <a:spcAft>
          <a:spcPct val="0"/>
        </a:spcAft>
        <a:buFont typeface="Arial" panose="020B0604020202020204" pitchFamily="34" charset="0"/>
        <a:buChar char="–"/>
        <a:defRPr sz="619" kern="1200">
          <a:solidFill>
            <a:schemeClr val="tx1"/>
          </a:solidFill>
          <a:latin typeface="+mn-lt"/>
          <a:ea typeface="+mn-ea"/>
          <a:cs typeface="+mn-cs"/>
        </a:defRPr>
      </a:lvl4pPr>
      <a:lvl5pPr marL="650975" indent="-72331" algn="l" defTabSz="289322" rtl="0" eaLnBrk="0" fontAlgn="base" hangingPunct="0">
        <a:spcBef>
          <a:spcPct val="20000"/>
        </a:spcBef>
        <a:spcAft>
          <a:spcPct val="0"/>
        </a:spcAft>
        <a:buFont typeface="Arial" panose="020B0604020202020204" pitchFamily="34" charset="0"/>
        <a:buChar char="»"/>
        <a:defRPr sz="619" kern="1200">
          <a:solidFill>
            <a:schemeClr val="tx1"/>
          </a:solidFill>
          <a:latin typeface="+mn-lt"/>
          <a:ea typeface="+mn-ea"/>
          <a:cs typeface="+mn-cs"/>
        </a:defRPr>
      </a:lvl5pPr>
      <a:lvl6pPr marL="795635"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9pPr>
    </p:bodyStyle>
    <p:otherStyle>
      <a:defPPr>
        <a:defRPr lang="en-US"/>
      </a:defPPr>
      <a:lvl1pPr marL="0" algn="l" defTabSz="289322" rtl="0" eaLnBrk="1" latinLnBrk="0" hangingPunct="1">
        <a:defRPr sz="570"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8" name="Rectangle 7"/>
          <p:cNvSpPr/>
          <p:nvPr userDrawn="1"/>
        </p:nvSpPr>
        <p:spPr>
          <a:xfrm>
            <a:off x="-93133" y="4763"/>
            <a:ext cx="336551" cy="6858000"/>
          </a:xfrm>
          <a:prstGeom prst="rect">
            <a:avLst/>
          </a:prstGeom>
          <a:solidFill>
            <a:schemeClr val="accent5">
              <a:lumMod val="60000"/>
              <a:lumOff val="40000"/>
            </a:schemeClr>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GB" sz="1013">
              <a:solidFill>
                <a:prstClr val="white"/>
              </a:solidFill>
            </a:endParaRPr>
          </a:p>
        </p:txBody>
      </p:sp>
      <p:pic>
        <p:nvPicPr>
          <p:cNvPr id="1029" name="Picture 3"/>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208434" y="6097589"/>
            <a:ext cx="3790951"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581987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Lst>
  <p:txStyles>
    <p:titleStyle>
      <a:lvl1pPr algn="l" defTabSz="514350" rtl="0" eaLnBrk="0" fontAlgn="base" hangingPunct="0">
        <a:spcBef>
          <a:spcPct val="0"/>
        </a:spcBef>
        <a:spcAft>
          <a:spcPct val="0"/>
        </a:spcAft>
        <a:defRPr sz="2400" kern="1200">
          <a:solidFill>
            <a:schemeClr val="tx1"/>
          </a:solidFill>
          <a:latin typeface="+mj-lt"/>
          <a:ea typeface="+mj-ea"/>
          <a:cs typeface="+mj-cs"/>
        </a:defRPr>
      </a:lvl1pPr>
      <a:lvl2pPr algn="l" defTabSz="514350" rtl="0" eaLnBrk="0" fontAlgn="base" hangingPunct="0">
        <a:spcBef>
          <a:spcPct val="0"/>
        </a:spcBef>
        <a:spcAft>
          <a:spcPct val="0"/>
        </a:spcAft>
        <a:defRPr sz="2400">
          <a:solidFill>
            <a:schemeClr val="tx1"/>
          </a:solidFill>
          <a:latin typeface="Calibri" pitchFamily="34" charset="0"/>
        </a:defRPr>
      </a:lvl2pPr>
      <a:lvl3pPr algn="l" defTabSz="514350" rtl="0" eaLnBrk="0" fontAlgn="base" hangingPunct="0">
        <a:spcBef>
          <a:spcPct val="0"/>
        </a:spcBef>
        <a:spcAft>
          <a:spcPct val="0"/>
        </a:spcAft>
        <a:defRPr sz="2400">
          <a:solidFill>
            <a:schemeClr val="tx1"/>
          </a:solidFill>
          <a:latin typeface="Calibri" pitchFamily="34" charset="0"/>
        </a:defRPr>
      </a:lvl3pPr>
      <a:lvl4pPr algn="l" defTabSz="514350" rtl="0" eaLnBrk="0" fontAlgn="base" hangingPunct="0">
        <a:spcBef>
          <a:spcPct val="0"/>
        </a:spcBef>
        <a:spcAft>
          <a:spcPct val="0"/>
        </a:spcAft>
        <a:defRPr sz="2400">
          <a:solidFill>
            <a:schemeClr val="tx1"/>
          </a:solidFill>
          <a:latin typeface="Calibri" pitchFamily="34" charset="0"/>
        </a:defRPr>
      </a:lvl4pPr>
      <a:lvl5pPr algn="l" defTabSz="514350" rtl="0" eaLnBrk="0" fontAlgn="base" hangingPunct="0">
        <a:spcBef>
          <a:spcPct val="0"/>
        </a:spcBef>
        <a:spcAft>
          <a:spcPct val="0"/>
        </a:spcAft>
        <a:defRPr sz="2400">
          <a:solidFill>
            <a:schemeClr val="tx1"/>
          </a:solidFill>
          <a:latin typeface="Calibri" pitchFamily="34" charset="0"/>
        </a:defRPr>
      </a:lvl5pPr>
      <a:lvl6pPr marL="457200" algn="l" defTabSz="514350" rtl="0" fontAlgn="base">
        <a:spcBef>
          <a:spcPct val="0"/>
        </a:spcBef>
        <a:spcAft>
          <a:spcPct val="0"/>
        </a:spcAft>
        <a:defRPr sz="2400">
          <a:solidFill>
            <a:schemeClr val="tx1"/>
          </a:solidFill>
          <a:latin typeface="Calibri" pitchFamily="34" charset="0"/>
        </a:defRPr>
      </a:lvl6pPr>
      <a:lvl7pPr marL="914400" algn="l" defTabSz="514350" rtl="0" fontAlgn="base">
        <a:spcBef>
          <a:spcPct val="0"/>
        </a:spcBef>
        <a:spcAft>
          <a:spcPct val="0"/>
        </a:spcAft>
        <a:defRPr sz="2400">
          <a:solidFill>
            <a:schemeClr val="tx1"/>
          </a:solidFill>
          <a:latin typeface="Calibri" pitchFamily="34" charset="0"/>
        </a:defRPr>
      </a:lvl7pPr>
      <a:lvl8pPr marL="1371600" algn="l" defTabSz="514350" rtl="0" fontAlgn="base">
        <a:spcBef>
          <a:spcPct val="0"/>
        </a:spcBef>
        <a:spcAft>
          <a:spcPct val="0"/>
        </a:spcAft>
        <a:defRPr sz="2400">
          <a:solidFill>
            <a:schemeClr val="tx1"/>
          </a:solidFill>
          <a:latin typeface="Calibri" pitchFamily="34" charset="0"/>
        </a:defRPr>
      </a:lvl8pPr>
      <a:lvl9pPr marL="1828800" algn="l" defTabSz="514350" rtl="0" fontAlgn="base">
        <a:spcBef>
          <a:spcPct val="0"/>
        </a:spcBef>
        <a:spcAft>
          <a:spcPct val="0"/>
        </a:spcAft>
        <a:defRPr sz="2400">
          <a:solidFill>
            <a:schemeClr val="tx1"/>
          </a:solidFill>
          <a:latin typeface="Calibri" pitchFamily="34" charset="0"/>
        </a:defRPr>
      </a:lvl9pPr>
    </p:titleStyle>
    <p:bodyStyle>
      <a:lvl1pPr marL="192088" indent="-192088" algn="l" defTabSz="51435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417513" indent="-160338" algn="l" defTabSz="51435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2pPr>
      <a:lvl3pPr marL="642938" indent="-128588" algn="l" defTabSz="514350"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3pPr>
      <a:lvl4pPr marL="900113" indent="-128588"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4pPr>
      <a:lvl5pPr marL="1157288" indent="-128588" algn="l" defTabSz="514350" rtl="0" eaLnBrk="0" fontAlgn="base" hangingPunct="0">
        <a:spcBef>
          <a:spcPct val="20000"/>
        </a:spcBef>
        <a:spcAft>
          <a:spcPct val="0"/>
        </a:spcAft>
        <a:buFont typeface="Arial" panose="020B0604020202020204" pitchFamily="34" charset="0"/>
        <a:buChar char="»"/>
        <a:defRPr sz="1100"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p:cNvSpPr/>
          <p:nvPr userDrawn="1"/>
        </p:nvSpPr>
        <p:spPr>
          <a:xfrm>
            <a:off x="-92364" y="5261"/>
            <a:ext cx="335360" cy="6858000"/>
          </a:xfrm>
          <a:prstGeom prst="rect">
            <a:avLst/>
          </a:prstGeom>
          <a:solidFill>
            <a:schemeClr val="accent5">
              <a:lumMod val="60000"/>
              <a:lumOff val="4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sz="1350">
              <a:solidFill>
                <a:prstClr val="white"/>
              </a:solidFill>
            </a:endParaRPr>
          </a:p>
        </p:txBody>
      </p:sp>
      <p:pic>
        <p:nvPicPr>
          <p:cNvPr id="4" name="Picture 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208235" y="6097063"/>
            <a:ext cx="3791744" cy="718958"/>
          </a:xfrm>
          <a:prstGeom prst="rect">
            <a:avLst/>
          </a:prstGeom>
        </p:spPr>
      </p:pic>
    </p:spTree>
    <p:extLst>
      <p:ext uri="{BB962C8B-B14F-4D97-AF65-F5344CB8AC3E}">
        <p14:creationId xmlns:p14="http://schemas.microsoft.com/office/powerpoint/2010/main" val="15563986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Lst>
  <p:txStyles>
    <p:titleStyle>
      <a:lvl1pPr algn="l"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p:cNvSpPr/>
          <p:nvPr userDrawn="1"/>
        </p:nvSpPr>
        <p:spPr>
          <a:xfrm>
            <a:off x="-92364" y="5261"/>
            <a:ext cx="335360" cy="6858000"/>
          </a:xfrm>
          <a:prstGeom prst="rect">
            <a:avLst/>
          </a:prstGeom>
          <a:solidFill>
            <a:schemeClr val="accent5">
              <a:lumMod val="60000"/>
              <a:lumOff val="4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eaLnBrk="1" fontAlgn="auto" hangingPunct="1">
              <a:spcBef>
                <a:spcPts val="0"/>
              </a:spcBef>
              <a:spcAft>
                <a:spcPts val="0"/>
              </a:spcAft>
            </a:pPr>
            <a:endParaRPr lang="en-GB" sz="1800">
              <a:solidFill>
                <a:prstClr val="white"/>
              </a:solidFill>
            </a:endParaRPr>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08235" y="6097063"/>
            <a:ext cx="3791744" cy="718958"/>
          </a:xfrm>
          <a:prstGeom prst="rect">
            <a:avLst/>
          </a:prstGeom>
        </p:spPr>
      </p:pic>
    </p:spTree>
    <p:extLst>
      <p:ext uri="{BB962C8B-B14F-4D97-AF65-F5344CB8AC3E}">
        <p14:creationId xmlns:p14="http://schemas.microsoft.com/office/powerpoint/2010/main" val="28982613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xStyles>
    <p:titleStyle>
      <a:lvl1pPr algn="l"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p:cNvSpPr/>
          <p:nvPr userDrawn="1"/>
        </p:nvSpPr>
        <p:spPr>
          <a:xfrm>
            <a:off x="-92364" y="5261"/>
            <a:ext cx="335360" cy="6858000"/>
          </a:xfrm>
          <a:prstGeom prst="rect">
            <a:avLst/>
          </a:prstGeom>
          <a:solidFill>
            <a:schemeClr val="accent5">
              <a:lumMod val="60000"/>
              <a:lumOff val="4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solidFill>
                <a:prstClr val="white"/>
              </a:solidFill>
            </a:endParaRP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08235" y="6097063"/>
            <a:ext cx="3791744" cy="718958"/>
          </a:xfrm>
          <a:prstGeom prst="rect">
            <a:avLst/>
          </a:prstGeom>
        </p:spPr>
      </p:pic>
    </p:spTree>
    <p:extLst>
      <p:ext uri="{BB962C8B-B14F-4D97-AF65-F5344CB8AC3E}">
        <p14:creationId xmlns:p14="http://schemas.microsoft.com/office/powerpoint/2010/main" val="62537824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8" name="Rectangle 7"/>
          <p:cNvSpPr/>
          <p:nvPr userDrawn="1"/>
        </p:nvSpPr>
        <p:spPr>
          <a:xfrm>
            <a:off x="-93132" y="4763"/>
            <a:ext cx="336551" cy="6858000"/>
          </a:xfrm>
          <a:prstGeom prst="rect">
            <a:avLst/>
          </a:prstGeom>
          <a:solidFill>
            <a:schemeClr val="accent5">
              <a:lumMod val="60000"/>
              <a:lumOff val="40000"/>
            </a:schemeClr>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lang="en-GB" sz="760">
              <a:solidFill>
                <a:prstClr val="white"/>
              </a:solidFill>
            </a:endParaRPr>
          </a:p>
        </p:txBody>
      </p:sp>
      <p:pic>
        <p:nvPicPr>
          <p:cNvPr id="1029" name="Picture 3"/>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208435" y="6097591"/>
            <a:ext cx="3790951"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73982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385763" rtl="0" eaLnBrk="0" fontAlgn="base" hangingPunct="0">
        <a:spcBef>
          <a:spcPct val="0"/>
        </a:spcBef>
        <a:spcAft>
          <a:spcPct val="0"/>
        </a:spcAft>
        <a:defRPr sz="1800" kern="1200">
          <a:solidFill>
            <a:schemeClr val="tx1"/>
          </a:solidFill>
          <a:latin typeface="+mj-lt"/>
          <a:ea typeface="+mj-ea"/>
          <a:cs typeface="+mj-cs"/>
        </a:defRPr>
      </a:lvl1pPr>
      <a:lvl2pPr algn="l" defTabSz="385763" rtl="0" eaLnBrk="0" fontAlgn="base" hangingPunct="0">
        <a:spcBef>
          <a:spcPct val="0"/>
        </a:spcBef>
        <a:spcAft>
          <a:spcPct val="0"/>
        </a:spcAft>
        <a:defRPr sz="1800">
          <a:solidFill>
            <a:schemeClr val="tx1"/>
          </a:solidFill>
          <a:latin typeface="Calibri" pitchFamily="34" charset="0"/>
        </a:defRPr>
      </a:lvl2pPr>
      <a:lvl3pPr algn="l" defTabSz="385763" rtl="0" eaLnBrk="0" fontAlgn="base" hangingPunct="0">
        <a:spcBef>
          <a:spcPct val="0"/>
        </a:spcBef>
        <a:spcAft>
          <a:spcPct val="0"/>
        </a:spcAft>
        <a:defRPr sz="1800">
          <a:solidFill>
            <a:schemeClr val="tx1"/>
          </a:solidFill>
          <a:latin typeface="Calibri" pitchFamily="34" charset="0"/>
        </a:defRPr>
      </a:lvl3pPr>
      <a:lvl4pPr algn="l" defTabSz="385763" rtl="0" eaLnBrk="0" fontAlgn="base" hangingPunct="0">
        <a:spcBef>
          <a:spcPct val="0"/>
        </a:spcBef>
        <a:spcAft>
          <a:spcPct val="0"/>
        </a:spcAft>
        <a:defRPr sz="1800">
          <a:solidFill>
            <a:schemeClr val="tx1"/>
          </a:solidFill>
          <a:latin typeface="Calibri" pitchFamily="34" charset="0"/>
        </a:defRPr>
      </a:lvl4pPr>
      <a:lvl5pPr algn="l" defTabSz="385763" rtl="0" eaLnBrk="0" fontAlgn="base" hangingPunct="0">
        <a:spcBef>
          <a:spcPct val="0"/>
        </a:spcBef>
        <a:spcAft>
          <a:spcPct val="0"/>
        </a:spcAft>
        <a:defRPr sz="1800">
          <a:solidFill>
            <a:schemeClr val="tx1"/>
          </a:solidFill>
          <a:latin typeface="Calibri" pitchFamily="34" charset="0"/>
        </a:defRPr>
      </a:lvl5pPr>
      <a:lvl6pPr marL="342900" algn="l" defTabSz="385763" rtl="0" fontAlgn="base">
        <a:spcBef>
          <a:spcPct val="0"/>
        </a:spcBef>
        <a:spcAft>
          <a:spcPct val="0"/>
        </a:spcAft>
        <a:defRPr sz="1800">
          <a:solidFill>
            <a:schemeClr val="tx1"/>
          </a:solidFill>
          <a:latin typeface="Calibri" pitchFamily="34" charset="0"/>
        </a:defRPr>
      </a:lvl6pPr>
      <a:lvl7pPr marL="685800" algn="l" defTabSz="385763" rtl="0" fontAlgn="base">
        <a:spcBef>
          <a:spcPct val="0"/>
        </a:spcBef>
        <a:spcAft>
          <a:spcPct val="0"/>
        </a:spcAft>
        <a:defRPr sz="1800">
          <a:solidFill>
            <a:schemeClr val="tx1"/>
          </a:solidFill>
          <a:latin typeface="Calibri" pitchFamily="34" charset="0"/>
        </a:defRPr>
      </a:lvl7pPr>
      <a:lvl8pPr marL="1028700" algn="l" defTabSz="385763" rtl="0" fontAlgn="base">
        <a:spcBef>
          <a:spcPct val="0"/>
        </a:spcBef>
        <a:spcAft>
          <a:spcPct val="0"/>
        </a:spcAft>
        <a:defRPr sz="1800">
          <a:solidFill>
            <a:schemeClr val="tx1"/>
          </a:solidFill>
          <a:latin typeface="Calibri" pitchFamily="34" charset="0"/>
        </a:defRPr>
      </a:lvl8pPr>
      <a:lvl9pPr marL="1371600" algn="l" defTabSz="385763" rtl="0" fontAlgn="base">
        <a:spcBef>
          <a:spcPct val="0"/>
        </a:spcBef>
        <a:spcAft>
          <a:spcPct val="0"/>
        </a:spcAft>
        <a:defRPr sz="1800">
          <a:solidFill>
            <a:schemeClr val="tx1"/>
          </a:solidFill>
          <a:latin typeface="Calibri" pitchFamily="34" charset="0"/>
        </a:defRPr>
      </a:lvl9pPr>
    </p:titleStyle>
    <p:bodyStyle>
      <a:lvl1pPr marL="144066" indent="-144066" algn="l" defTabSz="385763"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313135" indent="-120254" algn="l" defTabSz="385763"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2pPr>
      <a:lvl3pPr marL="482204" indent="-96441" algn="l" defTabSz="385763" rtl="0" eaLnBrk="0" fontAlgn="base" hangingPunct="0">
        <a:spcBef>
          <a:spcPct val="20000"/>
        </a:spcBef>
        <a:spcAft>
          <a:spcPct val="0"/>
        </a:spcAft>
        <a:buFont typeface="Arial" panose="020B0604020202020204" pitchFamily="34" charset="0"/>
        <a:buChar char="•"/>
        <a:defRPr sz="975" kern="1200">
          <a:solidFill>
            <a:schemeClr val="tx1"/>
          </a:solidFill>
          <a:latin typeface="+mn-lt"/>
          <a:ea typeface="+mn-ea"/>
          <a:cs typeface="+mn-cs"/>
        </a:defRPr>
      </a:lvl3pPr>
      <a:lvl4pPr marL="675085" indent="-96441" algn="l" defTabSz="385763" rtl="0" eaLnBrk="0" fontAlgn="base" hangingPunct="0">
        <a:spcBef>
          <a:spcPct val="20000"/>
        </a:spcBef>
        <a:spcAft>
          <a:spcPct val="0"/>
        </a:spcAft>
        <a:buFont typeface="Arial" panose="020B0604020202020204" pitchFamily="34" charset="0"/>
        <a:buChar char="–"/>
        <a:defRPr sz="825" kern="1200">
          <a:solidFill>
            <a:schemeClr val="tx1"/>
          </a:solidFill>
          <a:latin typeface="+mn-lt"/>
          <a:ea typeface="+mn-ea"/>
          <a:cs typeface="+mn-cs"/>
        </a:defRPr>
      </a:lvl4pPr>
      <a:lvl5pPr marL="867966" indent="-96441" algn="l" defTabSz="385763" rtl="0" eaLnBrk="0" fontAlgn="base" hangingPunct="0">
        <a:spcBef>
          <a:spcPct val="20000"/>
        </a:spcBef>
        <a:spcAft>
          <a:spcPct val="0"/>
        </a:spcAft>
        <a:buFont typeface="Arial" panose="020B0604020202020204" pitchFamily="34" charset="0"/>
        <a:buChar char="»"/>
        <a:defRPr sz="825" kern="1200">
          <a:solidFill>
            <a:schemeClr val="tx1"/>
          </a:solidFill>
          <a:latin typeface="+mn-lt"/>
          <a:ea typeface="+mn-ea"/>
          <a:cs typeface="+mn-cs"/>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p:cNvSpPr/>
          <p:nvPr userDrawn="1"/>
        </p:nvSpPr>
        <p:spPr>
          <a:xfrm>
            <a:off x="-92364" y="5261"/>
            <a:ext cx="335360" cy="6858000"/>
          </a:xfrm>
          <a:prstGeom prst="rect">
            <a:avLst/>
          </a:prstGeom>
          <a:solidFill>
            <a:schemeClr val="accent5">
              <a:lumMod val="60000"/>
              <a:lumOff val="40000"/>
            </a:schemeClr>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solidFill>
                <a:prstClr val="white"/>
              </a:solidFill>
            </a:endParaRPr>
          </a:p>
        </p:txBody>
      </p:sp>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08235" y="6097063"/>
            <a:ext cx="3791744" cy="718958"/>
          </a:xfrm>
          <a:prstGeom prst="rect">
            <a:avLst/>
          </a:prstGeom>
        </p:spPr>
      </p:pic>
    </p:spTree>
    <p:extLst>
      <p:ext uri="{BB962C8B-B14F-4D97-AF65-F5344CB8AC3E}">
        <p14:creationId xmlns:p14="http://schemas.microsoft.com/office/powerpoint/2010/main" val="162660058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433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8" name="Rectangle 7"/>
          <p:cNvSpPr/>
          <p:nvPr userDrawn="1"/>
        </p:nvSpPr>
        <p:spPr>
          <a:xfrm>
            <a:off x="-93133" y="4763"/>
            <a:ext cx="336551" cy="6858000"/>
          </a:xfrm>
          <a:prstGeom prst="rect">
            <a:avLst/>
          </a:prstGeom>
          <a:solidFill>
            <a:schemeClr val="accent5">
              <a:lumMod val="60000"/>
              <a:lumOff val="40000"/>
            </a:schemeClr>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GB">
              <a:solidFill>
                <a:prstClr val="white"/>
              </a:solidFill>
            </a:endParaRPr>
          </a:p>
        </p:txBody>
      </p:sp>
      <p:pic>
        <p:nvPicPr>
          <p:cNvPr id="14341" name="Picture 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208434" y="6097589"/>
            <a:ext cx="3790951"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28172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xStyles>
    <p:titleStyle>
      <a:lvl1pPr algn="l" defTabSz="685800" rtl="0" fontAlgn="base">
        <a:spcBef>
          <a:spcPct val="0"/>
        </a:spcBef>
        <a:spcAft>
          <a:spcPct val="0"/>
        </a:spcAft>
        <a:defRPr sz="3300" kern="1200">
          <a:solidFill>
            <a:schemeClr val="tx1"/>
          </a:solidFill>
          <a:latin typeface="+mj-lt"/>
          <a:ea typeface="+mj-ea"/>
          <a:cs typeface="+mj-cs"/>
        </a:defRPr>
      </a:lvl1pPr>
      <a:lvl2pPr algn="l" defTabSz="685800" rtl="0" fontAlgn="base">
        <a:spcBef>
          <a:spcPct val="0"/>
        </a:spcBef>
        <a:spcAft>
          <a:spcPct val="0"/>
        </a:spcAft>
        <a:defRPr sz="3300">
          <a:solidFill>
            <a:schemeClr val="tx1"/>
          </a:solidFill>
          <a:latin typeface="Calibri" panose="020F0502020204030204" pitchFamily="34" charset="0"/>
        </a:defRPr>
      </a:lvl2pPr>
      <a:lvl3pPr algn="l" defTabSz="685800" rtl="0" fontAlgn="base">
        <a:spcBef>
          <a:spcPct val="0"/>
        </a:spcBef>
        <a:spcAft>
          <a:spcPct val="0"/>
        </a:spcAft>
        <a:defRPr sz="3300">
          <a:solidFill>
            <a:schemeClr val="tx1"/>
          </a:solidFill>
          <a:latin typeface="Calibri" panose="020F0502020204030204" pitchFamily="34" charset="0"/>
        </a:defRPr>
      </a:lvl3pPr>
      <a:lvl4pPr algn="l" defTabSz="685800" rtl="0" fontAlgn="base">
        <a:spcBef>
          <a:spcPct val="0"/>
        </a:spcBef>
        <a:spcAft>
          <a:spcPct val="0"/>
        </a:spcAft>
        <a:defRPr sz="3300">
          <a:solidFill>
            <a:schemeClr val="tx1"/>
          </a:solidFill>
          <a:latin typeface="Calibri" panose="020F0502020204030204" pitchFamily="34" charset="0"/>
        </a:defRPr>
      </a:lvl4pPr>
      <a:lvl5pPr algn="l" defTabSz="685800" rtl="0" fontAlgn="base">
        <a:spcBef>
          <a:spcPct val="0"/>
        </a:spcBef>
        <a:spcAft>
          <a:spcPct val="0"/>
        </a:spcAft>
        <a:defRPr sz="3300">
          <a:solidFill>
            <a:schemeClr val="tx1"/>
          </a:solidFill>
          <a:latin typeface="Calibri" panose="020F0502020204030204" pitchFamily="34" charset="0"/>
        </a:defRPr>
      </a:lvl5pPr>
      <a:lvl6pPr marL="457200" algn="l" defTabSz="685800" rtl="0" fontAlgn="base">
        <a:spcBef>
          <a:spcPct val="0"/>
        </a:spcBef>
        <a:spcAft>
          <a:spcPct val="0"/>
        </a:spcAft>
        <a:defRPr sz="3300">
          <a:solidFill>
            <a:schemeClr val="tx1"/>
          </a:solidFill>
          <a:latin typeface="Calibri" panose="020F0502020204030204" pitchFamily="34" charset="0"/>
        </a:defRPr>
      </a:lvl6pPr>
      <a:lvl7pPr marL="914400" algn="l" defTabSz="685800" rtl="0" fontAlgn="base">
        <a:spcBef>
          <a:spcPct val="0"/>
        </a:spcBef>
        <a:spcAft>
          <a:spcPct val="0"/>
        </a:spcAft>
        <a:defRPr sz="3300">
          <a:solidFill>
            <a:schemeClr val="tx1"/>
          </a:solidFill>
          <a:latin typeface="Calibri" panose="020F0502020204030204" pitchFamily="34" charset="0"/>
        </a:defRPr>
      </a:lvl7pPr>
      <a:lvl8pPr marL="1371600" algn="l" defTabSz="685800" rtl="0" fontAlgn="base">
        <a:spcBef>
          <a:spcPct val="0"/>
        </a:spcBef>
        <a:spcAft>
          <a:spcPct val="0"/>
        </a:spcAft>
        <a:defRPr sz="3300">
          <a:solidFill>
            <a:schemeClr val="tx1"/>
          </a:solidFill>
          <a:latin typeface="Calibri" panose="020F0502020204030204" pitchFamily="34" charset="0"/>
        </a:defRPr>
      </a:lvl8pPr>
      <a:lvl9pPr marL="1828800" algn="l"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8" name="Rectangle 7"/>
          <p:cNvSpPr/>
          <p:nvPr userDrawn="1"/>
        </p:nvSpPr>
        <p:spPr>
          <a:xfrm>
            <a:off x="-93132" y="4763"/>
            <a:ext cx="336551" cy="6858000"/>
          </a:xfrm>
          <a:prstGeom prst="rect">
            <a:avLst/>
          </a:prstGeom>
          <a:solidFill>
            <a:schemeClr val="accent5">
              <a:lumMod val="60000"/>
              <a:lumOff val="40000"/>
            </a:schemeClr>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GB" sz="760">
              <a:solidFill>
                <a:prstClr val="white"/>
              </a:solidFill>
            </a:endParaRPr>
          </a:p>
        </p:txBody>
      </p:sp>
      <p:pic>
        <p:nvPicPr>
          <p:cNvPr id="1029" name="Picture 3"/>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208435" y="6097591"/>
            <a:ext cx="3790951"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83705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Lst>
  <p:txStyles>
    <p:titleStyle>
      <a:lvl1pPr algn="l" defTabSz="385763" rtl="0" eaLnBrk="0" fontAlgn="base" hangingPunct="0">
        <a:spcBef>
          <a:spcPct val="0"/>
        </a:spcBef>
        <a:spcAft>
          <a:spcPct val="0"/>
        </a:spcAft>
        <a:defRPr sz="1800" kern="1200">
          <a:solidFill>
            <a:schemeClr val="tx1"/>
          </a:solidFill>
          <a:latin typeface="+mj-lt"/>
          <a:ea typeface="+mj-ea"/>
          <a:cs typeface="+mj-cs"/>
        </a:defRPr>
      </a:lvl1pPr>
      <a:lvl2pPr algn="l" defTabSz="385763" rtl="0" eaLnBrk="0" fontAlgn="base" hangingPunct="0">
        <a:spcBef>
          <a:spcPct val="0"/>
        </a:spcBef>
        <a:spcAft>
          <a:spcPct val="0"/>
        </a:spcAft>
        <a:defRPr sz="1800">
          <a:solidFill>
            <a:schemeClr val="tx1"/>
          </a:solidFill>
          <a:latin typeface="Calibri" pitchFamily="34" charset="0"/>
        </a:defRPr>
      </a:lvl2pPr>
      <a:lvl3pPr algn="l" defTabSz="385763" rtl="0" eaLnBrk="0" fontAlgn="base" hangingPunct="0">
        <a:spcBef>
          <a:spcPct val="0"/>
        </a:spcBef>
        <a:spcAft>
          <a:spcPct val="0"/>
        </a:spcAft>
        <a:defRPr sz="1800">
          <a:solidFill>
            <a:schemeClr val="tx1"/>
          </a:solidFill>
          <a:latin typeface="Calibri" pitchFamily="34" charset="0"/>
        </a:defRPr>
      </a:lvl3pPr>
      <a:lvl4pPr algn="l" defTabSz="385763" rtl="0" eaLnBrk="0" fontAlgn="base" hangingPunct="0">
        <a:spcBef>
          <a:spcPct val="0"/>
        </a:spcBef>
        <a:spcAft>
          <a:spcPct val="0"/>
        </a:spcAft>
        <a:defRPr sz="1800">
          <a:solidFill>
            <a:schemeClr val="tx1"/>
          </a:solidFill>
          <a:latin typeface="Calibri" pitchFamily="34" charset="0"/>
        </a:defRPr>
      </a:lvl4pPr>
      <a:lvl5pPr algn="l" defTabSz="385763" rtl="0" eaLnBrk="0" fontAlgn="base" hangingPunct="0">
        <a:spcBef>
          <a:spcPct val="0"/>
        </a:spcBef>
        <a:spcAft>
          <a:spcPct val="0"/>
        </a:spcAft>
        <a:defRPr sz="1800">
          <a:solidFill>
            <a:schemeClr val="tx1"/>
          </a:solidFill>
          <a:latin typeface="Calibri" pitchFamily="34" charset="0"/>
        </a:defRPr>
      </a:lvl5pPr>
      <a:lvl6pPr marL="342900" algn="l" defTabSz="385763" rtl="0" fontAlgn="base">
        <a:spcBef>
          <a:spcPct val="0"/>
        </a:spcBef>
        <a:spcAft>
          <a:spcPct val="0"/>
        </a:spcAft>
        <a:defRPr sz="1800">
          <a:solidFill>
            <a:schemeClr val="tx1"/>
          </a:solidFill>
          <a:latin typeface="Calibri" pitchFamily="34" charset="0"/>
        </a:defRPr>
      </a:lvl6pPr>
      <a:lvl7pPr marL="685800" algn="l" defTabSz="385763" rtl="0" fontAlgn="base">
        <a:spcBef>
          <a:spcPct val="0"/>
        </a:spcBef>
        <a:spcAft>
          <a:spcPct val="0"/>
        </a:spcAft>
        <a:defRPr sz="1800">
          <a:solidFill>
            <a:schemeClr val="tx1"/>
          </a:solidFill>
          <a:latin typeface="Calibri" pitchFamily="34" charset="0"/>
        </a:defRPr>
      </a:lvl7pPr>
      <a:lvl8pPr marL="1028700" algn="l" defTabSz="385763" rtl="0" fontAlgn="base">
        <a:spcBef>
          <a:spcPct val="0"/>
        </a:spcBef>
        <a:spcAft>
          <a:spcPct val="0"/>
        </a:spcAft>
        <a:defRPr sz="1800">
          <a:solidFill>
            <a:schemeClr val="tx1"/>
          </a:solidFill>
          <a:latin typeface="Calibri" pitchFamily="34" charset="0"/>
        </a:defRPr>
      </a:lvl8pPr>
      <a:lvl9pPr marL="1371600" algn="l" defTabSz="385763" rtl="0" fontAlgn="base">
        <a:spcBef>
          <a:spcPct val="0"/>
        </a:spcBef>
        <a:spcAft>
          <a:spcPct val="0"/>
        </a:spcAft>
        <a:defRPr sz="1800">
          <a:solidFill>
            <a:schemeClr val="tx1"/>
          </a:solidFill>
          <a:latin typeface="Calibri" pitchFamily="34" charset="0"/>
        </a:defRPr>
      </a:lvl9pPr>
    </p:titleStyle>
    <p:bodyStyle>
      <a:lvl1pPr marL="144066" indent="-144066" algn="l" defTabSz="385763"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1pPr>
      <a:lvl2pPr marL="313135" indent="-120254" algn="l" defTabSz="385763"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2pPr>
      <a:lvl3pPr marL="482204" indent="-96441" algn="l" defTabSz="385763" rtl="0" eaLnBrk="0" fontAlgn="base" hangingPunct="0">
        <a:spcBef>
          <a:spcPct val="20000"/>
        </a:spcBef>
        <a:spcAft>
          <a:spcPct val="0"/>
        </a:spcAft>
        <a:buFont typeface="Arial" panose="020B0604020202020204" pitchFamily="34" charset="0"/>
        <a:buChar char="•"/>
        <a:defRPr sz="975" kern="1200">
          <a:solidFill>
            <a:schemeClr val="tx1"/>
          </a:solidFill>
          <a:latin typeface="+mn-lt"/>
          <a:ea typeface="+mn-ea"/>
          <a:cs typeface="+mn-cs"/>
        </a:defRPr>
      </a:lvl3pPr>
      <a:lvl4pPr marL="675085" indent="-96441" algn="l" defTabSz="385763" rtl="0" eaLnBrk="0" fontAlgn="base" hangingPunct="0">
        <a:spcBef>
          <a:spcPct val="20000"/>
        </a:spcBef>
        <a:spcAft>
          <a:spcPct val="0"/>
        </a:spcAft>
        <a:buFont typeface="Arial" panose="020B0604020202020204" pitchFamily="34" charset="0"/>
        <a:buChar char="–"/>
        <a:defRPr sz="825" kern="1200">
          <a:solidFill>
            <a:schemeClr val="tx1"/>
          </a:solidFill>
          <a:latin typeface="+mn-lt"/>
          <a:ea typeface="+mn-ea"/>
          <a:cs typeface="+mn-cs"/>
        </a:defRPr>
      </a:lvl4pPr>
      <a:lvl5pPr marL="867966" indent="-96441" algn="l" defTabSz="385763" rtl="0" eaLnBrk="0" fontAlgn="base" hangingPunct="0">
        <a:spcBef>
          <a:spcPct val="20000"/>
        </a:spcBef>
        <a:spcAft>
          <a:spcPct val="0"/>
        </a:spcAft>
        <a:buFont typeface="Arial" panose="020B0604020202020204" pitchFamily="34" charset="0"/>
        <a:buChar char="»"/>
        <a:defRPr sz="825" kern="1200">
          <a:solidFill>
            <a:schemeClr val="tx1"/>
          </a:solidFill>
          <a:latin typeface="+mn-lt"/>
          <a:ea typeface="+mn-ea"/>
          <a:cs typeface="+mn-cs"/>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3315" name="Text Placeholder 2"/>
          <p:cNvSpPr>
            <a:spLocks noGrp="1"/>
          </p:cNvSpPr>
          <p:nvPr>
            <p:ph type="body" idx="1"/>
          </p:nvPr>
        </p:nvSpPr>
        <p:spPr bwMode="auto">
          <a:xfrm>
            <a:off x="609600" y="1600205"/>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Rectangle 7"/>
          <p:cNvSpPr/>
          <p:nvPr userDrawn="1"/>
        </p:nvSpPr>
        <p:spPr>
          <a:xfrm>
            <a:off x="-93132" y="4763"/>
            <a:ext cx="336551" cy="6858000"/>
          </a:xfrm>
          <a:prstGeom prst="rect">
            <a:avLst/>
          </a:prstGeom>
          <a:solidFill>
            <a:schemeClr val="accent5">
              <a:lumMod val="60000"/>
              <a:lumOff val="40000"/>
            </a:schemeClr>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GB">
              <a:solidFill>
                <a:prstClr val="white"/>
              </a:solidFill>
            </a:endParaRPr>
          </a:p>
        </p:txBody>
      </p:sp>
      <p:pic>
        <p:nvPicPr>
          <p:cNvPr id="13317" name="Picture 3"/>
          <p:cNvPicPr>
            <a:picLocks noChangeAspect="1"/>
          </p:cNvPicPr>
          <p:nvPr userDrawn="1"/>
        </p:nvPicPr>
        <p:blipFill>
          <a:blip r:embed="rId13" cstate="print"/>
          <a:srcRect/>
          <a:stretch>
            <a:fillRect/>
          </a:stretch>
        </p:blipFill>
        <p:spPr bwMode="auto">
          <a:xfrm>
            <a:off x="8208437" y="6097593"/>
            <a:ext cx="3790951" cy="719137"/>
          </a:xfrm>
          <a:prstGeom prst="rect">
            <a:avLst/>
          </a:prstGeom>
          <a:noFill/>
          <a:ln w="9525">
            <a:noFill/>
            <a:miter lim="800000"/>
            <a:headEnd/>
            <a:tailEnd/>
          </a:ln>
        </p:spPr>
      </p:pic>
    </p:spTree>
    <p:extLst>
      <p:ext uri="{BB962C8B-B14F-4D97-AF65-F5344CB8AC3E}">
        <p14:creationId xmlns:p14="http://schemas.microsoft.com/office/powerpoint/2010/main" val="379311109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rtl="0" eaLnBrk="0" fontAlgn="base" hangingPunct="0">
        <a:spcBef>
          <a:spcPct val="0"/>
        </a:spcBef>
        <a:spcAft>
          <a:spcPct val="0"/>
        </a:spcAft>
        <a:defRPr sz="4400" kern="12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libri" pitchFamily="34" charset="0"/>
        </a:defRPr>
      </a:lvl2pPr>
      <a:lvl3pPr algn="l" rtl="0" eaLnBrk="0" fontAlgn="base" hangingPunct="0">
        <a:spcBef>
          <a:spcPct val="0"/>
        </a:spcBef>
        <a:spcAft>
          <a:spcPct val="0"/>
        </a:spcAft>
        <a:defRPr sz="4400">
          <a:solidFill>
            <a:schemeClr val="tx1"/>
          </a:solidFill>
          <a:latin typeface="Calibri" pitchFamily="34" charset="0"/>
        </a:defRPr>
      </a:lvl3pPr>
      <a:lvl4pPr algn="l" rtl="0" eaLnBrk="0" fontAlgn="base" hangingPunct="0">
        <a:spcBef>
          <a:spcPct val="0"/>
        </a:spcBef>
        <a:spcAft>
          <a:spcPct val="0"/>
        </a:spcAft>
        <a:defRPr sz="4400">
          <a:solidFill>
            <a:schemeClr val="tx1"/>
          </a:solidFill>
          <a:latin typeface="Calibri" pitchFamily="34" charset="0"/>
        </a:defRPr>
      </a:lvl4pPr>
      <a:lvl5pPr algn="l" rtl="0" eaLnBrk="0" fontAlgn="base" hangingPunct="0">
        <a:spcBef>
          <a:spcPct val="0"/>
        </a:spcBef>
        <a:spcAft>
          <a:spcPct val="0"/>
        </a:spcAft>
        <a:defRPr sz="4400">
          <a:solidFill>
            <a:schemeClr val="tx1"/>
          </a:solidFill>
          <a:latin typeface="Calibri" pitchFamily="34" charset="0"/>
        </a:defRPr>
      </a:lvl5pPr>
      <a:lvl6pPr marL="457200" algn="l" rtl="0" fontAlgn="base">
        <a:spcBef>
          <a:spcPct val="0"/>
        </a:spcBef>
        <a:spcAft>
          <a:spcPct val="0"/>
        </a:spcAft>
        <a:defRPr sz="4400">
          <a:solidFill>
            <a:schemeClr val="tx1"/>
          </a:solidFill>
          <a:latin typeface="Calibri" pitchFamily="34" charset="0"/>
        </a:defRPr>
      </a:lvl6pPr>
      <a:lvl7pPr marL="914400" algn="l" rtl="0" fontAlgn="base">
        <a:spcBef>
          <a:spcPct val="0"/>
        </a:spcBef>
        <a:spcAft>
          <a:spcPct val="0"/>
        </a:spcAft>
        <a:defRPr sz="4400">
          <a:solidFill>
            <a:schemeClr val="tx1"/>
          </a:solidFill>
          <a:latin typeface="Calibri" pitchFamily="34" charset="0"/>
        </a:defRPr>
      </a:lvl7pPr>
      <a:lvl8pPr marL="1371600" algn="l" rtl="0" fontAlgn="base">
        <a:spcBef>
          <a:spcPct val="0"/>
        </a:spcBef>
        <a:spcAft>
          <a:spcPct val="0"/>
        </a:spcAft>
        <a:defRPr sz="4400">
          <a:solidFill>
            <a:schemeClr val="tx1"/>
          </a:solidFill>
          <a:latin typeface="Calibri" pitchFamily="34" charset="0"/>
        </a:defRPr>
      </a:lvl8pPr>
      <a:lvl9pPr marL="1828800" algn="l"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about:blank" TargetMode="Externa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about:blank" TargetMode="Externa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ctrTitle"/>
          </p:nvPr>
        </p:nvSpPr>
        <p:spPr>
          <a:xfrm>
            <a:off x="317633" y="1598613"/>
            <a:ext cx="11579191" cy="1470025"/>
          </a:xfrm>
        </p:spPr>
        <p:txBody>
          <a:bodyPr rtlCol="0">
            <a:normAutofit fontScale="90000"/>
          </a:bodyPr>
          <a:lstStyle/>
          <a:p>
            <a:pPr algn="ctr" eaLnBrk="1" fontAlgn="auto" hangingPunct="1">
              <a:spcAft>
                <a:spcPts val="0"/>
              </a:spcAft>
              <a:defRPr/>
            </a:pPr>
            <a:br>
              <a:rPr lang="en-GB" altLang="en-US" sz="4400" b="1" dirty="0">
                <a:solidFill>
                  <a:schemeClr val="tx1"/>
                </a:solidFill>
                <a:latin typeface="+mn-lt"/>
              </a:rPr>
            </a:br>
            <a:r>
              <a:rPr lang="en-GB" altLang="en-US" sz="5300" b="1" dirty="0">
                <a:solidFill>
                  <a:schemeClr val="tx1"/>
                </a:solidFill>
                <a:latin typeface="+mn-lt"/>
              </a:rPr>
              <a:t>Depriving Children and Young People </a:t>
            </a:r>
            <a:br>
              <a:rPr lang="en-GB" altLang="en-US" sz="5300" b="1" dirty="0">
                <a:solidFill>
                  <a:schemeClr val="tx1"/>
                </a:solidFill>
                <a:latin typeface="+mn-lt"/>
              </a:rPr>
            </a:br>
            <a:r>
              <a:rPr lang="en-GB" altLang="en-US" sz="5300" b="1" dirty="0">
                <a:solidFill>
                  <a:schemeClr val="tx1"/>
                </a:solidFill>
                <a:latin typeface="+mn-lt"/>
              </a:rPr>
              <a:t>of liberty lawfully</a:t>
            </a:r>
            <a:br>
              <a:rPr lang="en-GB" altLang="en-US" sz="5300" b="1" dirty="0">
                <a:solidFill>
                  <a:schemeClr val="tx1"/>
                </a:solidFill>
                <a:latin typeface="+mn-lt"/>
              </a:rPr>
            </a:br>
            <a:r>
              <a:rPr lang="en-GB" altLang="en-US" sz="5300" b="1" dirty="0">
                <a:solidFill>
                  <a:schemeClr val="tx1"/>
                </a:solidFill>
                <a:latin typeface="+mn-lt"/>
              </a:rPr>
              <a:t>A broken system</a:t>
            </a:r>
            <a:br>
              <a:rPr lang="en-GB" altLang="en-US" sz="4400" b="1" dirty="0">
                <a:solidFill>
                  <a:schemeClr val="tx1"/>
                </a:solidFill>
                <a:latin typeface="+mn-lt"/>
              </a:rPr>
            </a:br>
            <a:br>
              <a:rPr lang="en-GB" altLang="en-US" sz="4000" b="1" dirty="0">
                <a:latin typeface="+mn-lt"/>
              </a:rPr>
            </a:br>
            <a:br>
              <a:rPr lang="en-GB" altLang="en-US" sz="4000" dirty="0">
                <a:latin typeface="+mn-lt"/>
              </a:rPr>
            </a:br>
            <a:r>
              <a:rPr lang="en-GB" altLang="en-US" sz="4000" b="1" dirty="0">
                <a:latin typeface="+mn-lt"/>
              </a:rPr>
              <a:t> </a:t>
            </a:r>
            <a:br>
              <a:rPr lang="en-GB" altLang="en-US" sz="4000" b="1" dirty="0">
                <a:latin typeface="+mn-lt"/>
              </a:rPr>
            </a:br>
            <a:endParaRPr lang="en-GB" altLang="en-US" sz="2800" b="1" i="1" dirty="0">
              <a:solidFill>
                <a:schemeClr val="tx1"/>
              </a:solidFill>
              <a:latin typeface="+mn-lt"/>
            </a:endParaRPr>
          </a:p>
        </p:txBody>
      </p:sp>
      <p:sp>
        <p:nvSpPr>
          <p:cNvPr id="22532" name="Rectangle 6"/>
          <p:cNvSpPr>
            <a:spLocks noChangeArrowheads="1"/>
          </p:cNvSpPr>
          <p:nvPr/>
        </p:nvSpPr>
        <p:spPr bwMode="auto">
          <a:xfrm>
            <a:off x="424569" y="4941888"/>
            <a:ext cx="4572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Ventura House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Market Street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Hoylake CH47 2AE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0151 632 6699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peter@peteredwardslaw.com</a:t>
            </a:r>
            <a:endParaRPr kumimoji="0" lang="en-GB"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November 2023</a:t>
            </a:r>
          </a:p>
        </p:txBody>
      </p:sp>
      <p:pic>
        <p:nvPicPr>
          <p:cNvPr id="8"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00968" y="3191405"/>
            <a:ext cx="82296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4813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11" y="107370"/>
            <a:ext cx="10972800" cy="1143000"/>
          </a:xfrm>
        </p:spPr>
        <p:txBody>
          <a:bodyPr rtlCol="0">
            <a:normAutofit fontScale="90000"/>
          </a:bodyPr>
          <a:lstStyle/>
          <a:p>
            <a:pPr algn="ctr" eaLnBrk="1" fontAlgn="auto" hangingPunct="1">
              <a:spcAft>
                <a:spcPts val="0"/>
              </a:spcAft>
              <a:defRPr/>
            </a:pPr>
            <a:r>
              <a:rPr lang="en-GB" b="1" dirty="0"/>
              <a:t>The acid test </a:t>
            </a:r>
            <a:br>
              <a:rPr lang="en-GB" dirty="0"/>
            </a:br>
            <a:endParaRPr lang="en-GB" dirty="0"/>
          </a:p>
        </p:txBody>
      </p:sp>
      <p:sp>
        <p:nvSpPr>
          <p:cNvPr id="88067" name="Content Placeholder 2"/>
          <p:cNvSpPr>
            <a:spLocks noGrp="1"/>
          </p:cNvSpPr>
          <p:nvPr>
            <p:ph idx="1"/>
          </p:nvPr>
        </p:nvSpPr>
        <p:spPr>
          <a:xfrm>
            <a:off x="1" y="1052521"/>
            <a:ext cx="12192020" cy="5805487"/>
          </a:xfrm>
        </p:spPr>
        <p:txBody>
          <a:bodyPr>
            <a:normAutofit/>
          </a:bodyPr>
          <a:lstStyle/>
          <a:p>
            <a:pPr eaLnBrk="1" hangingPunct="1"/>
            <a:r>
              <a:rPr lang="en-GB" sz="3600" dirty="0"/>
              <a:t>Proposed by Lady Hale (49) is that of</a:t>
            </a:r>
          </a:p>
          <a:p>
            <a:pPr lvl="1" eaLnBrk="1" hangingPunct="1"/>
            <a:r>
              <a:rPr lang="en-GB" sz="3600" dirty="0">
                <a:solidFill>
                  <a:srgbClr val="FF0000"/>
                </a:solidFill>
              </a:rPr>
              <a:t>a combination of </a:t>
            </a:r>
            <a:r>
              <a:rPr lang="en-GB" sz="3600" b="1" dirty="0">
                <a:solidFill>
                  <a:srgbClr val="FF0000"/>
                </a:solidFill>
              </a:rPr>
              <a:t>continuous supervision and control </a:t>
            </a:r>
          </a:p>
          <a:p>
            <a:pPr lvl="1" eaLnBrk="1" hangingPunct="1"/>
            <a:r>
              <a:rPr lang="en-GB" sz="3600" u="sng" dirty="0">
                <a:solidFill>
                  <a:srgbClr val="FF0000"/>
                </a:solidFill>
              </a:rPr>
              <a:t>and</a:t>
            </a:r>
            <a:r>
              <a:rPr lang="en-GB" sz="3600" dirty="0">
                <a:solidFill>
                  <a:srgbClr val="FF0000"/>
                </a:solidFill>
              </a:rPr>
              <a:t> a </a:t>
            </a:r>
            <a:r>
              <a:rPr lang="en-GB" sz="3600" b="1" dirty="0">
                <a:solidFill>
                  <a:srgbClr val="FF0000"/>
                </a:solidFill>
              </a:rPr>
              <a:t>lack of freedom to leave</a:t>
            </a:r>
          </a:p>
          <a:p>
            <a:pPr eaLnBrk="1" hangingPunct="1"/>
            <a:r>
              <a:rPr lang="en-GB" sz="3600" dirty="0"/>
              <a:t>Lord Neuberger (63) expresses his agreement with Lady Hale, </a:t>
            </a:r>
          </a:p>
          <a:p>
            <a:pPr lvl="1" eaLnBrk="1" hangingPunct="1"/>
            <a:r>
              <a:rPr lang="en-GB" sz="3600" dirty="0"/>
              <a:t>“</a:t>
            </a:r>
            <a:r>
              <a:rPr lang="en-GB" sz="3600" i="1" dirty="0"/>
              <a:t>the twin features of continuous supervision and control and lack of freedom to leave are the essential ingredients of deprivation of liberty (in addition to the area and period of confinement)</a:t>
            </a:r>
            <a:r>
              <a:rPr lang="en-GB" sz="3600" dirty="0"/>
              <a:t>.” </a:t>
            </a:r>
          </a:p>
          <a:p>
            <a:pPr eaLnBrk="1" hangingPunct="1"/>
            <a:endParaRPr lang="en-GB" sz="3600" dirty="0"/>
          </a:p>
        </p:txBody>
      </p:sp>
    </p:spTree>
    <p:extLst>
      <p:ext uri="{BB962C8B-B14F-4D97-AF65-F5344CB8AC3E}">
        <p14:creationId xmlns:p14="http://schemas.microsoft.com/office/powerpoint/2010/main" val="2992942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5CFF85-36E0-6889-1E1A-D65C848F4470}"/>
              </a:ext>
            </a:extLst>
          </p:cNvPr>
          <p:cNvSpPr>
            <a:spLocks noGrp="1"/>
          </p:cNvSpPr>
          <p:nvPr>
            <p:ph idx="1"/>
          </p:nvPr>
        </p:nvSpPr>
        <p:spPr>
          <a:xfrm>
            <a:off x="609599" y="866781"/>
            <a:ext cx="10972800" cy="4525963"/>
          </a:xfrm>
        </p:spPr>
        <p:txBody>
          <a:bodyPr>
            <a:normAutofit/>
          </a:bodyPr>
          <a:lstStyle/>
          <a:p>
            <a:pPr marL="0" indent="0" algn="ctr">
              <a:buNone/>
            </a:pPr>
            <a:r>
              <a:rPr lang="en-GB" sz="7200" b="1" dirty="0"/>
              <a:t>HUMAN RIGHTS</a:t>
            </a:r>
          </a:p>
        </p:txBody>
      </p:sp>
      <p:pic>
        <p:nvPicPr>
          <p:cNvPr id="4" name="Picture 3">
            <a:extLst>
              <a:ext uri="{FF2B5EF4-FFF2-40B4-BE49-F238E27FC236}">
                <a16:creationId xmlns:a16="http://schemas.microsoft.com/office/drawing/2014/main" id="{78977784-CC26-1BC1-792F-591D2A3C8B0F}"/>
              </a:ext>
            </a:extLst>
          </p:cNvPr>
          <p:cNvPicPr>
            <a:picLocks noChangeAspect="1"/>
          </p:cNvPicPr>
          <p:nvPr/>
        </p:nvPicPr>
        <p:blipFill>
          <a:blip r:embed="rId2"/>
          <a:stretch>
            <a:fillRect/>
          </a:stretch>
        </p:blipFill>
        <p:spPr>
          <a:xfrm>
            <a:off x="5050445" y="3429000"/>
            <a:ext cx="2091109" cy="2054530"/>
          </a:xfrm>
          <a:prstGeom prst="rect">
            <a:avLst/>
          </a:prstGeom>
        </p:spPr>
      </p:pic>
    </p:spTree>
    <p:extLst>
      <p:ext uri="{BB962C8B-B14F-4D97-AF65-F5344CB8AC3E}">
        <p14:creationId xmlns:p14="http://schemas.microsoft.com/office/powerpoint/2010/main" val="3686975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6416" y="0"/>
            <a:ext cx="11645591" cy="1143000"/>
          </a:xfrm>
        </p:spPr>
        <p:txBody>
          <a:bodyPr>
            <a:normAutofit fontScale="90000"/>
          </a:bodyPr>
          <a:lstStyle/>
          <a:p>
            <a:pPr algn="ctr"/>
            <a:r>
              <a:rPr lang="en-GB" sz="4000" b="1" dirty="0">
                <a:solidFill>
                  <a:schemeClr val="tx1"/>
                </a:solidFill>
              </a:rPr>
              <a:t>UN Convention on the </a:t>
            </a:r>
            <a:r>
              <a:rPr lang="en-GB" sz="4000" b="1" dirty="0">
                <a:solidFill>
                  <a:srgbClr val="FF0000"/>
                </a:solidFill>
              </a:rPr>
              <a:t>Rights of the Child</a:t>
            </a:r>
            <a:br>
              <a:rPr lang="en-GB" sz="4000" b="1" dirty="0">
                <a:solidFill>
                  <a:schemeClr val="tx1"/>
                </a:solidFill>
              </a:rPr>
            </a:br>
            <a:r>
              <a:rPr lang="en-GB" sz="2700" b="0" dirty="0">
                <a:solidFill>
                  <a:schemeClr val="tx1"/>
                </a:solidFill>
              </a:rPr>
              <a:t>UK signed 19 April 1990, ratified it on 16 Dec 1991 and it came into force on 15 Jan 1992.</a:t>
            </a:r>
            <a:endParaRPr lang="en-GB" sz="4000" b="0" dirty="0">
              <a:solidFill>
                <a:schemeClr val="tx1"/>
              </a:solidFill>
            </a:endParaRPr>
          </a:p>
        </p:txBody>
      </p:sp>
      <p:sp>
        <p:nvSpPr>
          <p:cNvPr id="3" name="Content Placeholder 2"/>
          <p:cNvSpPr>
            <a:spLocks noGrp="1"/>
          </p:cNvSpPr>
          <p:nvPr>
            <p:ph idx="1"/>
          </p:nvPr>
        </p:nvSpPr>
        <p:spPr>
          <a:xfrm>
            <a:off x="223025" y="943898"/>
            <a:ext cx="11968996" cy="5914102"/>
          </a:xfrm>
        </p:spPr>
        <p:txBody>
          <a:bodyPr>
            <a:normAutofit/>
          </a:bodyPr>
          <a:lstStyle/>
          <a:p>
            <a:pPr marL="0" indent="0">
              <a:buNone/>
            </a:pPr>
            <a:r>
              <a:rPr lang="en-GB" b="1" u="sng" dirty="0">
                <a:solidFill>
                  <a:schemeClr val="tx1"/>
                </a:solidFill>
              </a:rPr>
              <a:t>Article 9</a:t>
            </a:r>
            <a:r>
              <a:rPr lang="en-GB" dirty="0">
                <a:solidFill>
                  <a:schemeClr val="tx1"/>
                </a:solidFill>
              </a:rPr>
              <a:t> </a:t>
            </a:r>
          </a:p>
          <a:p>
            <a:r>
              <a:rPr lang="en-GB" dirty="0"/>
              <a:t>1. States Parties shall ensure that a child shall </a:t>
            </a:r>
            <a:r>
              <a:rPr lang="en-GB" b="1" u="sng" dirty="0"/>
              <a:t>not be </a:t>
            </a:r>
            <a:r>
              <a:rPr lang="en-GB" b="1" u="sng" dirty="0">
                <a:solidFill>
                  <a:srgbClr val="FF0000"/>
                </a:solidFill>
              </a:rPr>
              <a:t>separated</a:t>
            </a:r>
            <a:r>
              <a:rPr lang="en-GB" b="1" u="sng" dirty="0"/>
              <a:t> </a:t>
            </a:r>
            <a:r>
              <a:rPr lang="en-GB" b="1" dirty="0"/>
              <a:t>from his or her parents against their will, </a:t>
            </a:r>
          </a:p>
          <a:p>
            <a:pPr lvl="1"/>
            <a:r>
              <a:rPr lang="en-GB" b="1" u="sng" dirty="0">
                <a:solidFill>
                  <a:srgbClr val="FF0000"/>
                </a:solidFill>
              </a:rPr>
              <a:t>except</a:t>
            </a:r>
            <a:r>
              <a:rPr lang="en-GB" b="1" dirty="0"/>
              <a:t> when competent authorities subject to </a:t>
            </a:r>
            <a:r>
              <a:rPr lang="en-GB" b="1" dirty="0">
                <a:solidFill>
                  <a:srgbClr val="FF0000"/>
                </a:solidFill>
              </a:rPr>
              <a:t>judicial review </a:t>
            </a:r>
            <a:r>
              <a:rPr lang="en-GB" dirty="0"/>
              <a:t>determine, </a:t>
            </a:r>
          </a:p>
          <a:p>
            <a:pPr lvl="1"/>
            <a:r>
              <a:rPr lang="en-GB" dirty="0"/>
              <a:t>in accordance with </a:t>
            </a:r>
            <a:r>
              <a:rPr lang="en-GB" b="1" dirty="0">
                <a:solidFill>
                  <a:srgbClr val="08AA08"/>
                </a:solidFill>
              </a:rPr>
              <a:t>applicable law and procedures</a:t>
            </a:r>
            <a:r>
              <a:rPr lang="en-GB" dirty="0"/>
              <a:t>, </a:t>
            </a:r>
          </a:p>
          <a:p>
            <a:pPr lvl="1"/>
            <a:r>
              <a:rPr lang="en-GB" dirty="0"/>
              <a:t>that such separation is </a:t>
            </a:r>
            <a:r>
              <a:rPr lang="en-GB" b="1" dirty="0">
                <a:solidFill>
                  <a:srgbClr val="08AA08"/>
                </a:solidFill>
              </a:rPr>
              <a:t>necessary</a:t>
            </a:r>
            <a:r>
              <a:rPr lang="en-GB" dirty="0">
                <a:solidFill>
                  <a:srgbClr val="08AA08"/>
                </a:solidFill>
              </a:rPr>
              <a:t> </a:t>
            </a:r>
            <a:r>
              <a:rPr lang="en-GB" dirty="0"/>
              <a:t>for the </a:t>
            </a:r>
            <a:r>
              <a:rPr lang="en-GB" b="1" dirty="0">
                <a:solidFill>
                  <a:srgbClr val="08AA08"/>
                </a:solidFill>
              </a:rPr>
              <a:t>best interests </a:t>
            </a:r>
            <a:r>
              <a:rPr lang="en-GB" dirty="0"/>
              <a:t>of the child.</a:t>
            </a:r>
          </a:p>
          <a:p>
            <a:r>
              <a:rPr lang="en-GB" dirty="0"/>
              <a:t>Such determination may be necessary in a particular case</a:t>
            </a:r>
          </a:p>
          <a:p>
            <a:pPr lvl="1"/>
            <a:r>
              <a:rPr lang="en-GB" dirty="0"/>
              <a:t>such as one involving abuse or neglect of the child by the parents, </a:t>
            </a:r>
          </a:p>
          <a:p>
            <a:pPr lvl="1"/>
            <a:r>
              <a:rPr lang="en-GB" dirty="0"/>
              <a:t>or one where the parents are living separately and a decision must be made as to the child's place of residence.</a:t>
            </a:r>
          </a:p>
          <a:p>
            <a:endParaRPr lang="en-GB" dirty="0"/>
          </a:p>
        </p:txBody>
      </p:sp>
    </p:spTree>
    <p:extLst>
      <p:ext uri="{BB962C8B-B14F-4D97-AF65-F5344CB8AC3E}">
        <p14:creationId xmlns:p14="http://schemas.microsoft.com/office/powerpoint/2010/main" val="1354277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994" y="0"/>
            <a:ext cx="12008006" cy="6858000"/>
          </a:xfrm>
        </p:spPr>
        <p:txBody>
          <a:bodyPr/>
          <a:lstStyle/>
          <a:p>
            <a:pPr marL="0" indent="0">
              <a:buNone/>
            </a:pPr>
            <a:r>
              <a:rPr lang="en-GB" b="1" u="sng" dirty="0">
                <a:solidFill>
                  <a:schemeClr val="tx1"/>
                </a:solidFill>
              </a:rPr>
              <a:t>Article 20</a:t>
            </a:r>
            <a:endParaRPr lang="en-GB" u="sng" dirty="0">
              <a:solidFill>
                <a:schemeClr val="tx1"/>
              </a:solidFill>
            </a:endParaRPr>
          </a:p>
          <a:p>
            <a:r>
              <a:rPr lang="en-GB" dirty="0"/>
              <a:t>1. A child temporarily or permanently </a:t>
            </a:r>
            <a:r>
              <a:rPr lang="en-GB" b="1" dirty="0">
                <a:solidFill>
                  <a:srgbClr val="FF0000"/>
                </a:solidFill>
              </a:rPr>
              <a:t>deprived of his or her family </a:t>
            </a:r>
            <a:r>
              <a:rPr lang="en-GB" dirty="0"/>
              <a:t>environment, or in whose own best interests cannot be allowed to remain in that environment, </a:t>
            </a:r>
          </a:p>
          <a:p>
            <a:pPr lvl="1"/>
            <a:r>
              <a:rPr lang="en-GB" dirty="0"/>
              <a:t>shall be entitled to </a:t>
            </a:r>
            <a:r>
              <a:rPr lang="en-GB" sz="3200" b="1" u="sng" dirty="0">
                <a:solidFill>
                  <a:srgbClr val="FF0000"/>
                </a:solidFill>
              </a:rPr>
              <a:t>special protection</a:t>
            </a:r>
            <a:r>
              <a:rPr lang="en-GB" b="1" dirty="0">
                <a:solidFill>
                  <a:srgbClr val="FF0000"/>
                </a:solidFill>
              </a:rPr>
              <a:t> </a:t>
            </a:r>
            <a:r>
              <a:rPr lang="en-GB" dirty="0"/>
              <a:t>and assistance </a:t>
            </a:r>
            <a:r>
              <a:rPr lang="en-GB" b="1" dirty="0"/>
              <a:t>provided by the State</a:t>
            </a:r>
            <a:r>
              <a:rPr lang="en-GB" dirty="0"/>
              <a:t>. </a:t>
            </a:r>
          </a:p>
          <a:p>
            <a:pPr marL="0" indent="0">
              <a:buNone/>
            </a:pPr>
            <a:r>
              <a:rPr lang="en-GB" b="1" u="sng" dirty="0">
                <a:solidFill>
                  <a:schemeClr val="tx1"/>
                </a:solidFill>
              </a:rPr>
              <a:t>Article 25</a:t>
            </a:r>
            <a:endParaRPr lang="en-GB" u="sng" dirty="0">
              <a:solidFill>
                <a:schemeClr val="tx1"/>
              </a:solidFill>
            </a:endParaRPr>
          </a:p>
          <a:p>
            <a:r>
              <a:rPr lang="en-GB" dirty="0"/>
              <a:t>States Parties recognize the right of a child </a:t>
            </a:r>
            <a:r>
              <a:rPr lang="en-GB" b="1" dirty="0"/>
              <a:t>who has been placed </a:t>
            </a:r>
            <a:r>
              <a:rPr lang="en-GB" dirty="0"/>
              <a:t>by the competent authorities for the purposes of care, protection or treatment of his or her physical or </a:t>
            </a:r>
            <a:r>
              <a:rPr lang="en-GB" dirty="0">
                <a:solidFill>
                  <a:srgbClr val="FF0000"/>
                </a:solidFill>
              </a:rPr>
              <a:t>mental health</a:t>
            </a:r>
            <a:r>
              <a:rPr lang="en-GB" dirty="0"/>
              <a:t>, </a:t>
            </a:r>
          </a:p>
          <a:p>
            <a:pPr lvl="1"/>
            <a:r>
              <a:rPr lang="en-GB" dirty="0"/>
              <a:t>to a </a:t>
            </a:r>
            <a:r>
              <a:rPr lang="en-GB" sz="3200" b="1" u="sng" dirty="0">
                <a:solidFill>
                  <a:srgbClr val="FF0000"/>
                </a:solidFill>
              </a:rPr>
              <a:t>periodic review </a:t>
            </a:r>
            <a:r>
              <a:rPr lang="en-GB" b="1" dirty="0"/>
              <a:t>of the treatment </a:t>
            </a:r>
            <a:r>
              <a:rPr lang="en-GB" dirty="0"/>
              <a:t>provided to the child and all other circumstances relevant to his or her placement. </a:t>
            </a:r>
          </a:p>
          <a:p>
            <a:endParaRPr lang="en-GB" dirty="0"/>
          </a:p>
          <a:p>
            <a:endParaRPr lang="en-GB" dirty="0"/>
          </a:p>
        </p:txBody>
      </p:sp>
    </p:spTree>
    <p:extLst>
      <p:ext uri="{BB962C8B-B14F-4D97-AF65-F5344CB8AC3E}">
        <p14:creationId xmlns:p14="http://schemas.microsoft.com/office/powerpoint/2010/main" val="1686192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083" y="0"/>
            <a:ext cx="12493083" cy="6858000"/>
          </a:xfrm>
        </p:spPr>
        <p:txBody>
          <a:bodyPr/>
          <a:lstStyle/>
          <a:p>
            <a:pPr marL="0" indent="0">
              <a:buNone/>
            </a:pPr>
            <a:r>
              <a:rPr lang="en-GB" sz="3600" b="1" dirty="0"/>
              <a:t>     </a:t>
            </a:r>
            <a:r>
              <a:rPr lang="en-GB" sz="3600" b="1" u="sng" dirty="0">
                <a:solidFill>
                  <a:schemeClr val="tx1"/>
                </a:solidFill>
              </a:rPr>
              <a:t>Article 37 </a:t>
            </a:r>
            <a:r>
              <a:rPr lang="en-GB" sz="3600" b="1" u="sng" dirty="0"/>
              <a:t>- </a:t>
            </a:r>
            <a:r>
              <a:rPr lang="en-GB" sz="4000" dirty="0"/>
              <a:t>States Parties shall ensure that: </a:t>
            </a:r>
          </a:p>
          <a:p>
            <a:pPr lvl="1"/>
            <a:r>
              <a:rPr lang="en-GB" sz="3600" dirty="0"/>
              <a:t>(b) No child shall be </a:t>
            </a:r>
            <a:r>
              <a:rPr lang="en-GB" sz="4000" b="1" u="sng" dirty="0">
                <a:solidFill>
                  <a:srgbClr val="FF0000"/>
                </a:solidFill>
              </a:rPr>
              <a:t>DoL unlawfully or arbitrarily</a:t>
            </a:r>
            <a:endParaRPr lang="en-GB" sz="3600" b="1" u="sng" dirty="0">
              <a:solidFill>
                <a:srgbClr val="FF0000"/>
              </a:solidFill>
            </a:endParaRPr>
          </a:p>
          <a:p>
            <a:pPr lvl="2"/>
            <a:r>
              <a:rPr lang="en-GB" sz="3200" dirty="0"/>
              <a:t>The arrest, </a:t>
            </a:r>
            <a:r>
              <a:rPr lang="en-GB" sz="3200" u="sng" dirty="0">
                <a:solidFill>
                  <a:schemeClr val="tx1"/>
                </a:solidFill>
              </a:rPr>
              <a:t>detention</a:t>
            </a:r>
            <a:r>
              <a:rPr lang="en-GB" sz="3200" dirty="0"/>
              <a:t> or imprisonment of a child shall be </a:t>
            </a:r>
          </a:p>
          <a:p>
            <a:pPr lvl="3"/>
            <a:r>
              <a:rPr lang="en-GB" sz="2800" dirty="0"/>
              <a:t>in conformity with the </a:t>
            </a:r>
            <a:r>
              <a:rPr lang="en-GB" sz="2800" b="1" dirty="0"/>
              <a:t>law</a:t>
            </a:r>
            <a:r>
              <a:rPr lang="en-GB" sz="2800" dirty="0"/>
              <a:t> and shall be used </a:t>
            </a:r>
          </a:p>
          <a:p>
            <a:pPr lvl="3"/>
            <a:r>
              <a:rPr lang="en-GB" sz="2800" dirty="0"/>
              <a:t>only as a measure of </a:t>
            </a:r>
            <a:r>
              <a:rPr lang="en-GB" sz="2800" b="1" dirty="0"/>
              <a:t>last resort </a:t>
            </a:r>
            <a:r>
              <a:rPr lang="en-GB" sz="2800" dirty="0"/>
              <a:t>and for the </a:t>
            </a:r>
          </a:p>
          <a:p>
            <a:pPr lvl="3"/>
            <a:r>
              <a:rPr lang="en-GB" sz="2800" b="1" dirty="0"/>
              <a:t>shortest </a:t>
            </a:r>
            <a:r>
              <a:rPr lang="en-GB" sz="2800" dirty="0"/>
              <a:t>appropriate period of time; </a:t>
            </a:r>
          </a:p>
          <a:p>
            <a:pPr lvl="1"/>
            <a:r>
              <a:rPr lang="en-GB" sz="3600" dirty="0"/>
              <a:t>(d) Every child DoL shall have the right to prompt </a:t>
            </a:r>
            <a:r>
              <a:rPr lang="en-GB" sz="4000" b="1" u="sng" dirty="0">
                <a:solidFill>
                  <a:srgbClr val="FF0000"/>
                </a:solidFill>
              </a:rPr>
              <a:t>access to legal and other appropriate assistance</a:t>
            </a:r>
            <a:endParaRPr lang="en-GB" sz="3600" b="1" u="sng" dirty="0">
              <a:solidFill>
                <a:srgbClr val="FF0000"/>
              </a:solidFill>
            </a:endParaRPr>
          </a:p>
          <a:p>
            <a:pPr lvl="2"/>
            <a:r>
              <a:rPr lang="en-GB" sz="3200" dirty="0"/>
              <a:t>as well as the right to </a:t>
            </a:r>
            <a:r>
              <a:rPr lang="en-GB" sz="3200" b="1" dirty="0"/>
              <a:t>challenge</a:t>
            </a:r>
            <a:r>
              <a:rPr lang="en-GB" sz="3200" dirty="0"/>
              <a:t> the legality of the DoL before a </a:t>
            </a:r>
            <a:r>
              <a:rPr lang="en-GB" sz="3200" b="1" dirty="0"/>
              <a:t>court </a:t>
            </a:r>
            <a:r>
              <a:rPr lang="en-GB" sz="3200" dirty="0"/>
              <a:t>or other competent, independent and impartial authority,</a:t>
            </a:r>
          </a:p>
          <a:p>
            <a:pPr lvl="2"/>
            <a:r>
              <a:rPr lang="en-GB" sz="3200" dirty="0"/>
              <a:t>and to a prompt decision on any such action</a:t>
            </a:r>
            <a:r>
              <a:rPr lang="en-GB" dirty="0"/>
              <a:t>. </a:t>
            </a:r>
          </a:p>
          <a:p>
            <a:endParaRPr lang="en-GB" dirty="0"/>
          </a:p>
        </p:txBody>
      </p:sp>
    </p:spTree>
    <p:extLst>
      <p:ext uri="{BB962C8B-B14F-4D97-AF65-F5344CB8AC3E}">
        <p14:creationId xmlns:p14="http://schemas.microsoft.com/office/powerpoint/2010/main" val="1744969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FF">
            <a:alpha val="50000"/>
          </a:srgbClr>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00014" y="0"/>
            <a:ext cx="12091986" cy="1143000"/>
          </a:xfrm>
        </p:spPr>
        <p:txBody>
          <a:bodyPr/>
          <a:lstStyle/>
          <a:p>
            <a:pPr algn="ctr" eaLnBrk="1" hangingPunct="1"/>
            <a:r>
              <a:rPr lang="en-GB" altLang="en-US" sz="6000" b="1" dirty="0">
                <a:solidFill>
                  <a:schemeClr val="tx1"/>
                </a:solidFill>
                <a:latin typeface="+mn-lt"/>
              </a:rPr>
              <a:t>ARTICLE 5</a:t>
            </a:r>
            <a:r>
              <a:rPr lang="en-GB" altLang="en-US" sz="4400" b="1" dirty="0">
                <a:solidFill>
                  <a:schemeClr val="tx1"/>
                </a:solidFill>
                <a:latin typeface="+mn-lt"/>
              </a:rPr>
              <a:t> </a:t>
            </a:r>
            <a:r>
              <a:rPr lang="en-GB" altLang="en-US" b="1" dirty="0">
                <a:solidFill>
                  <a:schemeClr val="tx1"/>
                </a:solidFill>
                <a:latin typeface="+mn-lt"/>
              </a:rPr>
              <a:t>- Right to liberty and security</a:t>
            </a:r>
          </a:p>
        </p:txBody>
      </p:sp>
      <p:sp>
        <p:nvSpPr>
          <p:cNvPr id="100355" name="Rectangle 3"/>
          <p:cNvSpPr>
            <a:spLocks noGrp="1" noChangeArrowheads="1"/>
          </p:cNvSpPr>
          <p:nvPr>
            <p:ph idx="1"/>
          </p:nvPr>
        </p:nvSpPr>
        <p:spPr>
          <a:xfrm>
            <a:off x="100014" y="1343025"/>
            <a:ext cx="12091986" cy="4171950"/>
          </a:xfrm>
        </p:spPr>
        <p:txBody>
          <a:bodyPr/>
          <a:lstStyle/>
          <a:p>
            <a:r>
              <a:rPr lang="en-GB" altLang="en-US" sz="4000" b="1" i="1" dirty="0">
                <a:solidFill>
                  <a:srgbClr val="FF0000"/>
                </a:solidFill>
                <a:latin typeface="+mn-lt"/>
              </a:rPr>
              <a:t>Article 5(1) </a:t>
            </a:r>
            <a:r>
              <a:rPr lang="en-GB" altLang="en-US" sz="4000" dirty="0">
                <a:solidFill>
                  <a:schemeClr val="tx1"/>
                </a:solidFill>
                <a:latin typeface="+mn-lt"/>
              </a:rPr>
              <a:t>– “</a:t>
            </a:r>
            <a:r>
              <a:rPr lang="en-GB" altLang="en-US" sz="4000" i="1" dirty="0">
                <a:solidFill>
                  <a:schemeClr val="tx1"/>
                </a:solidFill>
                <a:latin typeface="+mn-lt"/>
              </a:rPr>
              <a:t>Everyone has the right to liberty and security of person. </a:t>
            </a:r>
          </a:p>
          <a:p>
            <a:r>
              <a:rPr lang="en-GB" altLang="en-US" sz="4000" i="1" dirty="0">
                <a:solidFill>
                  <a:schemeClr val="tx1"/>
                </a:solidFill>
                <a:latin typeface="+mn-lt"/>
              </a:rPr>
              <a:t>No one shall be DoL save in following cases and in accordance with a </a:t>
            </a:r>
            <a:r>
              <a:rPr lang="en-GB" altLang="en-US" sz="4000" b="1" i="1" u="sng" dirty="0">
                <a:solidFill>
                  <a:srgbClr val="FF0000"/>
                </a:solidFill>
                <a:latin typeface="+mn-lt"/>
              </a:rPr>
              <a:t>procedure prescribed by law</a:t>
            </a:r>
            <a:r>
              <a:rPr lang="en-GB" altLang="en-US" sz="4000" dirty="0">
                <a:solidFill>
                  <a:schemeClr val="tx1"/>
                </a:solidFill>
                <a:latin typeface="+mn-lt"/>
              </a:rPr>
              <a:t>.”</a:t>
            </a:r>
          </a:p>
          <a:p>
            <a:r>
              <a:rPr lang="en-GB" altLang="en-US" sz="4000" b="1" i="1" dirty="0">
                <a:solidFill>
                  <a:srgbClr val="FF0000"/>
                </a:solidFill>
                <a:latin typeface="+mn-lt"/>
              </a:rPr>
              <a:t>Article 5(1)(e) </a:t>
            </a:r>
            <a:r>
              <a:rPr lang="en-GB" altLang="en-US" sz="4000" dirty="0">
                <a:solidFill>
                  <a:schemeClr val="tx1"/>
                </a:solidFill>
                <a:latin typeface="+mn-lt"/>
              </a:rPr>
              <a:t>– “</a:t>
            </a:r>
            <a:r>
              <a:rPr lang="en-GB" altLang="en-US" sz="4000" i="1" dirty="0">
                <a:solidFill>
                  <a:schemeClr val="tx1"/>
                </a:solidFill>
                <a:latin typeface="+mn-lt"/>
              </a:rPr>
              <a:t>The lawful detention of persons for the prevention of the spreading of infectious diseases, of persons of unsound mind, alcoholics or drug addicts or vagrants.”</a:t>
            </a:r>
          </a:p>
        </p:txBody>
      </p:sp>
    </p:spTree>
    <p:extLst>
      <p:ext uri="{BB962C8B-B14F-4D97-AF65-F5344CB8AC3E}">
        <p14:creationId xmlns:p14="http://schemas.microsoft.com/office/powerpoint/2010/main" val="135963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idx="1"/>
          </p:nvPr>
        </p:nvSpPr>
        <p:spPr>
          <a:xfrm>
            <a:off x="185738" y="0"/>
            <a:ext cx="12006262" cy="6057900"/>
          </a:xfrm>
        </p:spPr>
        <p:txBody>
          <a:bodyPr/>
          <a:lstStyle/>
          <a:p>
            <a:r>
              <a:rPr lang="en-GB" altLang="en-US" sz="4400" b="1" i="1" dirty="0">
                <a:solidFill>
                  <a:srgbClr val="FF0000"/>
                </a:solidFill>
                <a:latin typeface="+mn-lt"/>
              </a:rPr>
              <a:t>Article 5(2) </a:t>
            </a:r>
            <a:r>
              <a:rPr lang="en-GB" altLang="en-US" sz="4400" dirty="0">
                <a:latin typeface="+mn-lt"/>
              </a:rPr>
              <a:t>– </a:t>
            </a:r>
            <a:r>
              <a:rPr lang="en-GB" altLang="en-US" sz="4400" dirty="0">
                <a:solidFill>
                  <a:schemeClr val="tx1"/>
                </a:solidFill>
                <a:latin typeface="+mn-lt"/>
              </a:rPr>
              <a:t>“</a:t>
            </a:r>
            <a:r>
              <a:rPr lang="en-GB" altLang="en-US" sz="4400" i="1" dirty="0">
                <a:solidFill>
                  <a:schemeClr val="tx1"/>
                </a:solidFill>
                <a:latin typeface="+mn-lt"/>
              </a:rPr>
              <a:t>Everyone who is arrested shall be </a:t>
            </a:r>
            <a:r>
              <a:rPr lang="en-GB" altLang="en-US" sz="4400" b="1" i="1" u="sng" dirty="0">
                <a:solidFill>
                  <a:schemeClr val="tx1"/>
                </a:solidFill>
                <a:latin typeface="+mn-lt"/>
              </a:rPr>
              <a:t>informed</a:t>
            </a:r>
            <a:r>
              <a:rPr lang="en-GB" altLang="en-US" sz="4400" i="1" dirty="0">
                <a:solidFill>
                  <a:schemeClr val="tx1"/>
                </a:solidFill>
                <a:latin typeface="+mn-lt"/>
              </a:rPr>
              <a:t> promptly, in a language which he understands, of the </a:t>
            </a:r>
            <a:r>
              <a:rPr lang="en-GB" altLang="en-US" sz="4400" b="1" i="1" u="sng" dirty="0">
                <a:solidFill>
                  <a:schemeClr val="tx1"/>
                </a:solidFill>
                <a:latin typeface="+mn-lt"/>
              </a:rPr>
              <a:t>reasons</a:t>
            </a:r>
            <a:r>
              <a:rPr lang="en-GB" altLang="en-US" sz="4400" i="1" u="sng" dirty="0">
                <a:solidFill>
                  <a:schemeClr val="tx1"/>
                </a:solidFill>
                <a:latin typeface="+mn-lt"/>
              </a:rPr>
              <a:t> </a:t>
            </a:r>
            <a:r>
              <a:rPr lang="en-GB" altLang="en-US" sz="4400" i="1" dirty="0">
                <a:solidFill>
                  <a:schemeClr val="tx1"/>
                </a:solidFill>
                <a:latin typeface="+mn-lt"/>
              </a:rPr>
              <a:t>for his arrest and of any charge against him</a:t>
            </a:r>
            <a:r>
              <a:rPr lang="en-GB" altLang="en-US" sz="4400" dirty="0">
                <a:solidFill>
                  <a:schemeClr val="tx1"/>
                </a:solidFill>
                <a:latin typeface="+mn-lt"/>
              </a:rPr>
              <a:t>.”</a:t>
            </a:r>
          </a:p>
          <a:p>
            <a:r>
              <a:rPr lang="en-GB" altLang="en-US" sz="4400" b="1" i="1" dirty="0">
                <a:solidFill>
                  <a:srgbClr val="FF0000"/>
                </a:solidFill>
                <a:latin typeface="+mn-lt"/>
              </a:rPr>
              <a:t>Article 5(4) </a:t>
            </a:r>
            <a:r>
              <a:rPr lang="en-GB" altLang="en-US" sz="4400" i="1" dirty="0">
                <a:latin typeface="+mn-lt"/>
              </a:rPr>
              <a:t>– </a:t>
            </a:r>
            <a:r>
              <a:rPr lang="en-GB" altLang="en-US" sz="4400" i="1" dirty="0">
                <a:solidFill>
                  <a:schemeClr val="tx1"/>
                </a:solidFill>
                <a:latin typeface="+mn-lt"/>
              </a:rPr>
              <a:t>“Everyone who is </a:t>
            </a:r>
            <a:r>
              <a:rPr lang="en-GB" altLang="en-US" sz="4400" b="1" i="1" dirty="0">
                <a:solidFill>
                  <a:schemeClr val="tx1"/>
                </a:solidFill>
                <a:latin typeface="+mn-lt"/>
              </a:rPr>
              <a:t>DoL</a:t>
            </a:r>
            <a:r>
              <a:rPr lang="en-GB" altLang="en-US" sz="4400" i="1" dirty="0">
                <a:solidFill>
                  <a:schemeClr val="tx1"/>
                </a:solidFill>
                <a:latin typeface="+mn-lt"/>
              </a:rPr>
              <a:t> by arrest or detention shall be entitled </a:t>
            </a:r>
            <a:r>
              <a:rPr lang="en-GB" altLang="en-US" sz="4400" b="1" i="1" u="sng" dirty="0">
                <a:solidFill>
                  <a:srgbClr val="FF0000"/>
                </a:solidFill>
                <a:latin typeface="+mn-lt"/>
              </a:rPr>
              <a:t>to take proceedings </a:t>
            </a:r>
            <a:r>
              <a:rPr lang="en-GB" altLang="en-US" sz="4400" i="1" dirty="0">
                <a:solidFill>
                  <a:schemeClr val="tx1"/>
                </a:solidFill>
                <a:latin typeface="+mn-lt"/>
              </a:rPr>
              <a:t>by which the lawfulness of his detention shall be decided </a:t>
            </a:r>
            <a:r>
              <a:rPr lang="en-GB" altLang="en-US" sz="4400" b="1" i="1" u="sng" dirty="0">
                <a:solidFill>
                  <a:srgbClr val="FF0000"/>
                </a:solidFill>
                <a:latin typeface="+mn-lt"/>
              </a:rPr>
              <a:t>speedily</a:t>
            </a:r>
            <a:r>
              <a:rPr lang="en-GB" altLang="en-US" sz="4400" i="1" dirty="0">
                <a:latin typeface="+mn-lt"/>
              </a:rPr>
              <a:t> </a:t>
            </a:r>
            <a:r>
              <a:rPr lang="en-GB" altLang="en-US" sz="4400" i="1" dirty="0">
                <a:solidFill>
                  <a:schemeClr val="tx1"/>
                </a:solidFill>
                <a:latin typeface="+mn-lt"/>
              </a:rPr>
              <a:t>by a court and his release ordered if the detention is not lawful.”</a:t>
            </a:r>
          </a:p>
          <a:p>
            <a:pPr eaLnBrk="1" hangingPunct="1">
              <a:buFontTx/>
              <a:buNone/>
            </a:pPr>
            <a:endParaRPr lang="en-GB" altLang="en-US" sz="4400" dirty="0">
              <a:latin typeface="+mn-lt"/>
            </a:endParaRPr>
          </a:p>
        </p:txBody>
      </p:sp>
    </p:spTree>
    <p:extLst>
      <p:ext uri="{BB962C8B-B14F-4D97-AF65-F5344CB8AC3E}">
        <p14:creationId xmlns:p14="http://schemas.microsoft.com/office/powerpoint/2010/main" val="881500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FF">
            <a:alpha val="56000"/>
          </a:srgbClr>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09600" y="-304800"/>
            <a:ext cx="10972800" cy="1143000"/>
          </a:xfrm>
        </p:spPr>
        <p:txBody>
          <a:bodyPr/>
          <a:lstStyle/>
          <a:p>
            <a:pPr algn="ctr" eaLnBrk="1" hangingPunct="1"/>
            <a:r>
              <a:rPr lang="en-GB" altLang="en-US" sz="4800" dirty="0">
                <a:solidFill>
                  <a:schemeClr val="tx1"/>
                </a:solidFill>
                <a:latin typeface="+mn-lt"/>
              </a:rPr>
              <a:t>ARTICLE </a:t>
            </a:r>
            <a:r>
              <a:rPr lang="en-GB" altLang="en-US" sz="4800" b="1" dirty="0">
                <a:solidFill>
                  <a:schemeClr val="tx1"/>
                </a:solidFill>
                <a:latin typeface="+mn-lt"/>
              </a:rPr>
              <a:t>6</a:t>
            </a:r>
            <a:r>
              <a:rPr lang="en-GB" altLang="en-US" sz="4000" b="1" dirty="0">
                <a:solidFill>
                  <a:schemeClr val="tx1"/>
                </a:solidFill>
                <a:latin typeface="+mn-lt"/>
              </a:rPr>
              <a:t> </a:t>
            </a:r>
            <a:r>
              <a:rPr lang="en-GB" altLang="en-US" b="1" dirty="0">
                <a:solidFill>
                  <a:schemeClr val="tx1"/>
                </a:solidFill>
                <a:latin typeface="+mn-lt"/>
              </a:rPr>
              <a:t>- Right to a fair trial</a:t>
            </a:r>
          </a:p>
        </p:txBody>
      </p:sp>
      <p:sp>
        <p:nvSpPr>
          <p:cNvPr id="156675" name="Rectangle 3"/>
          <p:cNvSpPr>
            <a:spLocks noGrp="1" noChangeArrowheads="1"/>
          </p:cNvSpPr>
          <p:nvPr>
            <p:ph idx="1"/>
          </p:nvPr>
        </p:nvSpPr>
        <p:spPr>
          <a:xfrm>
            <a:off x="0" y="1051560"/>
            <a:ext cx="12192000" cy="5257800"/>
          </a:xfrm>
        </p:spPr>
        <p:txBody>
          <a:bodyPr/>
          <a:lstStyle/>
          <a:p>
            <a:r>
              <a:rPr lang="en-GB" altLang="en-US" sz="3200" i="1" dirty="0">
                <a:latin typeface="+mn-lt"/>
              </a:rPr>
              <a:t>6(1) - to a </a:t>
            </a:r>
            <a:r>
              <a:rPr lang="en-GB" altLang="en-US" sz="3200" b="1" i="1" u="sng" dirty="0">
                <a:solidFill>
                  <a:srgbClr val="FF0000"/>
                </a:solidFill>
                <a:latin typeface="+mn-lt"/>
              </a:rPr>
              <a:t>fair and public hearing </a:t>
            </a:r>
            <a:r>
              <a:rPr lang="en-GB" altLang="en-US" sz="3200" i="1" dirty="0">
                <a:latin typeface="+mn-lt"/>
              </a:rPr>
              <a:t>within a reasonable time by an independent and impartial tribunal established by law</a:t>
            </a:r>
            <a:r>
              <a:rPr lang="en-GB" altLang="en-US" sz="3200" dirty="0">
                <a:latin typeface="+mn-lt"/>
              </a:rPr>
              <a:t>.</a:t>
            </a:r>
          </a:p>
          <a:p>
            <a:r>
              <a:rPr lang="en-GB" altLang="en-US" sz="3200" i="1" dirty="0">
                <a:latin typeface="+mn-lt"/>
              </a:rPr>
              <a:t>6(3) - following </a:t>
            </a:r>
            <a:r>
              <a:rPr lang="en-GB" altLang="en-US" sz="3200" b="1" i="1" u="sng" dirty="0">
                <a:solidFill>
                  <a:srgbClr val="FF0000"/>
                </a:solidFill>
                <a:latin typeface="+mn-lt"/>
              </a:rPr>
              <a:t>minimum requirements to fair trial</a:t>
            </a:r>
          </a:p>
          <a:p>
            <a:pPr lvl="1"/>
            <a:r>
              <a:rPr lang="en-GB" altLang="en-US" sz="2800" i="1" dirty="0">
                <a:solidFill>
                  <a:schemeClr val="tx1"/>
                </a:solidFill>
                <a:latin typeface="+mn-lt"/>
              </a:rPr>
              <a:t> (a) be informed promptly in a language he understands the detail of </a:t>
            </a:r>
          </a:p>
          <a:p>
            <a:pPr marL="342900" lvl="1" indent="0">
              <a:buNone/>
            </a:pPr>
            <a:r>
              <a:rPr lang="en-GB" altLang="en-US" sz="2800" i="1" dirty="0">
                <a:solidFill>
                  <a:schemeClr val="tx1"/>
                </a:solidFill>
              </a:rPr>
              <a:t>	</a:t>
            </a:r>
            <a:r>
              <a:rPr lang="en-GB" altLang="en-US" sz="2800" i="1" dirty="0">
                <a:solidFill>
                  <a:schemeClr val="tx1"/>
                </a:solidFill>
                <a:latin typeface="+mn-lt"/>
              </a:rPr>
              <a:t>the </a:t>
            </a:r>
            <a:r>
              <a:rPr lang="en-GB" altLang="en-US" sz="2800" b="1" i="1" dirty="0">
                <a:solidFill>
                  <a:schemeClr val="tx1"/>
                </a:solidFill>
                <a:latin typeface="+mn-lt"/>
              </a:rPr>
              <a:t>nature of the case against him</a:t>
            </a:r>
          </a:p>
          <a:p>
            <a:pPr lvl="1"/>
            <a:r>
              <a:rPr lang="en-GB" altLang="en-US" sz="2800" i="1" dirty="0">
                <a:solidFill>
                  <a:schemeClr val="tx1"/>
                </a:solidFill>
                <a:latin typeface="+mn-lt"/>
              </a:rPr>
              <a:t> (b) adequate time and facilities to </a:t>
            </a:r>
            <a:r>
              <a:rPr lang="en-GB" altLang="en-US" sz="2800" b="1" i="1" dirty="0">
                <a:solidFill>
                  <a:schemeClr val="tx1"/>
                </a:solidFill>
                <a:latin typeface="+mn-lt"/>
              </a:rPr>
              <a:t>prepare</a:t>
            </a:r>
            <a:r>
              <a:rPr lang="en-GB" altLang="en-US" sz="2800" i="1" dirty="0">
                <a:solidFill>
                  <a:schemeClr val="tx1"/>
                </a:solidFill>
                <a:latin typeface="+mn-lt"/>
              </a:rPr>
              <a:t> case</a:t>
            </a:r>
          </a:p>
          <a:p>
            <a:pPr lvl="1"/>
            <a:r>
              <a:rPr lang="en-GB" altLang="en-US" sz="2800" i="1" dirty="0">
                <a:solidFill>
                  <a:schemeClr val="tx1"/>
                </a:solidFill>
                <a:latin typeface="+mn-lt"/>
              </a:rPr>
              <a:t> (c) </a:t>
            </a:r>
            <a:r>
              <a:rPr lang="en-GB" altLang="en-US" sz="2800" b="1" i="1" dirty="0">
                <a:solidFill>
                  <a:schemeClr val="tx1"/>
                </a:solidFill>
                <a:latin typeface="+mn-lt"/>
              </a:rPr>
              <a:t>free legal representative </a:t>
            </a:r>
            <a:r>
              <a:rPr lang="en-GB" altLang="en-US" sz="2800" i="1" dirty="0">
                <a:solidFill>
                  <a:schemeClr val="tx1"/>
                </a:solidFill>
                <a:latin typeface="+mn-lt"/>
              </a:rPr>
              <a:t>when justice requires</a:t>
            </a:r>
          </a:p>
          <a:p>
            <a:pPr lvl="1"/>
            <a:r>
              <a:rPr lang="en-GB" altLang="en-US" sz="2800" i="1" dirty="0">
                <a:solidFill>
                  <a:schemeClr val="tx1"/>
                </a:solidFill>
                <a:latin typeface="+mn-lt"/>
              </a:rPr>
              <a:t> (d) to examine or have </a:t>
            </a:r>
            <a:r>
              <a:rPr lang="en-GB" altLang="en-US" sz="2800" b="1" i="1" dirty="0">
                <a:solidFill>
                  <a:schemeClr val="tx1"/>
                </a:solidFill>
                <a:latin typeface="+mn-lt"/>
              </a:rPr>
              <a:t>examined witnesses </a:t>
            </a:r>
            <a:r>
              <a:rPr lang="en-GB" altLang="en-US" sz="2800" i="1" dirty="0">
                <a:solidFill>
                  <a:schemeClr val="tx1"/>
                </a:solidFill>
                <a:latin typeface="+mn-lt"/>
              </a:rPr>
              <a:t>against him and to obtain the attendance and examination of witnesses on his behalf …</a:t>
            </a:r>
          </a:p>
          <a:p>
            <a:pPr lvl="1"/>
            <a:r>
              <a:rPr lang="en-GB" altLang="en-US" sz="2800" i="1" dirty="0">
                <a:solidFill>
                  <a:schemeClr val="tx1"/>
                </a:solidFill>
                <a:latin typeface="+mn-lt"/>
              </a:rPr>
              <a:t> (e)  … free assistance of an i</a:t>
            </a:r>
            <a:r>
              <a:rPr lang="en-GB" altLang="en-US" sz="2800" b="1" i="1" dirty="0">
                <a:solidFill>
                  <a:schemeClr val="tx1"/>
                </a:solidFill>
                <a:latin typeface="+mn-lt"/>
              </a:rPr>
              <a:t>nterpreter</a:t>
            </a:r>
            <a:r>
              <a:rPr lang="en-GB" altLang="en-US" sz="2800" i="1" dirty="0">
                <a:solidFill>
                  <a:schemeClr val="tx1"/>
                </a:solidFill>
                <a:latin typeface="+mn-lt"/>
              </a:rPr>
              <a:t> …</a:t>
            </a:r>
          </a:p>
          <a:p>
            <a:pPr lvl="1"/>
            <a:endParaRPr lang="en-GB" altLang="en-US" sz="2400" i="1" dirty="0">
              <a:latin typeface="+mn-lt"/>
            </a:endParaRPr>
          </a:p>
          <a:p>
            <a:endParaRPr lang="en-GB" altLang="en-US" sz="3600" b="1" dirty="0">
              <a:latin typeface="+mn-lt"/>
            </a:endParaRPr>
          </a:p>
        </p:txBody>
      </p:sp>
      <p:pic>
        <p:nvPicPr>
          <p:cNvPr id="2" name="Picture 1">
            <a:extLst>
              <a:ext uri="{FF2B5EF4-FFF2-40B4-BE49-F238E27FC236}">
                <a16:creationId xmlns:a16="http://schemas.microsoft.com/office/drawing/2014/main" id="{B986FAD0-4640-7F45-5B78-016242825E64}"/>
              </a:ext>
            </a:extLst>
          </p:cNvPr>
          <p:cNvPicPr>
            <a:picLocks noChangeAspect="1"/>
          </p:cNvPicPr>
          <p:nvPr/>
        </p:nvPicPr>
        <p:blipFill>
          <a:blip r:embed="rId3"/>
          <a:stretch>
            <a:fillRect/>
          </a:stretch>
        </p:blipFill>
        <p:spPr>
          <a:xfrm>
            <a:off x="9930241" y="3347411"/>
            <a:ext cx="1652159" cy="1268078"/>
          </a:xfrm>
          <a:prstGeom prst="rect">
            <a:avLst/>
          </a:prstGeom>
        </p:spPr>
      </p:pic>
    </p:spTree>
    <p:extLst>
      <p:ext uri="{BB962C8B-B14F-4D97-AF65-F5344CB8AC3E}">
        <p14:creationId xmlns:p14="http://schemas.microsoft.com/office/powerpoint/2010/main" val="1013592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FF">
            <a:alpha val="52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1689" y="-148272"/>
            <a:ext cx="10972800" cy="1143000"/>
          </a:xfrm>
        </p:spPr>
        <p:txBody>
          <a:bodyPr/>
          <a:lstStyle/>
          <a:p>
            <a:pPr algn="ctr"/>
            <a:r>
              <a:rPr lang="en-GB" sz="4000" dirty="0">
                <a:solidFill>
                  <a:schemeClr val="tx1"/>
                </a:solidFill>
              </a:rPr>
              <a:t>Article 8</a:t>
            </a:r>
            <a:r>
              <a:rPr lang="en-GB" sz="3200" dirty="0">
                <a:solidFill>
                  <a:schemeClr val="tx1"/>
                </a:solidFill>
              </a:rPr>
              <a:t>: Right to respect for family life and privacy</a:t>
            </a:r>
            <a:br>
              <a:rPr lang="en-GB" dirty="0"/>
            </a:br>
            <a:endParaRPr lang="en-GB" dirty="0"/>
          </a:p>
        </p:txBody>
      </p:sp>
      <p:sp>
        <p:nvSpPr>
          <p:cNvPr id="3" name="Content Placeholder 2"/>
          <p:cNvSpPr>
            <a:spLocks noGrp="1"/>
          </p:cNvSpPr>
          <p:nvPr>
            <p:ph idx="1"/>
          </p:nvPr>
        </p:nvSpPr>
        <p:spPr>
          <a:xfrm>
            <a:off x="124178" y="651829"/>
            <a:ext cx="12067822" cy="5131438"/>
          </a:xfrm>
        </p:spPr>
        <p:txBody>
          <a:bodyPr/>
          <a:lstStyle/>
          <a:p>
            <a:r>
              <a:rPr lang="en-GB" sz="3200" dirty="0">
                <a:solidFill>
                  <a:schemeClr val="tx1"/>
                </a:solidFill>
              </a:rPr>
              <a:t>1.Everyone has the </a:t>
            </a:r>
            <a:r>
              <a:rPr lang="en-GB" sz="3200" b="1" dirty="0">
                <a:solidFill>
                  <a:srgbClr val="FF0000"/>
                </a:solidFill>
              </a:rPr>
              <a:t>right to respect </a:t>
            </a:r>
            <a:r>
              <a:rPr lang="en-GB" sz="3200" dirty="0">
                <a:solidFill>
                  <a:schemeClr val="tx1"/>
                </a:solidFill>
              </a:rPr>
              <a:t>for his private and family life, his home and his correspondence.</a:t>
            </a:r>
          </a:p>
          <a:p>
            <a:r>
              <a:rPr lang="en-GB" sz="3200" dirty="0">
                <a:solidFill>
                  <a:schemeClr val="tx1"/>
                </a:solidFill>
              </a:rPr>
              <a:t>2.There shall be </a:t>
            </a:r>
            <a:r>
              <a:rPr lang="en-GB" sz="3200" b="1" dirty="0">
                <a:solidFill>
                  <a:srgbClr val="FF0000"/>
                </a:solidFill>
              </a:rPr>
              <a:t>no interference </a:t>
            </a:r>
            <a:r>
              <a:rPr lang="en-GB" sz="3200" dirty="0">
                <a:solidFill>
                  <a:schemeClr val="tx1"/>
                </a:solidFill>
              </a:rPr>
              <a:t>by a public authority with the exercise of this right </a:t>
            </a:r>
          </a:p>
          <a:p>
            <a:pPr lvl="1"/>
            <a:r>
              <a:rPr lang="en-GB" sz="4000" b="1" u="sng" dirty="0">
                <a:solidFill>
                  <a:srgbClr val="FF0000"/>
                </a:solidFill>
              </a:rPr>
              <a:t>except</a:t>
            </a:r>
            <a:r>
              <a:rPr lang="en-GB" sz="2800" dirty="0">
                <a:solidFill>
                  <a:srgbClr val="FF0000"/>
                </a:solidFill>
              </a:rPr>
              <a:t> such as is in </a:t>
            </a:r>
            <a:r>
              <a:rPr lang="en-GB" sz="2800" b="1" u="sng" dirty="0">
                <a:solidFill>
                  <a:srgbClr val="FF0000"/>
                </a:solidFill>
              </a:rPr>
              <a:t>accordance with the law </a:t>
            </a:r>
            <a:r>
              <a:rPr lang="en-GB" sz="2800" dirty="0">
                <a:solidFill>
                  <a:srgbClr val="FF0000"/>
                </a:solidFill>
              </a:rPr>
              <a:t>and is </a:t>
            </a:r>
            <a:r>
              <a:rPr lang="en-GB" sz="2800" b="1" u="sng" dirty="0">
                <a:solidFill>
                  <a:srgbClr val="FF0000"/>
                </a:solidFill>
              </a:rPr>
              <a:t>necessary in a democratic society </a:t>
            </a:r>
          </a:p>
          <a:p>
            <a:pPr lvl="1"/>
            <a:r>
              <a:rPr lang="en-GB" sz="2800" dirty="0">
                <a:solidFill>
                  <a:schemeClr val="tx1"/>
                </a:solidFill>
              </a:rPr>
              <a:t>in the interests of national security, public safety or the economic well-being of the country, for the prevention of disorder or crime, for the </a:t>
            </a:r>
            <a:r>
              <a:rPr lang="en-GB" sz="2800" dirty="0">
                <a:solidFill>
                  <a:srgbClr val="FF0000"/>
                </a:solidFill>
              </a:rPr>
              <a:t>protection of </a:t>
            </a:r>
            <a:r>
              <a:rPr lang="en-GB" sz="2800" b="1" dirty="0">
                <a:solidFill>
                  <a:srgbClr val="FF0000"/>
                </a:solidFill>
              </a:rPr>
              <a:t>health </a:t>
            </a:r>
            <a:r>
              <a:rPr lang="en-GB" sz="2800" dirty="0">
                <a:solidFill>
                  <a:schemeClr val="tx1"/>
                </a:solidFill>
              </a:rPr>
              <a:t>or morals, or for the </a:t>
            </a:r>
            <a:r>
              <a:rPr lang="en-GB" sz="2800" dirty="0">
                <a:solidFill>
                  <a:srgbClr val="FF0000"/>
                </a:solidFill>
              </a:rPr>
              <a:t>protection of the </a:t>
            </a:r>
            <a:r>
              <a:rPr lang="en-GB" sz="2800" b="1" dirty="0">
                <a:solidFill>
                  <a:srgbClr val="FF0000"/>
                </a:solidFill>
              </a:rPr>
              <a:t>rights and freedoms of others</a:t>
            </a:r>
            <a:r>
              <a:rPr lang="en-GB" sz="2800" dirty="0">
                <a:solidFill>
                  <a:schemeClr val="tx1"/>
                </a:solidFill>
              </a:rPr>
              <a:t>.</a:t>
            </a:r>
          </a:p>
          <a:p>
            <a:endParaRPr lang="en-GB" dirty="0"/>
          </a:p>
        </p:txBody>
      </p:sp>
      <p:pic>
        <p:nvPicPr>
          <p:cNvPr id="5" name="Picture 4">
            <a:extLst>
              <a:ext uri="{FF2B5EF4-FFF2-40B4-BE49-F238E27FC236}">
                <a16:creationId xmlns:a16="http://schemas.microsoft.com/office/drawing/2014/main" id="{CD4513F8-A3D7-470F-8302-9C05D9F72ADD}"/>
              </a:ext>
            </a:extLst>
          </p:cNvPr>
          <p:cNvPicPr>
            <a:picLocks noChangeAspect="1"/>
          </p:cNvPicPr>
          <p:nvPr/>
        </p:nvPicPr>
        <p:blipFill>
          <a:blip r:embed="rId2"/>
          <a:stretch>
            <a:fillRect/>
          </a:stretch>
        </p:blipFill>
        <p:spPr>
          <a:xfrm>
            <a:off x="4809239" y="5340531"/>
            <a:ext cx="2039236" cy="1517469"/>
          </a:xfrm>
          <a:prstGeom prst="rect">
            <a:avLst/>
          </a:prstGeom>
        </p:spPr>
      </p:pic>
    </p:spTree>
    <p:extLst>
      <p:ext uri="{BB962C8B-B14F-4D97-AF65-F5344CB8AC3E}">
        <p14:creationId xmlns:p14="http://schemas.microsoft.com/office/powerpoint/2010/main" val="1326330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chemeClr val="tx1"/>
                </a:solidFill>
              </a:rPr>
              <a:t>CAN THE C or YP CONSENT TO DOL</a:t>
            </a:r>
            <a:r>
              <a:rPr lang="en-GB" dirty="0"/>
              <a:t>?</a:t>
            </a:r>
          </a:p>
        </p:txBody>
      </p:sp>
      <p:pic>
        <p:nvPicPr>
          <p:cNvPr id="4" name="Picture 20" descr="https://encrypted-tbn1.gstatic.com/images?q=tbn:ANd9GcSUloCZBbgYLh43dZHY-FXTmrmXxOIz-CZd7opQTvsHb0wl2EHz"/>
          <p:cNvPicPr>
            <a:picLocks noGrp="1" noChangeAspect="1" noChangeArrowheads="1"/>
          </p:cNvPicPr>
          <p:nvPr>
            <p:ph idx="1"/>
          </p:nvPr>
        </p:nvPicPr>
        <p:blipFill>
          <a:blip r:embed="rId2" cstate="print"/>
          <a:stretch>
            <a:fillRect/>
          </a:stretch>
        </p:blipFill>
        <p:spPr bwMode="auto">
          <a:xfrm>
            <a:off x="4373217" y="2203951"/>
            <a:ext cx="2883383" cy="2819872"/>
          </a:xfrm>
          <a:prstGeom prst="rect">
            <a:avLst/>
          </a:prstGeom>
          <a:noFill/>
          <a:ln w="9525">
            <a:noFill/>
            <a:miter lim="800000"/>
            <a:headEnd/>
            <a:tailEnd/>
          </a:ln>
        </p:spPr>
      </p:pic>
    </p:spTree>
    <p:extLst>
      <p:ext uri="{BB962C8B-B14F-4D97-AF65-F5344CB8AC3E}">
        <p14:creationId xmlns:p14="http://schemas.microsoft.com/office/powerpoint/2010/main" val="1689154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a:xfrm>
            <a:off x="7308870" y="397240"/>
            <a:ext cx="4299967" cy="130058"/>
          </a:xfrm>
        </p:spPr>
        <p:txBody>
          <a:bodyPr>
            <a:noAutofit/>
          </a:bodyPr>
          <a:lstStyle/>
          <a:p>
            <a:pPr algn="ctr" eaLnBrk="1" hangingPunct="1"/>
            <a:r>
              <a:rPr lang="en-GB" sz="4000" i="1" dirty="0">
                <a:solidFill>
                  <a:schemeClr val="accent2"/>
                </a:solidFill>
              </a:rPr>
              <a:t>PETER EDWARDS</a:t>
            </a:r>
          </a:p>
        </p:txBody>
      </p:sp>
      <p:sp>
        <p:nvSpPr>
          <p:cNvPr id="175106" name="Rectangle 3"/>
          <p:cNvSpPr>
            <a:spLocks noGrp="1" noChangeArrowheads="1"/>
          </p:cNvSpPr>
          <p:nvPr>
            <p:ph idx="1"/>
          </p:nvPr>
        </p:nvSpPr>
        <p:spPr>
          <a:xfrm>
            <a:off x="0" y="0"/>
            <a:ext cx="9776853" cy="7105650"/>
          </a:xfrm>
        </p:spPr>
        <p:txBody>
          <a:bodyPr>
            <a:normAutofit lnSpcReduction="10000"/>
          </a:bodyPr>
          <a:lstStyle/>
          <a:p>
            <a:pPr>
              <a:lnSpc>
                <a:spcPct val="80000"/>
              </a:lnSpc>
            </a:pPr>
            <a:r>
              <a:rPr lang="en-GB" dirty="0">
                <a:solidFill>
                  <a:schemeClr val="tx1"/>
                </a:solidFill>
              </a:rPr>
              <a:t>Director of Peter Edwards Law</a:t>
            </a:r>
          </a:p>
          <a:p>
            <a:pPr>
              <a:lnSpc>
                <a:spcPct val="80000"/>
              </a:lnSpc>
            </a:pPr>
            <a:r>
              <a:rPr lang="en-GB" dirty="0">
                <a:solidFill>
                  <a:schemeClr val="tx1"/>
                </a:solidFill>
              </a:rPr>
              <a:t>Law Society Accredited ALR (Health and Welfare)</a:t>
            </a:r>
          </a:p>
          <a:p>
            <a:pPr eaLnBrk="1" hangingPunct="1">
              <a:lnSpc>
                <a:spcPct val="80000"/>
              </a:lnSpc>
            </a:pPr>
            <a:r>
              <a:rPr lang="en-GB" dirty="0">
                <a:solidFill>
                  <a:schemeClr val="tx1"/>
                </a:solidFill>
              </a:rPr>
              <a:t>Fellow of the Royal Society of Medicine</a:t>
            </a:r>
          </a:p>
          <a:p>
            <a:pPr eaLnBrk="1" hangingPunct="1">
              <a:lnSpc>
                <a:spcPct val="80000"/>
              </a:lnSpc>
            </a:pPr>
            <a:r>
              <a:rPr lang="en-GB" dirty="0">
                <a:solidFill>
                  <a:schemeClr val="tx1"/>
                </a:solidFill>
              </a:rPr>
              <a:t>Visiting Senior lecturer</a:t>
            </a:r>
          </a:p>
          <a:p>
            <a:pPr>
              <a:lnSpc>
                <a:spcPct val="80000"/>
              </a:lnSpc>
            </a:pPr>
            <a:r>
              <a:rPr lang="en-GB" dirty="0">
                <a:solidFill>
                  <a:schemeClr val="tx1"/>
                </a:solidFill>
              </a:rPr>
              <a:t>Editorial board of International Journal of Human Rights in Healthcare</a:t>
            </a:r>
          </a:p>
          <a:p>
            <a:pPr eaLnBrk="1" hangingPunct="1">
              <a:lnSpc>
                <a:spcPct val="80000"/>
              </a:lnSpc>
            </a:pPr>
            <a:r>
              <a:rPr lang="en-GB" dirty="0">
                <a:solidFill>
                  <a:schemeClr val="tx1"/>
                </a:solidFill>
              </a:rPr>
              <a:t>Nominated Mental Health Lawyer of the Year</a:t>
            </a:r>
          </a:p>
          <a:p>
            <a:pPr eaLnBrk="1" hangingPunct="1">
              <a:lnSpc>
                <a:spcPct val="80000"/>
              </a:lnSpc>
            </a:pPr>
            <a:r>
              <a:rPr lang="en-GB" dirty="0">
                <a:solidFill>
                  <a:schemeClr val="tx1"/>
                </a:solidFill>
              </a:rPr>
              <a:t>Director: Peter Edwards Law Training</a:t>
            </a:r>
          </a:p>
          <a:p>
            <a:pPr>
              <a:lnSpc>
                <a:spcPct val="80000"/>
              </a:lnSpc>
            </a:pPr>
            <a:r>
              <a:rPr lang="en-GB" dirty="0">
                <a:solidFill>
                  <a:schemeClr val="tx1"/>
                </a:solidFill>
              </a:rPr>
              <a:t>Teacher and Broadcaster</a:t>
            </a:r>
          </a:p>
          <a:p>
            <a:pPr>
              <a:lnSpc>
                <a:spcPct val="80000"/>
              </a:lnSpc>
            </a:pPr>
            <a:r>
              <a:rPr lang="en-GB" dirty="0">
                <a:solidFill>
                  <a:schemeClr val="tx1"/>
                </a:solidFill>
              </a:rPr>
              <a:t>Working with Jersey government </a:t>
            </a:r>
          </a:p>
          <a:p>
            <a:pPr>
              <a:lnSpc>
                <a:spcPct val="80000"/>
              </a:lnSpc>
            </a:pPr>
            <a:r>
              <a:rPr lang="en-GB" dirty="0">
                <a:solidFill>
                  <a:schemeClr val="tx1"/>
                </a:solidFill>
              </a:rPr>
              <a:t>Sponsor of outstanding advocate of the year</a:t>
            </a:r>
          </a:p>
          <a:p>
            <a:pPr eaLnBrk="1" hangingPunct="1">
              <a:lnSpc>
                <a:spcPct val="80000"/>
              </a:lnSpc>
            </a:pPr>
            <a:r>
              <a:rPr lang="en-GB" sz="1800" b="1" u="sng" dirty="0">
                <a:solidFill>
                  <a:schemeClr val="tx1"/>
                </a:solidFill>
              </a:rPr>
              <a:t>Past Appointments:</a:t>
            </a:r>
          </a:p>
          <a:p>
            <a:pPr lvl="1" eaLnBrk="1" hangingPunct="1">
              <a:lnSpc>
                <a:spcPct val="80000"/>
              </a:lnSpc>
            </a:pPr>
            <a:r>
              <a:rPr lang="en-GB" sz="2000" i="1" dirty="0">
                <a:solidFill>
                  <a:schemeClr val="tx1"/>
                </a:solidFill>
              </a:rPr>
              <a:t>President Mental Health Lawyers Association</a:t>
            </a:r>
          </a:p>
          <a:p>
            <a:pPr lvl="1" eaLnBrk="1" hangingPunct="1">
              <a:lnSpc>
                <a:spcPct val="80000"/>
              </a:lnSpc>
            </a:pPr>
            <a:r>
              <a:rPr lang="en-GB" sz="2000" i="1" dirty="0">
                <a:solidFill>
                  <a:schemeClr val="tx1"/>
                </a:solidFill>
              </a:rPr>
              <a:t>Director IMHL</a:t>
            </a:r>
          </a:p>
          <a:p>
            <a:pPr lvl="1" eaLnBrk="1" hangingPunct="1">
              <a:lnSpc>
                <a:spcPct val="80000"/>
              </a:lnSpc>
            </a:pPr>
            <a:r>
              <a:rPr lang="en-GB" sz="2000" i="1" dirty="0">
                <a:solidFill>
                  <a:schemeClr val="tx1"/>
                </a:solidFill>
              </a:rPr>
              <a:t>Consultant to Solicitors Regulation Authority</a:t>
            </a:r>
          </a:p>
          <a:p>
            <a:pPr lvl="1" eaLnBrk="1" hangingPunct="1">
              <a:lnSpc>
                <a:spcPct val="80000"/>
              </a:lnSpc>
            </a:pPr>
            <a:r>
              <a:rPr lang="en-GB" sz="2000" i="1" dirty="0">
                <a:solidFill>
                  <a:schemeClr val="tx1"/>
                </a:solidFill>
              </a:rPr>
              <a:t>Legal Consultant WHO</a:t>
            </a:r>
          </a:p>
          <a:p>
            <a:pPr lvl="1" eaLnBrk="1" hangingPunct="1">
              <a:lnSpc>
                <a:spcPct val="80000"/>
              </a:lnSpc>
            </a:pPr>
            <a:r>
              <a:rPr lang="en-GB" sz="2000" i="1" dirty="0">
                <a:solidFill>
                  <a:schemeClr val="tx1"/>
                </a:solidFill>
              </a:rPr>
              <a:t>Trainer in Gibraltar, the Isle of Man </a:t>
            </a:r>
          </a:p>
          <a:p>
            <a:pPr lvl="1" eaLnBrk="1" hangingPunct="1">
              <a:lnSpc>
                <a:spcPct val="80000"/>
              </a:lnSpc>
            </a:pPr>
            <a:r>
              <a:rPr lang="en-GB" sz="2000" i="1" dirty="0">
                <a:solidFill>
                  <a:schemeClr val="tx1"/>
                </a:solidFill>
              </a:rPr>
              <a:t>Member of World Federation Mental Health Human Rights Committee</a:t>
            </a:r>
          </a:p>
          <a:p>
            <a:pPr lvl="1" eaLnBrk="1" hangingPunct="1">
              <a:lnSpc>
                <a:spcPct val="80000"/>
              </a:lnSpc>
            </a:pPr>
            <a:r>
              <a:rPr lang="en-GB" sz="2000" i="1" dirty="0">
                <a:solidFill>
                  <a:schemeClr val="tx1"/>
                </a:solidFill>
              </a:rPr>
              <a:t>Law Society Chief Assessor MHRT Panel</a:t>
            </a:r>
          </a:p>
          <a:p>
            <a:pPr lvl="1" eaLnBrk="1" hangingPunct="1">
              <a:lnSpc>
                <a:spcPct val="80000"/>
              </a:lnSpc>
            </a:pPr>
            <a:r>
              <a:rPr lang="en-GB" sz="2000" i="1" dirty="0">
                <a:solidFill>
                  <a:schemeClr val="tx1"/>
                </a:solidFill>
              </a:rPr>
              <a:t>President of mental health charity: Imagine</a:t>
            </a:r>
          </a:p>
          <a:p>
            <a:pPr lvl="1" eaLnBrk="1" hangingPunct="1">
              <a:lnSpc>
                <a:spcPct val="80000"/>
              </a:lnSpc>
            </a:pPr>
            <a:r>
              <a:rPr lang="en-GB" sz="2000" i="1" dirty="0">
                <a:solidFill>
                  <a:schemeClr val="tx1"/>
                </a:solidFill>
              </a:rPr>
              <a:t>Member of Central Policy Committee of MHA Commission</a:t>
            </a:r>
          </a:p>
          <a:p>
            <a:pPr lvl="1" eaLnBrk="1" hangingPunct="1">
              <a:lnSpc>
                <a:spcPct val="80000"/>
              </a:lnSpc>
            </a:pPr>
            <a:r>
              <a:rPr lang="en-GB" sz="2000" i="1" dirty="0">
                <a:solidFill>
                  <a:schemeClr val="tx1"/>
                </a:solidFill>
              </a:rPr>
              <a:t>Member Mental Health and Disability Committee</a:t>
            </a:r>
          </a:p>
          <a:p>
            <a:pPr lvl="1" eaLnBrk="1" hangingPunct="1">
              <a:lnSpc>
                <a:spcPct val="80000"/>
              </a:lnSpc>
            </a:pPr>
            <a:r>
              <a:rPr lang="en-GB" sz="2000" i="1" dirty="0">
                <a:solidFill>
                  <a:schemeClr val="tx1"/>
                </a:solidFill>
              </a:rPr>
              <a:t>Member NACRO Advisory Committee</a:t>
            </a:r>
          </a:p>
          <a:p>
            <a:pPr lvl="1" eaLnBrk="1" hangingPunct="1">
              <a:lnSpc>
                <a:spcPct val="80000"/>
              </a:lnSpc>
            </a:pPr>
            <a:r>
              <a:rPr lang="en-GB" sz="2000" i="1" dirty="0">
                <a:solidFill>
                  <a:schemeClr val="tx1"/>
                </a:solidFill>
              </a:rPr>
              <a:t>Member of MIND Council of Management</a:t>
            </a:r>
          </a:p>
          <a:p>
            <a:pPr lvl="1" eaLnBrk="1" hangingPunct="1">
              <a:lnSpc>
                <a:spcPct val="80000"/>
              </a:lnSpc>
            </a:pPr>
            <a:endParaRPr lang="en-GB" sz="475" dirty="0">
              <a:solidFill>
                <a:schemeClr val="tx1"/>
              </a:solidFill>
            </a:endParaRPr>
          </a:p>
          <a:p>
            <a:pPr eaLnBrk="1" hangingPunct="1">
              <a:lnSpc>
                <a:spcPct val="80000"/>
              </a:lnSpc>
            </a:pPr>
            <a:endParaRPr lang="en-GB" dirty="0"/>
          </a:p>
          <a:p>
            <a:pPr eaLnBrk="1" hangingPunct="1">
              <a:lnSpc>
                <a:spcPct val="80000"/>
              </a:lnSpc>
              <a:buFontTx/>
              <a:buNone/>
            </a:pPr>
            <a:endParaRPr lang="en-GB" dirty="0"/>
          </a:p>
        </p:txBody>
      </p:sp>
      <p:pic>
        <p:nvPicPr>
          <p:cNvPr id="2" name="Picture 1"/>
          <p:cNvPicPr>
            <a:picLocks noChangeAspect="1"/>
          </p:cNvPicPr>
          <p:nvPr/>
        </p:nvPicPr>
        <p:blipFill>
          <a:blip r:embed="rId3" cstate="print"/>
          <a:stretch>
            <a:fillRect/>
          </a:stretch>
        </p:blipFill>
        <p:spPr>
          <a:xfrm>
            <a:off x="9458854" y="883342"/>
            <a:ext cx="1094915" cy="1301058"/>
          </a:xfrm>
          <a:prstGeom prst="rect">
            <a:avLst/>
          </a:prstGeom>
        </p:spPr>
      </p:pic>
      <p:pic>
        <p:nvPicPr>
          <p:cNvPr id="4" name="Picture 3"/>
          <p:cNvPicPr>
            <a:picLocks noChangeAspect="1"/>
          </p:cNvPicPr>
          <p:nvPr/>
        </p:nvPicPr>
        <p:blipFill>
          <a:blip r:embed="rId4"/>
          <a:stretch>
            <a:fillRect/>
          </a:stretch>
        </p:blipFill>
        <p:spPr>
          <a:xfrm>
            <a:off x="10721733" y="887290"/>
            <a:ext cx="1049366" cy="1282558"/>
          </a:xfrm>
          <a:prstGeom prst="rect">
            <a:avLst/>
          </a:prstGeom>
        </p:spPr>
      </p:pic>
      <p:pic>
        <p:nvPicPr>
          <p:cNvPr id="3" name="Picture 2">
            <a:extLst>
              <a:ext uri="{FF2B5EF4-FFF2-40B4-BE49-F238E27FC236}">
                <a16:creationId xmlns:a16="http://schemas.microsoft.com/office/drawing/2014/main" id="{05A0086E-E577-2768-DB97-90B912317A40}"/>
              </a:ext>
            </a:extLst>
          </p:cNvPr>
          <p:cNvPicPr>
            <a:picLocks noChangeAspect="1"/>
          </p:cNvPicPr>
          <p:nvPr/>
        </p:nvPicPr>
        <p:blipFill rotWithShape="1">
          <a:blip r:embed="rId5"/>
          <a:srcRect l="5870" t="5022" r="26469"/>
          <a:stretch/>
        </p:blipFill>
        <p:spPr>
          <a:xfrm>
            <a:off x="8402320" y="2529840"/>
            <a:ext cx="3509229" cy="3345109"/>
          </a:xfrm>
          <a:prstGeom prst="rect">
            <a:avLst/>
          </a:prstGeom>
        </p:spPr>
      </p:pic>
    </p:spTree>
    <p:extLst>
      <p:ext uri="{BB962C8B-B14F-4D97-AF65-F5344CB8AC3E}">
        <p14:creationId xmlns:p14="http://schemas.microsoft.com/office/powerpoint/2010/main" val="2008894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CD8BC-8A14-4EE6-9D11-FEA1A3398C5C}"/>
              </a:ext>
            </a:extLst>
          </p:cNvPr>
          <p:cNvSpPr>
            <a:spLocks noGrp="1"/>
          </p:cNvSpPr>
          <p:nvPr>
            <p:ph type="title"/>
          </p:nvPr>
        </p:nvSpPr>
        <p:spPr>
          <a:xfrm>
            <a:off x="609600" y="75133"/>
            <a:ext cx="10972800" cy="1143000"/>
          </a:xfrm>
        </p:spPr>
        <p:txBody>
          <a:bodyPr/>
          <a:lstStyle/>
          <a:p>
            <a:pPr algn="ctr"/>
            <a:r>
              <a:rPr lang="en-GB" sz="3200" dirty="0">
                <a:hlinkClick r:id="rId2"/>
              </a:rPr>
              <a:t>Brief_guide_Capacity_and_consent_in_under_18s v3.pdf (cqc.org.uk)</a:t>
            </a:r>
            <a:endParaRPr lang="en-GB" sz="3200" dirty="0"/>
          </a:p>
        </p:txBody>
      </p:sp>
      <p:pic>
        <p:nvPicPr>
          <p:cNvPr id="5" name="Content Placeholder 4">
            <a:extLst>
              <a:ext uri="{FF2B5EF4-FFF2-40B4-BE49-F238E27FC236}">
                <a16:creationId xmlns:a16="http://schemas.microsoft.com/office/drawing/2014/main" id="{D3BDB52E-E691-4E31-BE4C-298258D6900E}"/>
              </a:ext>
            </a:extLst>
          </p:cNvPr>
          <p:cNvPicPr>
            <a:picLocks noGrp="1" noChangeAspect="1"/>
          </p:cNvPicPr>
          <p:nvPr>
            <p:ph idx="1"/>
          </p:nvPr>
        </p:nvPicPr>
        <p:blipFill rotWithShape="1">
          <a:blip r:embed="rId3"/>
          <a:srcRect l="11104" t="20587" r="62237" b="26417"/>
          <a:stretch/>
        </p:blipFill>
        <p:spPr>
          <a:xfrm>
            <a:off x="295275" y="1218133"/>
            <a:ext cx="11801475" cy="5141103"/>
          </a:xfrm>
        </p:spPr>
      </p:pic>
    </p:spTree>
    <p:extLst>
      <p:ext uri="{BB962C8B-B14F-4D97-AF65-F5344CB8AC3E}">
        <p14:creationId xmlns:p14="http://schemas.microsoft.com/office/powerpoint/2010/main" val="1831719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49E499-03BF-40B5-BB2F-52FE98C91368}"/>
              </a:ext>
            </a:extLst>
          </p:cNvPr>
          <p:cNvSpPr>
            <a:spLocks noGrp="1"/>
          </p:cNvSpPr>
          <p:nvPr>
            <p:ph idx="1"/>
          </p:nvPr>
        </p:nvSpPr>
        <p:spPr>
          <a:xfrm>
            <a:off x="0" y="0"/>
            <a:ext cx="12192000" cy="6633556"/>
          </a:xfrm>
        </p:spPr>
        <p:txBody>
          <a:bodyPr/>
          <a:lstStyle/>
          <a:p>
            <a:r>
              <a:rPr lang="en-GB" sz="2800" dirty="0">
                <a:solidFill>
                  <a:schemeClr val="tx1"/>
                </a:solidFill>
              </a:rPr>
              <a:t>Evidence </a:t>
            </a:r>
            <a:r>
              <a:rPr lang="en-GB" sz="2800" b="1" u="sng" dirty="0">
                <a:solidFill>
                  <a:srgbClr val="FF0000"/>
                </a:solidFill>
              </a:rPr>
              <a:t>valid consent </a:t>
            </a:r>
            <a:r>
              <a:rPr lang="en-GB" sz="2800" dirty="0">
                <a:solidFill>
                  <a:schemeClr val="tx1"/>
                </a:solidFill>
              </a:rPr>
              <a:t>to treatment has been obtained must be </a:t>
            </a:r>
            <a:r>
              <a:rPr lang="en-GB" sz="2800" b="1" u="sng" dirty="0">
                <a:solidFill>
                  <a:srgbClr val="FF0000"/>
                </a:solidFill>
              </a:rPr>
              <a:t>recorded</a:t>
            </a:r>
            <a:r>
              <a:rPr lang="en-GB" sz="2800" dirty="0">
                <a:solidFill>
                  <a:schemeClr val="tx1"/>
                </a:solidFill>
              </a:rPr>
              <a:t>. </a:t>
            </a:r>
          </a:p>
          <a:p>
            <a:r>
              <a:rPr lang="en-GB" sz="2800" dirty="0">
                <a:solidFill>
                  <a:schemeClr val="tx1"/>
                </a:solidFill>
              </a:rPr>
              <a:t>Means medical professional has given the child </a:t>
            </a:r>
            <a:r>
              <a:rPr lang="en-GB" sz="2800" b="1" u="sng" dirty="0">
                <a:solidFill>
                  <a:schemeClr val="tx1"/>
                </a:solidFill>
              </a:rPr>
              <a:t>and/or </a:t>
            </a:r>
            <a:r>
              <a:rPr lang="en-GB" sz="2800" dirty="0">
                <a:solidFill>
                  <a:schemeClr val="tx1"/>
                </a:solidFill>
              </a:rPr>
              <a:t>those with PR </a:t>
            </a:r>
            <a:r>
              <a:rPr lang="en-GB" sz="2800" b="1" dirty="0">
                <a:solidFill>
                  <a:srgbClr val="FF0000"/>
                </a:solidFill>
              </a:rPr>
              <a:t>appropriate</a:t>
            </a:r>
            <a:r>
              <a:rPr lang="en-GB" sz="2800" dirty="0">
                <a:solidFill>
                  <a:schemeClr val="tx1"/>
                </a:solidFill>
              </a:rPr>
              <a:t> </a:t>
            </a:r>
            <a:r>
              <a:rPr lang="en-GB" sz="2800" b="1" u="sng" dirty="0">
                <a:solidFill>
                  <a:schemeClr val="tx1"/>
                </a:solidFill>
              </a:rPr>
              <a:t>information</a:t>
            </a:r>
            <a:r>
              <a:rPr lang="en-GB" sz="2800" dirty="0">
                <a:solidFill>
                  <a:schemeClr val="tx1"/>
                </a:solidFill>
              </a:rPr>
              <a:t> about purpose and nature of treatment, including any risks and any alternatives.</a:t>
            </a:r>
          </a:p>
          <a:p>
            <a:r>
              <a:rPr lang="en-GB" sz="2800" b="1" dirty="0">
                <a:solidFill>
                  <a:srgbClr val="FF0000"/>
                </a:solidFill>
              </a:rPr>
              <a:t>Evidence</a:t>
            </a:r>
            <a:r>
              <a:rPr lang="en-GB" sz="2800" dirty="0">
                <a:solidFill>
                  <a:schemeClr val="tx1"/>
                </a:solidFill>
              </a:rPr>
              <a:t> in the record, or gathered at interview, </a:t>
            </a:r>
            <a:r>
              <a:rPr lang="en-GB" sz="2800" b="1" u="sng" dirty="0">
                <a:solidFill>
                  <a:schemeClr val="tx1"/>
                </a:solidFill>
              </a:rPr>
              <a:t>may include</a:t>
            </a:r>
            <a:r>
              <a:rPr lang="en-GB" sz="2800" dirty="0">
                <a:solidFill>
                  <a:schemeClr val="tx1"/>
                </a:solidFill>
              </a:rPr>
              <a:t>:</a:t>
            </a:r>
          </a:p>
          <a:p>
            <a:pPr lvl="1"/>
            <a:r>
              <a:rPr lang="en-GB" dirty="0">
                <a:solidFill>
                  <a:schemeClr val="tx1"/>
                </a:solidFill>
              </a:rPr>
              <a:t>Giving children and parents information about </a:t>
            </a:r>
            <a:r>
              <a:rPr lang="en-GB" b="1" dirty="0">
                <a:solidFill>
                  <a:srgbClr val="FF0000"/>
                </a:solidFill>
              </a:rPr>
              <a:t>reasons</a:t>
            </a:r>
            <a:r>
              <a:rPr lang="en-GB" dirty="0">
                <a:solidFill>
                  <a:schemeClr val="tx1"/>
                </a:solidFill>
              </a:rPr>
              <a:t> for and </a:t>
            </a:r>
            <a:r>
              <a:rPr lang="en-GB" b="1" dirty="0">
                <a:solidFill>
                  <a:srgbClr val="FF0000"/>
                </a:solidFill>
              </a:rPr>
              <a:t>nature</a:t>
            </a:r>
            <a:r>
              <a:rPr lang="en-GB" dirty="0">
                <a:solidFill>
                  <a:schemeClr val="tx1"/>
                </a:solidFill>
              </a:rPr>
              <a:t> of the treatment.</a:t>
            </a:r>
          </a:p>
          <a:p>
            <a:pPr lvl="1"/>
            <a:r>
              <a:rPr lang="en-GB" dirty="0">
                <a:solidFill>
                  <a:schemeClr val="tx1"/>
                </a:solidFill>
              </a:rPr>
              <a:t> Giving </a:t>
            </a:r>
            <a:r>
              <a:rPr lang="en-GB" b="1" dirty="0">
                <a:solidFill>
                  <a:srgbClr val="FF0000"/>
                </a:solidFill>
              </a:rPr>
              <a:t>child-friendly</a:t>
            </a:r>
            <a:r>
              <a:rPr lang="en-GB" dirty="0">
                <a:solidFill>
                  <a:schemeClr val="tx1"/>
                </a:solidFill>
              </a:rPr>
              <a:t> information leaflets about different treatments and what they involve.</a:t>
            </a:r>
          </a:p>
          <a:p>
            <a:pPr lvl="1"/>
            <a:r>
              <a:rPr lang="en-GB" b="1" dirty="0">
                <a:solidFill>
                  <a:srgbClr val="FF0000"/>
                </a:solidFill>
              </a:rPr>
              <a:t>Asking children for their views </a:t>
            </a:r>
            <a:r>
              <a:rPr lang="en-GB" dirty="0">
                <a:solidFill>
                  <a:schemeClr val="tx1"/>
                </a:solidFill>
              </a:rPr>
              <a:t>about treatment before starting treatment.</a:t>
            </a:r>
          </a:p>
          <a:p>
            <a:pPr lvl="1"/>
            <a:r>
              <a:rPr lang="en-GB" dirty="0">
                <a:solidFill>
                  <a:schemeClr val="tx1"/>
                </a:solidFill>
              </a:rPr>
              <a:t>Getting </a:t>
            </a:r>
            <a:r>
              <a:rPr lang="en-GB" b="1" dirty="0">
                <a:solidFill>
                  <a:srgbClr val="FF0000"/>
                </a:solidFill>
              </a:rPr>
              <a:t>session-by-session feedback </a:t>
            </a:r>
            <a:r>
              <a:rPr lang="en-GB" dirty="0">
                <a:solidFill>
                  <a:schemeClr val="tx1"/>
                </a:solidFill>
              </a:rPr>
              <a:t>on treatment sessions.</a:t>
            </a:r>
          </a:p>
          <a:p>
            <a:pPr lvl="1"/>
            <a:r>
              <a:rPr lang="en-GB" dirty="0">
                <a:solidFill>
                  <a:schemeClr val="tx1"/>
                </a:solidFill>
              </a:rPr>
              <a:t>Discussing with the child </a:t>
            </a:r>
            <a:r>
              <a:rPr lang="en-GB" b="1" u="sng" dirty="0">
                <a:solidFill>
                  <a:schemeClr val="tx1"/>
                </a:solidFill>
              </a:rPr>
              <a:t>and/or </a:t>
            </a:r>
            <a:r>
              <a:rPr lang="en-GB" dirty="0">
                <a:solidFill>
                  <a:schemeClr val="tx1"/>
                </a:solidFill>
              </a:rPr>
              <a:t>parents other options available and the </a:t>
            </a:r>
            <a:r>
              <a:rPr lang="en-GB" b="1" dirty="0">
                <a:solidFill>
                  <a:srgbClr val="FF0000"/>
                </a:solidFill>
              </a:rPr>
              <a:t>advantages/disadvantages </a:t>
            </a:r>
            <a:r>
              <a:rPr lang="en-GB" dirty="0">
                <a:solidFill>
                  <a:schemeClr val="tx1"/>
                </a:solidFill>
              </a:rPr>
              <a:t>of each option if symptoms are not improving.</a:t>
            </a:r>
          </a:p>
        </p:txBody>
      </p:sp>
    </p:spTree>
    <p:extLst>
      <p:ext uri="{BB962C8B-B14F-4D97-AF65-F5344CB8AC3E}">
        <p14:creationId xmlns:p14="http://schemas.microsoft.com/office/powerpoint/2010/main" val="2809580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1807E-314F-72D4-437C-A24F3E1B557C}"/>
              </a:ext>
            </a:extLst>
          </p:cNvPr>
          <p:cNvSpPr>
            <a:spLocks noGrp="1"/>
          </p:cNvSpPr>
          <p:nvPr>
            <p:ph type="title"/>
          </p:nvPr>
        </p:nvSpPr>
        <p:spPr/>
        <p:txBody>
          <a:bodyPr/>
          <a:lstStyle/>
          <a:p>
            <a:pPr algn="ctr"/>
            <a:r>
              <a:rPr lang="en-GB" dirty="0"/>
              <a:t>A BROKEN SYSTEM?</a:t>
            </a:r>
          </a:p>
        </p:txBody>
      </p:sp>
      <p:pic>
        <p:nvPicPr>
          <p:cNvPr id="4" name="Content Placeholder 3">
            <a:extLst>
              <a:ext uri="{FF2B5EF4-FFF2-40B4-BE49-F238E27FC236}">
                <a16:creationId xmlns:a16="http://schemas.microsoft.com/office/drawing/2014/main" id="{0A82554C-FBCD-BB35-C8D9-38ECDE08F43A}"/>
              </a:ext>
            </a:extLst>
          </p:cNvPr>
          <p:cNvPicPr>
            <a:picLocks noGrp="1" noChangeAspect="1"/>
          </p:cNvPicPr>
          <p:nvPr>
            <p:ph idx="1"/>
          </p:nvPr>
        </p:nvPicPr>
        <p:blipFill>
          <a:blip r:embed="rId2"/>
          <a:stretch>
            <a:fillRect/>
          </a:stretch>
        </p:blipFill>
        <p:spPr>
          <a:xfrm>
            <a:off x="4237036" y="2141363"/>
            <a:ext cx="3717927" cy="2805658"/>
          </a:xfrm>
          <a:prstGeom prst="rect">
            <a:avLst/>
          </a:prstGeom>
        </p:spPr>
      </p:pic>
    </p:spTree>
    <p:extLst>
      <p:ext uri="{BB962C8B-B14F-4D97-AF65-F5344CB8AC3E}">
        <p14:creationId xmlns:p14="http://schemas.microsoft.com/office/powerpoint/2010/main" val="3991104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FFFF">
            <a:alpha val="46667"/>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47081" y="-171400"/>
            <a:ext cx="8229600" cy="1143000"/>
          </a:xfrm>
        </p:spPr>
        <p:txBody>
          <a:bodyPr>
            <a:normAutofit/>
          </a:bodyPr>
          <a:lstStyle/>
          <a:p>
            <a:pPr algn="ctr"/>
            <a:r>
              <a:rPr lang="en-GB" sz="3600" dirty="0">
                <a:solidFill>
                  <a:schemeClr val="tx1"/>
                </a:solidFill>
              </a:rPr>
              <a:t>Re X (A Child) (No 3) 3.08.17 </a:t>
            </a:r>
            <a:r>
              <a:rPr lang="en-GB" sz="2400" dirty="0">
                <a:solidFill>
                  <a:srgbClr val="FF0000"/>
                </a:solidFill>
              </a:rPr>
              <a:t>Sir James Munby</a:t>
            </a:r>
            <a:endParaRPr lang="en-GB" sz="3600" dirty="0">
              <a:solidFill>
                <a:srgbClr val="FF0000"/>
              </a:solidFill>
            </a:endParaRPr>
          </a:p>
        </p:txBody>
      </p:sp>
      <p:sp>
        <p:nvSpPr>
          <p:cNvPr id="3" name="Content Placeholder 2"/>
          <p:cNvSpPr>
            <a:spLocks noGrp="1"/>
          </p:cNvSpPr>
          <p:nvPr>
            <p:ph idx="1"/>
          </p:nvPr>
        </p:nvSpPr>
        <p:spPr>
          <a:xfrm>
            <a:off x="0" y="692696"/>
            <a:ext cx="12192000" cy="6165304"/>
          </a:xfrm>
        </p:spPr>
        <p:txBody>
          <a:bodyPr>
            <a:normAutofit/>
          </a:bodyPr>
          <a:lstStyle/>
          <a:p>
            <a:r>
              <a:rPr lang="en-GB" i="1" dirty="0"/>
              <a:t>“</a:t>
            </a:r>
            <a:r>
              <a:rPr lang="en-GB" i="1" dirty="0">
                <a:solidFill>
                  <a:schemeClr val="tx1"/>
                </a:solidFill>
              </a:rPr>
              <a:t>One of the measures of a civilised society is how well it looks after the most vulnerable members of its society.”</a:t>
            </a:r>
          </a:p>
          <a:p>
            <a:r>
              <a:rPr lang="en-GB" i="1" dirty="0">
                <a:solidFill>
                  <a:schemeClr val="tx1"/>
                </a:solidFill>
              </a:rPr>
              <a:t>If this is the best we can do for X, and others in similar crisis, what right do we, what right do the system, our society and indeed the State itself, have to call ourselves civilised? </a:t>
            </a:r>
          </a:p>
          <a:p>
            <a:r>
              <a:rPr lang="en-GB" i="1" dirty="0">
                <a:solidFill>
                  <a:schemeClr val="tx1"/>
                </a:solidFill>
              </a:rPr>
              <a:t>The honest answer to this question should make us all feel ashamed</a:t>
            </a:r>
          </a:p>
          <a:p>
            <a:r>
              <a:rPr lang="en-GB" i="1" dirty="0">
                <a:solidFill>
                  <a:schemeClr val="tx1"/>
                </a:solidFill>
              </a:rPr>
              <a:t>For my own part, acutely conscious of my powerlessness – of my inability to do more for X – I feel shame and embarrassment; shame, as a human being, as a citizen and as an agent of the State, embarrassment as President of the Family Division, and, as such, Head of Family Justice, that I can do no more for X.</a:t>
            </a:r>
          </a:p>
        </p:txBody>
      </p:sp>
    </p:spTree>
    <p:extLst>
      <p:ext uri="{BB962C8B-B14F-4D97-AF65-F5344CB8AC3E}">
        <p14:creationId xmlns:p14="http://schemas.microsoft.com/office/powerpoint/2010/main" val="2378468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126169"/>
          </a:xfrm>
        </p:spPr>
        <p:txBody>
          <a:bodyPr>
            <a:normAutofit/>
          </a:bodyPr>
          <a:lstStyle/>
          <a:p>
            <a:r>
              <a:rPr lang="en-GB" sz="3600" i="1" dirty="0">
                <a:solidFill>
                  <a:schemeClr val="tx1"/>
                </a:solidFill>
              </a:rPr>
              <a:t>“The entire staff group’s opinion that:</a:t>
            </a:r>
          </a:p>
          <a:p>
            <a:r>
              <a:rPr lang="en-GB" sz="3600" i="1" dirty="0">
                <a:solidFill>
                  <a:schemeClr val="tx1"/>
                </a:solidFill>
              </a:rPr>
              <a:t>‘X’s goal is not to go to [her home town] it is </a:t>
            </a:r>
            <a:r>
              <a:rPr lang="en-GB" sz="3600" b="1" i="1" dirty="0">
                <a:solidFill>
                  <a:srgbClr val="FF0000"/>
                </a:solidFill>
              </a:rPr>
              <a:t>to kill herself</a:t>
            </a:r>
            <a:r>
              <a:rPr lang="en-GB" sz="3600" i="1" dirty="0">
                <a:solidFill>
                  <a:schemeClr val="tx1"/>
                </a:solidFill>
              </a:rPr>
              <a:t>’ </a:t>
            </a:r>
          </a:p>
          <a:p>
            <a:r>
              <a:rPr lang="en-GB" sz="3600" i="1" dirty="0">
                <a:solidFill>
                  <a:schemeClr val="tx1"/>
                </a:solidFill>
              </a:rPr>
              <a:t>X’s intention to kill herself has ‘intensified’ in the past 2 weeks</a:t>
            </a:r>
          </a:p>
          <a:p>
            <a:r>
              <a:rPr lang="en-GB" sz="3600" i="1" dirty="0">
                <a:solidFill>
                  <a:schemeClr val="tx1"/>
                </a:solidFill>
              </a:rPr>
              <a:t>The care plan to send her back to any community setting, especially [her home town] ‘is a suicide mission to a catastrophic level’. </a:t>
            </a:r>
          </a:p>
          <a:p>
            <a:r>
              <a:rPr lang="en-GB" sz="3600" i="1" dirty="0">
                <a:solidFill>
                  <a:schemeClr val="tx1"/>
                </a:solidFill>
              </a:rPr>
              <a:t>Staff do not think it will take more than 24 to 48 hours before they receive a phone call stating that X has made a successful attempt on her life</a:t>
            </a:r>
          </a:p>
        </p:txBody>
      </p:sp>
      <p:pic>
        <p:nvPicPr>
          <p:cNvPr id="2" name="Picture 1">
            <a:extLst>
              <a:ext uri="{FF2B5EF4-FFF2-40B4-BE49-F238E27FC236}">
                <a16:creationId xmlns:a16="http://schemas.microsoft.com/office/drawing/2014/main" id="{1B3F539E-28E9-5FD5-4FB6-755BC5A15E4F}"/>
              </a:ext>
            </a:extLst>
          </p:cNvPr>
          <p:cNvPicPr>
            <a:picLocks noChangeAspect="1"/>
          </p:cNvPicPr>
          <p:nvPr/>
        </p:nvPicPr>
        <p:blipFill>
          <a:blip r:embed="rId2"/>
          <a:stretch>
            <a:fillRect/>
          </a:stretch>
        </p:blipFill>
        <p:spPr>
          <a:xfrm>
            <a:off x="4568571" y="5053427"/>
            <a:ext cx="3468925" cy="1804572"/>
          </a:xfrm>
          <a:prstGeom prst="rect">
            <a:avLst/>
          </a:prstGeom>
        </p:spPr>
      </p:pic>
    </p:spTree>
    <p:extLst>
      <p:ext uri="{BB962C8B-B14F-4D97-AF65-F5344CB8AC3E}">
        <p14:creationId xmlns:p14="http://schemas.microsoft.com/office/powerpoint/2010/main" val="1966136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333C3-C1F5-427D-BC8D-5108F7BCD565}"/>
              </a:ext>
            </a:extLst>
          </p:cNvPr>
          <p:cNvPicPr>
            <a:picLocks noGrp="1" noChangeAspect="1"/>
          </p:cNvPicPr>
          <p:nvPr>
            <p:ph idx="1"/>
          </p:nvPr>
        </p:nvPicPr>
        <p:blipFill rotWithShape="1">
          <a:blip r:embed="rId2"/>
          <a:srcRect l="24305" t="37835" r="46426" b="29046"/>
          <a:stretch/>
        </p:blipFill>
        <p:spPr>
          <a:xfrm>
            <a:off x="462831" y="2061714"/>
            <a:ext cx="4537492" cy="3579962"/>
          </a:xfrm>
        </p:spPr>
      </p:pic>
      <p:pic>
        <p:nvPicPr>
          <p:cNvPr id="7" name="Picture 6">
            <a:extLst>
              <a:ext uri="{FF2B5EF4-FFF2-40B4-BE49-F238E27FC236}">
                <a16:creationId xmlns:a16="http://schemas.microsoft.com/office/drawing/2014/main" id="{1665F131-1CB0-4525-838C-43CE5505AD43}"/>
              </a:ext>
            </a:extLst>
          </p:cNvPr>
          <p:cNvPicPr>
            <a:picLocks noChangeAspect="1"/>
          </p:cNvPicPr>
          <p:nvPr/>
        </p:nvPicPr>
        <p:blipFill rotWithShape="1">
          <a:blip r:embed="rId3"/>
          <a:srcRect l="25698" t="27043" r="46960" b="11950"/>
          <a:stretch/>
        </p:blipFill>
        <p:spPr>
          <a:xfrm>
            <a:off x="5857336" y="146648"/>
            <a:ext cx="5871833" cy="6012611"/>
          </a:xfrm>
          <a:prstGeom prst="rect">
            <a:avLst/>
          </a:prstGeom>
        </p:spPr>
      </p:pic>
      <p:pic>
        <p:nvPicPr>
          <p:cNvPr id="8" name="Picture 7">
            <a:extLst>
              <a:ext uri="{FF2B5EF4-FFF2-40B4-BE49-F238E27FC236}">
                <a16:creationId xmlns:a16="http://schemas.microsoft.com/office/drawing/2014/main" id="{23A25899-8A7F-4554-B501-D5FAF78D98C4}"/>
              </a:ext>
            </a:extLst>
          </p:cNvPr>
          <p:cNvPicPr>
            <a:picLocks noChangeAspect="1"/>
          </p:cNvPicPr>
          <p:nvPr/>
        </p:nvPicPr>
        <p:blipFill rotWithShape="1">
          <a:blip r:embed="rId4"/>
          <a:srcRect t="32400" r="48425" b="50000"/>
          <a:stretch/>
        </p:blipFill>
        <p:spPr>
          <a:xfrm>
            <a:off x="373569" y="543463"/>
            <a:ext cx="4716016" cy="905248"/>
          </a:xfrm>
          <a:prstGeom prst="rect">
            <a:avLst/>
          </a:prstGeom>
        </p:spPr>
      </p:pic>
    </p:spTree>
    <p:extLst>
      <p:ext uri="{BB962C8B-B14F-4D97-AF65-F5344CB8AC3E}">
        <p14:creationId xmlns:p14="http://schemas.microsoft.com/office/powerpoint/2010/main" val="2902380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370E688-950D-5ADC-03C8-6C36A6AFEE68}"/>
              </a:ext>
            </a:extLst>
          </p:cNvPr>
          <p:cNvPicPr>
            <a:picLocks noGrp="1" noChangeAspect="1"/>
          </p:cNvPicPr>
          <p:nvPr>
            <p:ph idx="1"/>
          </p:nvPr>
        </p:nvPicPr>
        <p:blipFill rotWithShape="1">
          <a:blip r:embed="rId2"/>
          <a:srcRect l="65903" t="56131" b="26905"/>
          <a:stretch/>
        </p:blipFill>
        <p:spPr>
          <a:xfrm>
            <a:off x="8445260" y="4188873"/>
            <a:ext cx="2743493" cy="767751"/>
          </a:xfrm>
        </p:spPr>
      </p:pic>
      <p:pic>
        <p:nvPicPr>
          <p:cNvPr id="7" name="Picture 6">
            <a:extLst>
              <a:ext uri="{FF2B5EF4-FFF2-40B4-BE49-F238E27FC236}">
                <a16:creationId xmlns:a16="http://schemas.microsoft.com/office/drawing/2014/main" id="{2CE95651-C109-6C42-E129-6FABCCAE95E9}"/>
              </a:ext>
            </a:extLst>
          </p:cNvPr>
          <p:cNvPicPr>
            <a:picLocks noChangeAspect="1"/>
          </p:cNvPicPr>
          <p:nvPr/>
        </p:nvPicPr>
        <p:blipFill rotWithShape="1">
          <a:blip r:embed="rId3"/>
          <a:srcRect l="17901" t="13459" r="32429" b="53208"/>
          <a:stretch/>
        </p:blipFill>
        <p:spPr>
          <a:xfrm>
            <a:off x="7662840" y="268166"/>
            <a:ext cx="4529160" cy="2559937"/>
          </a:xfrm>
          <a:prstGeom prst="rect">
            <a:avLst/>
          </a:prstGeom>
        </p:spPr>
      </p:pic>
      <p:pic>
        <p:nvPicPr>
          <p:cNvPr id="9" name="Picture 8">
            <a:extLst>
              <a:ext uri="{FF2B5EF4-FFF2-40B4-BE49-F238E27FC236}">
                <a16:creationId xmlns:a16="http://schemas.microsoft.com/office/drawing/2014/main" id="{F0461A51-452C-CE46-8861-57397DC188F1}"/>
              </a:ext>
            </a:extLst>
          </p:cNvPr>
          <p:cNvPicPr>
            <a:picLocks noChangeAspect="1"/>
          </p:cNvPicPr>
          <p:nvPr/>
        </p:nvPicPr>
        <p:blipFill rotWithShape="1">
          <a:blip r:embed="rId4"/>
          <a:srcRect l="17264" t="24905" r="31722" b="16227"/>
          <a:stretch/>
        </p:blipFill>
        <p:spPr>
          <a:xfrm>
            <a:off x="448575" y="207034"/>
            <a:ext cx="7039154" cy="6418053"/>
          </a:xfrm>
          <a:prstGeom prst="rect">
            <a:avLst/>
          </a:prstGeom>
        </p:spPr>
      </p:pic>
    </p:spTree>
    <p:extLst>
      <p:ext uri="{BB962C8B-B14F-4D97-AF65-F5344CB8AC3E}">
        <p14:creationId xmlns:p14="http://schemas.microsoft.com/office/powerpoint/2010/main" val="428636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B4E330-7A04-A5CF-ACE0-17E6DEDD53A0}"/>
              </a:ext>
            </a:extLst>
          </p:cNvPr>
          <p:cNvSpPr>
            <a:spLocks noGrp="1"/>
          </p:cNvSpPr>
          <p:nvPr>
            <p:ph idx="1"/>
          </p:nvPr>
        </p:nvSpPr>
        <p:spPr>
          <a:xfrm>
            <a:off x="0" y="103518"/>
            <a:ext cx="12102860" cy="6754482"/>
          </a:xfrm>
        </p:spPr>
        <p:txBody>
          <a:bodyPr>
            <a:normAutofit/>
          </a:bodyPr>
          <a:lstStyle/>
          <a:p>
            <a:r>
              <a:rPr lang="en-GB" sz="3600" b="1" u="sng" dirty="0">
                <a:solidFill>
                  <a:srgbClr val="08AA08"/>
                </a:solidFill>
              </a:rPr>
              <a:t>CAMHS</a:t>
            </a:r>
            <a:r>
              <a:rPr lang="en-GB" sz="3600" dirty="0"/>
              <a:t> in England (also in Wales) are overstretched to the point where YP in some areas are </a:t>
            </a:r>
            <a:r>
              <a:rPr lang="en-GB" sz="3600" u="sng" dirty="0">
                <a:solidFill>
                  <a:srgbClr val="FF0000"/>
                </a:solidFill>
              </a:rPr>
              <a:t>waiting </a:t>
            </a:r>
            <a:r>
              <a:rPr lang="en-GB" sz="3600" b="1" u="sng" dirty="0">
                <a:solidFill>
                  <a:srgbClr val="FF0000"/>
                </a:solidFill>
              </a:rPr>
              <a:t>up to 2 </a:t>
            </a:r>
            <a:r>
              <a:rPr lang="en-GB" sz="3600" b="1" u="sng" dirty="0"/>
              <a:t>years </a:t>
            </a:r>
            <a:r>
              <a:rPr lang="en-GB" sz="3600" dirty="0"/>
              <a:t>for treatment. </a:t>
            </a:r>
          </a:p>
          <a:p>
            <a:r>
              <a:rPr lang="en-GB" sz="3600" dirty="0"/>
              <a:t>A recent survey of </a:t>
            </a:r>
            <a:r>
              <a:rPr lang="en-GB" sz="3600" b="1" dirty="0"/>
              <a:t>GPs</a:t>
            </a:r>
            <a:r>
              <a:rPr lang="en-GB" sz="3600" dirty="0"/>
              <a:t> - </a:t>
            </a:r>
            <a:r>
              <a:rPr lang="en-GB" sz="3600" b="1" dirty="0">
                <a:solidFill>
                  <a:srgbClr val="FF0000"/>
                </a:solidFill>
              </a:rPr>
              <a:t>half</a:t>
            </a:r>
            <a:r>
              <a:rPr lang="en-GB" sz="3600" dirty="0"/>
              <a:t> - most of their </a:t>
            </a:r>
            <a:r>
              <a:rPr lang="en-GB" sz="3600" b="1" dirty="0">
                <a:solidFill>
                  <a:srgbClr val="FF0000"/>
                </a:solidFill>
              </a:rPr>
              <a:t>referrals</a:t>
            </a:r>
            <a:r>
              <a:rPr lang="en-GB" sz="3600" dirty="0"/>
              <a:t> of YP for conditions including anxiety and depression are </a:t>
            </a:r>
            <a:r>
              <a:rPr lang="en-GB" sz="3600" b="1" dirty="0">
                <a:solidFill>
                  <a:srgbClr val="FF0000"/>
                </a:solidFill>
              </a:rPr>
              <a:t>rejected</a:t>
            </a:r>
            <a:r>
              <a:rPr lang="en-GB" sz="3600" dirty="0"/>
              <a:t>. </a:t>
            </a:r>
          </a:p>
          <a:p>
            <a:r>
              <a:rPr lang="en-GB" sz="3600" dirty="0"/>
              <a:t>One CAMHS refused to take on a boy found with a </a:t>
            </a:r>
            <a:r>
              <a:rPr lang="en-GB" sz="3600" b="1" dirty="0"/>
              <a:t>ligature</a:t>
            </a:r>
            <a:r>
              <a:rPr lang="en-GB" sz="3600" dirty="0"/>
              <a:t> in his room because the fact that he had </a:t>
            </a:r>
            <a:r>
              <a:rPr lang="en-GB" sz="3600" b="1" dirty="0"/>
              <a:t>no marks </a:t>
            </a:r>
            <a:r>
              <a:rPr lang="en-GB" sz="3600" dirty="0"/>
              <a:t>on his neck meant that he </a:t>
            </a:r>
            <a:r>
              <a:rPr lang="en-GB" sz="3600" b="1" u="sng" dirty="0"/>
              <a:t>did not meet the threshold </a:t>
            </a:r>
            <a:r>
              <a:rPr lang="en-GB" sz="3600" dirty="0"/>
              <a:t>for treatment. </a:t>
            </a:r>
          </a:p>
          <a:p>
            <a:r>
              <a:rPr lang="en-GB" sz="3600" dirty="0"/>
              <a:t>Figures obtained via FOI request show </a:t>
            </a:r>
            <a:r>
              <a:rPr lang="en-GB" sz="3600" b="1" u="sng" dirty="0">
                <a:solidFill>
                  <a:srgbClr val="FF0000"/>
                </a:solidFill>
              </a:rPr>
              <a:t>average waiting times </a:t>
            </a:r>
            <a:r>
              <a:rPr lang="en-GB" sz="3600" b="1" u="sng" dirty="0"/>
              <a:t>for </a:t>
            </a:r>
            <a:r>
              <a:rPr lang="en-GB" sz="3600" b="1" u="sng" dirty="0">
                <a:solidFill>
                  <a:srgbClr val="FF0000"/>
                </a:solidFill>
              </a:rPr>
              <a:t>autism</a:t>
            </a:r>
            <a:r>
              <a:rPr lang="en-GB" sz="3600" dirty="0"/>
              <a:t> referrals of 1½ at Coventry and Warwickshire NHS trust, with one child kept waiting for 5 years</a:t>
            </a:r>
            <a:r>
              <a:rPr lang="en-GB" dirty="0"/>
              <a:t>.</a:t>
            </a:r>
          </a:p>
        </p:txBody>
      </p:sp>
    </p:spTree>
    <p:extLst>
      <p:ext uri="{BB962C8B-B14F-4D97-AF65-F5344CB8AC3E}">
        <p14:creationId xmlns:p14="http://schemas.microsoft.com/office/powerpoint/2010/main" val="3857999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5C433F7-C922-4AB2-B3A8-6F167C011CCA}"/>
              </a:ext>
            </a:extLst>
          </p:cNvPr>
          <p:cNvPicPr>
            <a:picLocks noGrp="1" noChangeAspect="1"/>
          </p:cNvPicPr>
          <p:nvPr>
            <p:ph idx="1"/>
          </p:nvPr>
        </p:nvPicPr>
        <p:blipFill rotWithShape="1">
          <a:blip r:embed="rId2"/>
          <a:srcRect l="12128" t="14714" r="72880" b="16806"/>
          <a:stretch/>
        </p:blipFill>
        <p:spPr>
          <a:xfrm>
            <a:off x="436880" y="34924"/>
            <a:ext cx="5127158" cy="6654801"/>
          </a:xfrm>
        </p:spPr>
      </p:pic>
      <p:pic>
        <p:nvPicPr>
          <p:cNvPr id="7" name="Picture 6">
            <a:extLst>
              <a:ext uri="{FF2B5EF4-FFF2-40B4-BE49-F238E27FC236}">
                <a16:creationId xmlns:a16="http://schemas.microsoft.com/office/drawing/2014/main" id="{8D29D97A-7D4C-4B73-960D-234F07A39D7A}"/>
              </a:ext>
            </a:extLst>
          </p:cNvPr>
          <p:cNvPicPr>
            <a:picLocks noChangeAspect="1"/>
          </p:cNvPicPr>
          <p:nvPr/>
        </p:nvPicPr>
        <p:blipFill rotWithShape="1">
          <a:blip r:embed="rId3"/>
          <a:srcRect l="8305" t="15462" r="70643" b="5822"/>
          <a:stretch/>
        </p:blipFill>
        <p:spPr>
          <a:xfrm>
            <a:off x="5891842" y="34923"/>
            <a:ext cx="6005518" cy="6736813"/>
          </a:xfrm>
          <a:prstGeom prst="rect">
            <a:avLst/>
          </a:prstGeom>
        </p:spPr>
      </p:pic>
    </p:spTree>
    <p:extLst>
      <p:ext uri="{BB962C8B-B14F-4D97-AF65-F5344CB8AC3E}">
        <p14:creationId xmlns:p14="http://schemas.microsoft.com/office/powerpoint/2010/main" val="2831670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122" y="0"/>
            <a:ext cx="12303121" cy="6126166"/>
          </a:xfrm>
        </p:spPr>
        <p:txBody>
          <a:bodyPr>
            <a:noAutofit/>
          </a:bodyPr>
          <a:lstStyle/>
          <a:p>
            <a:pPr marL="0" indent="0" algn="ctr">
              <a:buNone/>
            </a:pPr>
            <a:r>
              <a:rPr lang="en-GB" sz="2800" b="1" u="sng" dirty="0">
                <a:solidFill>
                  <a:schemeClr val="tx1"/>
                </a:solidFill>
              </a:rPr>
              <a:t>The ONLY “procedures prescribed by law” to provide lawful authority</a:t>
            </a:r>
            <a:endParaRPr lang="en-GB" sz="2800" b="1" dirty="0">
              <a:solidFill>
                <a:schemeClr val="tx1"/>
              </a:solidFill>
            </a:endParaRPr>
          </a:p>
          <a:p>
            <a:r>
              <a:rPr lang="en-GB" sz="2800" dirty="0">
                <a:solidFill>
                  <a:schemeClr val="tx1"/>
                </a:solidFill>
              </a:rPr>
              <a:t>1. </a:t>
            </a:r>
            <a:r>
              <a:rPr lang="en-GB" b="1" u="sng" dirty="0">
                <a:solidFill>
                  <a:srgbClr val="FF0000"/>
                </a:solidFill>
              </a:rPr>
              <a:t>MHA 1983 </a:t>
            </a:r>
            <a:r>
              <a:rPr lang="en-GB" sz="2800" dirty="0">
                <a:solidFill>
                  <a:schemeClr val="tx1"/>
                </a:solidFill>
              </a:rPr>
              <a:t>where applicable. </a:t>
            </a:r>
          </a:p>
          <a:p>
            <a:pPr lvl="1"/>
            <a:r>
              <a:rPr lang="en-GB" dirty="0">
                <a:solidFill>
                  <a:schemeClr val="tx1"/>
                </a:solidFill>
              </a:rPr>
              <a:t>May lead to an </a:t>
            </a:r>
            <a:r>
              <a:rPr lang="en-GB" b="1" dirty="0">
                <a:solidFill>
                  <a:schemeClr val="tx1"/>
                </a:solidFill>
              </a:rPr>
              <a:t>increase</a:t>
            </a:r>
            <a:r>
              <a:rPr lang="en-GB" dirty="0">
                <a:solidFill>
                  <a:schemeClr val="tx1"/>
                </a:solidFill>
              </a:rPr>
              <a:t> in MHA because degree or intensity of arrangements in most psychiatric units likely to give rise to confinement. </a:t>
            </a:r>
          </a:p>
          <a:p>
            <a:pPr lvl="1"/>
            <a:r>
              <a:rPr lang="en-GB" b="1" dirty="0">
                <a:solidFill>
                  <a:schemeClr val="tx1"/>
                </a:solidFill>
              </a:rPr>
              <a:t>Unlikely that there will be any place for </a:t>
            </a:r>
            <a:r>
              <a:rPr lang="en-GB" b="1" dirty="0">
                <a:solidFill>
                  <a:srgbClr val="FF0000"/>
                </a:solidFill>
              </a:rPr>
              <a:t>informal</a:t>
            </a:r>
            <a:r>
              <a:rPr lang="en-GB" b="1" dirty="0">
                <a:solidFill>
                  <a:schemeClr val="tx1"/>
                </a:solidFill>
              </a:rPr>
              <a:t> admission </a:t>
            </a:r>
            <a:r>
              <a:rPr lang="en-GB" dirty="0">
                <a:solidFill>
                  <a:schemeClr val="tx1"/>
                </a:solidFill>
              </a:rPr>
              <a:t>for incapacitated 16/17 year olds on the basis of PC</a:t>
            </a:r>
          </a:p>
          <a:p>
            <a:r>
              <a:rPr lang="en-GB" sz="2800" dirty="0">
                <a:solidFill>
                  <a:schemeClr val="tx1"/>
                </a:solidFill>
              </a:rPr>
              <a:t>2. </a:t>
            </a:r>
            <a:r>
              <a:rPr lang="en-GB" b="1" u="sng" dirty="0">
                <a:solidFill>
                  <a:srgbClr val="FF0000"/>
                </a:solidFill>
              </a:rPr>
              <a:t>S. 25 CA 1989</a:t>
            </a:r>
            <a:r>
              <a:rPr lang="en-GB" b="1" u="sng" dirty="0">
                <a:solidFill>
                  <a:schemeClr val="tx1"/>
                </a:solidFill>
              </a:rPr>
              <a:t> </a:t>
            </a:r>
            <a:r>
              <a:rPr lang="en-GB" sz="2800" dirty="0">
                <a:solidFill>
                  <a:schemeClr val="tx1"/>
                </a:solidFill>
              </a:rPr>
              <a:t>bearing in mind limitations</a:t>
            </a:r>
          </a:p>
          <a:p>
            <a:r>
              <a:rPr lang="en-GB" sz="2800" dirty="0">
                <a:solidFill>
                  <a:schemeClr val="tx1"/>
                </a:solidFill>
              </a:rPr>
              <a:t>3. </a:t>
            </a:r>
            <a:r>
              <a:rPr lang="en-GB" b="1" u="sng" dirty="0">
                <a:solidFill>
                  <a:srgbClr val="FF0000"/>
                </a:solidFill>
              </a:rPr>
              <a:t>Order of the court</a:t>
            </a:r>
            <a:r>
              <a:rPr lang="en-GB" sz="2800" dirty="0">
                <a:solidFill>
                  <a:srgbClr val="FF0000"/>
                </a:solidFill>
              </a:rPr>
              <a:t>. </a:t>
            </a:r>
            <a:r>
              <a:rPr lang="en-GB" sz="2800" dirty="0">
                <a:solidFill>
                  <a:schemeClr val="tx1"/>
                </a:solidFill>
              </a:rPr>
              <a:t>Whether </a:t>
            </a:r>
            <a:r>
              <a:rPr lang="en-GB" sz="2800" b="1" dirty="0">
                <a:solidFill>
                  <a:schemeClr val="tx1"/>
                </a:solidFill>
              </a:rPr>
              <a:t>CoP or IJ </a:t>
            </a:r>
          </a:p>
          <a:p>
            <a:r>
              <a:rPr lang="en-GB" sz="2800" dirty="0">
                <a:solidFill>
                  <a:schemeClr val="tx1"/>
                </a:solidFill>
              </a:rPr>
              <a:t>For children who </a:t>
            </a:r>
            <a:r>
              <a:rPr lang="en-GB" sz="2800" b="1" dirty="0">
                <a:solidFill>
                  <a:srgbClr val="FF0000"/>
                </a:solidFill>
              </a:rPr>
              <a:t>do not lack capacity </a:t>
            </a:r>
          </a:p>
          <a:p>
            <a:pPr lvl="1"/>
            <a:r>
              <a:rPr lang="en-GB" i="1" dirty="0">
                <a:solidFill>
                  <a:schemeClr val="tx1"/>
                </a:solidFill>
              </a:rPr>
              <a:t>In Re K (A Child) (Secure Accommodation Order: Right to Liberty) [2001] Fam 377</a:t>
            </a:r>
            <a:endParaRPr lang="en-GB" dirty="0">
              <a:solidFill>
                <a:schemeClr val="tx1"/>
              </a:solidFill>
            </a:endParaRPr>
          </a:p>
        </p:txBody>
      </p:sp>
      <p:pic>
        <p:nvPicPr>
          <p:cNvPr id="4" name="Picture 3">
            <a:extLst>
              <a:ext uri="{FF2B5EF4-FFF2-40B4-BE49-F238E27FC236}">
                <a16:creationId xmlns:a16="http://schemas.microsoft.com/office/drawing/2014/main" id="{6D27D27E-7421-6071-1B09-5CB1F8783AD1}"/>
              </a:ext>
            </a:extLst>
          </p:cNvPr>
          <p:cNvPicPr>
            <a:picLocks noChangeAspect="1"/>
          </p:cNvPicPr>
          <p:nvPr/>
        </p:nvPicPr>
        <p:blipFill>
          <a:blip r:embed="rId2"/>
          <a:stretch>
            <a:fillRect/>
          </a:stretch>
        </p:blipFill>
        <p:spPr>
          <a:xfrm>
            <a:off x="4270077" y="5313345"/>
            <a:ext cx="2311878" cy="1432055"/>
          </a:xfrm>
          <a:prstGeom prst="rect">
            <a:avLst/>
          </a:prstGeom>
        </p:spPr>
      </p:pic>
    </p:spTree>
    <p:extLst>
      <p:ext uri="{BB962C8B-B14F-4D97-AF65-F5344CB8AC3E}">
        <p14:creationId xmlns:p14="http://schemas.microsoft.com/office/powerpoint/2010/main" val="2717541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3"/>
          <p:cNvSpPr>
            <a:spLocks noGrp="1" noChangeArrowheads="1"/>
          </p:cNvSpPr>
          <p:nvPr>
            <p:ph idx="1"/>
          </p:nvPr>
        </p:nvSpPr>
        <p:spPr>
          <a:xfrm>
            <a:off x="0" y="0"/>
            <a:ext cx="12192000" cy="6728503"/>
          </a:xfrm>
        </p:spPr>
        <p:txBody>
          <a:bodyPr>
            <a:normAutofit/>
          </a:bodyPr>
          <a:lstStyle/>
          <a:p>
            <a:pPr algn="ctr" eaLnBrk="1" hangingPunct="1">
              <a:lnSpc>
                <a:spcPct val="90000"/>
              </a:lnSpc>
              <a:buNone/>
            </a:pPr>
            <a:r>
              <a:rPr lang="en-GB" sz="900" b="1" i="1" dirty="0">
                <a:solidFill>
                  <a:srgbClr val="0070C0"/>
                </a:solidFill>
                <a:latin typeface="Arial" charset="0"/>
                <a:cs typeface="Arial" charset="0"/>
              </a:rPr>
              <a:t> </a:t>
            </a:r>
          </a:p>
          <a:p>
            <a:pPr eaLnBrk="1" hangingPunct="1">
              <a:lnSpc>
                <a:spcPct val="90000"/>
              </a:lnSpc>
            </a:pPr>
            <a:r>
              <a:rPr lang="en-GB" sz="4000" dirty="0">
                <a:solidFill>
                  <a:schemeClr val="tx1"/>
                </a:solidFill>
                <a:latin typeface="Arial" charset="0"/>
                <a:cs typeface="Arial" charset="0"/>
              </a:rPr>
              <a:t>As well as team in North West / North Wales</a:t>
            </a:r>
          </a:p>
          <a:p>
            <a:pPr eaLnBrk="1" hangingPunct="1">
              <a:lnSpc>
                <a:spcPct val="90000"/>
              </a:lnSpc>
            </a:pPr>
            <a:r>
              <a:rPr lang="en-GB" sz="4000" dirty="0">
                <a:solidFill>
                  <a:schemeClr val="tx1"/>
                </a:solidFill>
                <a:latin typeface="Arial" charset="0"/>
                <a:cs typeface="Arial" charset="0"/>
              </a:rPr>
              <a:t>Two MCA ALR (Welfare) accredited solicitors </a:t>
            </a:r>
          </a:p>
          <a:p>
            <a:pPr>
              <a:lnSpc>
                <a:spcPct val="90000"/>
              </a:lnSpc>
            </a:pPr>
            <a:r>
              <a:rPr lang="en-GB" sz="4000" dirty="0">
                <a:solidFill>
                  <a:schemeClr val="tx1"/>
                </a:solidFill>
                <a:latin typeface="Arial" charset="0"/>
                <a:cs typeface="Arial" charset="0"/>
              </a:rPr>
              <a:t>Solicitors based in Lancashire and London areas</a:t>
            </a:r>
          </a:p>
          <a:p>
            <a:pPr eaLnBrk="1" hangingPunct="1">
              <a:lnSpc>
                <a:spcPct val="90000"/>
              </a:lnSpc>
            </a:pPr>
            <a:r>
              <a:rPr lang="en-GB" sz="4000" dirty="0">
                <a:solidFill>
                  <a:schemeClr val="tx1"/>
                </a:solidFill>
                <a:latin typeface="Arial" charset="0"/>
                <a:cs typeface="Arial" charset="0"/>
              </a:rPr>
              <a:t>MHT’s</a:t>
            </a:r>
          </a:p>
          <a:p>
            <a:pPr eaLnBrk="1" hangingPunct="1">
              <a:lnSpc>
                <a:spcPct val="90000"/>
              </a:lnSpc>
            </a:pPr>
            <a:r>
              <a:rPr lang="en-GB" sz="4000" dirty="0">
                <a:solidFill>
                  <a:schemeClr val="tx1"/>
                </a:solidFill>
                <a:latin typeface="Arial" charset="0"/>
                <a:cs typeface="Arial" charset="0"/>
              </a:rPr>
              <a:t>MCA</a:t>
            </a:r>
          </a:p>
          <a:p>
            <a:pPr eaLnBrk="1" hangingPunct="1">
              <a:lnSpc>
                <a:spcPct val="90000"/>
              </a:lnSpc>
            </a:pPr>
            <a:r>
              <a:rPr lang="en-GB" sz="4000" dirty="0">
                <a:solidFill>
                  <a:schemeClr val="tx1"/>
                </a:solidFill>
                <a:latin typeface="Arial" charset="0"/>
                <a:cs typeface="Arial" charset="0"/>
              </a:rPr>
              <a:t>Court of Protection</a:t>
            </a:r>
          </a:p>
          <a:p>
            <a:pPr lvl="1">
              <a:lnSpc>
                <a:spcPct val="90000"/>
              </a:lnSpc>
            </a:pPr>
            <a:r>
              <a:rPr lang="en-GB" sz="3600" dirty="0">
                <a:solidFill>
                  <a:schemeClr val="tx1"/>
                </a:solidFill>
                <a:latin typeface="Arial" charset="0"/>
                <a:cs typeface="Arial" charset="0"/>
              </a:rPr>
              <a:t>S.21A appeals</a:t>
            </a:r>
          </a:p>
          <a:p>
            <a:pPr lvl="1">
              <a:lnSpc>
                <a:spcPct val="90000"/>
              </a:lnSpc>
            </a:pPr>
            <a:r>
              <a:rPr lang="en-GB" sz="3600" dirty="0">
                <a:solidFill>
                  <a:schemeClr val="tx1"/>
                </a:solidFill>
                <a:latin typeface="Arial" charset="0"/>
                <a:cs typeface="Arial" charset="0"/>
              </a:rPr>
              <a:t>Welfare and capacity challenges</a:t>
            </a:r>
          </a:p>
          <a:p>
            <a:pPr eaLnBrk="1" hangingPunct="1">
              <a:lnSpc>
                <a:spcPct val="90000"/>
              </a:lnSpc>
            </a:pPr>
            <a:r>
              <a:rPr lang="en-GB" sz="4000" dirty="0">
                <a:solidFill>
                  <a:schemeClr val="tx1"/>
                </a:solidFill>
                <a:latin typeface="Arial" charset="0"/>
                <a:cs typeface="Arial" charset="0"/>
              </a:rPr>
              <a:t>Financial deputyship</a:t>
            </a:r>
          </a:p>
          <a:p>
            <a:pPr eaLnBrk="1" hangingPunct="1">
              <a:lnSpc>
                <a:spcPct val="90000"/>
              </a:lnSpc>
            </a:pPr>
            <a:endParaRPr lang="en-GB" sz="2400" dirty="0">
              <a:solidFill>
                <a:schemeClr val="tx1"/>
              </a:solidFill>
              <a:latin typeface="Arial" charset="0"/>
              <a:cs typeface="Arial" charset="0"/>
            </a:endParaRPr>
          </a:p>
          <a:p>
            <a:pPr eaLnBrk="1" hangingPunct="1">
              <a:lnSpc>
                <a:spcPct val="90000"/>
              </a:lnSpc>
            </a:pPr>
            <a:endParaRPr lang="en-GB" sz="2400" dirty="0">
              <a:solidFill>
                <a:schemeClr val="tx1"/>
              </a:solidFill>
              <a:latin typeface="Arial" charset="0"/>
              <a:cs typeface="Arial" charset="0"/>
            </a:endParaRPr>
          </a:p>
          <a:p>
            <a:pPr eaLnBrk="1" hangingPunct="1">
              <a:lnSpc>
                <a:spcPct val="90000"/>
              </a:lnSpc>
            </a:pPr>
            <a:endParaRPr lang="en-GB" sz="2400" dirty="0">
              <a:solidFill>
                <a:schemeClr val="tx1"/>
              </a:solidFill>
              <a:latin typeface="Arial" charset="0"/>
              <a:cs typeface="Arial" charset="0"/>
            </a:endParaRPr>
          </a:p>
        </p:txBody>
      </p:sp>
      <p:pic>
        <p:nvPicPr>
          <p:cNvPr id="177155" name="Picture 4" descr="MHLA Member"/>
          <p:cNvPicPr>
            <a:picLocks noChangeAspect="1" noChangeArrowheads="1"/>
          </p:cNvPicPr>
          <p:nvPr/>
        </p:nvPicPr>
        <p:blipFill>
          <a:blip r:embed="rId3" cstate="print"/>
          <a:srcRect/>
          <a:stretch>
            <a:fillRect/>
          </a:stretch>
        </p:blipFill>
        <p:spPr bwMode="auto">
          <a:xfrm>
            <a:off x="8839200" y="4977702"/>
            <a:ext cx="1380808" cy="1249633"/>
          </a:xfrm>
          <a:prstGeom prst="rect">
            <a:avLst/>
          </a:prstGeom>
          <a:noFill/>
          <a:ln w="9525">
            <a:noFill/>
            <a:miter lim="800000"/>
            <a:headEnd/>
            <a:tailEnd/>
          </a:ln>
        </p:spPr>
      </p:pic>
      <p:sp>
        <p:nvSpPr>
          <p:cNvPr id="2" name="TextBox 1"/>
          <p:cNvSpPr txBox="1"/>
          <p:nvPr/>
        </p:nvSpPr>
        <p:spPr>
          <a:xfrm>
            <a:off x="5227539" y="2609309"/>
            <a:ext cx="1821506" cy="158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28"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3" name="Picture 2"/>
          <p:cNvPicPr>
            <a:picLocks noChangeAspect="1"/>
          </p:cNvPicPr>
          <p:nvPr/>
        </p:nvPicPr>
        <p:blipFill>
          <a:blip r:embed="rId4"/>
          <a:stretch>
            <a:fillRect/>
          </a:stretch>
        </p:blipFill>
        <p:spPr>
          <a:xfrm>
            <a:off x="7872383" y="2508523"/>
            <a:ext cx="3678626" cy="2317129"/>
          </a:xfrm>
          <a:prstGeom prst="rect">
            <a:avLst/>
          </a:prstGeom>
        </p:spPr>
      </p:pic>
    </p:spTree>
    <p:extLst>
      <p:ext uri="{BB962C8B-B14F-4D97-AF65-F5344CB8AC3E}">
        <p14:creationId xmlns:p14="http://schemas.microsoft.com/office/powerpoint/2010/main" val="3212341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a:xfrm>
            <a:off x="1991544" y="548680"/>
            <a:ext cx="8229600" cy="1143000"/>
          </a:xfrm>
        </p:spPr>
        <p:txBody>
          <a:bodyPr>
            <a:normAutofit/>
          </a:bodyPr>
          <a:lstStyle/>
          <a:p>
            <a:pPr algn="ctr" eaLnBrk="1" hangingPunct="1">
              <a:defRPr/>
            </a:pPr>
            <a:r>
              <a:rPr lang="en-GB" sz="4000" dirty="0">
                <a:latin typeface="+mn-lt"/>
              </a:rPr>
              <a:t>CAN PARENTS AUTHORISE A DOL?</a:t>
            </a:r>
          </a:p>
        </p:txBody>
      </p:sp>
      <p:pic>
        <p:nvPicPr>
          <p:cNvPr id="136196" name="Picture 3"/>
          <p:cNvPicPr>
            <a:picLocks noGrp="1" noChangeAspect="1" noChangeArrowheads="1"/>
          </p:cNvPicPr>
          <p:nvPr>
            <p:ph idx="1"/>
          </p:nvPr>
        </p:nvPicPr>
        <p:blipFill>
          <a:blip r:embed="rId3" cstate="print"/>
          <a:srcRect/>
          <a:stretch>
            <a:fillRect/>
          </a:stretch>
        </p:blipFill>
        <p:spPr>
          <a:xfrm>
            <a:off x="3935760" y="1916832"/>
            <a:ext cx="4532312" cy="3389312"/>
          </a:xfrm>
          <a:noFill/>
        </p:spPr>
      </p:pic>
    </p:spTree>
    <p:extLst>
      <p:ext uri="{BB962C8B-B14F-4D97-AF65-F5344CB8AC3E}">
        <p14:creationId xmlns:p14="http://schemas.microsoft.com/office/powerpoint/2010/main" val="329372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339969"/>
            <a:ext cx="11430000" cy="1143000"/>
          </a:xfrm>
        </p:spPr>
        <p:txBody>
          <a:bodyPr>
            <a:normAutofit/>
          </a:bodyPr>
          <a:lstStyle/>
          <a:p>
            <a:pPr algn="ctr"/>
            <a:r>
              <a:rPr lang="en-GB" sz="2800" dirty="0">
                <a:solidFill>
                  <a:schemeClr val="tx1"/>
                </a:solidFill>
              </a:rPr>
              <a:t>In </a:t>
            </a:r>
            <a:r>
              <a:rPr lang="en-GB" sz="2800" dirty="0">
                <a:solidFill>
                  <a:srgbClr val="FF0000"/>
                </a:solidFill>
              </a:rPr>
              <a:t>D</a:t>
            </a:r>
            <a:r>
              <a:rPr lang="en-GB" sz="2800" dirty="0">
                <a:solidFill>
                  <a:schemeClr val="tx1"/>
                </a:solidFill>
              </a:rPr>
              <a:t> (A Child), [2019] UKSC 42, Supreme Court (Lady Hale) 26.09.19</a:t>
            </a:r>
          </a:p>
        </p:txBody>
      </p:sp>
      <p:sp>
        <p:nvSpPr>
          <p:cNvPr id="3" name="Content Placeholder 2"/>
          <p:cNvSpPr>
            <a:spLocks noGrp="1"/>
          </p:cNvSpPr>
          <p:nvPr>
            <p:ph idx="1"/>
          </p:nvPr>
        </p:nvSpPr>
        <p:spPr>
          <a:xfrm>
            <a:off x="-2771" y="473592"/>
            <a:ext cx="12192000" cy="6104586"/>
          </a:xfrm>
        </p:spPr>
        <p:txBody>
          <a:bodyPr>
            <a:normAutofit/>
          </a:bodyPr>
          <a:lstStyle/>
          <a:p>
            <a:r>
              <a:rPr lang="en-GB" sz="2800" u="sng" dirty="0">
                <a:solidFill>
                  <a:schemeClr val="tx1"/>
                </a:solidFill>
              </a:rPr>
              <a:t>Scope of </a:t>
            </a:r>
            <a:r>
              <a:rPr lang="en-GB" sz="2800" u="sng" dirty="0">
                <a:solidFill>
                  <a:srgbClr val="FF0000"/>
                </a:solidFill>
              </a:rPr>
              <a:t>PR</a:t>
            </a:r>
            <a:r>
              <a:rPr lang="en-GB" sz="2800" u="sng" dirty="0">
                <a:solidFill>
                  <a:schemeClr val="tx1"/>
                </a:solidFill>
              </a:rPr>
              <a:t> to consent for 16 / 17- which would otherwise amount to DoL in particular where </a:t>
            </a:r>
            <a:r>
              <a:rPr lang="en-GB" sz="2800" u="sng" dirty="0">
                <a:solidFill>
                  <a:srgbClr val="FF0000"/>
                </a:solidFill>
              </a:rPr>
              <a:t>lacks capacity</a:t>
            </a:r>
          </a:p>
          <a:p>
            <a:r>
              <a:rPr lang="en-GB" sz="2800" dirty="0">
                <a:solidFill>
                  <a:schemeClr val="tx1"/>
                </a:solidFill>
              </a:rPr>
              <a:t>D born 1999. Diagnosed ADHD, Asperger’s and Tourette’s plus mild LD. </a:t>
            </a:r>
          </a:p>
          <a:p>
            <a:r>
              <a:rPr lang="en-GB" sz="2800" b="1" u="sng" dirty="0">
                <a:solidFill>
                  <a:srgbClr val="FF0000"/>
                </a:solidFill>
              </a:rPr>
              <a:t>Age 14 </a:t>
            </a:r>
            <a:r>
              <a:rPr lang="en-GB" sz="2800" dirty="0">
                <a:solidFill>
                  <a:schemeClr val="tx1"/>
                </a:solidFill>
              </a:rPr>
              <a:t>admitted to mental  </a:t>
            </a:r>
            <a:r>
              <a:rPr lang="en-GB" sz="2800" dirty="0">
                <a:solidFill>
                  <a:srgbClr val="FF0000"/>
                </a:solidFill>
              </a:rPr>
              <a:t>hospital</a:t>
            </a:r>
            <a:r>
              <a:rPr lang="en-GB" sz="2800" dirty="0">
                <a:solidFill>
                  <a:schemeClr val="tx1"/>
                </a:solidFill>
              </a:rPr>
              <a:t> attended a school which was integral </a:t>
            </a:r>
          </a:p>
          <a:p>
            <a:r>
              <a:rPr lang="en-GB" sz="2800" dirty="0">
                <a:solidFill>
                  <a:schemeClr val="tx1"/>
                </a:solidFill>
              </a:rPr>
              <a:t>Door locked and accompanied whenever he left the site. </a:t>
            </a:r>
          </a:p>
          <a:p>
            <a:r>
              <a:rPr lang="en-GB" sz="2800" dirty="0">
                <a:solidFill>
                  <a:schemeClr val="tx1"/>
                </a:solidFill>
              </a:rPr>
              <a:t>Trust applied to Court for declaration - lawful for trust to deprive D of his liberty</a:t>
            </a:r>
          </a:p>
          <a:p>
            <a:r>
              <a:rPr lang="en-GB" sz="2800" dirty="0">
                <a:solidFill>
                  <a:srgbClr val="0070C0"/>
                </a:solidFill>
              </a:rPr>
              <a:t>Keehan J </a:t>
            </a:r>
            <a:r>
              <a:rPr lang="en-GB" sz="2800" dirty="0">
                <a:solidFill>
                  <a:schemeClr val="tx1"/>
                </a:solidFill>
              </a:rPr>
              <a:t>held </a:t>
            </a:r>
            <a:r>
              <a:rPr lang="en-GB" sz="2800" u="sng" dirty="0">
                <a:solidFill>
                  <a:srgbClr val="FF0000"/>
                </a:solidFill>
              </a:rPr>
              <a:t>DoL - but proper exercise of PR </a:t>
            </a:r>
            <a:r>
              <a:rPr lang="en-GB" sz="2800" dirty="0">
                <a:solidFill>
                  <a:schemeClr val="tx1"/>
                </a:solidFill>
              </a:rPr>
              <a:t>to consent while under 16.</a:t>
            </a:r>
          </a:p>
          <a:p>
            <a:r>
              <a:rPr lang="en-GB" sz="2800" b="1" u="sng" dirty="0">
                <a:solidFill>
                  <a:srgbClr val="FF0000"/>
                </a:solidFill>
              </a:rPr>
              <a:t>Age 16 </a:t>
            </a:r>
            <a:r>
              <a:rPr lang="en-GB" sz="2800" dirty="0">
                <a:solidFill>
                  <a:schemeClr val="tx1"/>
                </a:solidFill>
              </a:rPr>
              <a:t>CoP for declaration consent of parents meant not DoL </a:t>
            </a:r>
          </a:p>
          <a:p>
            <a:r>
              <a:rPr lang="en-GB" sz="2800" dirty="0">
                <a:solidFill>
                  <a:srgbClr val="0070C0"/>
                </a:solidFill>
              </a:rPr>
              <a:t>Keehan J </a:t>
            </a:r>
            <a:r>
              <a:rPr lang="en-GB" sz="2800" dirty="0">
                <a:solidFill>
                  <a:schemeClr val="tx1"/>
                </a:solidFill>
              </a:rPr>
              <a:t>held </a:t>
            </a:r>
            <a:r>
              <a:rPr lang="en-GB" sz="2800" b="1" u="sng" dirty="0">
                <a:solidFill>
                  <a:srgbClr val="FF0000"/>
                </a:solidFill>
              </a:rPr>
              <a:t>parents could no longer consent </a:t>
            </a:r>
            <a:r>
              <a:rPr lang="en-GB" sz="2800" dirty="0">
                <a:solidFill>
                  <a:schemeClr val="tx1"/>
                </a:solidFill>
              </a:rPr>
              <a:t>MCA now applied. </a:t>
            </a:r>
          </a:p>
          <a:p>
            <a:r>
              <a:rPr lang="en-GB" sz="2800" dirty="0">
                <a:solidFill>
                  <a:schemeClr val="tx1"/>
                </a:solidFill>
              </a:rPr>
              <a:t>Authorised placements as being in D’s best interests. </a:t>
            </a:r>
          </a:p>
          <a:p>
            <a:r>
              <a:rPr lang="en-GB" sz="2800" b="1" u="sng" dirty="0">
                <a:solidFill>
                  <a:srgbClr val="FF0000"/>
                </a:solidFill>
              </a:rPr>
              <a:t>When 18 </a:t>
            </a:r>
            <a:r>
              <a:rPr lang="en-GB" sz="2800" dirty="0">
                <a:solidFill>
                  <a:schemeClr val="tx1"/>
                </a:solidFill>
              </a:rPr>
              <a:t>his DoL could be authorised under the DoLA</a:t>
            </a:r>
          </a:p>
          <a:p>
            <a:endParaRPr lang="en-GB" dirty="0"/>
          </a:p>
        </p:txBody>
      </p:sp>
      <p:pic>
        <p:nvPicPr>
          <p:cNvPr id="4" name="Picture 3">
            <a:extLst>
              <a:ext uri="{FF2B5EF4-FFF2-40B4-BE49-F238E27FC236}">
                <a16:creationId xmlns:a16="http://schemas.microsoft.com/office/drawing/2014/main" id="{2B4FD01F-362D-0E47-40B2-68A15567D8C1}"/>
              </a:ext>
            </a:extLst>
          </p:cNvPr>
          <p:cNvPicPr>
            <a:picLocks noChangeAspect="1"/>
          </p:cNvPicPr>
          <p:nvPr/>
        </p:nvPicPr>
        <p:blipFill>
          <a:blip r:embed="rId2"/>
          <a:stretch>
            <a:fillRect/>
          </a:stretch>
        </p:blipFill>
        <p:spPr>
          <a:xfrm>
            <a:off x="10140340" y="4042220"/>
            <a:ext cx="1572904" cy="2005758"/>
          </a:xfrm>
          <a:prstGeom prst="rect">
            <a:avLst/>
          </a:prstGeom>
        </p:spPr>
      </p:pic>
    </p:spTree>
    <p:extLst>
      <p:ext uri="{BB962C8B-B14F-4D97-AF65-F5344CB8AC3E}">
        <p14:creationId xmlns:p14="http://schemas.microsoft.com/office/powerpoint/2010/main" val="3709989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394" y="0"/>
            <a:ext cx="12256394" cy="6505730"/>
          </a:xfrm>
        </p:spPr>
        <p:txBody>
          <a:bodyPr>
            <a:noAutofit/>
          </a:bodyPr>
          <a:lstStyle/>
          <a:p>
            <a:r>
              <a:rPr lang="en-GB" sz="3600" u="sng" dirty="0">
                <a:solidFill>
                  <a:schemeClr val="tx1"/>
                </a:solidFill>
              </a:rPr>
              <a:t>Obligation of State to protect human rights of children under the ECHR  </a:t>
            </a:r>
          </a:p>
          <a:p>
            <a:r>
              <a:rPr lang="en-GB" sz="3600" b="1" dirty="0">
                <a:solidFill>
                  <a:srgbClr val="FF0000"/>
                </a:solidFill>
              </a:rPr>
              <a:t>PR never absolute </a:t>
            </a:r>
            <a:r>
              <a:rPr lang="en-GB" sz="3600" dirty="0">
                <a:solidFill>
                  <a:schemeClr val="tx1"/>
                </a:solidFill>
              </a:rPr>
              <a:t>and became increasingly subject to overriding consideration of child’s own welfare. </a:t>
            </a:r>
          </a:p>
          <a:p>
            <a:r>
              <a:rPr lang="en-GB" sz="3600" dirty="0">
                <a:solidFill>
                  <a:srgbClr val="FF0000"/>
                </a:solidFill>
              </a:rPr>
              <a:t>Physical control was a </a:t>
            </a:r>
            <a:r>
              <a:rPr lang="en-GB" sz="3600" b="1" dirty="0">
                <a:solidFill>
                  <a:srgbClr val="FF0000"/>
                </a:solidFill>
              </a:rPr>
              <a:t>dwindling right </a:t>
            </a:r>
            <a:r>
              <a:rPr lang="en-GB" sz="3600" dirty="0">
                <a:solidFill>
                  <a:schemeClr val="tx1"/>
                </a:solidFill>
              </a:rPr>
              <a:t>as child acquired sufficient understanding and intelligence to make his or her own decisions - the </a:t>
            </a:r>
            <a:r>
              <a:rPr lang="en-GB" sz="3600" b="1" dirty="0">
                <a:solidFill>
                  <a:srgbClr val="FF0000"/>
                </a:solidFill>
              </a:rPr>
              <a:t>age of discretion </a:t>
            </a:r>
            <a:r>
              <a:rPr lang="en-GB" sz="3600" dirty="0">
                <a:solidFill>
                  <a:schemeClr val="tx1"/>
                </a:solidFill>
              </a:rPr>
              <a:t>– </a:t>
            </a:r>
          </a:p>
          <a:p>
            <a:pPr lvl="1"/>
            <a:r>
              <a:rPr lang="en-GB" sz="3600" dirty="0">
                <a:solidFill>
                  <a:schemeClr val="tx1"/>
                </a:solidFill>
              </a:rPr>
              <a:t>which could be </a:t>
            </a:r>
            <a:r>
              <a:rPr lang="en-GB" sz="3600" b="1" dirty="0">
                <a:solidFill>
                  <a:schemeClr val="tx1"/>
                </a:solidFill>
              </a:rPr>
              <a:t>before</a:t>
            </a:r>
            <a:r>
              <a:rPr lang="en-GB" sz="3600" dirty="0">
                <a:solidFill>
                  <a:schemeClr val="tx1"/>
                </a:solidFill>
              </a:rPr>
              <a:t> the age of majority (known as ‘Gillick competence’)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600" b="1" i="0" u="none" strike="noStrike" kern="1200" cap="none" spc="0" normalizeH="0" baseline="0" noProof="0" dirty="0">
                <a:ln>
                  <a:noFill/>
                </a:ln>
                <a:solidFill>
                  <a:srgbClr val="FF0000"/>
                </a:solidFill>
                <a:effectLst/>
                <a:uLnTx/>
                <a:uFillTx/>
                <a:latin typeface="Calibri"/>
                <a:ea typeface="+mn-ea"/>
                <a:cs typeface="+mn-cs"/>
              </a:rPr>
              <a:t>Art 5 </a:t>
            </a:r>
            <a:r>
              <a:rPr kumimoji="0" lang="en-GB" sz="3600" b="1" i="0" u="none" strike="noStrike" kern="1200" cap="none" spc="0" normalizeH="0" baseline="0" noProof="0" dirty="0">
                <a:ln>
                  <a:noFill/>
                </a:ln>
                <a:solidFill>
                  <a:prstClr val="black"/>
                </a:solidFill>
                <a:effectLst/>
                <a:uLnTx/>
                <a:uFillTx/>
                <a:latin typeface="Calibri"/>
                <a:ea typeface="+mn-ea"/>
                <a:cs typeface="+mn-cs"/>
              </a:rPr>
              <a:t>protects</a:t>
            </a:r>
            <a:r>
              <a:rPr kumimoji="0" lang="en-GB" sz="3600" b="0" i="0" u="none" strike="noStrike" kern="1200" cap="none" spc="0" normalizeH="0" baseline="0" noProof="0" dirty="0">
                <a:ln>
                  <a:noFill/>
                </a:ln>
                <a:solidFill>
                  <a:prstClr val="black"/>
                </a:solidFill>
                <a:effectLst/>
                <a:uLnTx/>
                <a:uFillTx/>
                <a:latin typeface="Calibri"/>
                <a:ea typeface="+mn-ea"/>
                <a:cs typeface="+mn-cs"/>
              </a:rPr>
              <a:t> children who lack capacity to make decisions for themselves from being </a:t>
            </a:r>
            <a:r>
              <a:rPr kumimoji="0" lang="en-GB" sz="3600" b="1" i="0" u="none" strike="noStrike" kern="1200" cap="none" spc="0" normalizeH="0" baseline="0" noProof="0" dirty="0">
                <a:ln>
                  <a:noFill/>
                </a:ln>
                <a:solidFill>
                  <a:srgbClr val="FF0000"/>
                </a:solidFill>
                <a:effectLst/>
                <a:uLnTx/>
                <a:uFillTx/>
                <a:latin typeface="Calibri"/>
                <a:ea typeface="+mn-ea"/>
                <a:cs typeface="+mn-cs"/>
              </a:rPr>
              <a:t>arbitrarily DoL</a:t>
            </a:r>
          </a:p>
        </p:txBody>
      </p:sp>
      <p:pic>
        <p:nvPicPr>
          <p:cNvPr id="2" name="Picture 1">
            <a:extLst>
              <a:ext uri="{FF2B5EF4-FFF2-40B4-BE49-F238E27FC236}">
                <a16:creationId xmlns:a16="http://schemas.microsoft.com/office/drawing/2014/main" id="{FF528BCD-3CB1-6E2F-8B39-519548B3B715}"/>
              </a:ext>
            </a:extLst>
          </p:cNvPr>
          <p:cNvPicPr>
            <a:picLocks noChangeAspect="1"/>
          </p:cNvPicPr>
          <p:nvPr/>
        </p:nvPicPr>
        <p:blipFill>
          <a:blip r:embed="rId2"/>
          <a:stretch>
            <a:fillRect/>
          </a:stretch>
        </p:blipFill>
        <p:spPr>
          <a:xfrm>
            <a:off x="10695727" y="751165"/>
            <a:ext cx="1152244" cy="1853345"/>
          </a:xfrm>
          <a:prstGeom prst="rect">
            <a:avLst/>
          </a:prstGeom>
        </p:spPr>
      </p:pic>
    </p:spTree>
    <p:extLst>
      <p:ext uri="{BB962C8B-B14F-4D97-AF65-F5344CB8AC3E}">
        <p14:creationId xmlns:p14="http://schemas.microsoft.com/office/powerpoint/2010/main" val="376807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152" y="0"/>
            <a:ext cx="12282152" cy="6521570"/>
          </a:xfrm>
        </p:spPr>
        <p:txBody>
          <a:bodyPr>
            <a:normAutofit fontScale="92500"/>
          </a:bodyPr>
          <a:lstStyle/>
          <a:p>
            <a:r>
              <a:rPr lang="en-GB" sz="4400" dirty="0">
                <a:solidFill>
                  <a:schemeClr val="tx1"/>
                </a:solidFill>
              </a:rPr>
              <a:t>Clearly degree of supervision D was subject at the placements was </a:t>
            </a:r>
            <a:r>
              <a:rPr lang="en-GB" sz="4400" b="1" dirty="0">
                <a:solidFill>
                  <a:srgbClr val="FF0000"/>
                </a:solidFill>
              </a:rPr>
              <a:t>not normal </a:t>
            </a:r>
            <a:r>
              <a:rPr lang="en-GB" sz="4400" dirty="0">
                <a:solidFill>
                  <a:srgbClr val="FF0000"/>
                </a:solidFill>
              </a:rPr>
              <a:t>for a child of 16 or 17 </a:t>
            </a:r>
            <a:r>
              <a:rPr lang="en-GB" sz="4400" dirty="0">
                <a:solidFill>
                  <a:schemeClr val="tx1"/>
                </a:solidFill>
              </a:rPr>
              <a:t>[39]. </a:t>
            </a:r>
          </a:p>
          <a:p>
            <a:r>
              <a:rPr lang="en-GB" sz="4400" dirty="0">
                <a:solidFill>
                  <a:schemeClr val="tx1"/>
                </a:solidFill>
              </a:rPr>
              <a:t>D’s living arrangements had to be compared with those of children of the same age </a:t>
            </a:r>
            <a:r>
              <a:rPr lang="en-GB" sz="4400" b="1" dirty="0">
                <a:solidFill>
                  <a:schemeClr val="tx1"/>
                </a:solidFill>
              </a:rPr>
              <a:t>without disabilities</a:t>
            </a:r>
            <a:r>
              <a:rPr lang="en-GB" sz="4400" dirty="0">
                <a:solidFill>
                  <a:schemeClr val="tx1"/>
                </a:solidFill>
              </a:rPr>
              <a:t>, </a:t>
            </a:r>
          </a:p>
          <a:p>
            <a:r>
              <a:rPr lang="en-GB" sz="4400" dirty="0">
                <a:solidFill>
                  <a:schemeClr val="tx1"/>
                </a:solidFill>
              </a:rPr>
              <a:t>and the fact that they were made in his </a:t>
            </a:r>
            <a:r>
              <a:rPr lang="en-GB" sz="4400" b="1" u="sng" dirty="0">
                <a:solidFill>
                  <a:srgbClr val="FF0000"/>
                </a:solidFill>
              </a:rPr>
              <a:t>best interests</a:t>
            </a:r>
          </a:p>
          <a:p>
            <a:r>
              <a:rPr lang="en-GB" sz="4400" b="1" u="sng" dirty="0">
                <a:solidFill>
                  <a:srgbClr val="FF0000"/>
                </a:solidFill>
              </a:rPr>
              <a:t>did </a:t>
            </a:r>
            <a:r>
              <a:rPr lang="en-GB" sz="4400" b="1" u="sng" dirty="0">
                <a:solidFill>
                  <a:srgbClr val="08AA08"/>
                </a:solidFill>
              </a:rPr>
              <a:t>not</a:t>
            </a:r>
            <a:r>
              <a:rPr lang="en-GB" sz="4400" b="1" u="sng" dirty="0">
                <a:solidFill>
                  <a:srgbClr val="FF0000"/>
                </a:solidFill>
              </a:rPr>
              <a:t> mean he was </a:t>
            </a:r>
            <a:r>
              <a:rPr lang="en-GB" sz="4400" b="1" u="sng" dirty="0">
                <a:solidFill>
                  <a:srgbClr val="08AA08"/>
                </a:solidFill>
              </a:rPr>
              <a:t>not</a:t>
            </a:r>
            <a:r>
              <a:rPr lang="en-GB" sz="4400" b="1" u="sng" dirty="0">
                <a:solidFill>
                  <a:srgbClr val="FF0000"/>
                </a:solidFill>
              </a:rPr>
              <a:t> DoL </a:t>
            </a:r>
            <a:r>
              <a:rPr lang="en-GB" sz="4400" dirty="0">
                <a:solidFill>
                  <a:schemeClr val="tx1"/>
                </a:solidFill>
              </a:rPr>
              <a:t>[41]. </a:t>
            </a:r>
          </a:p>
          <a:p>
            <a:r>
              <a:rPr lang="en-GB" sz="4400" dirty="0">
                <a:solidFill>
                  <a:schemeClr val="tx1"/>
                </a:solidFill>
              </a:rPr>
              <a:t>PC could </a:t>
            </a:r>
            <a:r>
              <a:rPr lang="en-GB" sz="4400" dirty="0">
                <a:solidFill>
                  <a:srgbClr val="FF0000"/>
                </a:solidFill>
              </a:rPr>
              <a:t>not substitute for the subjective requirement</a:t>
            </a:r>
            <a:r>
              <a:rPr lang="en-GB" sz="4400" dirty="0">
                <a:solidFill>
                  <a:schemeClr val="tx1"/>
                </a:solidFill>
              </a:rPr>
              <a:t> under article 5 for valid consent to DoL[42]. </a:t>
            </a:r>
          </a:p>
          <a:p>
            <a:endParaRPr lang="en-GB" dirty="0"/>
          </a:p>
        </p:txBody>
      </p:sp>
    </p:spTree>
    <p:extLst>
      <p:ext uri="{BB962C8B-B14F-4D97-AF65-F5344CB8AC3E}">
        <p14:creationId xmlns:p14="http://schemas.microsoft.com/office/powerpoint/2010/main" val="1763140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1999" cy="6452314"/>
          </a:xfrm>
        </p:spPr>
        <p:txBody>
          <a:bodyPr>
            <a:normAutofit lnSpcReduction="10000"/>
          </a:bodyPr>
          <a:lstStyle/>
          <a:p>
            <a:r>
              <a:rPr lang="en-GB" sz="4000" dirty="0">
                <a:solidFill>
                  <a:schemeClr val="tx1"/>
                </a:solidFill>
              </a:rPr>
              <a:t>The procedural requirements of </a:t>
            </a:r>
            <a:r>
              <a:rPr lang="en-GB" sz="4000" u="sng" dirty="0">
                <a:solidFill>
                  <a:schemeClr val="tx1"/>
                </a:solidFill>
              </a:rPr>
              <a:t>art 5</a:t>
            </a:r>
            <a:r>
              <a:rPr lang="en-GB" sz="4000" dirty="0">
                <a:solidFill>
                  <a:schemeClr val="tx1"/>
                </a:solidFill>
              </a:rPr>
              <a:t> applied [44]. </a:t>
            </a:r>
          </a:p>
          <a:p>
            <a:r>
              <a:rPr lang="en-GB" sz="4000" b="1" dirty="0">
                <a:solidFill>
                  <a:schemeClr val="tx1"/>
                </a:solidFill>
              </a:rPr>
              <a:t>Human rights </a:t>
            </a:r>
            <a:r>
              <a:rPr lang="en-GB" sz="4000" dirty="0">
                <a:solidFill>
                  <a:schemeClr val="tx1"/>
                </a:solidFill>
              </a:rPr>
              <a:t>are about relationship between </a:t>
            </a:r>
            <a:r>
              <a:rPr lang="en-GB" sz="4000" b="1" dirty="0">
                <a:solidFill>
                  <a:srgbClr val="08AA08"/>
                </a:solidFill>
              </a:rPr>
              <a:t>private</a:t>
            </a:r>
            <a:r>
              <a:rPr lang="en-GB" sz="4000" dirty="0">
                <a:solidFill>
                  <a:schemeClr val="tx1"/>
                </a:solidFill>
              </a:rPr>
              <a:t> persons and the </a:t>
            </a:r>
            <a:r>
              <a:rPr lang="en-GB" sz="4000" b="1" dirty="0">
                <a:solidFill>
                  <a:srgbClr val="08AA08"/>
                </a:solidFill>
              </a:rPr>
              <a:t>state</a:t>
            </a:r>
            <a:r>
              <a:rPr lang="en-GB" sz="4000" dirty="0">
                <a:solidFill>
                  <a:schemeClr val="tx1"/>
                </a:solidFill>
              </a:rPr>
              <a:t>, and D’s DoL in the placements was </a:t>
            </a:r>
            <a:r>
              <a:rPr lang="en-GB" sz="4000" u="sng" dirty="0">
                <a:solidFill>
                  <a:schemeClr val="tx1"/>
                </a:solidFill>
              </a:rPr>
              <a:t>attributable to the state </a:t>
            </a:r>
            <a:r>
              <a:rPr lang="en-GB" sz="4000" dirty="0">
                <a:solidFill>
                  <a:schemeClr val="tx1"/>
                </a:solidFill>
              </a:rPr>
              <a:t>[46]. </a:t>
            </a:r>
          </a:p>
          <a:p>
            <a:r>
              <a:rPr lang="en-GB" sz="4000" b="1" dirty="0">
                <a:solidFill>
                  <a:srgbClr val="FF0000"/>
                </a:solidFill>
              </a:rPr>
              <a:t>No scope for PR to authorise what would be a violation of a fundamental human right of a child </a:t>
            </a:r>
            <a:r>
              <a:rPr lang="en-GB" sz="4000" dirty="0">
                <a:solidFill>
                  <a:schemeClr val="tx1"/>
                </a:solidFill>
              </a:rPr>
              <a:t>[49].</a:t>
            </a:r>
          </a:p>
          <a:p>
            <a:r>
              <a:rPr lang="en-GB" sz="4000" dirty="0">
                <a:solidFill>
                  <a:schemeClr val="tx1"/>
                </a:solidFill>
              </a:rPr>
              <a:t>Do the provisions of </a:t>
            </a:r>
            <a:r>
              <a:rPr lang="en-GB" sz="4000" b="1" dirty="0">
                <a:solidFill>
                  <a:srgbClr val="0070C0"/>
                </a:solidFill>
              </a:rPr>
              <a:t>s 25 CA 1989</a:t>
            </a:r>
            <a:r>
              <a:rPr lang="en-GB" sz="4000" dirty="0">
                <a:solidFill>
                  <a:schemeClr val="tx1"/>
                </a:solidFill>
              </a:rPr>
              <a:t>, regarding the placing of children in accommodation provided for the purpose of restricting liberty, </a:t>
            </a:r>
          </a:p>
          <a:p>
            <a:r>
              <a:rPr lang="en-GB" sz="4000" dirty="0">
                <a:solidFill>
                  <a:schemeClr val="tx1"/>
                </a:solidFill>
              </a:rPr>
              <a:t>apply to D’s living arrangements. </a:t>
            </a:r>
          </a:p>
          <a:p>
            <a:endParaRPr lang="en-GB" dirty="0"/>
          </a:p>
        </p:txBody>
      </p:sp>
    </p:spTree>
    <p:extLst>
      <p:ext uri="{BB962C8B-B14F-4D97-AF65-F5344CB8AC3E}">
        <p14:creationId xmlns:p14="http://schemas.microsoft.com/office/powerpoint/2010/main" val="2440681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CC227-8919-F858-1EAC-E7E307CB66C6}"/>
              </a:ext>
            </a:extLst>
          </p:cNvPr>
          <p:cNvSpPr>
            <a:spLocks noGrp="1"/>
          </p:cNvSpPr>
          <p:nvPr>
            <p:ph type="title"/>
          </p:nvPr>
        </p:nvSpPr>
        <p:spPr>
          <a:xfrm>
            <a:off x="-133350" y="0"/>
            <a:ext cx="12325350" cy="1325563"/>
          </a:xfrm>
        </p:spPr>
        <p:txBody>
          <a:bodyPr>
            <a:noAutofit/>
          </a:bodyPr>
          <a:lstStyle/>
          <a:p>
            <a:pPr algn="ctr"/>
            <a:r>
              <a:rPr lang="en-GB" sz="2800" dirty="0"/>
              <a:t>Lincolnshire CC v </a:t>
            </a:r>
            <a:r>
              <a:rPr lang="en-GB" sz="2800" u="sng" dirty="0">
                <a:solidFill>
                  <a:srgbClr val="FF0000"/>
                </a:solidFill>
              </a:rPr>
              <a:t>TGA</a:t>
            </a:r>
            <a:r>
              <a:rPr lang="en-GB" sz="2800" dirty="0"/>
              <a:t> &amp; Ors [2022] EWHC 2323 (Fam) (17.08.22) (Lieven J)</a:t>
            </a:r>
            <a:br>
              <a:rPr lang="en-GB" sz="2000" dirty="0"/>
            </a:br>
            <a:endParaRPr lang="en-GB" sz="2000" dirty="0"/>
          </a:p>
        </p:txBody>
      </p:sp>
      <p:sp>
        <p:nvSpPr>
          <p:cNvPr id="3" name="Content Placeholder 2">
            <a:extLst>
              <a:ext uri="{FF2B5EF4-FFF2-40B4-BE49-F238E27FC236}">
                <a16:creationId xmlns:a16="http://schemas.microsoft.com/office/drawing/2014/main" id="{37B97C74-4C00-9F6E-9D15-1CDEE0001A57}"/>
              </a:ext>
            </a:extLst>
          </p:cNvPr>
          <p:cNvSpPr>
            <a:spLocks noGrp="1"/>
          </p:cNvSpPr>
          <p:nvPr>
            <p:ph idx="1"/>
          </p:nvPr>
        </p:nvSpPr>
        <p:spPr>
          <a:xfrm>
            <a:off x="104775" y="809626"/>
            <a:ext cx="12087225" cy="5933080"/>
          </a:xfrm>
        </p:spPr>
        <p:txBody>
          <a:bodyPr>
            <a:normAutofit/>
          </a:bodyPr>
          <a:lstStyle/>
          <a:p>
            <a:r>
              <a:rPr lang="en-GB" sz="2800" b="1" dirty="0">
                <a:solidFill>
                  <a:srgbClr val="FF0000"/>
                </a:solidFill>
              </a:rPr>
              <a:t>14</a:t>
            </a:r>
            <a:r>
              <a:rPr lang="en-GB" sz="2800" dirty="0"/>
              <a:t> epilepsy, autism, Attention Deficit Disorder and global developmental delay</a:t>
            </a:r>
          </a:p>
          <a:p>
            <a:r>
              <a:rPr lang="en-GB" sz="2800" dirty="0"/>
              <a:t>Accommodated by LA under </a:t>
            </a:r>
            <a:r>
              <a:rPr lang="en-GB" sz="2800" b="1" u="sng" dirty="0"/>
              <a:t>s.20 CA</a:t>
            </a:r>
          </a:p>
          <a:p>
            <a:pPr lvl="1"/>
            <a:r>
              <a:rPr lang="en-GB" sz="2400" dirty="0"/>
              <a:t>with the consent of his testamentary guardians. </a:t>
            </a:r>
          </a:p>
          <a:p>
            <a:r>
              <a:rPr lang="en-GB" sz="2800" dirty="0"/>
              <a:t>The issue was “</a:t>
            </a:r>
            <a:r>
              <a:rPr lang="en-GB" sz="2800" b="1" dirty="0">
                <a:solidFill>
                  <a:srgbClr val="FF0000"/>
                </a:solidFill>
              </a:rPr>
              <a:t>whether K is DoL</a:t>
            </a:r>
            <a:r>
              <a:rPr lang="en-GB" sz="2800" dirty="0"/>
              <a:t>” and </a:t>
            </a:r>
          </a:p>
          <a:p>
            <a:pPr lvl="1"/>
            <a:r>
              <a:rPr lang="en-GB" sz="2400" dirty="0"/>
              <a:t>“</a:t>
            </a:r>
            <a:r>
              <a:rPr lang="en-GB" sz="2400" b="1" i="1" dirty="0"/>
              <a:t>whether the testamentary guardians can consent to such a deprivation</a:t>
            </a:r>
            <a:r>
              <a:rPr lang="en-GB" sz="2400" dirty="0"/>
              <a:t>”. </a:t>
            </a:r>
          </a:p>
          <a:p>
            <a:r>
              <a:rPr lang="en-GB" sz="2800" dirty="0"/>
              <a:t>Common ground - would make no difference if parents were alive and themselves exercising PR</a:t>
            </a:r>
          </a:p>
          <a:p>
            <a:r>
              <a:rPr lang="en-GB" sz="2800" dirty="0"/>
              <a:t>Issue - whether Re D (parents </a:t>
            </a:r>
            <a:r>
              <a:rPr lang="en-GB" sz="2800" dirty="0">
                <a:solidFill>
                  <a:srgbClr val="FF0000"/>
                </a:solidFill>
              </a:rPr>
              <a:t>could consent </a:t>
            </a:r>
            <a:r>
              <a:rPr lang="en-GB" sz="2800" dirty="0"/>
              <a:t>to DoL of a child </a:t>
            </a:r>
            <a:r>
              <a:rPr lang="en-GB" sz="2800" b="1" u="sng" dirty="0"/>
              <a:t>under 16</a:t>
            </a:r>
            <a:r>
              <a:rPr lang="en-GB" sz="2800" dirty="0"/>
              <a:t>) </a:t>
            </a:r>
          </a:p>
          <a:p>
            <a:r>
              <a:rPr lang="en-GB" sz="2800" dirty="0"/>
              <a:t>had been overtaken by Re D (which held that </a:t>
            </a:r>
            <a:r>
              <a:rPr lang="en-GB" sz="2800" dirty="0">
                <a:solidFill>
                  <a:srgbClr val="FF0000"/>
                </a:solidFill>
              </a:rPr>
              <a:t>no such consent could be given upon turning 16</a:t>
            </a:r>
            <a:r>
              <a:rPr lang="en-GB" sz="2800" dirty="0"/>
              <a:t>). </a:t>
            </a:r>
          </a:p>
          <a:p>
            <a:r>
              <a:rPr lang="en-GB" sz="2800" dirty="0"/>
              <a:t>The short answer was ‘no’ it had not.</a:t>
            </a:r>
          </a:p>
        </p:txBody>
      </p:sp>
      <p:pic>
        <p:nvPicPr>
          <p:cNvPr id="4" name="Picture 3">
            <a:extLst>
              <a:ext uri="{FF2B5EF4-FFF2-40B4-BE49-F238E27FC236}">
                <a16:creationId xmlns:a16="http://schemas.microsoft.com/office/drawing/2014/main" id="{E776D9D5-093E-7B7B-261D-D57C647A6256}"/>
              </a:ext>
            </a:extLst>
          </p:cNvPr>
          <p:cNvPicPr>
            <a:picLocks noChangeAspect="1"/>
          </p:cNvPicPr>
          <p:nvPr/>
        </p:nvPicPr>
        <p:blipFill>
          <a:blip r:embed="rId2"/>
          <a:stretch>
            <a:fillRect/>
          </a:stretch>
        </p:blipFill>
        <p:spPr>
          <a:xfrm>
            <a:off x="9817131" y="1407320"/>
            <a:ext cx="2193894" cy="1455737"/>
          </a:xfrm>
          <a:prstGeom prst="rect">
            <a:avLst/>
          </a:prstGeom>
        </p:spPr>
      </p:pic>
    </p:spTree>
    <p:extLst>
      <p:ext uri="{BB962C8B-B14F-4D97-AF65-F5344CB8AC3E}">
        <p14:creationId xmlns:p14="http://schemas.microsoft.com/office/powerpoint/2010/main" val="1770284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8D8A69-3A92-A074-C7E8-14C89D38BCC3}"/>
              </a:ext>
            </a:extLst>
          </p:cNvPr>
          <p:cNvSpPr>
            <a:spLocks noGrp="1"/>
          </p:cNvSpPr>
          <p:nvPr>
            <p:ph idx="1"/>
          </p:nvPr>
        </p:nvSpPr>
        <p:spPr>
          <a:xfrm>
            <a:off x="85725" y="0"/>
            <a:ext cx="12106275" cy="6782463"/>
          </a:xfrm>
        </p:spPr>
        <p:txBody>
          <a:bodyPr>
            <a:noAutofit/>
          </a:bodyPr>
          <a:lstStyle/>
          <a:p>
            <a:r>
              <a:rPr lang="en-GB" sz="3200" dirty="0"/>
              <a:t>Lieven J - </a:t>
            </a:r>
            <a:r>
              <a:rPr lang="en-GB" sz="3200" b="1" dirty="0"/>
              <a:t>parent </a:t>
            </a:r>
            <a:r>
              <a:rPr lang="en-GB" sz="3200" b="1" dirty="0">
                <a:solidFill>
                  <a:srgbClr val="FF0000"/>
                </a:solidFill>
              </a:rPr>
              <a:t>could consent </a:t>
            </a:r>
            <a:r>
              <a:rPr lang="en-GB" sz="3200" b="1" dirty="0"/>
              <a:t>to  confinement of their child </a:t>
            </a:r>
            <a:r>
              <a:rPr lang="en-GB" sz="3200" b="1" u="sng" dirty="0"/>
              <a:t>under 16 </a:t>
            </a:r>
            <a:r>
              <a:rPr lang="en-GB" sz="4000" b="1" i="1" u="sng" dirty="0">
                <a:solidFill>
                  <a:srgbClr val="FF0000"/>
                </a:solidFill>
              </a:rPr>
              <a:t>if</a:t>
            </a:r>
            <a:r>
              <a:rPr lang="en-GB" sz="3200" dirty="0"/>
              <a:t> </a:t>
            </a:r>
          </a:p>
          <a:p>
            <a:pPr lvl="1"/>
            <a:r>
              <a:rPr lang="en-GB" sz="3200" dirty="0"/>
              <a:t>child </a:t>
            </a:r>
            <a:r>
              <a:rPr lang="en-GB" sz="3200" b="1" u="sng" dirty="0">
                <a:solidFill>
                  <a:srgbClr val="FF0000"/>
                </a:solidFill>
              </a:rPr>
              <a:t>lacks</a:t>
            </a:r>
            <a:r>
              <a:rPr lang="en-GB" sz="3200" b="1" u="sng" dirty="0"/>
              <a:t> </a:t>
            </a:r>
            <a:r>
              <a:rPr lang="en-GB" sz="3200" b="1" u="sng" dirty="0">
                <a:solidFill>
                  <a:srgbClr val="FF0000"/>
                </a:solidFill>
              </a:rPr>
              <a:t>Gillick competency </a:t>
            </a:r>
            <a:r>
              <a:rPr lang="en-GB" sz="3200" dirty="0"/>
              <a:t>to make decision as to his liberty </a:t>
            </a:r>
            <a:r>
              <a:rPr lang="en-GB" sz="3200" i="1" dirty="0"/>
              <a:t>and </a:t>
            </a:r>
          </a:p>
          <a:p>
            <a:pPr lvl="1"/>
            <a:r>
              <a:rPr lang="en-GB" sz="3200" dirty="0"/>
              <a:t>no dispute that confinement is in the child's </a:t>
            </a:r>
            <a:r>
              <a:rPr lang="en-GB" sz="3200" b="1" u="sng" dirty="0">
                <a:solidFill>
                  <a:srgbClr val="FF0000"/>
                </a:solidFill>
              </a:rPr>
              <a:t>best interests</a:t>
            </a:r>
            <a:r>
              <a:rPr lang="en-GB" sz="3200" b="1" u="sng" dirty="0"/>
              <a:t> </a:t>
            </a:r>
            <a:r>
              <a:rPr lang="en-GB" sz="3200" dirty="0"/>
              <a:t>(s 47, 58)</a:t>
            </a:r>
          </a:p>
          <a:p>
            <a:r>
              <a:rPr lang="en-GB" sz="3200" dirty="0"/>
              <a:t>However, </a:t>
            </a:r>
            <a:r>
              <a:rPr lang="en-GB" sz="3200" b="1" dirty="0"/>
              <a:t>no consent </a:t>
            </a:r>
            <a:r>
              <a:rPr lang="en-GB" sz="3200" dirty="0"/>
              <a:t>can be given upon the </a:t>
            </a:r>
            <a:r>
              <a:rPr lang="en-GB" sz="3200" u="sng" dirty="0"/>
              <a:t>child turning </a:t>
            </a:r>
            <a:r>
              <a:rPr lang="en-GB" sz="3200" b="1" u="sng" dirty="0"/>
              <a:t>16</a:t>
            </a:r>
            <a:r>
              <a:rPr lang="en-GB" sz="3200" dirty="0"/>
              <a:t>: </a:t>
            </a:r>
          </a:p>
          <a:p>
            <a:pPr lvl="1"/>
            <a:r>
              <a:rPr lang="en-GB" sz="3200" i="1" dirty="0"/>
              <a:t>50. The contrast with the statutory position of children aged 16 and over is set out by Lady Hale in Re D at [26]. </a:t>
            </a:r>
          </a:p>
          <a:p>
            <a:pPr lvl="1"/>
            <a:r>
              <a:rPr lang="en-GB" sz="3200" i="1" dirty="0"/>
              <a:t>host of statutory provisions which mark </a:t>
            </a:r>
          </a:p>
          <a:p>
            <a:pPr marL="257175" lvl="1" indent="0">
              <a:buNone/>
            </a:pPr>
            <a:r>
              <a:rPr lang="en-GB" sz="3200" i="1" dirty="0"/>
              <a:t>	legal importance of </a:t>
            </a:r>
            <a:r>
              <a:rPr lang="en-GB" sz="3200" b="1" i="1" dirty="0"/>
              <a:t>attaining the age of 16</a:t>
            </a:r>
            <a:r>
              <a:rPr lang="en-GB" sz="3200" i="1" dirty="0"/>
              <a:t>, </a:t>
            </a:r>
          </a:p>
          <a:p>
            <a:pPr marL="257175" lvl="1" indent="0">
              <a:buNone/>
            </a:pPr>
            <a:r>
              <a:rPr lang="en-GB" sz="3200" i="1" dirty="0"/>
              <a:t>	and </a:t>
            </a:r>
            <a:r>
              <a:rPr lang="en-GB" sz="3200" b="1" i="1" dirty="0"/>
              <a:t>legal separation that gives between a child's rights and</a:t>
            </a:r>
          </a:p>
          <a:p>
            <a:pPr marL="257175" lvl="1" indent="0">
              <a:buNone/>
            </a:pPr>
            <a:r>
              <a:rPr lang="en-GB" sz="3200" b="1" i="1" dirty="0"/>
              <a:t> 	those of his/her parents</a:t>
            </a:r>
            <a:r>
              <a:rPr lang="en-GB" sz="3200" i="1" dirty="0"/>
              <a:t>. </a:t>
            </a:r>
          </a:p>
        </p:txBody>
      </p:sp>
      <p:pic>
        <p:nvPicPr>
          <p:cNvPr id="2" name="Picture 1">
            <a:extLst>
              <a:ext uri="{FF2B5EF4-FFF2-40B4-BE49-F238E27FC236}">
                <a16:creationId xmlns:a16="http://schemas.microsoft.com/office/drawing/2014/main" id="{412887DF-A98B-6387-0CAF-59B7A8353E44}"/>
              </a:ext>
            </a:extLst>
          </p:cNvPr>
          <p:cNvPicPr>
            <a:picLocks noChangeAspect="1"/>
          </p:cNvPicPr>
          <p:nvPr/>
        </p:nvPicPr>
        <p:blipFill>
          <a:blip r:embed="rId2"/>
          <a:stretch>
            <a:fillRect/>
          </a:stretch>
        </p:blipFill>
        <p:spPr>
          <a:xfrm>
            <a:off x="10765465" y="3677928"/>
            <a:ext cx="1121735" cy="2399021"/>
          </a:xfrm>
          <a:prstGeom prst="rect">
            <a:avLst/>
          </a:prstGeom>
        </p:spPr>
      </p:pic>
    </p:spTree>
    <p:extLst>
      <p:ext uri="{BB962C8B-B14F-4D97-AF65-F5344CB8AC3E}">
        <p14:creationId xmlns:p14="http://schemas.microsoft.com/office/powerpoint/2010/main" val="3680594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093798-F909-9008-69E6-C658E6F5516A}"/>
              </a:ext>
            </a:extLst>
          </p:cNvPr>
          <p:cNvSpPr>
            <a:spLocks noGrp="1"/>
          </p:cNvSpPr>
          <p:nvPr>
            <p:ph idx="1"/>
          </p:nvPr>
        </p:nvSpPr>
        <p:spPr>
          <a:xfrm>
            <a:off x="-1" y="0"/>
            <a:ext cx="12106275" cy="6176963"/>
          </a:xfrm>
        </p:spPr>
        <p:txBody>
          <a:bodyPr/>
          <a:lstStyle/>
          <a:p>
            <a:pPr lvl="1"/>
            <a:r>
              <a:rPr lang="en-GB" sz="3600" i="1" dirty="0"/>
              <a:t>51. However, the position is </a:t>
            </a:r>
            <a:r>
              <a:rPr lang="en-GB" sz="3600" b="1" i="1" dirty="0">
                <a:solidFill>
                  <a:srgbClr val="FF0000"/>
                </a:solidFill>
              </a:rPr>
              <a:t>different for a child under 16 </a:t>
            </a:r>
            <a:r>
              <a:rPr lang="en-GB" sz="3600" i="1" dirty="0"/>
              <a:t>both in common law and under ECHR. </a:t>
            </a:r>
          </a:p>
          <a:p>
            <a:pPr lvl="1"/>
            <a:r>
              <a:rPr lang="en-GB" sz="3600" i="1" dirty="0"/>
              <a:t>It follows that the very nature of "</a:t>
            </a:r>
            <a:r>
              <a:rPr lang="en-GB" sz="3600" b="1" i="1" dirty="0"/>
              <a:t>family life</a:t>
            </a:r>
            <a:r>
              <a:rPr lang="en-GB" sz="3600" i="1" dirty="0"/>
              <a:t>" and therefore the protections under </a:t>
            </a:r>
            <a:r>
              <a:rPr lang="en-GB" sz="3600" b="1" i="1" dirty="0"/>
              <a:t>Article 8</a:t>
            </a:r>
            <a:r>
              <a:rPr lang="en-GB" sz="3600" i="1" dirty="0"/>
              <a:t> for the parents' rights, </a:t>
            </a:r>
          </a:p>
          <a:p>
            <a:pPr lvl="1"/>
            <a:r>
              <a:rPr lang="en-GB" sz="3600" i="1" dirty="0"/>
              <a:t>will be different for a younger child. </a:t>
            </a:r>
          </a:p>
          <a:p>
            <a:pPr lvl="1"/>
            <a:r>
              <a:rPr lang="en-GB" sz="3600" i="1" dirty="0"/>
              <a:t>critical to have in mind that the exercise of any parental rights in respect of a child </a:t>
            </a:r>
            <a:r>
              <a:rPr lang="en-GB" sz="3600" i="1" dirty="0">
                <a:solidFill>
                  <a:srgbClr val="FF0000"/>
                </a:solidFill>
              </a:rPr>
              <a:t>must be for the </a:t>
            </a:r>
            <a:r>
              <a:rPr lang="en-GB" sz="3600" b="1" i="1" dirty="0">
                <a:solidFill>
                  <a:srgbClr val="FF0000"/>
                </a:solidFill>
              </a:rPr>
              <a:t>benefit of the child</a:t>
            </a:r>
            <a:r>
              <a:rPr lang="en-GB" sz="3600" i="1" dirty="0"/>
              <a:t>. </a:t>
            </a:r>
          </a:p>
          <a:p>
            <a:pPr lvl="1"/>
            <a:r>
              <a:rPr lang="en-GB" sz="3600" i="1" dirty="0"/>
              <a:t>If the parent was exercising PR, including consenting to the DoL, in a way which was said to be contrary to the child's best interests then such a decision would </a:t>
            </a:r>
            <a:r>
              <a:rPr lang="en-GB" sz="3600" b="1" i="1" u="sng" dirty="0"/>
              <a:t>no longer fall within the </a:t>
            </a:r>
            <a:r>
              <a:rPr lang="en-GB" sz="3600" b="1" i="1" u="sng" dirty="0">
                <a:solidFill>
                  <a:srgbClr val="FF0000"/>
                </a:solidFill>
              </a:rPr>
              <a:t>zone of parental responsibility.</a:t>
            </a:r>
          </a:p>
          <a:p>
            <a:endParaRPr lang="en-GB" dirty="0"/>
          </a:p>
        </p:txBody>
      </p:sp>
    </p:spTree>
    <p:extLst>
      <p:ext uri="{BB962C8B-B14F-4D97-AF65-F5344CB8AC3E}">
        <p14:creationId xmlns:p14="http://schemas.microsoft.com/office/powerpoint/2010/main" val="21390087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B089-BDD9-CAAE-5E8D-567F69DF41AA}"/>
              </a:ext>
            </a:extLst>
          </p:cNvPr>
          <p:cNvSpPr>
            <a:spLocks noGrp="1"/>
          </p:cNvSpPr>
          <p:nvPr>
            <p:ph type="title"/>
          </p:nvPr>
        </p:nvSpPr>
        <p:spPr>
          <a:xfrm>
            <a:off x="0" y="-381000"/>
            <a:ext cx="12192000" cy="1325563"/>
          </a:xfrm>
        </p:spPr>
        <p:txBody>
          <a:bodyPr/>
          <a:lstStyle/>
          <a:p>
            <a:r>
              <a:rPr lang="en-GB" dirty="0"/>
              <a:t>			 				</a:t>
            </a:r>
            <a:r>
              <a:rPr lang="en-GB" sz="3600" dirty="0"/>
              <a:t>Comment 39 Essex Chambers</a:t>
            </a:r>
            <a:endParaRPr lang="en-GB" dirty="0"/>
          </a:p>
        </p:txBody>
      </p:sp>
      <p:sp>
        <p:nvSpPr>
          <p:cNvPr id="3" name="Content Placeholder 2">
            <a:extLst>
              <a:ext uri="{FF2B5EF4-FFF2-40B4-BE49-F238E27FC236}">
                <a16:creationId xmlns:a16="http://schemas.microsoft.com/office/drawing/2014/main" id="{7BB27433-1CDA-95DE-53CD-C758DBBC528A}"/>
              </a:ext>
            </a:extLst>
          </p:cNvPr>
          <p:cNvSpPr>
            <a:spLocks noGrp="1"/>
          </p:cNvSpPr>
          <p:nvPr>
            <p:ph idx="1"/>
          </p:nvPr>
        </p:nvSpPr>
        <p:spPr>
          <a:xfrm>
            <a:off x="152401" y="723900"/>
            <a:ext cx="12039600" cy="6050611"/>
          </a:xfrm>
        </p:spPr>
        <p:txBody>
          <a:bodyPr>
            <a:normAutofit/>
          </a:bodyPr>
          <a:lstStyle/>
          <a:p>
            <a:r>
              <a:rPr lang="en-GB" sz="3200" dirty="0"/>
              <a:t>This judgment reaffirms the current understanding that natural parents (and testamentary guardians) </a:t>
            </a:r>
            <a:r>
              <a:rPr lang="en-GB" sz="3200" b="1" dirty="0">
                <a:solidFill>
                  <a:srgbClr val="FF0000"/>
                </a:solidFill>
              </a:rPr>
              <a:t>can consent </a:t>
            </a:r>
            <a:r>
              <a:rPr lang="en-GB" sz="3200" dirty="0">
                <a:solidFill>
                  <a:srgbClr val="FF0000"/>
                </a:solidFill>
              </a:rPr>
              <a:t>to the confinement of their under-16-year-old </a:t>
            </a:r>
          </a:p>
          <a:p>
            <a:r>
              <a:rPr lang="en-GB" sz="3600" b="1" u="sng" dirty="0">
                <a:solidFill>
                  <a:srgbClr val="FF0000"/>
                </a:solidFill>
              </a:rPr>
              <a:t>if</a:t>
            </a:r>
            <a:r>
              <a:rPr lang="en-GB" sz="3200" b="1" dirty="0">
                <a:solidFill>
                  <a:srgbClr val="FF0000"/>
                </a:solidFill>
              </a:rPr>
              <a:t> the arrangements are in the child’s best interests. </a:t>
            </a:r>
          </a:p>
          <a:p>
            <a:r>
              <a:rPr lang="en-GB" sz="3200" dirty="0"/>
              <a:t>As a result, </a:t>
            </a:r>
            <a:r>
              <a:rPr lang="en-GB" sz="3200" b="1" u="sng" dirty="0"/>
              <a:t>no DoL occurs </a:t>
            </a:r>
            <a:r>
              <a:rPr lang="en-GB" sz="3200" dirty="0"/>
              <a:t>because the subjective element of the Storck trinity (objective-subjective-state responsibility) is not made out. </a:t>
            </a:r>
          </a:p>
          <a:p>
            <a:r>
              <a:rPr lang="en-GB" sz="3200" dirty="0"/>
              <a:t>Perhaps owing to the parties’ arguments, within the judgment there is not an insignificant amount of analysis of the </a:t>
            </a:r>
            <a:r>
              <a:rPr lang="en-GB" sz="3200" b="1" dirty="0"/>
              <a:t>role of a child’s particular characteristics </a:t>
            </a:r>
            <a:r>
              <a:rPr lang="en-GB" sz="3200" dirty="0"/>
              <a:t>when considering the objective element of confinement. </a:t>
            </a:r>
          </a:p>
        </p:txBody>
      </p:sp>
    </p:spTree>
    <p:extLst>
      <p:ext uri="{BB962C8B-B14F-4D97-AF65-F5344CB8AC3E}">
        <p14:creationId xmlns:p14="http://schemas.microsoft.com/office/powerpoint/2010/main" val="3969248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5CFEC-F507-92F7-0E65-DF0470CC9124}"/>
              </a:ext>
            </a:extLst>
          </p:cNvPr>
          <p:cNvSpPr>
            <a:spLocks noGrp="1"/>
          </p:cNvSpPr>
          <p:nvPr>
            <p:ph idx="1"/>
          </p:nvPr>
        </p:nvSpPr>
        <p:spPr>
          <a:xfrm>
            <a:off x="285751" y="-66675"/>
            <a:ext cx="11830050" cy="6743700"/>
          </a:xfrm>
        </p:spPr>
        <p:txBody>
          <a:bodyPr>
            <a:normAutofit/>
          </a:bodyPr>
          <a:lstStyle/>
          <a:p>
            <a:r>
              <a:rPr lang="en-GB" sz="3600" dirty="0">
                <a:solidFill>
                  <a:srgbClr val="FF0000"/>
                </a:solidFill>
              </a:rPr>
              <a:t>Child’s </a:t>
            </a:r>
            <a:r>
              <a:rPr lang="en-GB" sz="3600" b="1" dirty="0">
                <a:solidFill>
                  <a:srgbClr val="FF0000"/>
                </a:solidFill>
              </a:rPr>
              <a:t>particular characteristics </a:t>
            </a:r>
            <a:r>
              <a:rPr lang="en-GB" sz="3600" dirty="0">
                <a:solidFill>
                  <a:srgbClr val="FF0000"/>
                </a:solidFill>
              </a:rPr>
              <a:t>are </a:t>
            </a:r>
            <a:r>
              <a:rPr lang="en-GB" sz="3600" b="1" dirty="0">
                <a:solidFill>
                  <a:srgbClr val="FF0000"/>
                </a:solidFill>
              </a:rPr>
              <a:t>relevant</a:t>
            </a:r>
          </a:p>
          <a:p>
            <a:r>
              <a:rPr lang="en-GB" sz="3600" dirty="0">
                <a:solidFill>
                  <a:schemeClr val="tx1"/>
                </a:solidFill>
              </a:rPr>
              <a:t>when determining if in </a:t>
            </a:r>
            <a:r>
              <a:rPr lang="en-GB" sz="3600" b="1" dirty="0">
                <a:solidFill>
                  <a:schemeClr val="tx1"/>
                </a:solidFill>
              </a:rPr>
              <a:t>best interests </a:t>
            </a:r>
            <a:r>
              <a:rPr lang="en-GB" sz="3600" dirty="0">
                <a:solidFill>
                  <a:schemeClr val="tx1"/>
                </a:solidFill>
              </a:rPr>
              <a:t>and, </a:t>
            </a:r>
          </a:p>
          <a:p>
            <a:r>
              <a:rPr lang="en-GB" sz="3600" dirty="0">
                <a:solidFill>
                  <a:schemeClr val="tx1"/>
                </a:solidFill>
              </a:rPr>
              <a:t>therefore, whether it is an </a:t>
            </a:r>
            <a:r>
              <a:rPr lang="en-GB" sz="3600" b="1" dirty="0">
                <a:solidFill>
                  <a:schemeClr val="tx1"/>
                </a:solidFill>
              </a:rPr>
              <a:t>appropriate exercise of PR </a:t>
            </a:r>
            <a:r>
              <a:rPr lang="en-GB" sz="3600" dirty="0">
                <a:solidFill>
                  <a:schemeClr val="tx1"/>
                </a:solidFill>
              </a:rPr>
              <a:t>to consent. </a:t>
            </a:r>
          </a:p>
          <a:p>
            <a:pPr lvl="1"/>
            <a:r>
              <a:rPr lang="en-GB" sz="3200" dirty="0">
                <a:solidFill>
                  <a:schemeClr val="tx1"/>
                </a:solidFill>
              </a:rPr>
              <a:t>accords with Keehan J in Re D [2015] EWHC 922 (Fam): 57.</a:t>
            </a:r>
          </a:p>
          <a:p>
            <a:r>
              <a:rPr lang="en-GB" sz="3600" dirty="0">
                <a:solidFill>
                  <a:schemeClr val="tx1"/>
                </a:solidFill>
              </a:rPr>
              <a:t>The decisions which might be said to come </a:t>
            </a:r>
            <a:r>
              <a:rPr lang="en-GB" sz="3600" b="1" u="sng" dirty="0">
                <a:solidFill>
                  <a:schemeClr val="tx1"/>
                </a:solidFill>
              </a:rPr>
              <a:t>within ZPR </a:t>
            </a:r>
            <a:r>
              <a:rPr lang="en-GB" sz="3600" dirty="0">
                <a:solidFill>
                  <a:schemeClr val="tx1"/>
                </a:solidFill>
              </a:rPr>
              <a:t>for a 15 who did not suffer from the conditions with which D has been diagnosed </a:t>
            </a:r>
          </a:p>
          <a:p>
            <a:r>
              <a:rPr lang="en-GB" sz="3600" dirty="0">
                <a:solidFill>
                  <a:schemeClr val="tx1"/>
                </a:solidFill>
              </a:rPr>
              <a:t>will be of a </a:t>
            </a:r>
            <a:r>
              <a:rPr lang="en-GB" sz="3600" b="1" dirty="0">
                <a:solidFill>
                  <a:schemeClr val="tx1"/>
                </a:solidFill>
              </a:rPr>
              <a:t>wholly different </a:t>
            </a:r>
            <a:r>
              <a:rPr lang="en-GB" sz="3600" dirty="0">
                <a:solidFill>
                  <a:schemeClr val="tx1"/>
                </a:solidFill>
              </a:rPr>
              <a:t>order from those decisions which have to be taken by parents whose 15 year old son suffers with D’s disabilities. </a:t>
            </a:r>
          </a:p>
        </p:txBody>
      </p:sp>
    </p:spTree>
    <p:extLst>
      <p:ext uri="{BB962C8B-B14F-4D97-AF65-F5344CB8AC3E}">
        <p14:creationId xmlns:p14="http://schemas.microsoft.com/office/powerpoint/2010/main" val="2083143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BCE8291-1EFC-412C-807B-30B96CFD3F9D}"/>
              </a:ext>
            </a:extLst>
          </p:cNvPr>
          <p:cNvPicPr>
            <a:picLocks noGrp="1" noChangeAspect="1"/>
          </p:cNvPicPr>
          <p:nvPr>
            <p:ph idx="1"/>
          </p:nvPr>
        </p:nvPicPr>
        <p:blipFill rotWithShape="1">
          <a:blip r:embed="rId2"/>
          <a:srcRect l="33308" t="15101" r="3240" b="14285"/>
          <a:stretch/>
        </p:blipFill>
        <p:spPr>
          <a:xfrm>
            <a:off x="1225460" y="683394"/>
            <a:ext cx="9908963" cy="5208369"/>
          </a:xfrm>
          <a:prstGeom prst="rect">
            <a:avLst/>
          </a:prstGeom>
        </p:spPr>
      </p:pic>
    </p:spTree>
    <p:extLst>
      <p:ext uri="{BB962C8B-B14F-4D97-AF65-F5344CB8AC3E}">
        <p14:creationId xmlns:p14="http://schemas.microsoft.com/office/powerpoint/2010/main" val="1183435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4C906C-30DB-D8EB-8192-927D2CE95FF9}"/>
              </a:ext>
            </a:extLst>
          </p:cNvPr>
          <p:cNvSpPr>
            <a:spLocks noGrp="1"/>
          </p:cNvSpPr>
          <p:nvPr>
            <p:ph idx="1"/>
          </p:nvPr>
        </p:nvSpPr>
        <p:spPr>
          <a:xfrm>
            <a:off x="123825" y="66675"/>
            <a:ext cx="11991975" cy="6110288"/>
          </a:xfrm>
        </p:spPr>
        <p:txBody>
          <a:bodyPr>
            <a:normAutofit/>
          </a:bodyPr>
          <a:lstStyle/>
          <a:p>
            <a:r>
              <a:rPr lang="en-GB" sz="3600" dirty="0"/>
              <a:t>Decision to keep such a 15 year old under constant supervision and control </a:t>
            </a:r>
          </a:p>
          <a:p>
            <a:r>
              <a:rPr lang="en-GB" sz="3600" dirty="0"/>
              <a:t>would undoubtedly be considered an inappropriate exercise of PR and would probably amount to </a:t>
            </a:r>
            <a:r>
              <a:rPr lang="en-GB" sz="3600" b="1" dirty="0">
                <a:solidFill>
                  <a:srgbClr val="FF0000"/>
                </a:solidFill>
              </a:rPr>
              <a:t>ill treatment</a:t>
            </a:r>
            <a:r>
              <a:rPr lang="en-GB" sz="3600" dirty="0"/>
              <a:t>. </a:t>
            </a:r>
          </a:p>
          <a:p>
            <a:r>
              <a:rPr lang="en-GB" sz="3600" b="1" dirty="0">
                <a:solidFill>
                  <a:schemeClr val="tx1"/>
                </a:solidFill>
              </a:rPr>
              <a:t>Autistic 15 </a:t>
            </a:r>
            <a:r>
              <a:rPr lang="en-GB" sz="3600" dirty="0"/>
              <a:t>- erratic, challenging and potentially harmful behaviours under constant supervision and control is a </a:t>
            </a:r>
            <a:r>
              <a:rPr lang="en-GB" sz="3600" b="1" dirty="0">
                <a:solidFill>
                  <a:srgbClr val="FF0000"/>
                </a:solidFill>
              </a:rPr>
              <a:t>quite different matter</a:t>
            </a:r>
            <a:r>
              <a:rPr lang="en-GB" sz="3600" dirty="0"/>
              <a:t>; to do otherwise would be neglectful. </a:t>
            </a:r>
          </a:p>
          <a:p>
            <a:r>
              <a:rPr lang="en-GB" sz="3600" dirty="0"/>
              <a:t>In such a case I consider the decision to keep this young person under constant supervision and control is the </a:t>
            </a:r>
            <a:r>
              <a:rPr lang="en-GB" sz="3600" b="1" dirty="0">
                <a:solidFill>
                  <a:srgbClr val="FF0000"/>
                </a:solidFill>
              </a:rPr>
              <a:t>proper exercise of parental responsibility</a:t>
            </a:r>
          </a:p>
          <a:p>
            <a:endParaRPr lang="en-GB" dirty="0"/>
          </a:p>
        </p:txBody>
      </p:sp>
    </p:spTree>
    <p:extLst>
      <p:ext uri="{BB962C8B-B14F-4D97-AF65-F5344CB8AC3E}">
        <p14:creationId xmlns:p14="http://schemas.microsoft.com/office/powerpoint/2010/main" val="118684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B2E4-A714-4184-54F1-8A0DA5783BF4}"/>
              </a:ext>
            </a:extLst>
          </p:cNvPr>
          <p:cNvSpPr>
            <a:spLocks noGrp="1"/>
          </p:cNvSpPr>
          <p:nvPr>
            <p:ph type="title"/>
          </p:nvPr>
        </p:nvSpPr>
        <p:spPr>
          <a:xfrm>
            <a:off x="140414" y="-230188"/>
            <a:ext cx="11928297" cy="1325563"/>
          </a:xfrm>
        </p:spPr>
        <p:txBody>
          <a:bodyPr>
            <a:normAutofit/>
          </a:bodyPr>
          <a:lstStyle/>
          <a:p>
            <a:pPr algn="ctr"/>
            <a:r>
              <a:rPr lang="en-GB" sz="2800" dirty="0"/>
              <a:t>Lancashire CC v PX &amp; Others [2022] EWHC 2379 (Fam) (21.09.22)(HHJ Burrows)</a:t>
            </a:r>
          </a:p>
        </p:txBody>
      </p:sp>
      <p:sp>
        <p:nvSpPr>
          <p:cNvPr id="3" name="Content Placeholder 2">
            <a:extLst>
              <a:ext uri="{FF2B5EF4-FFF2-40B4-BE49-F238E27FC236}">
                <a16:creationId xmlns:a16="http://schemas.microsoft.com/office/drawing/2014/main" id="{82D30304-7A7B-3934-FB86-B59900FFE4A5}"/>
              </a:ext>
            </a:extLst>
          </p:cNvPr>
          <p:cNvSpPr>
            <a:spLocks noGrp="1"/>
          </p:cNvSpPr>
          <p:nvPr>
            <p:ph idx="1"/>
          </p:nvPr>
        </p:nvSpPr>
        <p:spPr>
          <a:xfrm>
            <a:off x="0" y="819150"/>
            <a:ext cx="12192000" cy="5800725"/>
          </a:xfrm>
        </p:spPr>
        <p:txBody>
          <a:bodyPr>
            <a:normAutofit fontScale="92500" lnSpcReduction="20000"/>
          </a:bodyPr>
          <a:lstStyle/>
          <a:p>
            <a:r>
              <a:rPr lang="en-GB" dirty="0"/>
              <a:t>PX </a:t>
            </a:r>
            <a:r>
              <a:rPr lang="en-GB" b="1" dirty="0">
                <a:solidFill>
                  <a:srgbClr val="FF0000"/>
                </a:solidFill>
              </a:rPr>
              <a:t>15</a:t>
            </a:r>
            <a:r>
              <a:rPr lang="en-GB" dirty="0"/>
              <a:t> ADHD, LD, frequent epileptic seizures every day </a:t>
            </a:r>
          </a:p>
          <a:p>
            <a:r>
              <a:rPr lang="en-GB" dirty="0"/>
              <a:t>Accommodated by LA under </a:t>
            </a:r>
            <a:r>
              <a:rPr lang="en-GB" b="1" dirty="0"/>
              <a:t>s.20 CA</a:t>
            </a:r>
          </a:p>
          <a:p>
            <a:r>
              <a:rPr lang="en-GB" dirty="0"/>
              <a:t>1:1 in placement 2:1 . </a:t>
            </a:r>
          </a:p>
          <a:p>
            <a:r>
              <a:rPr lang="en-GB" dirty="0"/>
              <a:t>Support all aspects of his care and meds</a:t>
            </a:r>
          </a:p>
          <a:p>
            <a:r>
              <a:rPr lang="en-GB" dirty="0"/>
              <a:t>Restraint last resort. </a:t>
            </a:r>
          </a:p>
          <a:p>
            <a:r>
              <a:rPr lang="en-GB" dirty="0"/>
              <a:t>An application under </a:t>
            </a:r>
            <a:r>
              <a:rPr lang="en-GB" b="1" dirty="0">
                <a:solidFill>
                  <a:srgbClr val="FF0000"/>
                </a:solidFill>
              </a:rPr>
              <a:t>IJ to authorise PX’s DoL</a:t>
            </a:r>
          </a:p>
          <a:p>
            <a:r>
              <a:rPr lang="en-GB" dirty="0"/>
              <a:t>HHJ Burrows agreed with </a:t>
            </a:r>
            <a:r>
              <a:rPr lang="en-GB" b="1" dirty="0"/>
              <a:t>comparator</a:t>
            </a:r>
            <a:r>
              <a:rPr lang="en-GB" dirty="0"/>
              <a:t> approach in determining whether a child under 16 was DoL.</a:t>
            </a:r>
          </a:p>
          <a:p>
            <a:r>
              <a:rPr lang="en-GB" dirty="0"/>
              <a:t>Are “</a:t>
            </a:r>
            <a:r>
              <a:rPr lang="en-GB" b="1" i="1" dirty="0"/>
              <a:t>restrictions imposed beyond </a:t>
            </a:r>
            <a:r>
              <a:rPr lang="en-GB" i="1" dirty="0"/>
              <a:t>what one would expect to be imposed on an </a:t>
            </a:r>
            <a:r>
              <a:rPr lang="en-GB" i="1" dirty="0">
                <a:solidFill>
                  <a:srgbClr val="FF0000"/>
                </a:solidFill>
              </a:rPr>
              <a:t>average child </a:t>
            </a:r>
            <a:r>
              <a:rPr lang="en-GB" i="1" dirty="0"/>
              <a:t>of 15, without mental health issues and challenging behaviour</a:t>
            </a:r>
            <a:r>
              <a:rPr lang="en-GB" dirty="0"/>
              <a:t>?” </a:t>
            </a:r>
          </a:p>
          <a:p>
            <a:r>
              <a:rPr lang="en-GB" b="1" dirty="0"/>
              <a:t>Not </a:t>
            </a:r>
            <a:r>
              <a:rPr lang="en-GB" dirty="0"/>
              <a:t>“</a:t>
            </a:r>
            <a:r>
              <a:rPr lang="en-GB" i="1" dirty="0"/>
              <a:t>a 15-year-old with the </a:t>
            </a:r>
            <a:r>
              <a:rPr lang="en-GB" b="1" i="1" dirty="0"/>
              <a:t>same characteristics </a:t>
            </a:r>
            <a:r>
              <a:rPr lang="en-GB" i="1" dirty="0"/>
              <a:t>as PX</a:t>
            </a:r>
            <a:r>
              <a:rPr lang="en-GB" dirty="0"/>
              <a:t>”, otherwise the test risked being discriminatory on the grounds of disability.</a:t>
            </a:r>
          </a:p>
          <a:p>
            <a:endParaRPr lang="en-GB" dirty="0"/>
          </a:p>
        </p:txBody>
      </p:sp>
      <p:pic>
        <p:nvPicPr>
          <p:cNvPr id="4" name="Picture 3">
            <a:extLst>
              <a:ext uri="{FF2B5EF4-FFF2-40B4-BE49-F238E27FC236}">
                <a16:creationId xmlns:a16="http://schemas.microsoft.com/office/drawing/2014/main" id="{AB7AD3D0-4548-C4EC-FA8C-ADB00139F671}"/>
              </a:ext>
            </a:extLst>
          </p:cNvPr>
          <p:cNvPicPr>
            <a:picLocks noChangeAspect="1"/>
          </p:cNvPicPr>
          <p:nvPr/>
        </p:nvPicPr>
        <p:blipFill rotWithShape="1">
          <a:blip r:embed="rId2"/>
          <a:srcRect r="14282"/>
          <a:stretch/>
        </p:blipFill>
        <p:spPr>
          <a:xfrm>
            <a:off x="8822193" y="957262"/>
            <a:ext cx="3229393" cy="2109787"/>
          </a:xfrm>
          <a:prstGeom prst="rect">
            <a:avLst/>
          </a:prstGeom>
        </p:spPr>
      </p:pic>
    </p:spTree>
    <p:extLst>
      <p:ext uri="{BB962C8B-B14F-4D97-AF65-F5344CB8AC3E}">
        <p14:creationId xmlns:p14="http://schemas.microsoft.com/office/powerpoint/2010/main" val="1642878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0E42BA-F3BA-0F18-4897-5308DC1C4045}"/>
              </a:ext>
            </a:extLst>
          </p:cNvPr>
          <p:cNvSpPr>
            <a:spLocks noGrp="1"/>
          </p:cNvSpPr>
          <p:nvPr>
            <p:ph idx="1"/>
          </p:nvPr>
        </p:nvSpPr>
        <p:spPr>
          <a:xfrm>
            <a:off x="1" y="63610"/>
            <a:ext cx="12117788" cy="6113353"/>
          </a:xfrm>
        </p:spPr>
        <p:txBody>
          <a:bodyPr>
            <a:normAutofit/>
          </a:bodyPr>
          <a:lstStyle/>
          <a:p>
            <a:r>
              <a:rPr lang="en-GB" sz="3600" b="1" dirty="0">
                <a:solidFill>
                  <a:srgbClr val="FF0000"/>
                </a:solidFill>
              </a:rPr>
              <a:t>Could parents consent to DoL?</a:t>
            </a:r>
          </a:p>
          <a:p>
            <a:r>
              <a:rPr lang="en-GB" sz="3600" dirty="0"/>
              <a:t>but for recent decision </a:t>
            </a:r>
            <a:r>
              <a:rPr lang="en-GB" sz="3600" i="1" dirty="0"/>
              <a:t>Lincolnshire County Council v TGA &amp; others [2022] EWHC 2323 (Fam)</a:t>
            </a:r>
            <a:r>
              <a:rPr lang="en-GB" sz="3600" dirty="0"/>
              <a:t>, </a:t>
            </a:r>
          </a:p>
          <a:p>
            <a:r>
              <a:rPr lang="en-GB" sz="3600" dirty="0"/>
              <a:t>HHJ Burrows </a:t>
            </a:r>
            <a:r>
              <a:rPr lang="en-GB" sz="3600" b="1" dirty="0"/>
              <a:t>would have held </a:t>
            </a:r>
          </a:p>
          <a:p>
            <a:r>
              <a:rPr lang="en-GB" sz="3600" dirty="0"/>
              <a:t>that arrangements </a:t>
            </a:r>
            <a:r>
              <a:rPr lang="en-GB" sz="3600" u="sng" dirty="0"/>
              <a:t>went far beyond </a:t>
            </a:r>
            <a:r>
              <a:rPr lang="en-GB" sz="3600" dirty="0"/>
              <a:t>what any parent should be called upon to approve or authorise. </a:t>
            </a:r>
          </a:p>
          <a:p>
            <a:r>
              <a:rPr lang="en-GB" sz="3600" dirty="0"/>
              <a:t>After all, “</a:t>
            </a:r>
            <a:r>
              <a:rPr lang="en-GB" sz="3600" i="1" dirty="0"/>
              <a:t>there is always a danger that good and devoted parents such as PX's might simply follow the advice given to them by clinicians and social workers who are, after all, agents of the State</a:t>
            </a:r>
            <a:r>
              <a:rPr lang="en-GB" sz="3600" dirty="0"/>
              <a:t>.” [ 53]</a:t>
            </a:r>
          </a:p>
        </p:txBody>
      </p:sp>
    </p:spTree>
    <p:extLst>
      <p:ext uri="{BB962C8B-B14F-4D97-AF65-F5344CB8AC3E}">
        <p14:creationId xmlns:p14="http://schemas.microsoft.com/office/powerpoint/2010/main" val="9370418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E39056-5023-F63E-64D1-71A653F92F7F}"/>
              </a:ext>
            </a:extLst>
          </p:cNvPr>
          <p:cNvSpPr>
            <a:spLocks noGrp="1"/>
          </p:cNvSpPr>
          <p:nvPr>
            <p:ph idx="1"/>
          </p:nvPr>
        </p:nvSpPr>
        <p:spPr>
          <a:xfrm>
            <a:off x="-129707" y="0"/>
            <a:ext cx="12321707" cy="6677025"/>
          </a:xfrm>
        </p:spPr>
        <p:txBody>
          <a:bodyPr>
            <a:normAutofit lnSpcReduction="10000"/>
          </a:bodyPr>
          <a:lstStyle/>
          <a:p>
            <a:pPr lvl="1"/>
            <a:r>
              <a:rPr lang="en-GB" sz="3200" i="1" dirty="0"/>
              <a:t>Art 5 is not engaged </a:t>
            </a:r>
            <a:r>
              <a:rPr lang="en-GB" sz="3200" b="1" i="1" dirty="0"/>
              <a:t>unless and until matter is referred to a Court</a:t>
            </a:r>
            <a:r>
              <a:rPr lang="en-GB" sz="3200" i="1" dirty="0"/>
              <a:t>. </a:t>
            </a:r>
          </a:p>
          <a:p>
            <a:pPr lvl="1"/>
            <a:r>
              <a:rPr lang="en-GB" sz="3200" i="1" dirty="0"/>
              <a:t>At that stage if, and only if the Court then concludes that it has to override the parent's decision because it is not in the child's best interests, is Art 5 engaged. </a:t>
            </a:r>
          </a:p>
          <a:p>
            <a:pPr lvl="1"/>
            <a:r>
              <a:rPr lang="en-GB" sz="3200" i="1" dirty="0"/>
              <a:t>That is because it is the </a:t>
            </a:r>
            <a:r>
              <a:rPr lang="en-GB" sz="3200" b="1" i="1" dirty="0"/>
              <a:t>Court that is authorising the State detention </a:t>
            </a:r>
            <a:r>
              <a:rPr lang="en-GB" sz="3200" i="1" dirty="0"/>
              <a:t>of the child rather than the parents, and the subjective limb in Art 5 is present.</a:t>
            </a:r>
          </a:p>
          <a:p>
            <a:r>
              <a:rPr lang="en-GB" dirty="0"/>
              <a:t>However, Lincolnshire held that </a:t>
            </a:r>
            <a:r>
              <a:rPr lang="en-GB" dirty="0">
                <a:solidFill>
                  <a:srgbClr val="FF0000"/>
                </a:solidFill>
              </a:rPr>
              <a:t>parents could consent to the confinement of their under-16 child </a:t>
            </a:r>
            <a:r>
              <a:rPr lang="en-GB" dirty="0"/>
              <a:t>and HHJ Burrows observed</a:t>
            </a:r>
          </a:p>
          <a:p>
            <a:pPr lvl="1"/>
            <a:r>
              <a:rPr lang="en-GB" sz="3200" i="1" dirty="0"/>
              <a:t>56. This means that the Court will </a:t>
            </a:r>
            <a:r>
              <a:rPr lang="en-GB" sz="3200" b="1" i="1" dirty="0"/>
              <a:t>only become involved if there is a dispute </a:t>
            </a:r>
            <a:r>
              <a:rPr lang="en-GB" sz="3200" i="1" dirty="0"/>
              <a:t>between the </a:t>
            </a:r>
            <a:r>
              <a:rPr lang="en-GB" sz="3200" i="1" dirty="0">
                <a:solidFill>
                  <a:srgbClr val="FF0000"/>
                </a:solidFill>
              </a:rPr>
              <a:t>parents and LA </a:t>
            </a:r>
            <a:r>
              <a:rPr lang="en-GB" sz="3200" i="1" dirty="0"/>
              <a:t>or other State body, </a:t>
            </a:r>
          </a:p>
          <a:p>
            <a:pPr lvl="1"/>
            <a:r>
              <a:rPr lang="en-GB" sz="3200" i="1" dirty="0"/>
              <a:t>such as the NHS, or between the parents themselves, as to what is in the child's best interests</a:t>
            </a:r>
            <a:r>
              <a:rPr lang="en-GB" sz="3200" dirty="0"/>
              <a:t>. </a:t>
            </a:r>
          </a:p>
          <a:p>
            <a:endParaRPr lang="en-GB" dirty="0"/>
          </a:p>
        </p:txBody>
      </p:sp>
    </p:spTree>
    <p:extLst>
      <p:ext uri="{BB962C8B-B14F-4D97-AF65-F5344CB8AC3E}">
        <p14:creationId xmlns:p14="http://schemas.microsoft.com/office/powerpoint/2010/main" val="2232450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525DB-7D94-AD3F-5109-1931AA7BE868}"/>
              </a:ext>
            </a:extLst>
          </p:cNvPr>
          <p:cNvSpPr>
            <a:spLocks noGrp="1"/>
          </p:cNvSpPr>
          <p:nvPr>
            <p:ph idx="1"/>
          </p:nvPr>
        </p:nvSpPr>
        <p:spPr>
          <a:xfrm>
            <a:off x="1" y="0"/>
            <a:ext cx="12191999" cy="6176963"/>
          </a:xfrm>
        </p:spPr>
        <p:txBody>
          <a:bodyPr>
            <a:noAutofit/>
          </a:bodyPr>
          <a:lstStyle/>
          <a:p>
            <a:r>
              <a:rPr lang="en-GB" dirty="0"/>
              <a:t>PX’s parents were held to be </a:t>
            </a:r>
            <a:r>
              <a:rPr lang="en-GB" dirty="0">
                <a:solidFill>
                  <a:srgbClr val="FF0000"/>
                </a:solidFill>
              </a:rPr>
              <a:t>entitled to use their PR </a:t>
            </a:r>
            <a:r>
              <a:rPr lang="en-GB" dirty="0"/>
              <a:t>to consent to DoL and, given the consensus that the same was in his </a:t>
            </a:r>
            <a:r>
              <a:rPr lang="en-GB" dirty="0">
                <a:solidFill>
                  <a:srgbClr val="FF0000"/>
                </a:solidFill>
              </a:rPr>
              <a:t>best interests</a:t>
            </a:r>
            <a:r>
              <a:rPr lang="en-GB" dirty="0"/>
              <a:t>, </a:t>
            </a:r>
          </a:p>
          <a:p>
            <a:pPr lvl="1"/>
            <a:r>
              <a:rPr lang="en-GB" i="1" dirty="0"/>
              <a:t>“the court has no business interfering</a:t>
            </a:r>
            <a:r>
              <a:rPr lang="en-GB" dirty="0"/>
              <a:t>” with their exercise of it (57). </a:t>
            </a:r>
          </a:p>
          <a:p>
            <a:r>
              <a:rPr lang="en-GB" dirty="0"/>
              <a:t>The judge went on to note: </a:t>
            </a:r>
          </a:p>
          <a:p>
            <a:pPr lvl="1"/>
            <a:r>
              <a:rPr lang="en-GB" sz="3200" i="1" dirty="0"/>
              <a:t>59. Ironically, of course, had I concluded that PX ought to be subject to a </a:t>
            </a:r>
            <a:r>
              <a:rPr lang="en-GB" sz="3200" b="1" i="1" dirty="0"/>
              <a:t>care order</a:t>
            </a:r>
            <a:r>
              <a:rPr lang="en-GB" sz="3200" i="1" dirty="0"/>
              <a:t>, I would have been </a:t>
            </a:r>
            <a:r>
              <a:rPr lang="en-GB" sz="3200" b="1" i="1" dirty="0"/>
              <a:t>required to authorise his DoL</a:t>
            </a:r>
          </a:p>
          <a:p>
            <a:pPr lvl="1"/>
            <a:r>
              <a:rPr lang="en-GB" sz="3200" i="1" dirty="0"/>
              <a:t>The law, however, is that where parents agree with statutory bodies as to what care provision is in the best interests of their </a:t>
            </a:r>
            <a:r>
              <a:rPr lang="en-GB" sz="3200" i="1" dirty="0">
                <a:solidFill>
                  <a:srgbClr val="FF0000"/>
                </a:solidFill>
              </a:rPr>
              <a:t>under 16</a:t>
            </a:r>
          </a:p>
          <a:p>
            <a:pPr lvl="1"/>
            <a:r>
              <a:rPr lang="en-GB" sz="3200" i="1" dirty="0"/>
              <a:t>there is no place for the Court to intervene as a separate guarantor of the human rights of the child. </a:t>
            </a:r>
          </a:p>
          <a:p>
            <a:pPr lvl="1"/>
            <a:r>
              <a:rPr lang="en-GB" sz="3200" i="1" dirty="0"/>
              <a:t>However, PX will be 16 in two months’ time so the matter would need to pass to CoP for future authorisation. [62]</a:t>
            </a:r>
          </a:p>
        </p:txBody>
      </p:sp>
    </p:spTree>
    <p:extLst>
      <p:ext uri="{BB962C8B-B14F-4D97-AF65-F5344CB8AC3E}">
        <p14:creationId xmlns:p14="http://schemas.microsoft.com/office/powerpoint/2010/main" val="2046269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USING THE MHA</a:t>
            </a:r>
          </a:p>
        </p:txBody>
      </p:sp>
      <p:pic>
        <p:nvPicPr>
          <p:cNvPr id="4" name="Content Placeholder 3" descr="BD06663_"/>
          <p:cNvPicPr>
            <a:picLocks noGrp="1" noChangeAspect="1" noChangeArrowheads="1"/>
          </p:cNvPicPr>
          <p:nvPr>
            <p:ph idx="1"/>
          </p:nvPr>
        </p:nvPicPr>
        <p:blipFill>
          <a:blip r:embed="rId2" cstate="print"/>
          <a:srcRect/>
          <a:stretch>
            <a:fillRect/>
          </a:stretch>
        </p:blipFill>
        <p:spPr bwMode="auto">
          <a:xfrm>
            <a:off x="3885884" y="2459974"/>
            <a:ext cx="4095809" cy="3552032"/>
          </a:xfrm>
          <a:prstGeom prst="rect">
            <a:avLst/>
          </a:prstGeom>
          <a:noFill/>
          <a:ln w="9525">
            <a:noFill/>
            <a:miter lim="800000"/>
            <a:headEnd/>
            <a:tailEnd/>
          </a:ln>
        </p:spPr>
      </p:pic>
    </p:spTree>
    <p:extLst>
      <p:ext uri="{BB962C8B-B14F-4D97-AF65-F5344CB8AC3E}">
        <p14:creationId xmlns:p14="http://schemas.microsoft.com/office/powerpoint/2010/main" val="4042477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a:xfrm>
            <a:off x="600075" y="-32455"/>
            <a:ext cx="11106150" cy="857250"/>
          </a:xfrm>
        </p:spPr>
        <p:txBody>
          <a:bodyPr rtlCol="0">
            <a:normAutofit fontScale="90000"/>
          </a:bodyPr>
          <a:lstStyle/>
          <a:p>
            <a:pPr algn="ctr" eaLnBrk="1" fontAlgn="auto" hangingPunct="1">
              <a:spcAft>
                <a:spcPts val="0"/>
              </a:spcAft>
              <a:defRPr/>
            </a:pPr>
            <a:r>
              <a:rPr lang="en-GB" altLang="en-US" sz="3000" dirty="0">
                <a:latin typeface="+mn-lt"/>
                <a:cs typeface="Arial" panose="020B0604020202020204" pitchFamily="34" charset="0"/>
              </a:rPr>
              <a:t>When can MHA be used to authorise a DoL??</a:t>
            </a:r>
            <a:br>
              <a:rPr lang="en-GB" altLang="en-US" sz="3000" dirty="0">
                <a:latin typeface="+mn-lt"/>
                <a:cs typeface="Arial" panose="020B0604020202020204" pitchFamily="34" charset="0"/>
              </a:rPr>
            </a:br>
            <a:r>
              <a:rPr lang="en-GB" altLang="en-US" sz="3000" dirty="0">
                <a:latin typeface="+mn-lt"/>
                <a:cs typeface="Arial" panose="020B0604020202020204" pitchFamily="34" charset="0"/>
              </a:rPr>
              <a:t>			</a:t>
            </a:r>
            <a:r>
              <a:rPr lang="en-GB" altLang="en-US" sz="3200" dirty="0">
                <a:solidFill>
                  <a:srgbClr val="FF0000"/>
                </a:solidFill>
                <a:latin typeface="+mn-lt"/>
                <a:cs typeface="Arial" panose="020B0604020202020204" pitchFamily="34" charset="0"/>
              </a:rPr>
              <a:t>s.3 MHA - TREATMENT</a:t>
            </a:r>
            <a:r>
              <a:rPr lang="en-GB" altLang="en-US" sz="3200" dirty="0">
                <a:latin typeface="+mn-lt"/>
                <a:cs typeface="Arial" panose="020B0604020202020204" pitchFamily="34" charset="0"/>
              </a:rPr>
              <a:t>	</a:t>
            </a:r>
            <a:r>
              <a:rPr lang="en-GB" altLang="en-US" sz="3000" dirty="0">
                <a:latin typeface="+mn-lt"/>
                <a:cs typeface="Arial" panose="020B0604020202020204" pitchFamily="34" charset="0"/>
              </a:rPr>
              <a:t>			</a:t>
            </a:r>
          </a:p>
        </p:txBody>
      </p:sp>
      <p:sp>
        <p:nvSpPr>
          <p:cNvPr id="355331" name="Rectangle 3"/>
          <p:cNvSpPr>
            <a:spLocks noGrp="1" noChangeArrowheads="1"/>
          </p:cNvSpPr>
          <p:nvPr>
            <p:ph idx="1"/>
          </p:nvPr>
        </p:nvSpPr>
        <p:spPr>
          <a:xfrm>
            <a:off x="333375" y="824795"/>
            <a:ext cx="8405813" cy="6033205"/>
          </a:xfrm>
        </p:spPr>
        <p:txBody>
          <a:bodyPr rtlCol="0">
            <a:normAutofit/>
          </a:bodyPr>
          <a:lstStyle/>
          <a:p>
            <a:pPr marL="144661" indent="-144661" eaLnBrk="1" fontAlgn="auto" hangingPunct="1">
              <a:spcAft>
                <a:spcPts val="0"/>
              </a:spcAft>
              <a:defRPr/>
            </a:pPr>
            <a:r>
              <a:rPr lang="en-GB" altLang="en-US" sz="2100" dirty="0">
                <a:cs typeface="Arial" panose="020B0604020202020204" pitchFamily="34" charset="0"/>
              </a:rPr>
              <a:t> </a:t>
            </a:r>
            <a:r>
              <a:rPr lang="en-GB" altLang="en-US" sz="2800" dirty="0">
                <a:solidFill>
                  <a:schemeClr val="tx1"/>
                </a:solidFill>
                <a:cs typeface="Arial" panose="020B0604020202020204" pitchFamily="34" charset="0"/>
              </a:rPr>
              <a:t>MENTALLY DISORDERED</a:t>
            </a:r>
          </a:p>
          <a:p>
            <a:pPr marL="144661" indent="-144661" eaLnBrk="1" fontAlgn="auto" hangingPunct="1">
              <a:spcAft>
                <a:spcPts val="0"/>
              </a:spcAft>
              <a:defRPr/>
            </a:pPr>
            <a:r>
              <a:rPr lang="en-GB" altLang="en-US" sz="2800" dirty="0">
                <a:solidFill>
                  <a:schemeClr val="tx1"/>
                </a:solidFill>
                <a:cs typeface="Arial" panose="020B0604020202020204" pitchFamily="34" charset="0"/>
              </a:rPr>
              <a:t> NATURE OR DEGREE</a:t>
            </a:r>
          </a:p>
          <a:p>
            <a:pPr marL="144661" indent="-144661" eaLnBrk="1" fontAlgn="auto" hangingPunct="1">
              <a:spcAft>
                <a:spcPts val="0"/>
              </a:spcAft>
              <a:defRPr/>
            </a:pPr>
            <a:r>
              <a:rPr lang="en-GB" altLang="en-US" sz="2800" dirty="0">
                <a:solidFill>
                  <a:schemeClr val="tx1"/>
                </a:solidFill>
                <a:cs typeface="Arial" panose="020B0604020202020204" pitchFamily="34" charset="0"/>
              </a:rPr>
              <a:t> APPROPRIATE </a:t>
            </a:r>
          </a:p>
          <a:p>
            <a:pPr marL="144661" indent="-144661" eaLnBrk="1" fontAlgn="auto" hangingPunct="1">
              <a:spcAft>
                <a:spcPts val="0"/>
              </a:spcAft>
              <a:defRPr/>
            </a:pPr>
            <a:r>
              <a:rPr lang="en-GB" altLang="en-US" sz="2800" dirty="0">
                <a:solidFill>
                  <a:schemeClr val="tx1"/>
                </a:solidFill>
                <a:cs typeface="Arial" panose="020B0604020202020204" pitchFamily="34" charset="0"/>
              </a:rPr>
              <a:t> DETAINED</a:t>
            </a:r>
          </a:p>
          <a:p>
            <a:pPr marL="144661" indent="-144661" eaLnBrk="1" fontAlgn="auto" hangingPunct="1">
              <a:spcAft>
                <a:spcPts val="0"/>
              </a:spcAft>
              <a:defRPr/>
            </a:pPr>
            <a:r>
              <a:rPr lang="en-GB" altLang="en-US" sz="2800" dirty="0">
                <a:solidFill>
                  <a:schemeClr val="tx1"/>
                </a:solidFill>
                <a:cs typeface="Arial" panose="020B0604020202020204" pitchFamily="34" charset="0"/>
              </a:rPr>
              <a:t> </a:t>
            </a:r>
            <a:r>
              <a:rPr lang="en-GB" altLang="en-US" sz="2800" b="1" u="sng" dirty="0">
                <a:solidFill>
                  <a:srgbClr val="FF0000"/>
                </a:solidFill>
                <a:cs typeface="Arial" panose="020B0604020202020204" pitchFamily="34" charset="0"/>
              </a:rPr>
              <a:t>HOSPITAL</a:t>
            </a:r>
          </a:p>
          <a:p>
            <a:pPr marL="144661" indent="-144661" eaLnBrk="1" fontAlgn="auto" hangingPunct="1">
              <a:spcAft>
                <a:spcPts val="0"/>
              </a:spcAft>
              <a:defRPr/>
            </a:pPr>
            <a:r>
              <a:rPr lang="en-GB" altLang="en-US" sz="2800" dirty="0">
                <a:solidFill>
                  <a:schemeClr val="tx1"/>
                </a:solidFill>
                <a:cs typeface="Arial" panose="020B0604020202020204" pitchFamily="34" charset="0"/>
              </a:rPr>
              <a:t> TREATMENT</a:t>
            </a:r>
          </a:p>
          <a:p>
            <a:pPr marL="144661" indent="-144661" eaLnBrk="1" fontAlgn="auto" hangingPunct="1">
              <a:spcAft>
                <a:spcPts val="0"/>
              </a:spcAft>
              <a:defRPr/>
            </a:pPr>
            <a:r>
              <a:rPr lang="en-GB" altLang="en-US" sz="2800" dirty="0">
                <a:solidFill>
                  <a:schemeClr val="tx1"/>
                </a:solidFill>
                <a:cs typeface="Arial" panose="020B0604020202020204" pitchFamily="34" charset="0"/>
              </a:rPr>
              <a:t> HEALTH or</a:t>
            </a:r>
          </a:p>
          <a:p>
            <a:pPr marL="144661" indent="-144661" eaLnBrk="1" fontAlgn="auto" hangingPunct="1">
              <a:spcAft>
                <a:spcPts val="0"/>
              </a:spcAft>
              <a:defRPr/>
            </a:pPr>
            <a:r>
              <a:rPr lang="en-GB" altLang="en-US" sz="2800" dirty="0">
                <a:solidFill>
                  <a:schemeClr val="tx1"/>
                </a:solidFill>
                <a:cs typeface="Arial" panose="020B0604020202020204" pitchFamily="34" charset="0"/>
              </a:rPr>
              <a:t> SAFETY or</a:t>
            </a:r>
          </a:p>
          <a:p>
            <a:pPr marL="144661" indent="-144661" eaLnBrk="1" fontAlgn="auto" hangingPunct="1">
              <a:spcAft>
                <a:spcPts val="0"/>
              </a:spcAft>
              <a:defRPr/>
            </a:pPr>
            <a:r>
              <a:rPr lang="en-GB" altLang="en-US" sz="2800" dirty="0">
                <a:solidFill>
                  <a:schemeClr val="tx1"/>
                </a:solidFill>
                <a:cs typeface="Arial" panose="020B0604020202020204" pitchFamily="34" charset="0"/>
              </a:rPr>
              <a:t> PROTECTION OF OTHERS</a:t>
            </a:r>
          </a:p>
          <a:p>
            <a:pPr marL="144661" indent="-144661" eaLnBrk="1" fontAlgn="auto" hangingPunct="1">
              <a:spcAft>
                <a:spcPts val="0"/>
              </a:spcAft>
              <a:defRPr/>
            </a:pPr>
            <a:r>
              <a:rPr lang="en-GB" altLang="en-US" sz="2800" b="1" u="sng" dirty="0">
                <a:solidFill>
                  <a:schemeClr val="tx1"/>
                </a:solidFill>
                <a:cs typeface="Arial" panose="020B0604020202020204" pitchFamily="34" charset="0"/>
              </a:rPr>
              <a:t> APPROPRIATE MEDICAL TREATMENT IS AVAILABLE</a:t>
            </a:r>
          </a:p>
          <a:p>
            <a:pPr marL="144661" indent="-144661" eaLnBrk="1" fontAlgn="auto" hangingPunct="1">
              <a:spcAft>
                <a:spcPts val="0"/>
              </a:spcAft>
              <a:defRPr/>
            </a:pPr>
            <a:endParaRPr lang="en-GB" altLang="en-US" sz="2100" b="1" u="sng" dirty="0">
              <a:cs typeface="Arial" panose="020B0604020202020204" pitchFamily="34" charset="0"/>
            </a:endParaRPr>
          </a:p>
        </p:txBody>
      </p:sp>
      <p:pic>
        <p:nvPicPr>
          <p:cNvPr id="86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255" y="1954932"/>
            <a:ext cx="2399655"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26446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Title 1"/>
          <p:cNvSpPr>
            <a:spLocks noGrp="1"/>
          </p:cNvSpPr>
          <p:nvPr>
            <p:ph type="title"/>
          </p:nvPr>
        </p:nvSpPr>
        <p:spPr>
          <a:xfrm>
            <a:off x="1276350" y="-171400"/>
            <a:ext cx="10039350" cy="857251"/>
          </a:xfrm>
        </p:spPr>
        <p:txBody>
          <a:bodyPr rtlCol="0">
            <a:normAutofit fontScale="90000"/>
          </a:bodyPr>
          <a:lstStyle/>
          <a:p>
            <a:pPr algn="ctr" eaLnBrk="1" fontAlgn="auto" hangingPunct="1">
              <a:spcAft>
                <a:spcPts val="0"/>
              </a:spcAft>
              <a:defRPr/>
            </a:pPr>
            <a:r>
              <a:rPr lang="en-GB" altLang="en-US" sz="2800" dirty="0">
                <a:solidFill>
                  <a:schemeClr val="tx1"/>
                </a:solidFill>
                <a:latin typeface="+mn-lt"/>
              </a:rPr>
              <a:t>Clinically recognised conditions which could fall within MHA definition</a:t>
            </a:r>
          </a:p>
        </p:txBody>
      </p:sp>
      <p:sp>
        <p:nvSpPr>
          <p:cNvPr id="3" name="Content Placeholder 2"/>
          <p:cNvSpPr>
            <a:spLocks noGrp="1"/>
          </p:cNvSpPr>
          <p:nvPr>
            <p:ph idx="1"/>
          </p:nvPr>
        </p:nvSpPr>
        <p:spPr>
          <a:xfrm>
            <a:off x="76200" y="817053"/>
            <a:ext cx="12115799" cy="6309320"/>
          </a:xfrm>
        </p:spPr>
        <p:txBody>
          <a:bodyPr rtlCol="0">
            <a:noAutofit/>
          </a:bodyPr>
          <a:lstStyle/>
          <a:p>
            <a:pPr marL="144661" indent="-144661" eaLnBrk="1" fontAlgn="auto" hangingPunct="1">
              <a:spcAft>
                <a:spcPts val="0"/>
              </a:spcAft>
              <a:buNone/>
              <a:defRPr/>
            </a:pPr>
            <a:r>
              <a:rPr lang="en-GB" sz="2400" dirty="0"/>
              <a:t>• </a:t>
            </a:r>
            <a:r>
              <a:rPr lang="en-GB" sz="2400" dirty="0">
                <a:solidFill>
                  <a:schemeClr val="tx1"/>
                </a:solidFill>
              </a:rPr>
              <a:t>Affective disorders, such as depression and bipolar disorder</a:t>
            </a:r>
          </a:p>
          <a:p>
            <a:pPr marL="144661" indent="-144661" eaLnBrk="1" fontAlgn="auto" hangingPunct="1">
              <a:spcAft>
                <a:spcPts val="0"/>
              </a:spcAft>
              <a:buNone/>
              <a:defRPr/>
            </a:pPr>
            <a:r>
              <a:rPr lang="en-GB" sz="2400" dirty="0">
                <a:solidFill>
                  <a:schemeClr val="tx1"/>
                </a:solidFill>
              </a:rPr>
              <a:t>• Schizophrenia and delusional disorders</a:t>
            </a:r>
          </a:p>
          <a:p>
            <a:pPr marL="144661" indent="-144661" eaLnBrk="1" fontAlgn="auto" hangingPunct="1">
              <a:spcAft>
                <a:spcPts val="0"/>
              </a:spcAft>
              <a:buNone/>
              <a:defRPr/>
            </a:pPr>
            <a:r>
              <a:rPr lang="en-GB" sz="2400" dirty="0">
                <a:solidFill>
                  <a:schemeClr val="tx1"/>
                </a:solidFill>
              </a:rPr>
              <a:t>• Neurotic, stress-related and somatoform disorder, such as anxiety, phobic  disorders, OCD, PTSD and hypochondriacal disorders</a:t>
            </a:r>
          </a:p>
          <a:p>
            <a:pPr marL="144661" indent="-144661" eaLnBrk="1" fontAlgn="auto" hangingPunct="1">
              <a:spcAft>
                <a:spcPts val="0"/>
              </a:spcAft>
              <a:buNone/>
              <a:defRPr/>
            </a:pPr>
            <a:r>
              <a:rPr lang="en-GB" sz="2400" dirty="0">
                <a:solidFill>
                  <a:schemeClr val="tx1"/>
                </a:solidFill>
              </a:rPr>
              <a:t>• Organic mental disorders such as dementia and delirium</a:t>
            </a:r>
          </a:p>
          <a:p>
            <a:pPr marL="144661" indent="-144661" eaLnBrk="1" fontAlgn="auto" hangingPunct="1">
              <a:spcAft>
                <a:spcPts val="0"/>
              </a:spcAft>
              <a:buNone/>
              <a:defRPr/>
            </a:pPr>
            <a:r>
              <a:rPr lang="en-GB" sz="2400" dirty="0">
                <a:solidFill>
                  <a:schemeClr val="tx1"/>
                </a:solidFill>
              </a:rPr>
              <a:t>• </a:t>
            </a:r>
            <a:r>
              <a:rPr lang="en-GB" sz="2400" dirty="0">
                <a:solidFill>
                  <a:srgbClr val="FF0000"/>
                </a:solidFill>
              </a:rPr>
              <a:t>Personality and behavioural changes caused by brain injury or damage (however acquired)</a:t>
            </a:r>
          </a:p>
          <a:p>
            <a:pPr marL="144661" indent="-144661" eaLnBrk="1" fontAlgn="auto" hangingPunct="1">
              <a:spcAft>
                <a:spcPts val="0"/>
              </a:spcAft>
              <a:buNone/>
              <a:defRPr/>
            </a:pPr>
            <a:r>
              <a:rPr lang="en-GB" sz="2400" dirty="0">
                <a:solidFill>
                  <a:srgbClr val="FF0000"/>
                </a:solidFill>
              </a:rPr>
              <a:t>• Personality disorders </a:t>
            </a:r>
          </a:p>
          <a:p>
            <a:pPr marL="144661" indent="-144661" eaLnBrk="1" fontAlgn="auto" hangingPunct="1">
              <a:spcAft>
                <a:spcPts val="0"/>
              </a:spcAft>
              <a:buNone/>
              <a:defRPr/>
            </a:pPr>
            <a:r>
              <a:rPr lang="en-GB" sz="2400" dirty="0">
                <a:solidFill>
                  <a:srgbClr val="FF0000"/>
                </a:solidFill>
              </a:rPr>
              <a:t>• Mental / behavioural disorders caused by psychoactive substance  </a:t>
            </a:r>
          </a:p>
          <a:p>
            <a:pPr marL="144661" indent="-144661" eaLnBrk="1" fontAlgn="auto" hangingPunct="1">
              <a:spcAft>
                <a:spcPts val="0"/>
              </a:spcAft>
              <a:buNone/>
              <a:defRPr/>
            </a:pPr>
            <a:r>
              <a:rPr lang="en-GB" sz="2400" dirty="0">
                <a:solidFill>
                  <a:schemeClr val="tx1"/>
                </a:solidFill>
              </a:rPr>
              <a:t>• Eating disorders, non-organic sleep disorders non-organic sexual disorders</a:t>
            </a:r>
          </a:p>
          <a:p>
            <a:pPr marL="144661" indent="-144661" eaLnBrk="1" fontAlgn="auto" hangingPunct="1">
              <a:spcAft>
                <a:spcPts val="0"/>
              </a:spcAft>
              <a:buNone/>
              <a:defRPr/>
            </a:pPr>
            <a:r>
              <a:rPr lang="en-GB" sz="2400" dirty="0">
                <a:solidFill>
                  <a:schemeClr val="tx1"/>
                </a:solidFill>
              </a:rPr>
              <a:t>• LD </a:t>
            </a:r>
          </a:p>
          <a:p>
            <a:pPr marL="144661" indent="-144661" eaLnBrk="1" fontAlgn="auto" hangingPunct="1">
              <a:spcAft>
                <a:spcPts val="0"/>
              </a:spcAft>
              <a:buNone/>
              <a:defRPr/>
            </a:pPr>
            <a:r>
              <a:rPr lang="en-GB" sz="2400" dirty="0">
                <a:solidFill>
                  <a:schemeClr val="tx1"/>
                </a:solidFill>
              </a:rPr>
              <a:t>• Autistic spectrum disorders (including Asperger’s syndrome) </a:t>
            </a:r>
          </a:p>
          <a:p>
            <a:pPr marL="144661" indent="-144661" eaLnBrk="1" fontAlgn="auto" hangingPunct="1">
              <a:spcAft>
                <a:spcPts val="0"/>
              </a:spcAft>
              <a:buNone/>
              <a:defRPr/>
            </a:pPr>
            <a:r>
              <a:rPr lang="en-GB" sz="2400" dirty="0">
                <a:solidFill>
                  <a:schemeClr val="tx1"/>
                </a:solidFill>
              </a:rPr>
              <a:t>• </a:t>
            </a:r>
            <a:r>
              <a:rPr lang="en-GB" sz="3200" b="1" u="sng" dirty="0">
                <a:solidFill>
                  <a:srgbClr val="08AA08"/>
                </a:solidFill>
              </a:rPr>
              <a:t>Behavioural and emotional disorders of C &amp; YP</a:t>
            </a:r>
            <a:endParaRPr lang="en-GB" sz="2800" b="1" u="sng" dirty="0">
              <a:solidFill>
                <a:srgbClr val="08AA08"/>
              </a:solidFill>
            </a:endParaRPr>
          </a:p>
          <a:p>
            <a:pPr marL="144661" indent="-144661" eaLnBrk="1" fontAlgn="auto" hangingPunct="1">
              <a:spcAft>
                <a:spcPts val="0"/>
              </a:spcAft>
              <a:buNone/>
              <a:defRPr/>
            </a:pPr>
            <a:r>
              <a:rPr lang="en-GB" sz="2800" b="1" dirty="0"/>
              <a:t>           </a:t>
            </a:r>
            <a:r>
              <a:rPr lang="en-GB" sz="2800" b="1" u="sng" dirty="0">
                <a:solidFill>
                  <a:srgbClr val="FF0000"/>
                </a:solidFill>
              </a:rPr>
              <a:t>Note: this list is not exhaustive</a:t>
            </a:r>
            <a:endParaRPr lang="en-GB" sz="2800" b="1" u="sng" dirty="0"/>
          </a:p>
        </p:txBody>
      </p:sp>
      <p:pic>
        <p:nvPicPr>
          <p:cNvPr id="573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8408" y="5229200"/>
            <a:ext cx="682228"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8366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dirty="0"/>
              <a:t>USING THE CHILDREN ACT</a:t>
            </a:r>
          </a:p>
        </p:txBody>
      </p:sp>
      <p:pic>
        <p:nvPicPr>
          <p:cNvPr id="4" name="Content Placeholder 3" descr="Click to view">
            <a:hlinkClick r:id="rId2"/>
          </p:cNvPr>
          <p:cNvPicPr>
            <a:picLocks noGrp="1"/>
          </p:cNvPicPr>
          <p:nvPr>
            <p:ph idx="1"/>
          </p:nvPr>
        </p:nvPicPr>
        <p:blipFill>
          <a:blip r:embed="rId3" cstate="print"/>
          <a:srcRect/>
          <a:stretch>
            <a:fillRect/>
          </a:stretch>
        </p:blipFill>
        <p:spPr>
          <a:xfrm>
            <a:off x="4630687" y="2079528"/>
            <a:ext cx="3392436" cy="2925277"/>
          </a:xfrm>
        </p:spPr>
      </p:pic>
    </p:spTree>
    <p:extLst>
      <p:ext uri="{BB962C8B-B14F-4D97-AF65-F5344CB8AC3E}">
        <p14:creationId xmlns:p14="http://schemas.microsoft.com/office/powerpoint/2010/main" val="3781067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210" y="0"/>
            <a:ext cx="12281210" cy="6858000"/>
          </a:xfrm>
        </p:spPr>
        <p:txBody>
          <a:bodyPr>
            <a:normAutofit/>
          </a:bodyPr>
          <a:lstStyle/>
          <a:p>
            <a:r>
              <a:rPr lang="en-GB" dirty="0"/>
              <a:t>19.19 Where </a:t>
            </a:r>
            <a:r>
              <a:rPr lang="en-GB" b="1" dirty="0">
                <a:solidFill>
                  <a:srgbClr val="FF0000"/>
                </a:solidFill>
              </a:rPr>
              <a:t>admission to hospital under MHA </a:t>
            </a:r>
            <a:r>
              <a:rPr lang="en-GB" b="1" u="sng" dirty="0">
                <a:solidFill>
                  <a:srgbClr val="FF0000"/>
                </a:solidFill>
              </a:rPr>
              <a:t>not </a:t>
            </a:r>
            <a:r>
              <a:rPr lang="en-GB" b="1" dirty="0">
                <a:solidFill>
                  <a:srgbClr val="FF0000"/>
                </a:solidFill>
              </a:rPr>
              <a:t>appropriate</a:t>
            </a:r>
            <a:r>
              <a:rPr lang="en-GB" dirty="0"/>
              <a:t>, </a:t>
            </a:r>
          </a:p>
          <a:p>
            <a:r>
              <a:rPr lang="en-GB" dirty="0"/>
              <a:t>but C or YP has significant needs </a:t>
            </a:r>
          </a:p>
          <a:p>
            <a:pPr lvl="1"/>
            <a:r>
              <a:rPr lang="en-GB" dirty="0"/>
              <a:t>which mean level and type of intervention is likely to </a:t>
            </a:r>
            <a:r>
              <a:rPr lang="en-GB" b="1" dirty="0"/>
              <a:t>amount to a </a:t>
            </a:r>
            <a:r>
              <a:rPr lang="en-GB" b="1" u="sng" dirty="0"/>
              <a:t>DoL</a:t>
            </a:r>
            <a:r>
              <a:rPr lang="en-GB" b="1" dirty="0"/>
              <a:t>, </a:t>
            </a:r>
          </a:p>
          <a:p>
            <a:r>
              <a:rPr lang="en-GB" dirty="0"/>
              <a:t>placement in secure accommodation under </a:t>
            </a:r>
            <a:r>
              <a:rPr lang="en-GB" b="1" dirty="0">
                <a:solidFill>
                  <a:srgbClr val="0070C0"/>
                </a:solidFill>
              </a:rPr>
              <a:t>s. 25 CA 1989 </a:t>
            </a:r>
          </a:p>
          <a:p>
            <a:pPr lvl="1"/>
            <a:r>
              <a:rPr lang="en-GB" dirty="0"/>
              <a:t>may be required</a:t>
            </a:r>
          </a:p>
          <a:p>
            <a:r>
              <a:rPr lang="en-GB" b="1" dirty="0"/>
              <a:t>Matter for the LA children’s services </a:t>
            </a:r>
            <a:r>
              <a:rPr lang="en-GB" dirty="0"/>
              <a:t>to consider in the light of the provisions of s 25 CA 1989, and relevant guidance</a:t>
            </a:r>
          </a:p>
          <a:p>
            <a:r>
              <a:rPr lang="en-GB" b="1" u="sng" dirty="0">
                <a:solidFill>
                  <a:srgbClr val="08AA08"/>
                </a:solidFill>
              </a:rPr>
              <a:t>Children</a:t>
            </a:r>
            <a:r>
              <a:rPr lang="en-GB" dirty="0">
                <a:solidFill>
                  <a:schemeClr val="tx1"/>
                </a:solidFill>
              </a:rPr>
              <a:t> </a:t>
            </a:r>
            <a:r>
              <a:rPr lang="en-GB" dirty="0"/>
              <a:t>who are </a:t>
            </a:r>
            <a:r>
              <a:rPr lang="en-GB" dirty="0">
                <a:solidFill>
                  <a:srgbClr val="FF0000"/>
                </a:solidFill>
              </a:rPr>
              <a:t>not Gillick competent </a:t>
            </a:r>
            <a:r>
              <a:rPr lang="en-GB" dirty="0"/>
              <a:t>or </a:t>
            </a:r>
            <a:r>
              <a:rPr lang="en-GB" b="1" u="sng" dirty="0">
                <a:solidFill>
                  <a:srgbClr val="08AA08"/>
                </a:solidFill>
              </a:rPr>
              <a:t>YP</a:t>
            </a:r>
            <a:r>
              <a:rPr lang="en-GB" dirty="0"/>
              <a:t> who </a:t>
            </a:r>
            <a:r>
              <a:rPr lang="en-GB" dirty="0">
                <a:solidFill>
                  <a:srgbClr val="FF0000"/>
                </a:solidFill>
              </a:rPr>
              <a:t>lack capacity </a:t>
            </a:r>
          </a:p>
          <a:p>
            <a:r>
              <a:rPr lang="en-GB" dirty="0"/>
              <a:t>whose needs are severe and long-term, and where DoL is one necessary element of their education or care, </a:t>
            </a:r>
          </a:p>
          <a:p>
            <a:r>
              <a:rPr lang="en-GB" b="1" dirty="0"/>
              <a:t>may also be </a:t>
            </a:r>
            <a:r>
              <a:rPr lang="en-GB" b="1" u="sng" dirty="0"/>
              <a:t>accommodated in other placements</a:t>
            </a:r>
            <a:r>
              <a:rPr lang="en-GB" dirty="0"/>
              <a:t>.</a:t>
            </a:r>
          </a:p>
        </p:txBody>
      </p:sp>
      <p:pic>
        <p:nvPicPr>
          <p:cNvPr id="4" name="Picture 2"/>
          <p:cNvPicPr>
            <a:picLocks noChangeAspect="1" noChangeArrowheads="1"/>
          </p:cNvPicPr>
          <p:nvPr/>
        </p:nvPicPr>
        <p:blipFill>
          <a:blip r:embed="rId2" cstate="print"/>
          <a:srcRect/>
          <a:stretch>
            <a:fillRect/>
          </a:stretch>
        </p:blipFill>
        <p:spPr bwMode="auto">
          <a:xfrm>
            <a:off x="9993044" y="5171310"/>
            <a:ext cx="687212" cy="740485"/>
          </a:xfrm>
          <a:prstGeom prst="rect">
            <a:avLst/>
          </a:prstGeom>
          <a:noFill/>
          <a:ln w="9525">
            <a:noFill/>
            <a:miter lim="800000"/>
            <a:headEnd/>
            <a:tailEnd/>
          </a:ln>
        </p:spPr>
      </p:pic>
    </p:spTree>
    <p:extLst>
      <p:ext uri="{BB962C8B-B14F-4D97-AF65-F5344CB8AC3E}">
        <p14:creationId xmlns:p14="http://schemas.microsoft.com/office/powerpoint/2010/main" val="127101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7C3B-E117-4D78-9BD2-FBE754B465B1}"/>
              </a:ext>
            </a:extLst>
          </p:cNvPr>
          <p:cNvSpPr>
            <a:spLocks noGrp="1"/>
          </p:cNvSpPr>
          <p:nvPr>
            <p:ph type="title"/>
          </p:nvPr>
        </p:nvSpPr>
        <p:spPr/>
        <p:txBody>
          <a:bodyPr>
            <a:normAutofit fontScale="90000"/>
          </a:bodyPr>
          <a:lstStyle/>
          <a:p>
            <a:pPr algn="ctr"/>
            <a:r>
              <a:rPr lang="en-GB" dirty="0"/>
              <a:t>MacDonald J in Lambeth v L</a:t>
            </a:r>
            <a:br>
              <a:rPr lang="en-GB" dirty="0"/>
            </a:br>
            <a:endParaRPr lang="en-GB" dirty="0"/>
          </a:p>
        </p:txBody>
      </p:sp>
      <p:sp>
        <p:nvSpPr>
          <p:cNvPr id="3" name="Content Placeholder 2">
            <a:extLst>
              <a:ext uri="{FF2B5EF4-FFF2-40B4-BE49-F238E27FC236}">
                <a16:creationId xmlns:a16="http://schemas.microsoft.com/office/drawing/2014/main" id="{D419EE36-F245-4927-BFD0-4EE42AEBFB72}"/>
              </a:ext>
            </a:extLst>
          </p:cNvPr>
          <p:cNvSpPr>
            <a:spLocks noGrp="1"/>
          </p:cNvSpPr>
          <p:nvPr>
            <p:ph idx="1"/>
          </p:nvPr>
        </p:nvSpPr>
        <p:spPr>
          <a:xfrm>
            <a:off x="0" y="1078302"/>
            <a:ext cx="12192000" cy="5779698"/>
          </a:xfrm>
        </p:spPr>
        <p:txBody>
          <a:bodyPr>
            <a:normAutofit fontScale="92500"/>
          </a:bodyPr>
          <a:lstStyle/>
          <a:p>
            <a:r>
              <a:rPr lang="en-GB" sz="4000" dirty="0">
                <a:solidFill>
                  <a:schemeClr val="tx1"/>
                </a:solidFill>
              </a:rPr>
              <a:t>LAs are </a:t>
            </a:r>
            <a:r>
              <a:rPr lang="en-GB" sz="4000" dirty="0">
                <a:solidFill>
                  <a:srgbClr val="FF0000"/>
                </a:solidFill>
              </a:rPr>
              <a:t>under a duty </a:t>
            </a:r>
            <a:r>
              <a:rPr lang="en-GB" sz="4000" dirty="0">
                <a:solidFill>
                  <a:schemeClr val="tx1"/>
                </a:solidFill>
              </a:rPr>
              <a:t>to consider whether children who are ‘looked after’ are subject to restrictions amounting to a </a:t>
            </a:r>
            <a:r>
              <a:rPr lang="en-GB" sz="4000" dirty="0">
                <a:solidFill>
                  <a:srgbClr val="FF0000"/>
                </a:solidFill>
              </a:rPr>
              <a:t>DoL</a:t>
            </a:r>
          </a:p>
          <a:p>
            <a:r>
              <a:rPr lang="en-GB" sz="4000" dirty="0">
                <a:solidFill>
                  <a:schemeClr val="tx1"/>
                </a:solidFill>
              </a:rPr>
              <a:t>A LA will plainly leave itself open to </a:t>
            </a:r>
            <a:r>
              <a:rPr lang="en-GB" sz="4000" b="1" dirty="0">
                <a:solidFill>
                  <a:srgbClr val="FF0000"/>
                </a:solidFill>
              </a:rPr>
              <a:t>liability in damages</a:t>
            </a:r>
            <a:r>
              <a:rPr lang="en-GB" sz="4000" dirty="0">
                <a:solidFill>
                  <a:schemeClr val="tx1"/>
                </a:solidFill>
              </a:rPr>
              <a:t>, in some cases </a:t>
            </a:r>
            <a:r>
              <a:rPr lang="en-GB" sz="4000" b="1" dirty="0">
                <a:solidFill>
                  <a:schemeClr val="tx1"/>
                </a:solidFill>
              </a:rPr>
              <a:t>considerable</a:t>
            </a:r>
            <a:r>
              <a:rPr lang="en-GB" sz="4000" dirty="0">
                <a:solidFill>
                  <a:schemeClr val="tx1"/>
                </a:solidFill>
              </a:rPr>
              <a:t> damages, under the HRA 1998 </a:t>
            </a:r>
          </a:p>
          <a:p>
            <a:r>
              <a:rPr lang="en-GB" sz="4000" dirty="0">
                <a:solidFill>
                  <a:schemeClr val="tx1"/>
                </a:solidFill>
              </a:rPr>
              <a:t>if it unlawfully deprives a child of his or her liberty </a:t>
            </a:r>
          </a:p>
          <a:p>
            <a:r>
              <a:rPr lang="en-GB" sz="4000" dirty="0">
                <a:solidFill>
                  <a:schemeClr val="tx1"/>
                </a:solidFill>
              </a:rPr>
              <a:t>by placing a child in a placement without, where necessary, </a:t>
            </a:r>
            <a:r>
              <a:rPr lang="en-GB" sz="4800" b="1" u="sng" dirty="0">
                <a:solidFill>
                  <a:srgbClr val="FF0000"/>
                </a:solidFill>
              </a:rPr>
              <a:t>first</a:t>
            </a:r>
            <a:r>
              <a:rPr lang="en-GB" sz="4000" b="1" u="sng" dirty="0">
                <a:solidFill>
                  <a:srgbClr val="FF0000"/>
                </a:solidFill>
              </a:rPr>
              <a:t> </a:t>
            </a:r>
            <a:r>
              <a:rPr lang="en-GB" sz="4000" b="1" u="sng" dirty="0">
                <a:solidFill>
                  <a:schemeClr val="tx1"/>
                </a:solidFill>
              </a:rPr>
              <a:t>applying for an order authorising the DoL.</a:t>
            </a:r>
          </a:p>
        </p:txBody>
      </p:sp>
    </p:spTree>
    <p:extLst>
      <p:ext uri="{BB962C8B-B14F-4D97-AF65-F5344CB8AC3E}">
        <p14:creationId xmlns:p14="http://schemas.microsoft.com/office/powerpoint/2010/main" val="8595889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3382135" y="55659"/>
            <a:ext cx="8229600" cy="1143000"/>
          </a:xfrm>
        </p:spPr>
        <p:txBody>
          <a:bodyPr>
            <a:normAutofit fontScale="90000"/>
          </a:bodyPr>
          <a:lstStyle/>
          <a:p>
            <a:pPr eaLnBrk="1" hangingPunct="1">
              <a:defRPr/>
            </a:pPr>
            <a:r>
              <a:rPr lang="en-GB" sz="4000" b="1" dirty="0">
                <a:solidFill>
                  <a:schemeClr val="tx1"/>
                </a:solidFill>
                <a:latin typeface="+mn-lt"/>
              </a:rPr>
              <a:t>Secure Accommodation</a:t>
            </a:r>
            <a:br>
              <a:rPr lang="en-GB" sz="4000" dirty="0">
                <a:solidFill>
                  <a:schemeClr val="tx1"/>
                </a:solidFill>
                <a:latin typeface="+mn-lt"/>
              </a:rPr>
            </a:br>
            <a:endParaRPr lang="en-GB" sz="4000" dirty="0">
              <a:solidFill>
                <a:schemeClr val="tx1"/>
              </a:solidFill>
              <a:latin typeface="+mn-lt"/>
            </a:endParaRPr>
          </a:p>
        </p:txBody>
      </p:sp>
      <p:sp>
        <p:nvSpPr>
          <p:cNvPr id="122884" name="Rectangle 3"/>
          <p:cNvSpPr>
            <a:spLocks noGrp="1" noChangeArrowheads="1"/>
          </p:cNvSpPr>
          <p:nvPr>
            <p:ph idx="1"/>
          </p:nvPr>
        </p:nvSpPr>
        <p:spPr>
          <a:xfrm>
            <a:off x="0" y="1003716"/>
            <a:ext cx="12192000" cy="6092825"/>
          </a:xfrm>
        </p:spPr>
        <p:txBody>
          <a:bodyPr/>
          <a:lstStyle/>
          <a:p>
            <a:pPr eaLnBrk="1" hangingPunct="1">
              <a:lnSpc>
                <a:spcPct val="90000"/>
              </a:lnSpc>
            </a:pPr>
            <a:r>
              <a:rPr lang="en-GB" dirty="0"/>
              <a:t>Where a C or YP needs to be </a:t>
            </a:r>
            <a:r>
              <a:rPr lang="en-GB" u="sng" dirty="0">
                <a:solidFill>
                  <a:srgbClr val="FF0000"/>
                </a:solidFill>
              </a:rPr>
              <a:t>detained</a:t>
            </a:r>
          </a:p>
          <a:p>
            <a:pPr eaLnBrk="1" hangingPunct="1">
              <a:lnSpc>
                <a:spcPct val="90000"/>
              </a:lnSpc>
            </a:pPr>
            <a:r>
              <a:rPr lang="en-GB" dirty="0"/>
              <a:t>But </a:t>
            </a:r>
            <a:r>
              <a:rPr lang="en-GB" b="1" dirty="0"/>
              <a:t>primary purpose</a:t>
            </a:r>
            <a:r>
              <a:rPr lang="en-GB" dirty="0"/>
              <a:t> </a:t>
            </a:r>
            <a:r>
              <a:rPr lang="en-GB" u="sng" dirty="0"/>
              <a:t>not</a:t>
            </a:r>
            <a:r>
              <a:rPr lang="en-GB" dirty="0"/>
              <a:t> to provide medical treatment for mental disorder</a:t>
            </a:r>
          </a:p>
          <a:p>
            <a:pPr eaLnBrk="1" hangingPunct="1">
              <a:lnSpc>
                <a:spcPct val="90000"/>
              </a:lnSpc>
            </a:pPr>
            <a:r>
              <a:rPr lang="en-GB" dirty="0"/>
              <a:t>consideration should be given to </a:t>
            </a:r>
            <a:r>
              <a:rPr lang="en-GB" b="1" dirty="0">
                <a:solidFill>
                  <a:srgbClr val="FF0000"/>
                </a:solidFill>
              </a:rPr>
              <a:t>s25 CA 1989</a:t>
            </a:r>
            <a:r>
              <a:rPr lang="en-GB" dirty="0"/>
              <a:t>.</a:t>
            </a:r>
          </a:p>
          <a:p>
            <a:pPr eaLnBrk="1" hangingPunct="1">
              <a:lnSpc>
                <a:spcPct val="90000"/>
              </a:lnSpc>
            </a:pPr>
            <a:r>
              <a:rPr lang="en-GB" dirty="0"/>
              <a:t>Applies to </a:t>
            </a:r>
            <a:r>
              <a:rPr lang="en-GB" b="1" u="sng" dirty="0"/>
              <a:t>restriction</a:t>
            </a:r>
            <a:r>
              <a:rPr lang="en-GB" b="1" dirty="0"/>
              <a:t> of liberty</a:t>
            </a:r>
            <a:r>
              <a:rPr lang="en-GB" dirty="0"/>
              <a:t> of both C or YP who are ‘</a:t>
            </a:r>
            <a:r>
              <a:rPr lang="en-GB" b="1" dirty="0"/>
              <a:t>looked after</a:t>
            </a:r>
            <a:r>
              <a:rPr lang="en-GB" dirty="0"/>
              <a:t>’ (includes C or YP who are voluntarily accommodated as well as those subject to a care order) by the LA</a:t>
            </a:r>
          </a:p>
          <a:p>
            <a:pPr eaLnBrk="1" hangingPunct="1">
              <a:lnSpc>
                <a:spcPct val="90000"/>
              </a:lnSpc>
            </a:pPr>
            <a:r>
              <a:rPr lang="en-GB" u="sng" dirty="0"/>
              <a:t>and </a:t>
            </a:r>
            <a:r>
              <a:rPr lang="en-GB" dirty="0"/>
              <a:t>those accommodated by NHS bodies and LEAs or placed in private psychiatric hospitals.</a:t>
            </a:r>
          </a:p>
          <a:p>
            <a:pPr eaLnBrk="1" hangingPunct="1">
              <a:lnSpc>
                <a:spcPct val="90000"/>
              </a:lnSpc>
            </a:pPr>
            <a:r>
              <a:rPr lang="en-GB" b="1" dirty="0">
                <a:solidFill>
                  <a:schemeClr val="tx1"/>
                </a:solidFill>
              </a:rPr>
              <a:t>Does not authorise medical treatment</a:t>
            </a:r>
            <a:r>
              <a:rPr lang="en-GB" b="1" dirty="0"/>
              <a:t>.</a:t>
            </a:r>
          </a:p>
        </p:txBody>
      </p:sp>
      <p:sp>
        <p:nvSpPr>
          <p:cNvPr id="122882" name="Footer Placeholder 4"/>
          <p:cNvSpPr>
            <a:spLocks noGrp="1"/>
          </p:cNvSpPr>
          <p:nvPr>
            <p:ph type="ftr" sz="quarter" idx="1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                  NIME  </a:t>
            </a:r>
          </a:p>
        </p:txBody>
      </p:sp>
    </p:spTree>
    <p:extLst>
      <p:ext uri="{BB962C8B-B14F-4D97-AF65-F5344CB8AC3E}">
        <p14:creationId xmlns:p14="http://schemas.microsoft.com/office/powerpoint/2010/main" val="21157340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123908" name="Rectangle 3"/>
          <p:cNvSpPr>
            <a:spLocks noGrp="1" noChangeArrowheads="1"/>
          </p:cNvSpPr>
          <p:nvPr>
            <p:ph idx="1"/>
          </p:nvPr>
        </p:nvSpPr>
        <p:spPr>
          <a:xfrm>
            <a:off x="0" y="0"/>
            <a:ext cx="12192000" cy="6858000"/>
          </a:xfrm>
        </p:spPr>
        <p:txBody>
          <a:bodyPr>
            <a:normAutofit lnSpcReduction="10000"/>
          </a:bodyPr>
          <a:lstStyle/>
          <a:p>
            <a:pPr eaLnBrk="1" hangingPunct="1">
              <a:lnSpc>
                <a:spcPct val="90000"/>
              </a:lnSpc>
              <a:buFontTx/>
              <a:buNone/>
            </a:pPr>
            <a:r>
              <a:rPr lang="en-GB" sz="2800" b="1" dirty="0"/>
              <a:t>    </a:t>
            </a:r>
            <a:r>
              <a:rPr lang="en-GB" b="1" u="sng" dirty="0">
                <a:solidFill>
                  <a:schemeClr val="tx1"/>
                </a:solidFill>
              </a:rPr>
              <a:t>Grounds for s.25</a:t>
            </a:r>
          </a:p>
          <a:p>
            <a:pPr eaLnBrk="1" hangingPunct="1">
              <a:lnSpc>
                <a:spcPct val="90000"/>
              </a:lnSpc>
            </a:pPr>
            <a:r>
              <a:rPr lang="en-GB" dirty="0"/>
              <a:t>Court may order that a C or YP is placed and kept in ‘</a:t>
            </a:r>
            <a:r>
              <a:rPr lang="en-GB" i="1" dirty="0"/>
              <a:t>accommodation provided for the purpose of restricting liberty</a:t>
            </a:r>
            <a:r>
              <a:rPr lang="en-GB" dirty="0"/>
              <a:t>’ (‘secure accommodation’) </a:t>
            </a:r>
            <a:r>
              <a:rPr lang="en-GB" dirty="0">
                <a:solidFill>
                  <a:srgbClr val="FF0000"/>
                </a:solidFill>
              </a:rPr>
              <a:t>if satisfied</a:t>
            </a:r>
            <a:r>
              <a:rPr lang="en-GB" dirty="0"/>
              <a:t>:</a:t>
            </a:r>
          </a:p>
          <a:p>
            <a:pPr lvl="1" eaLnBrk="1" hangingPunct="1">
              <a:lnSpc>
                <a:spcPct val="90000"/>
              </a:lnSpc>
            </a:pPr>
            <a:r>
              <a:rPr lang="en-GB" sz="3200" dirty="0"/>
              <a:t>history of </a:t>
            </a:r>
            <a:r>
              <a:rPr lang="en-GB" sz="3200" b="1" dirty="0"/>
              <a:t>absconding</a:t>
            </a:r>
            <a:r>
              <a:rPr lang="en-GB" sz="3200" dirty="0"/>
              <a:t> </a:t>
            </a:r>
            <a:r>
              <a:rPr lang="en-GB" sz="3200" u="sng" dirty="0"/>
              <a:t>and</a:t>
            </a:r>
            <a:r>
              <a:rPr lang="en-GB" sz="3200" dirty="0"/>
              <a:t> is likely to abscond from any other type of accommodation; </a:t>
            </a:r>
            <a:r>
              <a:rPr lang="en-GB" sz="3200" b="1" u="sng" dirty="0">
                <a:solidFill>
                  <a:srgbClr val="0070C0"/>
                </a:solidFill>
              </a:rPr>
              <a:t>and</a:t>
            </a:r>
          </a:p>
          <a:p>
            <a:pPr lvl="1" eaLnBrk="1" hangingPunct="1">
              <a:lnSpc>
                <a:spcPct val="90000"/>
              </a:lnSpc>
            </a:pPr>
            <a:r>
              <a:rPr lang="en-GB" sz="3200" dirty="0"/>
              <a:t>that if absconds, likely to suffer </a:t>
            </a:r>
            <a:r>
              <a:rPr lang="en-GB" sz="3200" b="1" dirty="0"/>
              <a:t>significant harm</a:t>
            </a:r>
            <a:r>
              <a:rPr lang="en-GB" sz="3200" dirty="0"/>
              <a:t> </a:t>
            </a:r>
            <a:r>
              <a:rPr lang="en-GB" sz="3200" b="1" u="sng" dirty="0">
                <a:solidFill>
                  <a:srgbClr val="0070C0"/>
                </a:solidFill>
              </a:rPr>
              <a:t>or</a:t>
            </a:r>
          </a:p>
          <a:p>
            <a:pPr lvl="1" eaLnBrk="1" hangingPunct="1">
              <a:lnSpc>
                <a:spcPct val="90000"/>
              </a:lnSpc>
            </a:pPr>
            <a:r>
              <a:rPr lang="en-GB" sz="3200" dirty="0"/>
              <a:t>that if kept in any other type of accom they are likely to </a:t>
            </a:r>
            <a:r>
              <a:rPr lang="en-GB" sz="3200" b="1" dirty="0"/>
              <a:t>injure themselves</a:t>
            </a:r>
            <a:r>
              <a:rPr lang="en-GB" sz="3200" dirty="0"/>
              <a:t> or </a:t>
            </a:r>
            <a:r>
              <a:rPr lang="en-GB" sz="3200" b="1" dirty="0"/>
              <a:t>other persons</a:t>
            </a:r>
            <a:r>
              <a:rPr lang="en-GB" sz="3200" dirty="0"/>
              <a:t>.</a:t>
            </a:r>
          </a:p>
          <a:p>
            <a:pPr eaLnBrk="1" hangingPunct="1">
              <a:lnSpc>
                <a:spcPct val="90000"/>
              </a:lnSpc>
              <a:buFontTx/>
              <a:buNone/>
            </a:pPr>
            <a:r>
              <a:rPr lang="en-GB" b="1" dirty="0"/>
              <a:t>    </a:t>
            </a:r>
            <a:r>
              <a:rPr lang="en-GB" b="1" u="sng" dirty="0">
                <a:solidFill>
                  <a:schemeClr val="tx1"/>
                </a:solidFill>
              </a:rPr>
              <a:t>The length of the order</a:t>
            </a:r>
          </a:p>
          <a:p>
            <a:pPr eaLnBrk="1" hangingPunct="1">
              <a:lnSpc>
                <a:spcPct val="90000"/>
              </a:lnSpc>
            </a:pPr>
            <a:r>
              <a:rPr lang="en-GB" dirty="0"/>
              <a:t>Initially, the maximum period </a:t>
            </a:r>
            <a:r>
              <a:rPr lang="en-GB" b="1" dirty="0">
                <a:solidFill>
                  <a:srgbClr val="FF0000"/>
                </a:solidFill>
              </a:rPr>
              <a:t>3 months</a:t>
            </a:r>
            <a:r>
              <a:rPr lang="en-GB" dirty="0">
                <a:solidFill>
                  <a:srgbClr val="FF0000"/>
                </a:solidFill>
              </a:rPr>
              <a:t>.</a:t>
            </a:r>
          </a:p>
          <a:p>
            <a:pPr eaLnBrk="1" hangingPunct="1">
              <a:lnSpc>
                <a:spcPct val="90000"/>
              </a:lnSpc>
            </a:pPr>
            <a:r>
              <a:rPr lang="en-GB" dirty="0"/>
              <a:t>May be renewed for further periods of up to 6 months</a:t>
            </a:r>
          </a:p>
          <a:p>
            <a:pPr eaLnBrk="1" hangingPunct="1">
              <a:lnSpc>
                <a:spcPct val="90000"/>
              </a:lnSpc>
            </a:pPr>
            <a:r>
              <a:rPr lang="en-GB" dirty="0"/>
              <a:t>Can only be kept in secure accommodation for max period specified in an order and while the criteria are still satisfied.</a:t>
            </a:r>
          </a:p>
        </p:txBody>
      </p:sp>
      <p:sp>
        <p:nvSpPr>
          <p:cNvPr id="123906" name="Footer Placeholder 4"/>
          <p:cNvSpPr>
            <a:spLocks noGrp="1"/>
          </p:cNvSpPr>
          <p:nvPr>
            <p:ph type="ftr" sz="quarter" idx="1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a:ea typeface="+mn-ea"/>
                <a:cs typeface="+mn-cs"/>
              </a:rPr>
              <a:t>NIME</a:t>
            </a:r>
          </a:p>
        </p:txBody>
      </p:sp>
    </p:spTree>
    <p:extLst>
      <p:ext uri="{BB962C8B-B14F-4D97-AF65-F5344CB8AC3E}">
        <p14:creationId xmlns:p14="http://schemas.microsoft.com/office/powerpoint/2010/main" val="32858375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9D24D-9D30-426B-9DEA-35CA7A549B46}"/>
              </a:ext>
            </a:extLst>
          </p:cNvPr>
          <p:cNvSpPr>
            <a:spLocks noGrp="1"/>
          </p:cNvSpPr>
          <p:nvPr>
            <p:ph type="title"/>
          </p:nvPr>
        </p:nvSpPr>
        <p:spPr/>
        <p:txBody>
          <a:bodyPr>
            <a:normAutofit fontScale="90000"/>
          </a:bodyPr>
          <a:lstStyle/>
          <a:p>
            <a:pPr algn="ctr"/>
            <a:br>
              <a:rPr lang="en-GB" dirty="0">
                <a:solidFill>
                  <a:schemeClr val="tx1"/>
                </a:solidFill>
              </a:rPr>
            </a:br>
            <a:r>
              <a:rPr lang="en-GB" sz="6000" dirty="0">
                <a:solidFill>
                  <a:schemeClr val="tx1"/>
                </a:solidFill>
              </a:rPr>
              <a:t>USING INHERENT JURISDICTION</a:t>
            </a:r>
            <a:endParaRPr lang="en-GB" dirty="0">
              <a:solidFill>
                <a:schemeClr val="tx1"/>
              </a:solidFill>
            </a:endParaRPr>
          </a:p>
        </p:txBody>
      </p:sp>
      <p:sp>
        <p:nvSpPr>
          <p:cNvPr id="3" name="Content Placeholder 2">
            <a:extLst>
              <a:ext uri="{FF2B5EF4-FFF2-40B4-BE49-F238E27FC236}">
                <a16:creationId xmlns:a16="http://schemas.microsoft.com/office/drawing/2014/main" id="{B139FC1F-43B9-4D70-80F3-3848400FB9ED}"/>
              </a:ext>
            </a:extLst>
          </p:cNvPr>
          <p:cNvSpPr>
            <a:spLocks noGrp="1"/>
          </p:cNvSpPr>
          <p:nvPr>
            <p:ph idx="1"/>
          </p:nvPr>
        </p:nvSpPr>
        <p:spPr>
          <a:xfrm>
            <a:off x="0" y="1838331"/>
            <a:ext cx="12192000" cy="4525963"/>
          </a:xfrm>
        </p:spPr>
        <p:txBody>
          <a:bodyPr>
            <a:normAutofit/>
          </a:bodyPr>
          <a:lstStyle/>
          <a:p>
            <a:endParaRPr lang="en-GB" sz="3600" dirty="0">
              <a:solidFill>
                <a:schemeClr val="tx1"/>
              </a:solidFill>
            </a:endParaRPr>
          </a:p>
        </p:txBody>
      </p:sp>
      <p:pic>
        <p:nvPicPr>
          <p:cNvPr id="5" name="Picture 4">
            <a:extLst>
              <a:ext uri="{FF2B5EF4-FFF2-40B4-BE49-F238E27FC236}">
                <a16:creationId xmlns:a16="http://schemas.microsoft.com/office/drawing/2014/main" id="{3A46A12D-D965-C478-FF50-AA11D349CFF3}"/>
              </a:ext>
            </a:extLst>
          </p:cNvPr>
          <p:cNvPicPr>
            <a:picLocks noChangeAspect="1"/>
          </p:cNvPicPr>
          <p:nvPr/>
        </p:nvPicPr>
        <p:blipFill>
          <a:blip r:embed="rId2"/>
          <a:stretch>
            <a:fillRect/>
          </a:stretch>
        </p:blipFill>
        <p:spPr>
          <a:xfrm>
            <a:off x="5099588" y="3164528"/>
            <a:ext cx="2571138" cy="2788597"/>
          </a:xfrm>
          <a:prstGeom prst="rect">
            <a:avLst/>
          </a:prstGeom>
        </p:spPr>
      </p:pic>
    </p:spTree>
    <p:extLst>
      <p:ext uri="{BB962C8B-B14F-4D97-AF65-F5344CB8AC3E}">
        <p14:creationId xmlns:p14="http://schemas.microsoft.com/office/powerpoint/2010/main" val="1255623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85667-8FD4-4158-9BC2-95B03663EC64}"/>
              </a:ext>
            </a:extLst>
          </p:cNvPr>
          <p:cNvSpPr>
            <a:spLocks noGrp="1"/>
          </p:cNvSpPr>
          <p:nvPr>
            <p:ph type="title"/>
          </p:nvPr>
        </p:nvSpPr>
        <p:spPr>
          <a:xfrm>
            <a:off x="609600" y="-296544"/>
            <a:ext cx="10972800" cy="1143000"/>
          </a:xfrm>
        </p:spPr>
        <p:txBody>
          <a:bodyPr>
            <a:normAutofit/>
          </a:bodyPr>
          <a:lstStyle/>
          <a:p>
            <a:pPr algn="ctr"/>
            <a:r>
              <a:rPr lang="en-GB" sz="3600" dirty="0">
                <a:solidFill>
                  <a:srgbClr val="FF0000"/>
                </a:solidFill>
              </a:rPr>
              <a:t>T </a:t>
            </a:r>
            <a:r>
              <a:rPr lang="en-GB" sz="3600" dirty="0"/>
              <a:t>(A Child) [2021] UK</a:t>
            </a:r>
            <a:r>
              <a:rPr lang="en-GB" sz="3600" dirty="0">
                <a:solidFill>
                  <a:srgbClr val="FF0000"/>
                </a:solidFill>
              </a:rPr>
              <a:t>SC</a:t>
            </a:r>
            <a:r>
              <a:rPr lang="en-GB" sz="3600" dirty="0"/>
              <a:t> 35 - 30.07.21</a:t>
            </a:r>
          </a:p>
        </p:txBody>
      </p:sp>
      <p:sp>
        <p:nvSpPr>
          <p:cNvPr id="3" name="Content Placeholder 2">
            <a:extLst>
              <a:ext uri="{FF2B5EF4-FFF2-40B4-BE49-F238E27FC236}">
                <a16:creationId xmlns:a16="http://schemas.microsoft.com/office/drawing/2014/main" id="{92F4548C-7A31-49AA-A7CB-C730C7176992}"/>
              </a:ext>
            </a:extLst>
          </p:cNvPr>
          <p:cNvSpPr>
            <a:spLocks noGrp="1"/>
          </p:cNvSpPr>
          <p:nvPr>
            <p:ph idx="1"/>
          </p:nvPr>
        </p:nvSpPr>
        <p:spPr>
          <a:xfrm>
            <a:off x="0" y="711200"/>
            <a:ext cx="12192000" cy="6217920"/>
          </a:xfrm>
        </p:spPr>
        <p:txBody>
          <a:bodyPr>
            <a:normAutofit/>
          </a:bodyPr>
          <a:lstStyle/>
          <a:p>
            <a:r>
              <a:rPr lang="en-GB" b="1" dirty="0">
                <a:solidFill>
                  <a:srgbClr val="FF0000"/>
                </a:solidFill>
              </a:rPr>
              <a:t>Shortage of approved secure children's homes </a:t>
            </a:r>
            <a:r>
              <a:rPr lang="en-GB" dirty="0">
                <a:solidFill>
                  <a:schemeClr val="tx1"/>
                </a:solidFill>
              </a:rPr>
              <a:t>has forced LAs to seek orders under </a:t>
            </a:r>
            <a:r>
              <a:rPr lang="en-GB" b="1" dirty="0">
                <a:solidFill>
                  <a:schemeClr val="tx1"/>
                </a:solidFill>
              </a:rPr>
              <a:t>IJ</a:t>
            </a:r>
            <a:r>
              <a:rPr lang="en-GB" dirty="0">
                <a:solidFill>
                  <a:schemeClr val="tx1"/>
                </a:solidFill>
              </a:rPr>
              <a:t> authorising alternative restrictive placements</a:t>
            </a:r>
          </a:p>
          <a:p>
            <a:pPr lvl="1"/>
            <a:r>
              <a:rPr lang="en-GB" b="1" dirty="0">
                <a:solidFill>
                  <a:schemeClr val="tx1"/>
                </a:solidFill>
              </a:rPr>
              <a:t>Secure children’s home </a:t>
            </a:r>
            <a:r>
              <a:rPr lang="en-GB" dirty="0">
                <a:solidFill>
                  <a:schemeClr val="tx1"/>
                </a:solidFill>
              </a:rPr>
              <a:t>commonly include extensive CCTV, high fencing or walls with limited views, and reinforced and locked doors and windows.</a:t>
            </a:r>
          </a:p>
          <a:p>
            <a:r>
              <a:rPr lang="en-GB" dirty="0">
                <a:solidFill>
                  <a:schemeClr val="tx1"/>
                </a:solidFill>
              </a:rPr>
              <a:t>In view of her particular needs, LA intended to accommodate T in a placement - </a:t>
            </a:r>
            <a:r>
              <a:rPr lang="en-GB" b="1" dirty="0">
                <a:solidFill>
                  <a:srgbClr val="FF0000"/>
                </a:solidFill>
              </a:rPr>
              <a:t>not registered </a:t>
            </a:r>
            <a:r>
              <a:rPr lang="en-GB" dirty="0">
                <a:solidFill>
                  <a:schemeClr val="tx1"/>
                </a:solidFill>
              </a:rPr>
              <a:t>children’s home or approved for use as secure accommodation, which involved her being </a:t>
            </a:r>
            <a:r>
              <a:rPr lang="en-GB" b="1" dirty="0">
                <a:solidFill>
                  <a:srgbClr val="FF0000"/>
                </a:solidFill>
              </a:rPr>
              <a:t>DoL</a:t>
            </a:r>
          </a:p>
          <a:p>
            <a:r>
              <a:rPr lang="en-GB" dirty="0">
                <a:solidFill>
                  <a:schemeClr val="tx1"/>
                </a:solidFill>
              </a:rPr>
              <a:t>Applied under IJ authorising it to deprive T of her liberty there, and the order </a:t>
            </a:r>
            <a:r>
              <a:rPr lang="en-GB" dirty="0">
                <a:solidFill>
                  <a:srgbClr val="FF0000"/>
                </a:solidFill>
              </a:rPr>
              <a:t>was granted</a:t>
            </a:r>
            <a:r>
              <a:rPr lang="en-GB" dirty="0">
                <a:solidFill>
                  <a:schemeClr val="tx1"/>
                </a:solidFill>
              </a:rPr>
              <a:t>. </a:t>
            </a:r>
          </a:p>
          <a:p>
            <a:r>
              <a:rPr lang="en-GB" dirty="0">
                <a:solidFill>
                  <a:schemeClr val="tx1"/>
                </a:solidFill>
              </a:rPr>
              <a:t>After that </a:t>
            </a:r>
            <a:r>
              <a:rPr lang="en-GB" b="1" dirty="0">
                <a:solidFill>
                  <a:schemeClr val="tx1"/>
                </a:solidFill>
              </a:rPr>
              <a:t>placement broke down</a:t>
            </a:r>
            <a:r>
              <a:rPr lang="en-GB" dirty="0">
                <a:solidFill>
                  <a:schemeClr val="tx1"/>
                </a:solidFill>
              </a:rPr>
              <a:t>, court authorised LA to DoL in a </a:t>
            </a:r>
            <a:r>
              <a:rPr lang="en-GB" b="1" dirty="0">
                <a:solidFill>
                  <a:schemeClr val="tx1"/>
                </a:solidFill>
              </a:rPr>
              <a:t>registered</a:t>
            </a:r>
            <a:r>
              <a:rPr lang="en-GB" dirty="0">
                <a:solidFill>
                  <a:schemeClr val="tx1"/>
                </a:solidFill>
              </a:rPr>
              <a:t> children’s home in England, which was </a:t>
            </a:r>
            <a:r>
              <a:rPr lang="en-GB" b="1" dirty="0">
                <a:solidFill>
                  <a:srgbClr val="FF0000"/>
                </a:solidFill>
              </a:rPr>
              <a:t>not approved </a:t>
            </a:r>
            <a:r>
              <a:rPr lang="en-GB" dirty="0">
                <a:solidFill>
                  <a:schemeClr val="tx1"/>
                </a:solidFill>
              </a:rPr>
              <a:t>for use as secure accommodation.</a:t>
            </a:r>
          </a:p>
        </p:txBody>
      </p:sp>
      <p:pic>
        <p:nvPicPr>
          <p:cNvPr id="4" name="Picture 3">
            <a:extLst>
              <a:ext uri="{FF2B5EF4-FFF2-40B4-BE49-F238E27FC236}">
                <a16:creationId xmlns:a16="http://schemas.microsoft.com/office/drawing/2014/main" id="{63A8EEAD-DF66-6C63-A831-87134BAD63E0}"/>
              </a:ext>
            </a:extLst>
          </p:cNvPr>
          <p:cNvPicPr>
            <a:picLocks noChangeAspect="1"/>
          </p:cNvPicPr>
          <p:nvPr/>
        </p:nvPicPr>
        <p:blipFill>
          <a:blip r:embed="rId2"/>
          <a:stretch>
            <a:fillRect/>
          </a:stretch>
        </p:blipFill>
        <p:spPr>
          <a:xfrm>
            <a:off x="226353" y="-61654"/>
            <a:ext cx="2102779" cy="841111"/>
          </a:xfrm>
          <a:prstGeom prst="rect">
            <a:avLst/>
          </a:prstGeom>
        </p:spPr>
      </p:pic>
      <p:pic>
        <p:nvPicPr>
          <p:cNvPr id="5" name="Picture 4">
            <a:extLst>
              <a:ext uri="{FF2B5EF4-FFF2-40B4-BE49-F238E27FC236}">
                <a16:creationId xmlns:a16="http://schemas.microsoft.com/office/drawing/2014/main" id="{7726E3D0-B02A-5C4A-7EE8-CAB611A9521E}"/>
              </a:ext>
            </a:extLst>
          </p:cNvPr>
          <p:cNvPicPr>
            <a:picLocks noChangeAspect="1"/>
          </p:cNvPicPr>
          <p:nvPr/>
        </p:nvPicPr>
        <p:blipFill>
          <a:blip r:embed="rId2"/>
          <a:stretch>
            <a:fillRect/>
          </a:stretch>
        </p:blipFill>
        <p:spPr>
          <a:xfrm>
            <a:off x="10209991" y="-4001"/>
            <a:ext cx="1982009" cy="792804"/>
          </a:xfrm>
          <a:prstGeom prst="rect">
            <a:avLst/>
          </a:prstGeom>
        </p:spPr>
      </p:pic>
    </p:spTree>
    <p:extLst>
      <p:ext uri="{BB962C8B-B14F-4D97-AF65-F5344CB8AC3E}">
        <p14:creationId xmlns:p14="http://schemas.microsoft.com/office/powerpoint/2010/main" val="2053826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6B0B22-44EA-60BF-AD0D-692AE66479E5}"/>
              </a:ext>
            </a:extLst>
          </p:cNvPr>
          <p:cNvSpPr>
            <a:spLocks noGrp="1"/>
          </p:cNvSpPr>
          <p:nvPr>
            <p:ph idx="1"/>
          </p:nvPr>
        </p:nvSpPr>
        <p:spPr>
          <a:xfrm>
            <a:off x="103517" y="0"/>
            <a:ext cx="12016596" cy="6126169"/>
          </a:xfrm>
        </p:spPr>
        <p:txBody>
          <a:bodyPr>
            <a:normAutofit/>
          </a:bodyPr>
          <a:lstStyle/>
          <a:p>
            <a:r>
              <a:rPr lang="en-GB" b="1" dirty="0">
                <a:solidFill>
                  <a:schemeClr val="tx2"/>
                </a:solidFill>
              </a:rPr>
              <a:t>Two main issues </a:t>
            </a:r>
            <a:endParaRPr lang="en-GB" dirty="0">
              <a:solidFill>
                <a:schemeClr val="tx1"/>
              </a:solidFill>
            </a:endParaRPr>
          </a:p>
          <a:p>
            <a:r>
              <a:rPr lang="en-GB" dirty="0">
                <a:solidFill>
                  <a:schemeClr val="tx1"/>
                </a:solidFill>
              </a:rPr>
              <a:t>1. Is it a </a:t>
            </a:r>
            <a:r>
              <a:rPr lang="en-GB" u="sng" dirty="0">
                <a:solidFill>
                  <a:schemeClr val="tx1"/>
                </a:solidFill>
              </a:rPr>
              <a:t>permissible to exercise IJ to deprive a child of his or her liberty </a:t>
            </a:r>
          </a:p>
          <a:p>
            <a:pPr lvl="1"/>
            <a:r>
              <a:rPr lang="en-GB" b="1" dirty="0">
                <a:solidFill>
                  <a:schemeClr val="tx1"/>
                </a:solidFill>
              </a:rPr>
              <a:t>T</a:t>
            </a:r>
            <a:r>
              <a:rPr lang="en-GB" dirty="0">
                <a:solidFill>
                  <a:schemeClr val="tx1"/>
                </a:solidFill>
              </a:rPr>
              <a:t> argues such use of IJ is </a:t>
            </a:r>
            <a:r>
              <a:rPr lang="en-GB" b="1" dirty="0">
                <a:solidFill>
                  <a:srgbClr val="FF0000"/>
                </a:solidFill>
              </a:rPr>
              <a:t>barred by Children Act </a:t>
            </a:r>
            <a:r>
              <a:rPr lang="en-GB" dirty="0">
                <a:solidFill>
                  <a:schemeClr val="tx1"/>
                </a:solidFill>
              </a:rPr>
              <a:t>and contrary to Art 5 ECHR</a:t>
            </a:r>
          </a:p>
          <a:p>
            <a:r>
              <a:rPr lang="en-GB" dirty="0">
                <a:solidFill>
                  <a:schemeClr val="tx1"/>
                </a:solidFill>
              </a:rPr>
              <a:t>2. If, contrary to </a:t>
            </a:r>
            <a:r>
              <a:rPr lang="en-GB" b="1" dirty="0">
                <a:solidFill>
                  <a:schemeClr val="tx1"/>
                </a:solidFill>
              </a:rPr>
              <a:t>T</a:t>
            </a:r>
            <a:r>
              <a:rPr lang="en-GB" dirty="0">
                <a:solidFill>
                  <a:schemeClr val="tx1"/>
                </a:solidFill>
              </a:rPr>
              <a:t>’s argument, High Court use IJ, </a:t>
            </a:r>
          </a:p>
          <a:p>
            <a:pPr lvl="1"/>
            <a:r>
              <a:rPr lang="en-GB" dirty="0">
                <a:solidFill>
                  <a:schemeClr val="tx1"/>
                </a:solidFill>
              </a:rPr>
              <a:t>what is </a:t>
            </a:r>
            <a:r>
              <a:rPr lang="en-GB" u="sng" dirty="0">
                <a:solidFill>
                  <a:schemeClr val="tx1"/>
                </a:solidFill>
              </a:rPr>
              <a:t>relevance of </a:t>
            </a:r>
            <a:r>
              <a:rPr lang="en-GB" b="1" u="sng" dirty="0">
                <a:solidFill>
                  <a:srgbClr val="FF0000"/>
                </a:solidFill>
              </a:rPr>
              <a:t>child’s consent </a:t>
            </a:r>
            <a:r>
              <a:rPr lang="en-GB" dirty="0">
                <a:solidFill>
                  <a:schemeClr val="tx1"/>
                </a:solidFill>
              </a:rPr>
              <a:t>to proposed living arrangements? </a:t>
            </a:r>
          </a:p>
          <a:p>
            <a:r>
              <a:rPr lang="en-GB" dirty="0">
                <a:solidFill>
                  <a:schemeClr val="tx1"/>
                </a:solidFill>
              </a:rPr>
              <a:t>T argues that consent is highly relevant, and that as </a:t>
            </a:r>
            <a:r>
              <a:rPr lang="en-GB" b="1" dirty="0">
                <a:solidFill>
                  <a:schemeClr val="tx1"/>
                </a:solidFill>
              </a:rPr>
              <a:t>she consented </a:t>
            </a:r>
            <a:r>
              <a:rPr lang="en-GB" dirty="0">
                <a:solidFill>
                  <a:schemeClr val="tx1"/>
                </a:solidFill>
              </a:rPr>
              <a:t>to the placements, it was contrary to her best interests to make the orders. </a:t>
            </a:r>
          </a:p>
        </p:txBody>
      </p:sp>
      <p:pic>
        <p:nvPicPr>
          <p:cNvPr id="2050" name="Picture 2" descr="Image result for lady black">
            <a:extLst>
              <a:ext uri="{FF2B5EF4-FFF2-40B4-BE49-F238E27FC236}">
                <a16:creationId xmlns:a16="http://schemas.microsoft.com/office/drawing/2014/main" id="{EDD7AA43-5A2F-E805-89FC-BDB0585BC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1354" y="4589253"/>
            <a:ext cx="1651239" cy="2064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08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6FFCB0-C4CB-B329-D61A-7CF245542FFC}"/>
              </a:ext>
            </a:extLst>
          </p:cNvPr>
          <p:cNvSpPr>
            <a:spLocks noGrp="1"/>
          </p:cNvSpPr>
          <p:nvPr>
            <p:ph idx="1"/>
          </p:nvPr>
        </p:nvSpPr>
        <p:spPr>
          <a:xfrm>
            <a:off x="-77637" y="0"/>
            <a:ext cx="12269638" cy="6858000"/>
          </a:xfrm>
        </p:spPr>
        <p:txBody>
          <a:bodyPr>
            <a:normAutofit/>
          </a:bodyPr>
          <a:lstStyle/>
          <a:p>
            <a:r>
              <a:rPr lang="en-GB" dirty="0">
                <a:solidFill>
                  <a:schemeClr val="tx1"/>
                </a:solidFill>
              </a:rPr>
              <a:t>Use of IJ to authorise DoL in cases like this </a:t>
            </a:r>
            <a:r>
              <a:rPr lang="en-GB" b="1" dirty="0">
                <a:solidFill>
                  <a:schemeClr val="tx2"/>
                </a:solidFill>
              </a:rPr>
              <a:t>is permissible</a:t>
            </a:r>
          </a:p>
          <a:p>
            <a:pPr lvl="1"/>
            <a:r>
              <a:rPr lang="en-GB" dirty="0">
                <a:solidFill>
                  <a:schemeClr val="tx1"/>
                </a:solidFill>
              </a:rPr>
              <a:t>but expressed </a:t>
            </a:r>
            <a:r>
              <a:rPr lang="en-GB" u="sng" dirty="0">
                <a:solidFill>
                  <a:schemeClr val="tx1"/>
                </a:solidFill>
              </a:rPr>
              <a:t>grave concern </a:t>
            </a:r>
            <a:r>
              <a:rPr lang="en-GB" dirty="0">
                <a:solidFill>
                  <a:schemeClr val="tx1"/>
                </a:solidFill>
              </a:rPr>
              <a:t>about its use to fill a gap in the child care system caused by inadequate resources. </a:t>
            </a:r>
          </a:p>
          <a:p>
            <a:pPr marL="0" indent="0">
              <a:buNone/>
            </a:pPr>
            <a:r>
              <a:rPr lang="en-GB" b="1" dirty="0">
                <a:solidFill>
                  <a:schemeClr val="tx1"/>
                </a:solidFill>
              </a:rPr>
              <a:t>		</a:t>
            </a:r>
            <a:r>
              <a:rPr lang="en-GB" b="1" u="sng" dirty="0">
                <a:solidFill>
                  <a:schemeClr val="tx1"/>
                </a:solidFill>
              </a:rPr>
              <a:t>Issue 1: Use of IJ to authorise a DoL</a:t>
            </a:r>
          </a:p>
          <a:p>
            <a:r>
              <a:rPr lang="en-GB" dirty="0">
                <a:solidFill>
                  <a:srgbClr val="FF0000"/>
                </a:solidFill>
              </a:rPr>
              <a:t>LAs - duty to protect </a:t>
            </a:r>
            <a:r>
              <a:rPr lang="en-GB" dirty="0">
                <a:solidFill>
                  <a:schemeClr val="tx1"/>
                </a:solidFill>
              </a:rPr>
              <a:t>/ support children</a:t>
            </a:r>
          </a:p>
          <a:p>
            <a:pPr lvl="1"/>
            <a:r>
              <a:rPr lang="en-GB" sz="3200" dirty="0">
                <a:solidFill>
                  <a:schemeClr val="tx1"/>
                </a:solidFill>
              </a:rPr>
              <a:t>including duty to provide child in care with accommodation</a:t>
            </a:r>
          </a:p>
          <a:p>
            <a:r>
              <a:rPr lang="en-GB" b="1" dirty="0">
                <a:solidFill>
                  <a:srgbClr val="FF0000"/>
                </a:solidFill>
              </a:rPr>
              <a:t>S 25 CA </a:t>
            </a:r>
          </a:p>
          <a:p>
            <a:pPr lvl="1"/>
            <a:r>
              <a:rPr lang="en-GB" sz="3200" dirty="0">
                <a:solidFill>
                  <a:schemeClr val="tx1"/>
                </a:solidFill>
              </a:rPr>
              <a:t>Regs provide that a children’s home must </a:t>
            </a:r>
            <a:r>
              <a:rPr lang="en-GB" sz="3200" b="1" dirty="0">
                <a:solidFill>
                  <a:schemeClr val="tx1"/>
                </a:solidFill>
              </a:rPr>
              <a:t>only</a:t>
            </a:r>
            <a:r>
              <a:rPr lang="en-GB" sz="3200" dirty="0">
                <a:solidFill>
                  <a:schemeClr val="tx1"/>
                </a:solidFill>
              </a:rPr>
              <a:t> be used as secure accommodation </a:t>
            </a:r>
            <a:r>
              <a:rPr lang="en-GB" sz="3200" dirty="0">
                <a:solidFill>
                  <a:srgbClr val="FF0000"/>
                </a:solidFill>
              </a:rPr>
              <a:t>if </a:t>
            </a:r>
            <a:r>
              <a:rPr lang="en-GB" sz="3200" b="1" dirty="0">
                <a:solidFill>
                  <a:srgbClr val="FF0000"/>
                </a:solidFill>
              </a:rPr>
              <a:t>approved</a:t>
            </a:r>
            <a:r>
              <a:rPr lang="en-GB" sz="3200" dirty="0">
                <a:solidFill>
                  <a:srgbClr val="FF0000"/>
                </a:solidFill>
              </a:rPr>
              <a:t> </a:t>
            </a:r>
            <a:r>
              <a:rPr lang="en-GB" sz="3200" dirty="0">
                <a:solidFill>
                  <a:schemeClr val="tx1"/>
                </a:solidFill>
              </a:rPr>
              <a:t>for that purpose by the S of S for Education and registered with Ofsted </a:t>
            </a:r>
          </a:p>
          <a:p>
            <a:r>
              <a:rPr lang="en-GB" dirty="0">
                <a:solidFill>
                  <a:schemeClr val="tx1"/>
                </a:solidFill>
              </a:rPr>
              <a:t>Anyone who carries on or manages a children’s home without being registered </a:t>
            </a:r>
            <a:r>
              <a:rPr lang="en-GB" dirty="0">
                <a:solidFill>
                  <a:srgbClr val="FF0000"/>
                </a:solidFill>
              </a:rPr>
              <a:t>commits an </a:t>
            </a:r>
            <a:r>
              <a:rPr lang="en-GB" b="1" dirty="0">
                <a:solidFill>
                  <a:srgbClr val="FF0000"/>
                </a:solidFill>
              </a:rPr>
              <a:t>offence</a:t>
            </a:r>
            <a:endParaRPr lang="en-GB" dirty="0">
              <a:solidFill>
                <a:schemeClr val="tx1"/>
              </a:solidFill>
            </a:endParaRPr>
          </a:p>
        </p:txBody>
      </p:sp>
    </p:spTree>
    <p:extLst>
      <p:ext uri="{BB962C8B-B14F-4D97-AF65-F5344CB8AC3E}">
        <p14:creationId xmlns:p14="http://schemas.microsoft.com/office/powerpoint/2010/main" val="4160895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6AF690-9856-2A18-7DB8-D93C719B8B9B}"/>
              </a:ext>
            </a:extLst>
          </p:cNvPr>
          <p:cNvSpPr>
            <a:spLocks noGrp="1"/>
          </p:cNvSpPr>
          <p:nvPr>
            <p:ph idx="1"/>
          </p:nvPr>
        </p:nvSpPr>
        <p:spPr>
          <a:xfrm>
            <a:off x="0" y="0"/>
            <a:ext cx="12192000" cy="6512943"/>
          </a:xfrm>
        </p:spPr>
        <p:txBody>
          <a:bodyPr>
            <a:normAutofit lnSpcReduction="10000"/>
          </a:bodyPr>
          <a:lstStyle/>
          <a:p>
            <a:r>
              <a:rPr lang="en-GB" sz="3200" b="1" dirty="0">
                <a:solidFill>
                  <a:schemeClr val="tx1"/>
                </a:solidFill>
              </a:rPr>
              <a:t>Shortage</a:t>
            </a:r>
            <a:r>
              <a:rPr lang="en-GB" sz="3200" dirty="0">
                <a:solidFill>
                  <a:schemeClr val="tx1"/>
                </a:solidFill>
              </a:rPr>
              <a:t> of such placements has prompted LAs to seek IJ authorising DoL in other accommodation. </a:t>
            </a:r>
          </a:p>
          <a:p>
            <a:r>
              <a:rPr lang="en-GB" sz="3200" b="1" dirty="0">
                <a:solidFill>
                  <a:schemeClr val="tx1"/>
                </a:solidFill>
              </a:rPr>
              <a:t>IJ</a:t>
            </a:r>
            <a:r>
              <a:rPr lang="en-GB" sz="3200" dirty="0">
                <a:solidFill>
                  <a:schemeClr val="tx1"/>
                </a:solidFill>
              </a:rPr>
              <a:t> is a means of providing protection for children whose welfare requires it. </a:t>
            </a:r>
          </a:p>
          <a:p>
            <a:pPr lvl="1"/>
            <a:r>
              <a:rPr lang="en-GB" dirty="0">
                <a:solidFill>
                  <a:schemeClr val="tx1"/>
                </a:solidFill>
              </a:rPr>
              <a:t>It has been described as the </a:t>
            </a:r>
            <a:r>
              <a:rPr lang="en-GB" b="1" u="sng" dirty="0">
                <a:solidFill>
                  <a:srgbClr val="FF0000"/>
                </a:solidFill>
              </a:rPr>
              <a:t>great common law safety net </a:t>
            </a:r>
            <a:r>
              <a:rPr lang="en-GB" dirty="0">
                <a:solidFill>
                  <a:schemeClr val="tx1"/>
                </a:solidFill>
              </a:rPr>
              <a:t>which lies behind all statute law</a:t>
            </a:r>
          </a:p>
          <a:p>
            <a:r>
              <a:rPr lang="en-GB" sz="3200" dirty="0">
                <a:solidFill>
                  <a:schemeClr val="tx2"/>
                </a:solidFill>
              </a:rPr>
              <a:t>But it is </a:t>
            </a:r>
            <a:r>
              <a:rPr lang="en-GB" sz="3200" b="1" dirty="0">
                <a:solidFill>
                  <a:schemeClr val="tx2"/>
                </a:solidFill>
              </a:rPr>
              <a:t>subject to limits</a:t>
            </a:r>
            <a:r>
              <a:rPr lang="en-GB" sz="3200" dirty="0">
                <a:solidFill>
                  <a:schemeClr val="tx1"/>
                </a:solidFill>
              </a:rPr>
              <a:t>. </a:t>
            </a:r>
          </a:p>
          <a:p>
            <a:r>
              <a:rPr lang="en-GB" sz="3200" b="1" u="sng" dirty="0">
                <a:solidFill>
                  <a:srgbClr val="FF0000"/>
                </a:solidFill>
              </a:rPr>
              <a:t>S 100 CA prohibits the use of IJ </a:t>
            </a:r>
            <a:r>
              <a:rPr lang="en-GB" sz="3200" dirty="0">
                <a:solidFill>
                  <a:schemeClr val="tx1"/>
                </a:solidFill>
              </a:rPr>
              <a:t>to confer, in particular, power to determine any question in connection with any aspect of PR for a child on a LA. </a:t>
            </a:r>
          </a:p>
          <a:p>
            <a:r>
              <a:rPr lang="en-GB" sz="3200" dirty="0">
                <a:solidFill>
                  <a:schemeClr val="tx1"/>
                </a:solidFill>
              </a:rPr>
              <a:t>This reflects requirement of the CA 1989 that LAs which need such a power </a:t>
            </a:r>
            <a:r>
              <a:rPr lang="en-GB" sz="3200" b="1" dirty="0">
                <a:solidFill>
                  <a:schemeClr val="tx1"/>
                </a:solidFill>
              </a:rPr>
              <a:t>must obtain a care order</a:t>
            </a:r>
            <a:r>
              <a:rPr lang="en-GB" sz="3200" dirty="0">
                <a:solidFill>
                  <a:schemeClr val="tx1"/>
                </a:solidFill>
              </a:rPr>
              <a:t>. </a:t>
            </a:r>
          </a:p>
          <a:p>
            <a:r>
              <a:rPr lang="en-GB" sz="3200" dirty="0">
                <a:solidFill>
                  <a:schemeClr val="tx1"/>
                </a:solidFill>
              </a:rPr>
              <a:t>Does not prevent IJ where LA already had PR by virtue of a care order</a:t>
            </a:r>
          </a:p>
          <a:p>
            <a:endParaRPr lang="en-GB" dirty="0"/>
          </a:p>
        </p:txBody>
      </p:sp>
    </p:spTree>
    <p:extLst>
      <p:ext uri="{BB962C8B-B14F-4D97-AF65-F5344CB8AC3E}">
        <p14:creationId xmlns:p14="http://schemas.microsoft.com/office/powerpoint/2010/main" val="41967799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2009B9-7B8C-D6A5-B56E-F33EC5E74C3A}"/>
              </a:ext>
            </a:extLst>
          </p:cNvPr>
          <p:cNvSpPr>
            <a:spLocks noGrp="1"/>
          </p:cNvSpPr>
          <p:nvPr>
            <p:ph idx="1"/>
          </p:nvPr>
        </p:nvSpPr>
        <p:spPr>
          <a:xfrm>
            <a:off x="0" y="0"/>
            <a:ext cx="12192000" cy="6126169"/>
          </a:xfrm>
        </p:spPr>
        <p:txBody>
          <a:bodyPr>
            <a:normAutofit fontScale="85000" lnSpcReduction="20000"/>
          </a:bodyPr>
          <a:lstStyle/>
          <a:p>
            <a:r>
              <a:rPr lang="en-GB" sz="3300" i="1" dirty="0">
                <a:solidFill>
                  <a:schemeClr val="tx1"/>
                </a:solidFill>
              </a:rPr>
              <a:t>166. First is the enduring </a:t>
            </a:r>
            <a:r>
              <a:rPr lang="en-GB" sz="3300" i="1" dirty="0">
                <a:solidFill>
                  <a:srgbClr val="FF0000"/>
                </a:solidFill>
              </a:rPr>
              <a:t>well-known </a:t>
            </a:r>
            <a:r>
              <a:rPr lang="en-GB" sz="3300" b="1" i="1" dirty="0">
                <a:solidFill>
                  <a:srgbClr val="FF0000"/>
                </a:solidFill>
              </a:rPr>
              <a:t>scandal</a:t>
            </a:r>
            <a:r>
              <a:rPr lang="en-GB" sz="3300" i="1" dirty="0">
                <a:solidFill>
                  <a:srgbClr val="FF0000"/>
                </a:solidFill>
              </a:rPr>
              <a:t> </a:t>
            </a:r>
            <a:r>
              <a:rPr lang="en-GB" sz="3300" i="1" dirty="0">
                <a:solidFill>
                  <a:schemeClr val="tx1"/>
                </a:solidFill>
              </a:rPr>
              <a:t>of the disgraceful and utterly shaming </a:t>
            </a:r>
            <a:r>
              <a:rPr lang="en-GB" sz="3300" i="1" dirty="0">
                <a:solidFill>
                  <a:schemeClr val="tx2"/>
                </a:solidFill>
              </a:rPr>
              <a:t>lack of proper provision </a:t>
            </a:r>
            <a:r>
              <a:rPr lang="en-GB" sz="3300" i="1" dirty="0">
                <a:solidFill>
                  <a:schemeClr val="tx1"/>
                </a:solidFill>
              </a:rPr>
              <a:t>for children who require approved secure accommodation</a:t>
            </a:r>
          </a:p>
          <a:p>
            <a:r>
              <a:rPr lang="en-GB" sz="3300" i="1" dirty="0">
                <a:solidFill>
                  <a:schemeClr val="tx1"/>
                </a:solidFill>
              </a:rPr>
              <a:t>These unfortunate children, who have been traumatised in so many ways, are frequently a major risk to themselves and to others. </a:t>
            </a:r>
          </a:p>
          <a:p>
            <a:r>
              <a:rPr lang="en-GB" sz="3300" i="1" dirty="0">
                <a:solidFill>
                  <a:schemeClr val="tx1"/>
                </a:solidFill>
              </a:rPr>
              <a:t>Those risks are of the gravest kind, and include risks to life, risks of grievous injuries, or risks of very serious damage to property. </a:t>
            </a:r>
          </a:p>
          <a:p>
            <a:r>
              <a:rPr lang="en-GB" sz="3300" i="1" dirty="0">
                <a:solidFill>
                  <a:schemeClr val="tx1"/>
                </a:solidFill>
              </a:rPr>
              <a:t>This </a:t>
            </a:r>
            <a:r>
              <a:rPr lang="en-GB" sz="3300" b="1" i="1" dirty="0">
                <a:solidFill>
                  <a:srgbClr val="FF0000"/>
                </a:solidFill>
              </a:rPr>
              <a:t>scandalous </a:t>
            </a:r>
            <a:r>
              <a:rPr lang="en-GB" sz="3300" i="1" dirty="0">
                <a:solidFill>
                  <a:schemeClr val="tx1"/>
                </a:solidFill>
              </a:rPr>
              <a:t>lack of provision leads to applications to the court under its IJ to authorise DoL in a children’s home which has </a:t>
            </a:r>
            <a:r>
              <a:rPr lang="en-GB" sz="3300" b="1" i="1" dirty="0">
                <a:solidFill>
                  <a:schemeClr val="tx1"/>
                </a:solidFill>
              </a:rPr>
              <a:t>not been registered</a:t>
            </a:r>
            <a:r>
              <a:rPr lang="en-GB" sz="3300" i="1" dirty="0">
                <a:solidFill>
                  <a:schemeClr val="tx1"/>
                </a:solidFill>
              </a:rPr>
              <a:t>, there being no other available or suitable accommodation. </a:t>
            </a:r>
          </a:p>
          <a:p>
            <a:r>
              <a:rPr lang="en-GB" sz="3300" i="1" dirty="0">
                <a:solidFill>
                  <a:schemeClr val="tx1"/>
                </a:solidFill>
              </a:rPr>
              <a:t>However, any person who carries on or manages a children’s home without being registered is </a:t>
            </a:r>
            <a:r>
              <a:rPr lang="en-GB" sz="3300" i="1" dirty="0">
                <a:solidFill>
                  <a:srgbClr val="FF0000"/>
                </a:solidFill>
              </a:rPr>
              <a:t>guilty of an </a:t>
            </a:r>
            <a:r>
              <a:rPr lang="en-GB" sz="3300" b="1" i="1" dirty="0">
                <a:solidFill>
                  <a:srgbClr val="FF0000"/>
                </a:solidFill>
              </a:rPr>
              <a:t>offence</a:t>
            </a:r>
            <a:r>
              <a:rPr lang="en-GB" sz="3300" i="1" dirty="0">
                <a:solidFill>
                  <a:srgbClr val="FF0000"/>
                </a:solidFill>
              </a:rPr>
              <a:t> </a:t>
            </a:r>
          </a:p>
          <a:p>
            <a:r>
              <a:rPr lang="en-GB" sz="3300" i="1" dirty="0">
                <a:solidFill>
                  <a:schemeClr val="tx1"/>
                </a:solidFill>
              </a:rPr>
              <a:t>So, the issue arises as to whether IJ can be used to authorise a DoL in circumstances in which a criminal offence may be committed by those carrying on or managing a children’s home.</a:t>
            </a:r>
          </a:p>
          <a:p>
            <a:r>
              <a:rPr lang="en-GB" sz="3300" i="1" dirty="0">
                <a:solidFill>
                  <a:srgbClr val="FF0000"/>
                </a:solidFill>
              </a:rPr>
              <a:t>Lord Stephens</a:t>
            </a:r>
          </a:p>
          <a:p>
            <a:endParaRPr lang="en-GB" dirty="0"/>
          </a:p>
        </p:txBody>
      </p:sp>
      <p:pic>
        <p:nvPicPr>
          <p:cNvPr id="2" name="Picture 1">
            <a:extLst>
              <a:ext uri="{FF2B5EF4-FFF2-40B4-BE49-F238E27FC236}">
                <a16:creationId xmlns:a16="http://schemas.microsoft.com/office/drawing/2014/main" id="{96278DA1-FF2F-EBA2-24BE-B74CA6B72E89}"/>
              </a:ext>
            </a:extLst>
          </p:cNvPr>
          <p:cNvPicPr>
            <a:picLocks noChangeAspect="1"/>
          </p:cNvPicPr>
          <p:nvPr/>
        </p:nvPicPr>
        <p:blipFill>
          <a:blip r:embed="rId2"/>
          <a:stretch>
            <a:fillRect/>
          </a:stretch>
        </p:blipFill>
        <p:spPr>
          <a:xfrm>
            <a:off x="5679057" y="5272177"/>
            <a:ext cx="1524000" cy="1524000"/>
          </a:xfrm>
          <a:prstGeom prst="rect">
            <a:avLst/>
          </a:prstGeom>
        </p:spPr>
      </p:pic>
    </p:spTree>
    <p:extLst>
      <p:ext uri="{BB962C8B-B14F-4D97-AF65-F5344CB8AC3E}">
        <p14:creationId xmlns:p14="http://schemas.microsoft.com/office/powerpoint/2010/main" val="947141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B74A4C-D723-0C14-68D2-AFECABE6C300}"/>
              </a:ext>
            </a:extLst>
          </p:cNvPr>
          <p:cNvSpPr>
            <a:spLocks noGrp="1"/>
          </p:cNvSpPr>
          <p:nvPr>
            <p:ph idx="1"/>
          </p:nvPr>
        </p:nvSpPr>
        <p:spPr>
          <a:xfrm>
            <a:off x="138023" y="0"/>
            <a:ext cx="12053977" cy="6625087"/>
          </a:xfrm>
        </p:spPr>
        <p:txBody>
          <a:bodyPr>
            <a:normAutofit lnSpcReduction="10000"/>
          </a:bodyPr>
          <a:lstStyle/>
          <a:p>
            <a:r>
              <a:rPr lang="en-GB" dirty="0">
                <a:solidFill>
                  <a:schemeClr val="tx1"/>
                </a:solidFill>
              </a:rPr>
              <a:t>As to the contention that IJ cuts across s 25</a:t>
            </a:r>
          </a:p>
          <a:p>
            <a:pPr lvl="1"/>
            <a:r>
              <a:rPr lang="en-GB" dirty="0">
                <a:solidFill>
                  <a:schemeClr val="tx1"/>
                </a:solidFill>
              </a:rPr>
              <a:t>there are no findings as to the precise regulatory status of T’s placements. </a:t>
            </a:r>
          </a:p>
          <a:p>
            <a:r>
              <a:rPr lang="en-GB" dirty="0">
                <a:solidFill>
                  <a:schemeClr val="tx1"/>
                </a:solidFill>
              </a:rPr>
              <a:t>But </a:t>
            </a:r>
            <a:r>
              <a:rPr lang="en-GB" b="1" dirty="0">
                <a:solidFill>
                  <a:schemeClr val="tx1"/>
                </a:solidFill>
              </a:rPr>
              <a:t>unthinkable High Court should have no means to keep children safe from extreme harm</a:t>
            </a:r>
            <a:r>
              <a:rPr lang="en-GB" dirty="0">
                <a:solidFill>
                  <a:schemeClr val="tx1"/>
                </a:solidFill>
              </a:rPr>
              <a:t>.</a:t>
            </a:r>
          </a:p>
          <a:p>
            <a:r>
              <a:rPr lang="en-GB" dirty="0">
                <a:solidFill>
                  <a:schemeClr val="tx1"/>
                </a:solidFill>
              </a:rPr>
              <a:t>If LA cannot apply for an order under s 25 because there is no secure accommodation available, </a:t>
            </a:r>
          </a:p>
          <a:p>
            <a:pPr lvl="1"/>
            <a:r>
              <a:rPr lang="en-GB" b="1" dirty="0">
                <a:solidFill>
                  <a:srgbClr val="FF0000"/>
                </a:solidFill>
              </a:rPr>
              <a:t>IJ can be used to fill that gap</a:t>
            </a:r>
            <a:r>
              <a:rPr lang="en-GB" dirty="0">
                <a:solidFill>
                  <a:schemeClr val="tx1"/>
                </a:solidFill>
              </a:rPr>
              <a:t>. </a:t>
            </a:r>
          </a:p>
          <a:p>
            <a:r>
              <a:rPr lang="en-GB" dirty="0">
                <a:solidFill>
                  <a:schemeClr val="tx1"/>
                </a:solidFill>
              </a:rPr>
              <a:t>Where </a:t>
            </a:r>
            <a:r>
              <a:rPr lang="en-GB" b="1" dirty="0">
                <a:solidFill>
                  <a:schemeClr val="tx1"/>
                </a:solidFill>
              </a:rPr>
              <a:t>absolutely no alternative </a:t>
            </a:r>
            <a:r>
              <a:rPr lang="en-GB" dirty="0">
                <a:solidFill>
                  <a:schemeClr val="tx1"/>
                </a:solidFill>
              </a:rPr>
              <a:t>and where </a:t>
            </a:r>
          </a:p>
          <a:p>
            <a:r>
              <a:rPr lang="en-GB" dirty="0">
                <a:solidFill>
                  <a:schemeClr val="tx1"/>
                </a:solidFill>
              </a:rPr>
              <a:t>the child, or someone else, likely to come to </a:t>
            </a:r>
            <a:r>
              <a:rPr lang="en-GB" b="1" dirty="0">
                <a:solidFill>
                  <a:srgbClr val="FF0000"/>
                </a:solidFill>
              </a:rPr>
              <a:t>grave harm </a:t>
            </a:r>
            <a:r>
              <a:rPr lang="en-GB" dirty="0">
                <a:solidFill>
                  <a:schemeClr val="tx1"/>
                </a:solidFill>
              </a:rPr>
              <a:t>if court does not act, </a:t>
            </a:r>
          </a:p>
          <a:p>
            <a:r>
              <a:rPr lang="en-GB" b="1" u="sng" dirty="0">
                <a:solidFill>
                  <a:schemeClr val="tx1"/>
                </a:solidFill>
              </a:rPr>
              <a:t>IJ may be used to authorise LA to </a:t>
            </a:r>
            <a:r>
              <a:rPr lang="en-GB" b="1" u="sng" dirty="0">
                <a:solidFill>
                  <a:srgbClr val="FF0000"/>
                </a:solidFill>
              </a:rPr>
              <a:t>DoL</a:t>
            </a:r>
            <a:r>
              <a:rPr lang="en-GB" dirty="0">
                <a:solidFill>
                  <a:schemeClr val="tx1"/>
                </a:solidFill>
              </a:rPr>
              <a:t>, notwithstanding that the placement will be in an </a:t>
            </a:r>
            <a:r>
              <a:rPr lang="en-GB" b="1" dirty="0">
                <a:solidFill>
                  <a:schemeClr val="tx1"/>
                </a:solidFill>
              </a:rPr>
              <a:t>unregistered children’s home </a:t>
            </a:r>
            <a:r>
              <a:rPr lang="en-GB" dirty="0">
                <a:solidFill>
                  <a:schemeClr val="tx1"/>
                </a:solidFill>
              </a:rPr>
              <a:t>in relation to which a criminal offence would be being committed</a:t>
            </a:r>
          </a:p>
        </p:txBody>
      </p:sp>
    </p:spTree>
    <p:extLst>
      <p:ext uri="{BB962C8B-B14F-4D97-AF65-F5344CB8AC3E}">
        <p14:creationId xmlns:p14="http://schemas.microsoft.com/office/powerpoint/2010/main" val="16588786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1D074C-983B-779B-D388-8AE28B4EAF35}"/>
              </a:ext>
            </a:extLst>
          </p:cNvPr>
          <p:cNvSpPr>
            <a:spLocks noGrp="1"/>
          </p:cNvSpPr>
          <p:nvPr>
            <p:ph idx="1"/>
          </p:nvPr>
        </p:nvSpPr>
        <p:spPr>
          <a:xfrm>
            <a:off x="0" y="0"/>
            <a:ext cx="12192000" cy="6858000"/>
          </a:xfrm>
        </p:spPr>
        <p:txBody>
          <a:bodyPr>
            <a:normAutofit/>
          </a:bodyPr>
          <a:lstStyle/>
          <a:p>
            <a:r>
              <a:rPr lang="en-GB" sz="4400" dirty="0">
                <a:solidFill>
                  <a:schemeClr val="tx1"/>
                </a:solidFill>
              </a:rPr>
              <a:t>Nor does the use of </a:t>
            </a:r>
            <a:r>
              <a:rPr lang="en-GB" sz="4400" b="1" u="sng" dirty="0">
                <a:solidFill>
                  <a:schemeClr val="tx1"/>
                </a:solidFill>
              </a:rPr>
              <a:t>IJ in these circumstances fall foul of Art 5 ECHR</a:t>
            </a:r>
            <a:r>
              <a:rPr lang="en-GB" sz="4400" dirty="0">
                <a:solidFill>
                  <a:schemeClr val="tx1"/>
                </a:solidFill>
              </a:rPr>
              <a:t>, </a:t>
            </a:r>
          </a:p>
          <a:p>
            <a:pPr lvl="1"/>
            <a:r>
              <a:rPr lang="en-GB" sz="4000" dirty="0">
                <a:solidFill>
                  <a:schemeClr val="tx1"/>
                </a:solidFill>
              </a:rPr>
              <a:t>given </a:t>
            </a:r>
            <a:r>
              <a:rPr lang="en-GB" sz="4000" b="1" dirty="0">
                <a:solidFill>
                  <a:schemeClr val="tx1"/>
                </a:solidFill>
              </a:rPr>
              <a:t>safeguards which the courts have devised</a:t>
            </a:r>
            <a:r>
              <a:rPr lang="en-GB" sz="4000" dirty="0">
                <a:solidFill>
                  <a:schemeClr val="tx1"/>
                </a:solidFill>
              </a:rPr>
              <a:t>, </a:t>
            </a:r>
          </a:p>
          <a:p>
            <a:pPr lvl="1"/>
            <a:r>
              <a:rPr lang="en-GB" sz="4000" dirty="0">
                <a:solidFill>
                  <a:schemeClr val="tx1"/>
                </a:solidFill>
              </a:rPr>
              <a:t>in particular by </a:t>
            </a:r>
            <a:r>
              <a:rPr lang="en-GB" sz="4000" b="1" dirty="0">
                <a:solidFill>
                  <a:schemeClr val="tx1"/>
                </a:solidFill>
              </a:rPr>
              <a:t>mirroring the procedural protections </a:t>
            </a:r>
            <a:r>
              <a:rPr lang="en-GB" sz="4000" dirty="0">
                <a:solidFill>
                  <a:schemeClr val="tx1"/>
                </a:solidFill>
              </a:rPr>
              <a:t>applicable in a s 25</a:t>
            </a:r>
          </a:p>
          <a:p>
            <a:r>
              <a:rPr lang="en-GB" sz="4400" dirty="0">
                <a:solidFill>
                  <a:schemeClr val="tx1"/>
                </a:solidFill>
              </a:rPr>
              <a:t>Any order made under IJ to </a:t>
            </a:r>
            <a:r>
              <a:rPr lang="en-GB" sz="4400" u="sng" dirty="0">
                <a:solidFill>
                  <a:schemeClr val="tx1"/>
                </a:solidFill>
              </a:rPr>
              <a:t>authorise DoL </a:t>
            </a:r>
            <a:r>
              <a:rPr lang="en-GB" sz="4400" dirty="0">
                <a:solidFill>
                  <a:schemeClr val="tx1"/>
                </a:solidFill>
              </a:rPr>
              <a:t>where placement is an </a:t>
            </a:r>
            <a:r>
              <a:rPr lang="en-GB" sz="4400" b="1" dirty="0">
                <a:solidFill>
                  <a:schemeClr val="tx1"/>
                </a:solidFill>
              </a:rPr>
              <a:t>unregistered </a:t>
            </a:r>
            <a:r>
              <a:rPr lang="en-GB" sz="4400" dirty="0">
                <a:solidFill>
                  <a:schemeClr val="tx1"/>
                </a:solidFill>
              </a:rPr>
              <a:t>children’s home </a:t>
            </a:r>
          </a:p>
          <a:p>
            <a:pPr lvl="1"/>
            <a:r>
              <a:rPr lang="en-GB" sz="4000" dirty="0">
                <a:solidFill>
                  <a:srgbClr val="FF0000"/>
                </a:solidFill>
              </a:rPr>
              <a:t>does not authorise commission of a criminal offence </a:t>
            </a:r>
            <a:r>
              <a:rPr lang="en-GB" sz="4000" dirty="0">
                <a:solidFill>
                  <a:schemeClr val="tx1"/>
                </a:solidFill>
              </a:rPr>
              <a:t>or prevent an offence from being committed. </a:t>
            </a:r>
          </a:p>
          <a:p>
            <a:endParaRPr lang="en-GB" dirty="0"/>
          </a:p>
        </p:txBody>
      </p:sp>
    </p:spTree>
    <p:extLst>
      <p:ext uri="{BB962C8B-B14F-4D97-AF65-F5344CB8AC3E}">
        <p14:creationId xmlns:p14="http://schemas.microsoft.com/office/powerpoint/2010/main" val="2498298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1"/>
            <a:ext cx="10972800" cy="1143000"/>
          </a:xfrm>
        </p:spPr>
        <p:txBody>
          <a:bodyPr/>
          <a:lstStyle/>
          <a:p>
            <a:pPr algn="ctr"/>
            <a:r>
              <a:rPr lang="en-GB" dirty="0"/>
              <a:t>Age</a:t>
            </a:r>
          </a:p>
        </p:txBody>
      </p:sp>
      <p:sp>
        <p:nvSpPr>
          <p:cNvPr id="3" name="Content Placeholder 2"/>
          <p:cNvSpPr>
            <a:spLocks noGrp="1"/>
          </p:cNvSpPr>
          <p:nvPr>
            <p:ph idx="1"/>
          </p:nvPr>
        </p:nvSpPr>
        <p:spPr>
          <a:xfrm>
            <a:off x="1" y="819320"/>
            <a:ext cx="11582400" cy="5756407"/>
          </a:xfrm>
        </p:spPr>
        <p:txBody>
          <a:bodyPr>
            <a:normAutofit fontScale="92500" lnSpcReduction="10000"/>
          </a:bodyPr>
          <a:lstStyle/>
          <a:p>
            <a:r>
              <a:rPr lang="en-GB" sz="4000" dirty="0">
                <a:solidFill>
                  <a:srgbClr val="FF0000"/>
                </a:solidFill>
              </a:rPr>
              <a:t>Child - </a:t>
            </a:r>
            <a:r>
              <a:rPr lang="en-GB" sz="4000" dirty="0">
                <a:solidFill>
                  <a:schemeClr val="tx1"/>
                </a:solidFill>
              </a:rPr>
              <a:t>up to 15</a:t>
            </a:r>
            <a:endParaRPr lang="en-GB" sz="4000" dirty="0">
              <a:solidFill>
                <a:srgbClr val="FF0000"/>
              </a:solidFill>
            </a:endParaRPr>
          </a:p>
          <a:p>
            <a:r>
              <a:rPr lang="en-GB" sz="4000" dirty="0">
                <a:solidFill>
                  <a:srgbClr val="FF0000"/>
                </a:solidFill>
              </a:rPr>
              <a:t>Young person – </a:t>
            </a:r>
            <a:r>
              <a:rPr lang="en-GB" sz="4000" dirty="0">
                <a:solidFill>
                  <a:schemeClr val="tx1"/>
                </a:solidFill>
              </a:rPr>
              <a:t>16/17</a:t>
            </a:r>
          </a:p>
          <a:p>
            <a:r>
              <a:rPr lang="en-GB" sz="4000" dirty="0">
                <a:solidFill>
                  <a:srgbClr val="FF0000"/>
                </a:solidFill>
              </a:rPr>
              <a:t>MHA</a:t>
            </a:r>
            <a:r>
              <a:rPr lang="en-GB" sz="4000" dirty="0"/>
              <a:t> detention – No lower limit</a:t>
            </a:r>
          </a:p>
          <a:p>
            <a:r>
              <a:rPr lang="en-GB" sz="4000" dirty="0">
                <a:solidFill>
                  <a:srgbClr val="FF0000"/>
                </a:solidFill>
              </a:rPr>
              <a:t>MCA</a:t>
            </a:r>
            <a:r>
              <a:rPr lang="en-GB" sz="4000" dirty="0"/>
              <a:t> </a:t>
            </a:r>
            <a:r>
              <a:rPr lang="en-GB" sz="4000" b="1" dirty="0"/>
              <a:t>DoLA</a:t>
            </a:r>
            <a:r>
              <a:rPr lang="en-GB" sz="4000" dirty="0"/>
              <a:t> – 18</a:t>
            </a:r>
          </a:p>
          <a:p>
            <a:r>
              <a:rPr lang="en-GB" sz="4000" dirty="0">
                <a:solidFill>
                  <a:srgbClr val="FF0000"/>
                </a:solidFill>
              </a:rPr>
              <a:t>MCA</a:t>
            </a:r>
            <a:r>
              <a:rPr lang="en-GB" sz="4000" dirty="0"/>
              <a:t> </a:t>
            </a:r>
            <a:r>
              <a:rPr lang="en-GB" sz="4000" b="1" dirty="0"/>
              <a:t>Court of Protection </a:t>
            </a:r>
            <a:r>
              <a:rPr lang="en-GB" sz="4000" dirty="0"/>
              <a:t>– 16</a:t>
            </a:r>
          </a:p>
          <a:p>
            <a:r>
              <a:rPr lang="en-GB" sz="4000" dirty="0">
                <a:solidFill>
                  <a:srgbClr val="FF0000"/>
                </a:solidFill>
              </a:rPr>
              <a:t>Inherent jurisdiction </a:t>
            </a:r>
            <a:r>
              <a:rPr lang="en-GB" sz="4000" dirty="0"/>
              <a:t>– no lower limit</a:t>
            </a:r>
          </a:p>
          <a:p>
            <a:r>
              <a:rPr lang="en-GB" sz="4000" dirty="0">
                <a:solidFill>
                  <a:srgbClr val="FF0000"/>
                </a:solidFill>
              </a:rPr>
              <a:t>Children Act </a:t>
            </a:r>
            <a:r>
              <a:rPr lang="en-GB" sz="4000" dirty="0"/>
              <a:t>s.25 – No lower limit</a:t>
            </a:r>
          </a:p>
          <a:p>
            <a:r>
              <a:rPr lang="en-GB" sz="4000" dirty="0">
                <a:solidFill>
                  <a:srgbClr val="FF0000"/>
                </a:solidFill>
              </a:rPr>
              <a:t>Parental consent </a:t>
            </a:r>
            <a:r>
              <a:rPr lang="en-GB" sz="4000" dirty="0"/>
              <a:t>– No lower limit (qualified)</a:t>
            </a:r>
          </a:p>
          <a:p>
            <a:pPr lvl="1"/>
            <a:r>
              <a:rPr lang="en-GB" sz="3600" dirty="0"/>
              <a:t>Does age affect whether it is a DoL?</a:t>
            </a:r>
          </a:p>
        </p:txBody>
      </p:sp>
      <p:pic>
        <p:nvPicPr>
          <p:cNvPr id="4" name="Picture 3"/>
          <p:cNvPicPr>
            <a:picLocks noChangeAspect="1"/>
          </p:cNvPicPr>
          <p:nvPr/>
        </p:nvPicPr>
        <p:blipFill>
          <a:blip r:embed="rId2" cstate="print"/>
          <a:stretch>
            <a:fillRect/>
          </a:stretch>
        </p:blipFill>
        <p:spPr>
          <a:xfrm>
            <a:off x="7765973" y="1147320"/>
            <a:ext cx="3816427" cy="2542252"/>
          </a:xfrm>
          <a:prstGeom prst="rect">
            <a:avLst/>
          </a:prstGeom>
        </p:spPr>
      </p:pic>
    </p:spTree>
    <p:extLst>
      <p:ext uri="{BB962C8B-B14F-4D97-AF65-F5344CB8AC3E}">
        <p14:creationId xmlns:p14="http://schemas.microsoft.com/office/powerpoint/2010/main" val="9188512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07815C-E1C8-3B97-CA7F-78E3B895DC18}"/>
              </a:ext>
            </a:extLst>
          </p:cNvPr>
          <p:cNvSpPr>
            <a:spLocks noGrp="1"/>
          </p:cNvSpPr>
          <p:nvPr>
            <p:ph idx="1"/>
          </p:nvPr>
        </p:nvSpPr>
        <p:spPr>
          <a:xfrm>
            <a:off x="-76200" y="0"/>
            <a:ext cx="12172950" cy="6657975"/>
          </a:xfrm>
        </p:spPr>
        <p:txBody>
          <a:bodyPr>
            <a:normAutofit/>
          </a:bodyPr>
          <a:lstStyle/>
          <a:p>
            <a:r>
              <a:rPr lang="en-GB" sz="3600" b="1" u="sng" dirty="0">
                <a:solidFill>
                  <a:schemeClr val="tx1"/>
                </a:solidFill>
              </a:rPr>
              <a:t>Matters which must be considered </a:t>
            </a:r>
            <a:r>
              <a:rPr lang="en-GB" sz="3600" dirty="0">
                <a:solidFill>
                  <a:schemeClr val="tx1"/>
                </a:solidFill>
              </a:rPr>
              <a:t>prior to a court </a:t>
            </a:r>
            <a:r>
              <a:rPr lang="en-GB" sz="3600" b="1" dirty="0">
                <a:solidFill>
                  <a:srgbClr val="FF0000"/>
                </a:solidFill>
              </a:rPr>
              <a:t>authorising</a:t>
            </a:r>
            <a:r>
              <a:rPr lang="en-GB" sz="3600" dirty="0">
                <a:solidFill>
                  <a:schemeClr val="tx1"/>
                </a:solidFill>
              </a:rPr>
              <a:t> a placement in an unregistered children’s home and the ongoing </a:t>
            </a:r>
            <a:r>
              <a:rPr lang="en-GB" sz="3600" b="1" dirty="0">
                <a:solidFill>
                  <a:srgbClr val="FF0000"/>
                </a:solidFill>
              </a:rPr>
              <a:t>monitoring</a:t>
            </a:r>
            <a:r>
              <a:rPr lang="en-GB" sz="3600" dirty="0">
                <a:solidFill>
                  <a:schemeClr val="tx1"/>
                </a:solidFill>
              </a:rPr>
              <a:t> which must take place thereafter</a:t>
            </a:r>
          </a:p>
          <a:p>
            <a:r>
              <a:rPr lang="en-GB" sz="3600" dirty="0">
                <a:solidFill>
                  <a:schemeClr val="tx1"/>
                </a:solidFill>
              </a:rPr>
              <a:t>Such a placement may also be justified, and required, where</a:t>
            </a:r>
          </a:p>
          <a:p>
            <a:r>
              <a:rPr lang="en-GB" sz="3600" dirty="0">
                <a:solidFill>
                  <a:schemeClr val="tx1"/>
                </a:solidFill>
              </a:rPr>
              <a:t>positive operational duties to take steps to </a:t>
            </a:r>
            <a:r>
              <a:rPr lang="en-GB" sz="3600" b="1" dirty="0">
                <a:solidFill>
                  <a:srgbClr val="FF0000"/>
                </a:solidFill>
              </a:rPr>
              <a:t>protect life or prevent inhuman or degrading treatment under articles 2 and 3 ECHR are engaged</a:t>
            </a:r>
          </a:p>
          <a:p>
            <a:r>
              <a:rPr lang="en-GB" sz="3600" b="1" dirty="0">
                <a:solidFill>
                  <a:srgbClr val="0070C0"/>
                </a:solidFill>
              </a:rPr>
              <a:t>This is a temporary solution developed to deal with an extremely difficult situation caused by a scandalous lack of provision</a:t>
            </a:r>
            <a:r>
              <a:rPr lang="en-GB" sz="3600" dirty="0">
                <a:solidFill>
                  <a:schemeClr val="tx1"/>
                </a:solidFill>
              </a:rPr>
              <a:t>. The appropriate permanent solution is the provision of appropriate accommodation</a:t>
            </a:r>
          </a:p>
          <a:p>
            <a:endParaRPr lang="en-GB" dirty="0"/>
          </a:p>
        </p:txBody>
      </p:sp>
    </p:spTree>
    <p:extLst>
      <p:ext uri="{BB962C8B-B14F-4D97-AF65-F5344CB8AC3E}">
        <p14:creationId xmlns:p14="http://schemas.microsoft.com/office/powerpoint/2010/main" val="3116353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2CD65-D82A-CFB9-C066-29F6F0606F96}"/>
              </a:ext>
            </a:extLst>
          </p:cNvPr>
          <p:cNvSpPr>
            <a:spLocks noGrp="1"/>
          </p:cNvSpPr>
          <p:nvPr>
            <p:ph type="title"/>
          </p:nvPr>
        </p:nvSpPr>
        <p:spPr>
          <a:xfrm>
            <a:off x="148086" y="0"/>
            <a:ext cx="11895827" cy="1143000"/>
          </a:xfrm>
        </p:spPr>
        <p:txBody>
          <a:bodyPr>
            <a:normAutofit fontScale="90000"/>
          </a:bodyPr>
          <a:lstStyle/>
          <a:p>
            <a:pPr algn="ctr"/>
            <a:r>
              <a:rPr lang="en-GB" sz="3100" dirty="0"/>
              <a:t>Issue 2: the relevance of the child’s </a:t>
            </a:r>
            <a:r>
              <a:rPr lang="en-GB" sz="3100" u="sng" dirty="0">
                <a:solidFill>
                  <a:srgbClr val="FF0000"/>
                </a:solidFill>
              </a:rPr>
              <a:t>consent</a:t>
            </a:r>
            <a:r>
              <a:rPr lang="en-GB" sz="3100" dirty="0"/>
              <a:t> to the proposed arrangements</a:t>
            </a:r>
            <a:br>
              <a:rPr lang="en-GB" dirty="0"/>
            </a:br>
            <a:endParaRPr lang="en-GB" dirty="0"/>
          </a:p>
        </p:txBody>
      </p:sp>
      <p:sp>
        <p:nvSpPr>
          <p:cNvPr id="3" name="Content Placeholder 2">
            <a:extLst>
              <a:ext uri="{FF2B5EF4-FFF2-40B4-BE49-F238E27FC236}">
                <a16:creationId xmlns:a16="http://schemas.microsoft.com/office/drawing/2014/main" id="{0A843DDF-4C21-34B9-85C0-C2BF8D18F66D}"/>
              </a:ext>
            </a:extLst>
          </p:cNvPr>
          <p:cNvSpPr>
            <a:spLocks noGrp="1"/>
          </p:cNvSpPr>
          <p:nvPr>
            <p:ph idx="1"/>
          </p:nvPr>
        </p:nvSpPr>
        <p:spPr>
          <a:xfrm>
            <a:off x="0" y="672860"/>
            <a:ext cx="12192000" cy="5986732"/>
          </a:xfrm>
        </p:spPr>
        <p:txBody>
          <a:bodyPr>
            <a:normAutofit lnSpcReduction="10000"/>
          </a:bodyPr>
          <a:lstStyle/>
          <a:p>
            <a:r>
              <a:rPr lang="en-GB" dirty="0"/>
              <a:t>T argues that it would have been conducive to her welfare if the court had placed more weight on </a:t>
            </a:r>
            <a:r>
              <a:rPr lang="en-GB" b="1" dirty="0">
                <a:solidFill>
                  <a:srgbClr val="FF0000"/>
                </a:solidFill>
              </a:rPr>
              <a:t>her consent </a:t>
            </a:r>
            <a:r>
              <a:rPr lang="en-GB" dirty="0"/>
              <a:t>to the restrictive placements, rather than making an order. </a:t>
            </a:r>
          </a:p>
          <a:p>
            <a:r>
              <a:rPr lang="en-GB" dirty="0"/>
              <a:t>Lady Black – an </a:t>
            </a:r>
            <a:r>
              <a:rPr lang="en-GB" b="1" dirty="0">
                <a:solidFill>
                  <a:schemeClr val="tx1"/>
                </a:solidFill>
              </a:rPr>
              <a:t>apparently balanced and free decision made by a child may be </a:t>
            </a:r>
            <a:r>
              <a:rPr lang="en-GB" b="1" u="sng" dirty="0">
                <a:solidFill>
                  <a:schemeClr val="tx1"/>
                </a:solidFill>
              </a:rPr>
              <a:t>quickly revised</a:t>
            </a:r>
            <a:r>
              <a:rPr lang="en-GB" dirty="0"/>
              <a:t>. </a:t>
            </a:r>
          </a:p>
          <a:p>
            <a:r>
              <a:rPr lang="en-GB" dirty="0"/>
              <a:t>That is illustrated by the facts of this case, where T’s behaviour in the first placement confirmed the judge’s view that her </a:t>
            </a:r>
            <a:r>
              <a:rPr lang="en-GB" b="1" dirty="0">
                <a:solidFill>
                  <a:srgbClr val="FF0000"/>
                </a:solidFill>
              </a:rPr>
              <a:t>consent was not genuinely expressed. </a:t>
            </a:r>
          </a:p>
          <a:p>
            <a:r>
              <a:rPr lang="en-GB" dirty="0"/>
              <a:t>Lady Black acknowledges, however, that </a:t>
            </a:r>
            <a:r>
              <a:rPr lang="en-GB" b="1" dirty="0">
                <a:solidFill>
                  <a:srgbClr val="FF0000"/>
                </a:solidFill>
              </a:rPr>
              <a:t>any consent on the part of the child will form part of the circumstances that the court must evaluate</a:t>
            </a:r>
            <a:r>
              <a:rPr lang="en-GB" b="1" dirty="0"/>
              <a:t> </a:t>
            </a:r>
            <a:r>
              <a:rPr lang="en-GB" dirty="0"/>
              <a:t>in considering an application for an order authorising a LA to restrict a child’s liberty</a:t>
            </a:r>
          </a:p>
        </p:txBody>
      </p:sp>
    </p:spTree>
    <p:extLst>
      <p:ext uri="{BB962C8B-B14F-4D97-AF65-F5344CB8AC3E}">
        <p14:creationId xmlns:p14="http://schemas.microsoft.com/office/powerpoint/2010/main" val="8696707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BD2911E-4B17-4033-A267-0987EF1D783F}"/>
              </a:ext>
            </a:extLst>
          </p:cNvPr>
          <p:cNvPicPr>
            <a:picLocks noGrp="1" noChangeAspect="1"/>
          </p:cNvPicPr>
          <p:nvPr>
            <p:ph idx="1"/>
          </p:nvPr>
        </p:nvPicPr>
        <p:blipFill rotWithShape="1">
          <a:blip r:embed="rId2"/>
          <a:srcRect l="10475" t="14391" r="47391" b="77794"/>
          <a:stretch/>
        </p:blipFill>
        <p:spPr>
          <a:xfrm>
            <a:off x="4300269" y="284673"/>
            <a:ext cx="3390181" cy="353682"/>
          </a:xfrm>
        </p:spPr>
      </p:pic>
      <p:pic>
        <p:nvPicPr>
          <p:cNvPr id="7" name="Picture 6">
            <a:extLst>
              <a:ext uri="{FF2B5EF4-FFF2-40B4-BE49-F238E27FC236}">
                <a16:creationId xmlns:a16="http://schemas.microsoft.com/office/drawing/2014/main" id="{69F1D5C1-53E5-45D0-A77C-C9FC6213E919}"/>
              </a:ext>
            </a:extLst>
          </p:cNvPr>
          <p:cNvPicPr>
            <a:picLocks noChangeAspect="1"/>
          </p:cNvPicPr>
          <p:nvPr/>
        </p:nvPicPr>
        <p:blipFill rotWithShape="1">
          <a:blip r:embed="rId3"/>
          <a:srcRect l="27099" t="27925" r="46722" b="12578"/>
          <a:stretch/>
        </p:blipFill>
        <p:spPr>
          <a:xfrm>
            <a:off x="1647826" y="870619"/>
            <a:ext cx="9115424" cy="5469797"/>
          </a:xfrm>
          <a:prstGeom prst="rect">
            <a:avLst/>
          </a:prstGeom>
        </p:spPr>
      </p:pic>
    </p:spTree>
    <p:extLst>
      <p:ext uri="{BB962C8B-B14F-4D97-AF65-F5344CB8AC3E}">
        <p14:creationId xmlns:p14="http://schemas.microsoft.com/office/powerpoint/2010/main" val="1718769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3E638-3184-1B9E-EC56-793770002389}"/>
              </a:ext>
            </a:extLst>
          </p:cNvPr>
          <p:cNvSpPr>
            <a:spLocks noGrp="1"/>
          </p:cNvSpPr>
          <p:nvPr>
            <p:ph type="title"/>
          </p:nvPr>
        </p:nvSpPr>
        <p:spPr/>
        <p:txBody>
          <a:bodyPr>
            <a:normAutofit fontScale="90000"/>
          </a:bodyPr>
          <a:lstStyle/>
          <a:p>
            <a:pPr algn="ctr"/>
            <a:r>
              <a:rPr lang="en-GB" b="1" i="0" dirty="0">
                <a:solidFill>
                  <a:srgbClr val="004F59"/>
                </a:solidFill>
                <a:effectLst/>
                <a:latin typeface="Open Sans" panose="020B0606030504020204" pitchFamily="34" charset="0"/>
              </a:rPr>
              <a:t>New National DOL Court</a:t>
            </a:r>
            <a:br>
              <a:rPr lang="en-GB" b="1" i="0" dirty="0">
                <a:solidFill>
                  <a:srgbClr val="004F59"/>
                </a:solidFill>
                <a:effectLst/>
                <a:latin typeface="Open Sans" panose="020B0606030504020204" pitchFamily="34" charset="0"/>
              </a:rPr>
            </a:br>
            <a:endParaRPr lang="en-GB" dirty="0"/>
          </a:p>
        </p:txBody>
      </p:sp>
      <p:sp>
        <p:nvSpPr>
          <p:cNvPr id="3" name="Content Placeholder 2">
            <a:extLst>
              <a:ext uri="{FF2B5EF4-FFF2-40B4-BE49-F238E27FC236}">
                <a16:creationId xmlns:a16="http://schemas.microsoft.com/office/drawing/2014/main" id="{E32AAEC9-862B-1F3A-3CBA-FD381193E04C}"/>
              </a:ext>
            </a:extLst>
          </p:cNvPr>
          <p:cNvSpPr>
            <a:spLocks noGrp="1"/>
          </p:cNvSpPr>
          <p:nvPr>
            <p:ph idx="1"/>
          </p:nvPr>
        </p:nvSpPr>
        <p:spPr>
          <a:xfrm>
            <a:off x="-133350" y="1019176"/>
            <a:ext cx="12325350" cy="5106994"/>
          </a:xfrm>
        </p:spPr>
        <p:txBody>
          <a:bodyPr>
            <a:normAutofit fontScale="92500" lnSpcReduction="10000"/>
          </a:bodyPr>
          <a:lstStyle/>
          <a:p>
            <a:r>
              <a:rPr lang="en-GB" dirty="0">
                <a:solidFill>
                  <a:schemeClr val="tx1"/>
                </a:solidFill>
              </a:rPr>
              <a:t>To improve process for considering applications </a:t>
            </a:r>
          </a:p>
          <a:p>
            <a:r>
              <a:rPr lang="en-GB" dirty="0">
                <a:solidFill>
                  <a:schemeClr val="tx1"/>
                </a:solidFill>
              </a:rPr>
              <a:t>for children to be DoL </a:t>
            </a:r>
            <a:r>
              <a:rPr lang="en-GB" b="1" dirty="0">
                <a:solidFill>
                  <a:schemeClr val="tx1"/>
                </a:solidFill>
              </a:rPr>
              <a:t>under IJ</a:t>
            </a:r>
          </a:p>
          <a:p>
            <a:r>
              <a:rPr lang="en-GB" dirty="0">
                <a:solidFill>
                  <a:schemeClr val="tx1"/>
                </a:solidFill>
              </a:rPr>
              <a:t>Purpose </a:t>
            </a:r>
            <a:r>
              <a:rPr lang="en-GB" b="1" dirty="0">
                <a:solidFill>
                  <a:schemeClr val="tx1"/>
                </a:solidFill>
              </a:rPr>
              <a:t>not</a:t>
            </a:r>
            <a:r>
              <a:rPr lang="en-GB" dirty="0">
                <a:solidFill>
                  <a:schemeClr val="tx1"/>
                </a:solidFill>
              </a:rPr>
              <a:t> to consider a DoL under MCA, nor a detention under MHA</a:t>
            </a:r>
          </a:p>
          <a:p>
            <a:r>
              <a:rPr lang="en-GB" dirty="0">
                <a:solidFill>
                  <a:schemeClr val="tx1"/>
                </a:solidFill>
              </a:rPr>
              <a:t>DoL occurs when restrictions are placed upon a child’s liberty that are </a:t>
            </a:r>
            <a:r>
              <a:rPr lang="en-GB" b="1" dirty="0">
                <a:solidFill>
                  <a:schemeClr val="tx1"/>
                </a:solidFill>
              </a:rPr>
              <a:t>beyond what would normally be expected for a child of the same age</a:t>
            </a:r>
            <a:r>
              <a:rPr lang="en-GB" dirty="0">
                <a:solidFill>
                  <a:schemeClr val="tx1"/>
                </a:solidFill>
              </a:rPr>
              <a:t>. </a:t>
            </a:r>
          </a:p>
          <a:p>
            <a:r>
              <a:rPr lang="en-GB" dirty="0">
                <a:solidFill>
                  <a:schemeClr val="tx1"/>
                </a:solidFill>
              </a:rPr>
              <a:t>This may include them being required to live somewhere they are not free to leave, being under continuous supervision and control, and subject to restraint or medical treatment without consent. </a:t>
            </a:r>
          </a:p>
          <a:p>
            <a:r>
              <a:rPr lang="en-GB" dirty="0">
                <a:solidFill>
                  <a:schemeClr val="tx1"/>
                </a:solidFill>
              </a:rPr>
              <a:t>Applications are made when other statutory powers are not available in the situation, such as when there are no beds available in secure children’s homes and LAs have to look elsewhere.</a:t>
            </a:r>
          </a:p>
        </p:txBody>
      </p:sp>
    </p:spTree>
    <p:extLst>
      <p:ext uri="{BB962C8B-B14F-4D97-AF65-F5344CB8AC3E}">
        <p14:creationId xmlns:p14="http://schemas.microsoft.com/office/powerpoint/2010/main" val="10039486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3D74-B4D8-96C1-A467-34BE8BDD2CF2}"/>
              </a:ext>
            </a:extLst>
          </p:cNvPr>
          <p:cNvSpPr>
            <a:spLocks noGrp="1"/>
          </p:cNvSpPr>
          <p:nvPr>
            <p:ph type="title"/>
          </p:nvPr>
        </p:nvSpPr>
        <p:spPr>
          <a:xfrm>
            <a:off x="0" y="274638"/>
            <a:ext cx="12192000" cy="1143000"/>
          </a:xfrm>
        </p:spPr>
        <p:txBody>
          <a:bodyPr>
            <a:noAutofit/>
          </a:bodyPr>
          <a:lstStyle/>
          <a:p>
            <a:pPr algn="ctr"/>
            <a:r>
              <a:rPr lang="en-GB" sz="3600" dirty="0"/>
              <a:t>Family President announces revised national listing protocol for applications that seek DoL orders for children</a:t>
            </a:r>
            <a:br>
              <a:rPr lang="en-GB" sz="3600" dirty="0"/>
            </a:br>
            <a:r>
              <a:rPr lang="en-GB" sz="3600" dirty="0"/>
              <a:t>October 16, 2023</a:t>
            </a:r>
          </a:p>
        </p:txBody>
      </p:sp>
      <p:sp>
        <p:nvSpPr>
          <p:cNvPr id="3" name="Content Placeholder 2">
            <a:extLst>
              <a:ext uri="{FF2B5EF4-FFF2-40B4-BE49-F238E27FC236}">
                <a16:creationId xmlns:a16="http://schemas.microsoft.com/office/drawing/2014/main" id="{F7BB45CB-6023-5463-C8EB-5E59872C8584}"/>
              </a:ext>
            </a:extLst>
          </p:cNvPr>
          <p:cNvSpPr>
            <a:spLocks noGrp="1"/>
          </p:cNvSpPr>
          <p:nvPr>
            <p:ph idx="1"/>
          </p:nvPr>
        </p:nvSpPr>
        <p:spPr>
          <a:xfrm>
            <a:off x="219075" y="2066925"/>
            <a:ext cx="11972925" cy="4059244"/>
          </a:xfrm>
        </p:spPr>
        <p:txBody>
          <a:bodyPr/>
          <a:lstStyle/>
          <a:p>
            <a:r>
              <a:rPr lang="en-GB" dirty="0">
                <a:solidFill>
                  <a:schemeClr val="tx1"/>
                </a:solidFill>
              </a:rPr>
              <a:t>National DoL Court will no longer operate under that title.</a:t>
            </a:r>
          </a:p>
          <a:p>
            <a:r>
              <a:rPr lang="en-GB" dirty="0">
                <a:solidFill>
                  <a:schemeClr val="tx1"/>
                </a:solidFill>
              </a:rPr>
              <a:t>All initial applications will be dealt with as part of the </a:t>
            </a:r>
          </a:p>
          <a:p>
            <a:r>
              <a:rPr lang="en-GB" dirty="0">
                <a:solidFill>
                  <a:srgbClr val="FF0000"/>
                </a:solidFill>
              </a:rPr>
              <a:t>National DoL List</a:t>
            </a:r>
            <a:r>
              <a:rPr lang="en-GB" dirty="0">
                <a:solidFill>
                  <a:schemeClr val="tx1"/>
                </a:solidFill>
              </a:rPr>
              <a:t> (“NDL”) </a:t>
            </a:r>
          </a:p>
          <a:p>
            <a:r>
              <a:rPr lang="en-GB" dirty="0">
                <a:solidFill>
                  <a:schemeClr val="tx1"/>
                </a:solidFill>
              </a:rPr>
              <a:t> will continue to be overseen as part of the work of the Family Division</a:t>
            </a:r>
          </a:p>
          <a:p>
            <a:r>
              <a:rPr lang="en-GB" dirty="0"/>
              <a:t>Court received 1,389 applications in the 12 months since its launch in July 2022.</a:t>
            </a:r>
          </a:p>
        </p:txBody>
      </p:sp>
    </p:spTree>
    <p:extLst>
      <p:ext uri="{BB962C8B-B14F-4D97-AF65-F5344CB8AC3E}">
        <p14:creationId xmlns:p14="http://schemas.microsoft.com/office/powerpoint/2010/main" val="304421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857B1-9E87-B3AD-17A2-6B7EC39C5B08}"/>
              </a:ext>
            </a:extLst>
          </p:cNvPr>
          <p:cNvSpPr>
            <a:spLocks noGrp="1"/>
          </p:cNvSpPr>
          <p:nvPr>
            <p:ph type="title"/>
          </p:nvPr>
        </p:nvSpPr>
        <p:spPr>
          <a:xfrm>
            <a:off x="733425" y="-249237"/>
            <a:ext cx="10972800" cy="1143000"/>
          </a:xfrm>
        </p:spPr>
        <p:txBody>
          <a:bodyPr>
            <a:normAutofit fontScale="90000"/>
          </a:bodyPr>
          <a:lstStyle/>
          <a:p>
            <a:r>
              <a:rPr lang="en-GB" sz="4400" u="sng" dirty="0">
                <a:solidFill>
                  <a:srgbClr val="0000FF"/>
                </a:solidFill>
                <a:effectLst/>
                <a:latin typeface="Times New Roman" panose="02020603050405020304" pitchFamily="18" charset="0"/>
                <a:ea typeface="Times New Roman" panose="02020603050405020304" pitchFamily="18" charset="0"/>
                <a:hlinkClick r:id="rId2" tooltip="A County Council v A [2022] EWHC 3572 (Fam)"/>
              </a:rPr>
              <a:t>A County Council v A [2022] EWHC 3572 (Fam)</a:t>
            </a:r>
            <a:r>
              <a:rPr lang="en-GB" sz="4400" dirty="0">
                <a:effectLst/>
                <a:latin typeface="Times New Roman" panose="02020603050405020304" pitchFamily="18" charset="0"/>
                <a:ea typeface="Times New Roman" panose="02020603050405020304" pitchFamily="18" charset="0"/>
              </a:rPr>
              <a:t> </a:t>
            </a:r>
            <a:endParaRPr lang="en-GB" dirty="0"/>
          </a:p>
        </p:txBody>
      </p:sp>
      <p:sp>
        <p:nvSpPr>
          <p:cNvPr id="3" name="Content Placeholder 2">
            <a:extLst>
              <a:ext uri="{FF2B5EF4-FFF2-40B4-BE49-F238E27FC236}">
                <a16:creationId xmlns:a16="http://schemas.microsoft.com/office/drawing/2014/main" id="{6AE50F87-5A87-57E1-0E17-436400E7C6A2}"/>
              </a:ext>
            </a:extLst>
          </p:cNvPr>
          <p:cNvSpPr>
            <a:spLocks noGrp="1"/>
          </p:cNvSpPr>
          <p:nvPr>
            <p:ph idx="1"/>
          </p:nvPr>
        </p:nvSpPr>
        <p:spPr>
          <a:xfrm>
            <a:off x="33337" y="722314"/>
            <a:ext cx="12125325" cy="5964236"/>
          </a:xfrm>
        </p:spPr>
        <p:txBody>
          <a:bodyPr>
            <a:normAutofit fontScale="92500" lnSpcReduction="10000"/>
          </a:bodyPr>
          <a:lstStyle/>
          <a:p>
            <a:r>
              <a:rPr lang="en-GB" sz="3200" dirty="0">
                <a:effectLst/>
                <a:latin typeface="+mj-lt"/>
                <a:ea typeface="Times New Roman" panose="02020603050405020304" pitchFamily="18" charset="0"/>
              </a:rPr>
              <a:t>Owing to the national shortage of secure accommodation, </a:t>
            </a:r>
          </a:p>
          <a:p>
            <a:pPr lvl="1"/>
            <a:r>
              <a:rPr lang="en-GB" dirty="0">
                <a:effectLst/>
                <a:latin typeface="+mj-lt"/>
                <a:ea typeface="Times New Roman" panose="02020603050405020304" pitchFamily="18" charset="0"/>
              </a:rPr>
              <a:t>in England and Wales currently </a:t>
            </a:r>
            <a:r>
              <a:rPr lang="en-GB" b="1" dirty="0">
                <a:effectLst/>
                <a:latin typeface="+mj-lt"/>
                <a:ea typeface="Times New Roman" panose="02020603050405020304" pitchFamily="18" charset="0"/>
              </a:rPr>
              <a:t>62 C &amp; YP awaiting secure accommodation</a:t>
            </a:r>
          </a:p>
          <a:p>
            <a:r>
              <a:rPr lang="en-GB" sz="3200" dirty="0">
                <a:effectLst/>
                <a:latin typeface="+mj-lt"/>
                <a:ea typeface="Times New Roman" panose="02020603050405020304" pitchFamily="18" charset="0"/>
              </a:rPr>
              <a:t>LHB reluctantly agreed to continue to keep a 16-year-old girl on a </a:t>
            </a:r>
            <a:r>
              <a:rPr lang="en-GB" sz="3200" b="1" u="sng" dirty="0">
                <a:solidFill>
                  <a:srgbClr val="FF0000"/>
                </a:solidFill>
                <a:effectLst/>
                <a:latin typeface="+mj-lt"/>
                <a:ea typeface="Times New Roman" panose="02020603050405020304" pitchFamily="18" charset="0"/>
              </a:rPr>
              <a:t>mental health ward </a:t>
            </a:r>
            <a:r>
              <a:rPr lang="en-GB" sz="3200" dirty="0">
                <a:effectLst/>
                <a:latin typeface="+mj-lt"/>
                <a:ea typeface="Times New Roman" panose="02020603050405020304" pitchFamily="18" charset="0"/>
              </a:rPr>
              <a:t>for a further week </a:t>
            </a:r>
          </a:p>
          <a:p>
            <a:pPr lvl="1"/>
            <a:r>
              <a:rPr lang="en-GB" dirty="0">
                <a:effectLst/>
                <a:latin typeface="+mj-lt"/>
                <a:ea typeface="Times New Roman" panose="02020603050405020304" pitchFamily="18" charset="0"/>
              </a:rPr>
              <a:t>pending a further court hearing and further searches for accommodation. </a:t>
            </a:r>
          </a:p>
          <a:p>
            <a:r>
              <a:rPr lang="en-GB" sz="3200" dirty="0">
                <a:effectLst/>
                <a:latin typeface="+mj-lt"/>
                <a:ea typeface="Times New Roman" panose="02020603050405020304" pitchFamily="18" charset="0"/>
              </a:rPr>
              <a:t>Although the ward was "</a:t>
            </a:r>
            <a:r>
              <a:rPr lang="en-GB" sz="3200" b="1" dirty="0">
                <a:solidFill>
                  <a:srgbClr val="FF0000"/>
                </a:solidFill>
                <a:effectLst/>
                <a:latin typeface="+mj-lt"/>
                <a:ea typeface="Times New Roman" panose="02020603050405020304" pitchFamily="18" charset="0"/>
              </a:rPr>
              <a:t>thoroughly inappropriate</a:t>
            </a:r>
            <a:r>
              <a:rPr lang="en-GB" sz="3200" dirty="0">
                <a:effectLst/>
                <a:latin typeface="+mj-lt"/>
                <a:ea typeface="Times New Roman" panose="02020603050405020304" pitchFamily="18" charset="0"/>
              </a:rPr>
              <a:t>", </a:t>
            </a:r>
          </a:p>
          <a:p>
            <a:pPr lvl="1"/>
            <a:r>
              <a:rPr lang="en-GB" dirty="0">
                <a:effectLst/>
                <a:latin typeface="+mj-lt"/>
                <a:ea typeface="Times New Roman" panose="02020603050405020304" pitchFamily="18" charset="0"/>
              </a:rPr>
              <a:t>as most of the patients were adults, some with behaviours risky to the girl</a:t>
            </a:r>
          </a:p>
          <a:p>
            <a:r>
              <a:rPr lang="en-GB" b="1" dirty="0">
                <a:latin typeface="+mj-lt"/>
                <a:ea typeface="Times New Roman" panose="02020603050405020304" pitchFamily="18" charset="0"/>
              </a:rPr>
              <a:t>S</a:t>
            </a:r>
            <a:r>
              <a:rPr lang="en-GB" sz="3200" b="1" dirty="0">
                <a:effectLst/>
                <a:latin typeface="+mj-lt"/>
                <a:ea typeface="Times New Roman" panose="02020603050405020304" pitchFamily="18" charset="0"/>
              </a:rPr>
              <a:t>afer than being put out into the community</a:t>
            </a:r>
            <a:r>
              <a:rPr lang="en-GB" sz="3200" dirty="0">
                <a:effectLst/>
                <a:latin typeface="+mj-lt"/>
                <a:ea typeface="Times New Roman" panose="02020603050405020304" pitchFamily="18" charset="0"/>
              </a:rPr>
              <a:t>. </a:t>
            </a:r>
          </a:p>
          <a:p>
            <a:r>
              <a:rPr lang="en-GB" dirty="0">
                <a:latin typeface="+mj-lt"/>
                <a:ea typeface="Times New Roman" panose="02020603050405020304" pitchFamily="18" charset="0"/>
              </a:rPr>
              <a:t>U</a:t>
            </a:r>
            <a:r>
              <a:rPr lang="en-GB" sz="3200" dirty="0">
                <a:effectLst/>
                <a:latin typeface="+mj-lt"/>
                <a:ea typeface="Times New Roman" panose="02020603050405020304" pitchFamily="18" charset="0"/>
              </a:rPr>
              <a:t>nlikely court could have compelled LHB</a:t>
            </a:r>
          </a:p>
          <a:p>
            <a:pPr lvl="1"/>
            <a:r>
              <a:rPr lang="en-GB" dirty="0">
                <a:effectLst/>
                <a:latin typeface="+mj-lt"/>
                <a:ea typeface="Times New Roman" panose="02020603050405020304" pitchFamily="18" charset="0"/>
              </a:rPr>
              <a:t>given she was </a:t>
            </a:r>
            <a:r>
              <a:rPr lang="en-GB" b="1" u="sng" dirty="0">
                <a:solidFill>
                  <a:srgbClr val="FF0000"/>
                </a:solidFill>
                <a:effectLst/>
                <a:latin typeface="+mj-lt"/>
                <a:ea typeface="Times New Roman" panose="02020603050405020304" pitchFamily="18" charset="0"/>
              </a:rPr>
              <a:t>not detainable under s3</a:t>
            </a:r>
            <a:r>
              <a:rPr lang="en-GB" u="sng" dirty="0">
                <a:effectLst/>
                <a:latin typeface="+mj-lt"/>
                <a:ea typeface="Times New Roman" panose="02020603050405020304" pitchFamily="18" charset="0"/>
              </a:rPr>
              <a:t> </a:t>
            </a:r>
          </a:p>
          <a:p>
            <a:r>
              <a:rPr lang="en-GB" sz="3200" dirty="0">
                <a:effectLst/>
                <a:latin typeface="+mj-lt"/>
                <a:ea typeface="Times New Roman" panose="02020603050405020304" pitchFamily="18" charset="0"/>
              </a:rPr>
              <a:t>it was "not in her best interests to be there", </a:t>
            </a:r>
          </a:p>
          <a:p>
            <a:pPr lvl="1"/>
            <a:r>
              <a:rPr lang="en-GB" dirty="0">
                <a:effectLst/>
                <a:latin typeface="+mj-lt"/>
                <a:ea typeface="Times New Roman" panose="02020603050405020304" pitchFamily="18" charset="0"/>
              </a:rPr>
              <a:t>other people needed the bed.</a:t>
            </a:r>
            <a:endParaRPr lang="en-GB" dirty="0">
              <a:effectLst/>
              <a:latin typeface="+mj-lt"/>
              <a:ea typeface="Calibri" panose="020F0502020204030204" pitchFamily="34" charset="0"/>
            </a:endParaRPr>
          </a:p>
          <a:p>
            <a:endParaRPr lang="en-GB" dirty="0"/>
          </a:p>
        </p:txBody>
      </p:sp>
    </p:spTree>
    <p:extLst>
      <p:ext uri="{BB962C8B-B14F-4D97-AF65-F5344CB8AC3E}">
        <p14:creationId xmlns:p14="http://schemas.microsoft.com/office/powerpoint/2010/main" val="2728735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656E-41A2-4898-B0B3-CA4A0D9596EB}"/>
              </a:ext>
            </a:extLst>
          </p:cNvPr>
          <p:cNvSpPr>
            <a:spLocks noGrp="1"/>
          </p:cNvSpPr>
          <p:nvPr>
            <p:ph type="title"/>
          </p:nvPr>
        </p:nvSpPr>
        <p:spPr>
          <a:xfrm>
            <a:off x="152400" y="0"/>
            <a:ext cx="11887200" cy="1143000"/>
          </a:xfrm>
        </p:spPr>
        <p:txBody>
          <a:bodyPr>
            <a:normAutofit fontScale="90000"/>
          </a:bodyPr>
          <a:lstStyle/>
          <a:p>
            <a:pPr algn="ctr"/>
            <a:r>
              <a:rPr kumimoji="0" lang="en-GB" sz="3200" i="0" u="none" strike="noStrike" kern="1200" cap="none" spc="0" normalizeH="0" baseline="0" noProof="0" dirty="0">
                <a:ln>
                  <a:noFill/>
                </a:ln>
                <a:solidFill>
                  <a:prstClr val="black">
                    <a:lumMod val="65000"/>
                    <a:lumOff val="35000"/>
                  </a:prstClr>
                </a:solidFill>
                <a:effectLst/>
                <a:uLnTx/>
                <a:uFillTx/>
                <a:latin typeface="Calibri"/>
                <a:ea typeface="+mj-ea"/>
                <a:cs typeface="+mj-cs"/>
              </a:rPr>
              <a:t>Manchester University Hospital NHS Foundation Trust v JS and Manchester CC[2023] EWCOP 12 (HHJ Burrows, sitting also as a s.9 judge) 18.04.2023</a:t>
            </a:r>
            <a:endParaRPr lang="en-GB" sz="4800" dirty="0"/>
          </a:p>
        </p:txBody>
      </p:sp>
      <p:sp>
        <p:nvSpPr>
          <p:cNvPr id="3" name="Content Placeholder 2">
            <a:extLst>
              <a:ext uri="{FF2B5EF4-FFF2-40B4-BE49-F238E27FC236}">
                <a16:creationId xmlns:a16="http://schemas.microsoft.com/office/drawing/2014/main" id="{EE48E275-1BA4-B00E-BD90-CB94A9AD2BB7}"/>
              </a:ext>
            </a:extLst>
          </p:cNvPr>
          <p:cNvSpPr>
            <a:spLocks noGrp="1"/>
          </p:cNvSpPr>
          <p:nvPr>
            <p:ph idx="1"/>
          </p:nvPr>
        </p:nvSpPr>
        <p:spPr>
          <a:xfrm>
            <a:off x="0" y="1142999"/>
            <a:ext cx="12192000" cy="5572125"/>
          </a:xfrm>
        </p:spPr>
        <p:txBody>
          <a:bodyPr>
            <a:normAutofit fontScale="92500" lnSpcReduction="20000"/>
          </a:bodyPr>
          <a:lstStyle/>
          <a:p>
            <a:r>
              <a:rPr lang="en-GB" dirty="0">
                <a:solidFill>
                  <a:schemeClr val="tx1"/>
                </a:solidFill>
              </a:rPr>
              <a:t>17 </a:t>
            </a:r>
            <a:r>
              <a:rPr lang="en-GB" dirty="0">
                <a:solidFill>
                  <a:srgbClr val="FF0000"/>
                </a:solidFill>
              </a:rPr>
              <a:t>detained under </a:t>
            </a:r>
            <a:r>
              <a:rPr lang="en-GB" b="1" u="sng" dirty="0">
                <a:solidFill>
                  <a:srgbClr val="FF0000"/>
                </a:solidFill>
              </a:rPr>
              <a:t>s2</a:t>
            </a:r>
            <a:r>
              <a:rPr lang="en-GB" dirty="0">
                <a:solidFill>
                  <a:srgbClr val="FF0000"/>
                </a:solidFill>
              </a:rPr>
              <a:t> </a:t>
            </a:r>
            <a:r>
              <a:rPr lang="en-GB" dirty="0">
                <a:solidFill>
                  <a:schemeClr val="tx1"/>
                </a:solidFill>
              </a:rPr>
              <a:t>but </a:t>
            </a:r>
            <a:r>
              <a:rPr lang="en-GB" b="1" u="sng" dirty="0">
                <a:solidFill>
                  <a:srgbClr val="FF0000"/>
                </a:solidFill>
              </a:rPr>
              <a:t>DoL</a:t>
            </a:r>
            <a:r>
              <a:rPr lang="en-GB" dirty="0">
                <a:solidFill>
                  <a:srgbClr val="FF0000"/>
                </a:solidFill>
              </a:rPr>
              <a:t> when lapsed</a:t>
            </a:r>
            <a:r>
              <a:rPr lang="en-GB" dirty="0">
                <a:solidFill>
                  <a:schemeClr val="tx1"/>
                </a:solidFill>
              </a:rPr>
              <a:t>.</a:t>
            </a:r>
          </a:p>
          <a:p>
            <a:r>
              <a:rPr lang="en-GB" dirty="0">
                <a:solidFill>
                  <a:schemeClr val="tx1"/>
                </a:solidFill>
              </a:rPr>
              <a:t>ASD, ADHD, LD and an attachment disorder. </a:t>
            </a:r>
          </a:p>
          <a:p>
            <a:r>
              <a:rPr lang="en-GB" dirty="0">
                <a:solidFill>
                  <a:schemeClr val="tx1"/>
                </a:solidFill>
              </a:rPr>
              <a:t>Admitted to a CAMHS unit as an </a:t>
            </a:r>
            <a:r>
              <a:rPr lang="en-GB" b="1" dirty="0">
                <a:solidFill>
                  <a:schemeClr val="tx1"/>
                </a:solidFill>
              </a:rPr>
              <a:t>'informal patient</a:t>
            </a:r>
            <a:r>
              <a:rPr lang="en-GB" dirty="0">
                <a:solidFill>
                  <a:schemeClr val="tx1"/>
                </a:solidFill>
              </a:rPr>
              <a:t>' (she had been assessed as having capacity to consent to admission) </a:t>
            </a:r>
          </a:p>
          <a:p>
            <a:r>
              <a:rPr lang="en-GB" dirty="0">
                <a:solidFill>
                  <a:schemeClr val="tx1"/>
                </a:solidFill>
              </a:rPr>
              <a:t>but </a:t>
            </a:r>
            <a:r>
              <a:rPr lang="en-GB" b="1" dirty="0">
                <a:solidFill>
                  <a:schemeClr val="tx1"/>
                </a:solidFill>
              </a:rPr>
              <a:t>discharged to care of mother </a:t>
            </a:r>
            <a:r>
              <a:rPr lang="en-GB" dirty="0">
                <a:solidFill>
                  <a:schemeClr val="tx1"/>
                </a:solidFill>
              </a:rPr>
              <a:t>over concerns she could become institutionalised. </a:t>
            </a:r>
          </a:p>
          <a:p>
            <a:r>
              <a:rPr lang="en-GB" dirty="0">
                <a:solidFill>
                  <a:schemeClr val="tx1"/>
                </a:solidFill>
              </a:rPr>
              <a:t>A few days later, after having been detained by police once before, she was </a:t>
            </a:r>
            <a:r>
              <a:rPr lang="en-GB" b="1" dirty="0">
                <a:solidFill>
                  <a:srgbClr val="FF0000"/>
                </a:solidFill>
              </a:rPr>
              <a:t>detained under s2 </a:t>
            </a:r>
            <a:r>
              <a:rPr lang="en-GB" dirty="0">
                <a:solidFill>
                  <a:schemeClr val="tx1"/>
                </a:solidFill>
              </a:rPr>
              <a:t>following an </a:t>
            </a:r>
            <a:r>
              <a:rPr lang="en-GB" dirty="0">
                <a:solidFill>
                  <a:srgbClr val="FF0000"/>
                </a:solidFill>
              </a:rPr>
              <a:t>overdose</a:t>
            </a:r>
            <a:r>
              <a:rPr lang="en-GB" dirty="0">
                <a:solidFill>
                  <a:schemeClr val="tx1"/>
                </a:solidFill>
              </a:rPr>
              <a:t>. </a:t>
            </a:r>
          </a:p>
          <a:p>
            <a:r>
              <a:rPr lang="en-GB" dirty="0">
                <a:solidFill>
                  <a:schemeClr val="tx1"/>
                </a:solidFill>
              </a:rPr>
              <a:t>After recovery, she remained on the ward even after authority to detain </a:t>
            </a:r>
            <a:r>
              <a:rPr lang="en-GB" b="1" dirty="0">
                <a:solidFill>
                  <a:schemeClr val="tx1"/>
                </a:solidFill>
              </a:rPr>
              <a:t>expired. </a:t>
            </a:r>
          </a:p>
          <a:p>
            <a:r>
              <a:rPr lang="en-GB" dirty="0">
                <a:solidFill>
                  <a:schemeClr val="tx1"/>
                </a:solidFill>
              </a:rPr>
              <a:t>It was agreed being on the ward was inappropriate and detrimental to her health.</a:t>
            </a:r>
          </a:p>
        </p:txBody>
      </p:sp>
      <p:pic>
        <p:nvPicPr>
          <p:cNvPr id="4" name="Picture 3">
            <a:extLst>
              <a:ext uri="{FF2B5EF4-FFF2-40B4-BE49-F238E27FC236}">
                <a16:creationId xmlns:a16="http://schemas.microsoft.com/office/drawing/2014/main" id="{14A217A2-8C7E-BC22-F2EB-01CC7FAC26D3}"/>
              </a:ext>
            </a:extLst>
          </p:cNvPr>
          <p:cNvPicPr>
            <a:picLocks noChangeAspect="1"/>
          </p:cNvPicPr>
          <p:nvPr/>
        </p:nvPicPr>
        <p:blipFill>
          <a:blip r:embed="rId2"/>
          <a:stretch>
            <a:fillRect/>
          </a:stretch>
        </p:blipFill>
        <p:spPr>
          <a:xfrm>
            <a:off x="10042842" y="1143000"/>
            <a:ext cx="1381972" cy="901098"/>
          </a:xfrm>
          <a:prstGeom prst="rect">
            <a:avLst/>
          </a:prstGeom>
        </p:spPr>
      </p:pic>
    </p:spTree>
    <p:extLst>
      <p:ext uri="{BB962C8B-B14F-4D97-AF65-F5344CB8AC3E}">
        <p14:creationId xmlns:p14="http://schemas.microsoft.com/office/powerpoint/2010/main" val="2678989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01775B-345A-6B98-8494-E5A5D93BFD24}"/>
              </a:ext>
            </a:extLst>
          </p:cNvPr>
          <p:cNvSpPr>
            <a:spLocks noGrp="1"/>
          </p:cNvSpPr>
          <p:nvPr>
            <p:ph idx="1"/>
          </p:nvPr>
        </p:nvSpPr>
        <p:spPr>
          <a:xfrm>
            <a:off x="-76200" y="-66675"/>
            <a:ext cx="12192000" cy="6924675"/>
          </a:xfrm>
        </p:spPr>
        <p:txBody>
          <a:bodyPr>
            <a:noAutofit/>
          </a:bodyPr>
          <a:lstStyle/>
          <a:p>
            <a:r>
              <a:rPr lang="en-GB" sz="2800" dirty="0">
                <a:solidFill>
                  <a:schemeClr val="tx1"/>
                </a:solidFill>
              </a:rPr>
              <a:t>HHJ Burrows declares that </a:t>
            </a:r>
            <a:r>
              <a:rPr lang="en-GB" sz="2800" dirty="0">
                <a:solidFill>
                  <a:srgbClr val="FF0000"/>
                </a:solidFill>
              </a:rPr>
              <a:t>once the s2 authority had expired Jane had been deprived of her liberty. </a:t>
            </a:r>
          </a:p>
          <a:p>
            <a:r>
              <a:rPr lang="en-GB" sz="2800" dirty="0">
                <a:solidFill>
                  <a:schemeClr val="tx1"/>
                </a:solidFill>
              </a:rPr>
              <a:t>Lengthy analysis looking at the </a:t>
            </a:r>
            <a:r>
              <a:rPr lang="en-GB" sz="2800" b="1" dirty="0">
                <a:solidFill>
                  <a:schemeClr val="tx1"/>
                </a:solidFill>
              </a:rPr>
              <a:t>interplay of the MHA and MCA </a:t>
            </a:r>
            <a:r>
              <a:rPr lang="en-GB" sz="2800" dirty="0">
                <a:solidFill>
                  <a:schemeClr val="tx1"/>
                </a:solidFill>
              </a:rPr>
              <a:t>before concluding at [102-103]:  </a:t>
            </a:r>
          </a:p>
          <a:p>
            <a:pPr lvl="1"/>
            <a:r>
              <a:rPr lang="en-GB" i="1" dirty="0">
                <a:solidFill>
                  <a:schemeClr val="tx1"/>
                </a:solidFill>
              </a:rPr>
              <a:t>"that Jane was </a:t>
            </a:r>
            <a:r>
              <a:rPr lang="en-GB" b="1" i="1" dirty="0">
                <a:solidFill>
                  <a:schemeClr val="tx1"/>
                </a:solidFill>
              </a:rPr>
              <a:t>i</a:t>
            </a:r>
            <a:r>
              <a:rPr lang="en-GB" b="1" i="1" dirty="0">
                <a:solidFill>
                  <a:srgbClr val="FF0000"/>
                </a:solidFill>
              </a:rPr>
              <a:t>neligible</a:t>
            </a:r>
            <a:r>
              <a:rPr lang="en-GB" b="1" i="1" dirty="0">
                <a:solidFill>
                  <a:schemeClr val="tx1"/>
                </a:solidFill>
              </a:rPr>
              <a:t> to be DoL </a:t>
            </a:r>
            <a:r>
              <a:rPr lang="en-GB" i="1" dirty="0">
                <a:solidFill>
                  <a:schemeClr val="tx1"/>
                </a:solidFill>
              </a:rPr>
              <a:t>in the Hospital under MCA. </a:t>
            </a:r>
          </a:p>
          <a:p>
            <a:pPr lvl="1"/>
            <a:r>
              <a:rPr lang="en-GB" i="1" dirty="0">
                <a:solidFill>
                  <a:schemeClr val="tx1"/>
                </a:solidFill>
              </a:rPr>
              <a:t>She was </a:t>
            </a:r>
            <a:r>
              <a:rPr lang="en-GB" b="1" i="1" u="sng" dirty="0">
                <a:solidFill>
                  <a:schemeClr val="tx1"/>
                </a:solidFill>
              </a:rPr>
              <a:t>within the scope of the MHA </a:t>
            </a:r>
            <a:r>
              <a:rPr lang="en-GB" i="1" dirty="0">
                <a:solidFill>
                  <a:schemeClr val="tx1"/>
                </a:solidFill>
              </a:rPr>
              <a:t>under Case E. </a:t>
            </a:r>
          </a:p>
          <a:p>
            <a:pPr lvl="1"/>
            <a:r>
              <a:rPr lang="en-GB" i="1" dirty="0">
                <a:solidFill>
                  <a:schemeClr val="tx1"/>
                </a:solidFill>
              </a:rPr>
              <a:t>I have concluded for the reasons I have given that she </a:t>
            </a:r>
            <a:r>
              <a:rPr lang="en-GB" i="1" u="sng" dirty="0">
                <a:solidFill>
                  <a:srgbClr val="FF0000"/>
                </a:solidFill>
              </a:rPr>
              <a:t>could have been detained and treated under the MHA. </a:t>
            </a:r>
            <a:r>
              <a:rPr lang="en-GB" i="1" dirty="0">
                <a:solidFill>
                  <a:schemeClr val="tx1"/>
                </a:solidFill>
              </a:rPr>
              <a:t>I would go further and say that she </a:t>
            </a:r>
            <a:r>
              <a:rPr lang="en-GB" b="1" i="1" dirty="0">
                <a:solidFill>
                  <a:schemeClr val="tx1"/>
                </a:solidFill>
              </a:rPr>
              <a:t>should have been so detained </a:t>
            </a:r>
            <a:r>
              <a:rPr lang="en-GB" i="1" dirty="0">
                <a:solidFill>
                  <a:schemeClr val="tx1"/>
                </a:solidFill>
              </a:rPr>
              <a:t>and treated.</a:t>
            </a:r>
          </a:p>
          <a:p>
            <a:pPr lvl="1"/>
            <a:r>
              <a:rPr lang="en-GB" i="1" dirty="0">
                <a:solidFill>
                  <a:schemeClr val="tx1"/>
                </a:solidFill>
              </a:rPr>
              <a:t>Had I reached that conclusion at the hearing, I would have been invited to </a:t>
            </a:r>
            <a:r>
              <a:rPr lang="en-GB" i="1" dirty="0">
                <a:solidFill>
                  <a:srgbClr val="FF0000"/>
                </a:solidFill>
              </a:rPr>
              <a:t>invoke the IJ</a:t>
            </a:r>
            <a:r>
              <a:rPr lang="en-GB" i="1" dirty="0">
                <a:solidFill>
                  <a:schemeClr val="tx1"/>
                </a:solidFill>
              </a:rPr>
              <a:t> to authorise Jane’s detention. I did not have to do that because of the steps I took</a:t>
            </a:r>
          </a:p>
          <a:p>
            <a:pPr lvl="1"/>
            <a:r>
              <a:rPr lang="en-GB" i="1" dirty="0">
                <a:solidFill>
                  <a:schemeClr val="tx1"/>
                </a:solidFill>
              </a:rPr>
              <a:t>However, I would be reluctant to do so for the following reasons. </a:t>
            </a:r>
          </a:p>
          <a:p>
            <a:pPr lvl="1"/>
            <a:endParaRPr lang="en-GB" sz="2000" i="1" dirty="0">
              <a:solidFill>
                <a:schemeClr val="tx1"/>
              </a:solidFill>
            </a:endParaRPr>
          </a:p>
        </p:txBody>
      </p:sp>
    </p:spTree>
    <p:extLst>
      <p:ext uri="{BB962C8B-B14F-4D97-AF65-F5344CB8AC3E}">
        <p14:creationId xmlns:p14="http://schemas.microsoft.com/office/powerpoint/2010/main" val="4494685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03BD42-53BB-703F-655C-233C7EA5E2E4}"/>
              </a:ext>
            </a:extLst>
          </p:cNvPr>
          <p:cNvSpPr>
            <a:spLocks noGrp="1"/>
          </p:cNvSpPr>
          <p:nvPr>
            <p:ph idx="1"/>
          </p:nvPr>
        </p:nvSpPr>
        <p:spPr>
          <a:xfrm>
            <a:off x="-123825" y="0"/>
            <a:ext cx="12315825" cy="6743700"/>
          </a:xfrm>
        </p:spPr>
        <p:txBody>
          <a:bodyPr>
            <a:normAutofit fontScale="92500" lnSpcReduction="10000"/>
          </a:bodyPr>
          <a:lstStyle/>
          <a:p>
            <a:pPr lvl="1"/>
            <a:r>
              <a:rPr lang="en-GB" sz="3200" i="1" u="sng" dirty="0">
                <a:solidFill>
                  <a:srgbClr val="00B0F0"/>
                </a:solidFill>
              </a:rPr>
              <a:t>First</a:t>
            </a:r>
            <a:r>
              <a:rPr lang="en-GB" sz="3200" i="1" dirty="0">
                <a:solidFill>
                  <a:schemeClr val="tx1"/>
                </a:solidFill>
              </a:rPr>
              <a:t>, because IJ should be used only where a vulnerable adult or (in this case) a child is left at risk because of a </a:t>
            </a:r>
            <a:r>
              <a:rPr lang="en-GB" sz="3200" i="1" dirty="0">
                <a:solidFill>
                  <a:srgbClr val="FF0000"/>
                </a:solidFill>
              </a:rPr>
              <a:t>gap</a:t>
            </a:r>
            <a:r>
              <a:rPr lang="en-GB" sz="3200" i="1" dirty="0">
                <a:solidFill>
                  <a:schemeClr val="tx1"/>
                </a:solidFill>
              </a:rPr>
              <a:t> in the statutory framework designed to keep them safe. That is </a:t>
            </a:r>
            <a:r>
              <a:rPr lang="en-GB" sz="3200" b="1" i="1" dirty="0">
                <a:solidFill>
                  <a:schemeClr val="tx1"/>
                </a:solidFill>
              </a:rPr>
              <a:t>not</a:t>
            </a:r>
            <a:r>
              <a:rPr lang="en-GB" sz="3200" i="1" dirty="0">
                <a:solidFill>
                  <a:schemeClr val="tx1"/>
                </a:solidFill>
              </a:rPr>
              <a:t> the case here.</a:t>
            </a:r>
          </a:p>
          <a:p>
            <a:pPr lvl="1"/>
            <a:r>
              <a:rPr lang="en-GB" sz="3200" b="1" i="1" u="sng" dirty="0">
                <a:solidFill>
                  <a:schemeClr val="tx1"/>
                </a:solidFill>
              </a:rPr>
              <a:t>The MHA should have been used</a:t>
            </a:r>
            <a:r>
              <a:rPr lang="en-GB" sz="3200" i="1" dirty="0">
                <a:solidFill>
                  <a:schemeClr val="tx1"/>
                </a:solidFill>
              </a:rPr>
              <a:t>. </a:t>
            </a:r>
          </a:p>
          <a:p>
            <a:pPr lvl="1"/>
            <a:r>
              <a:rPr lang="en-GB" sz="3200" i="1" dirty="0">
                <a:solidFill>
                  <a:schemeClr val="tx1"/>
                </a:solidFill>
              </a:rPr>
              <a:t>It was </a:t>
            </a:r>
            <a:r>
              <a:rPr lang="en-GB" sz="3200" b="1" i="1" dirty="0">
                <a:solidFill>
                  <a:schemeClr val="tx1"/>
                </a:solidFill>
              </a:rPr>
              <a:t>available</a:t>
            </a:r>
            <a:r>
              <a:rPr lang="en-GB" sz="3200" i="1" dirty="0">
                <a:solidFill>
                  <a:schemeClr val="tx1"/>
                </a:solidFill>
              </a:rPr>
              <a:t>. There is no gap for IJ to patch. </a:t>
            </a:r>
          </a:p>
          <a:p>
            <a:pPr lvl="1"/>
            <a:r>
              <a:rPr lang="en-GB" sz="3200" i="1" u="sng" dirty="0">
                <a:solidFill>
                  <a:srgbClr val="00B0F0"/>
                </a:solidFill>
              </a:rPr>
              <a:t>Secondly, </a:t>
            </a:r>
            <a:r>
              <a:rPr lang="en-GB" sz="3200" i="1" dirty="0">
                <a:solidFill>
                  <a:schemeClr val="tx1"/>
                </a:solidFill>
              </a:rPr>
              <a:t>MHA is a long-established bespoke code dealing with the difficult regulation of the treatment of detained patients in Hospitals. </a:t>
            </a:r>
          </a:p>
          <a:p>
            <a:pPr lvl="1"/>
            <a:r>
              <a:rPr lang="en-GB" sz="3200" i="1" dirty="0">
                <a:solidFill>
                  <a:schemeClr val="tx1"/>
                </a:solidFill>
              </a:rPr>
              <a:t>The use of </a:t>
            </a:r>
            <a:r>
              <a:rPr lang="en-GB" sz="3200" b="1" i="1" dirty="0">
                <a:solidFill>
                  <a:schemeClr val="tx1"/>
                </a:solidFill>
              </a:rPr>
              <a:t>IJ</a:t>
            </a:r>
            <a:r>
              <a:rPr lang="en-GB" sz="3200" i="1" dirty="0">
                <a:solidFill>
                  <a:schemeClr val="tx1"/>
                </a:solidFill>
              </a:rPr>
              <a:t> or </a:t>
            </a:r>
            <a:r>
              <a:rPr lang="en-GB" sz="3200" b="1" i="1" dirty="0">
                <a:solidFill>
                  <a:schemeClr val="tx1"/>
                </a:solidFill>
              </a:rPr>
              <a:t>MCA</a:t>
            </a:r>
            <a:r>
              <a:rPr lang="en-GB" sz="3200" i="1" dirty="0">
                <a:solidFill>
                  <a:schemeClr val="tx1"/>
                </a:solidFill>
              </a:rPr>
              <a:t> would have the perverse result of </a:t>
            </a:r>
            <a:r>
              <a:rPr lang="en-GB" sz="3200" i="1" u="sng" dirty="0">
                <a:solidFill>
                  <a:schemeClr val="tx1"/>
                </a:solidFill>
              </a:rPr>
              <a:t>a Judge having to make decisions </a:t>
            </a:r>
            <a:r>
              <a:rPr lang="en-GB" sz="3200" i="1" dirty="0">
                <a:solidFill>
                  <a:schemeClr val="tx1"/>
                </a:solidFill>
              </a:rPr>
              <a:t>over the management of medical treatment when that code exists and is available for use. </a:t>
            </a:r>
          </a:p>
          <a:p>
            <a:pPr lvl="1"/>
            <a:r>
              <a:rPr lang="en-GB" sz="3200" i="1" dirty="0">
                <a:solidFill>
                  <a:schemeClr val="tx1"/>
                </a:solidFill>
              </a:rPr>
              <a:t>For the Court to assume that role would </a:t>
            </a:r>
          </a:p>
          <a:p>
            <a:pPr lvl="2"/>
            <a:r>
              <a:rPr lang="en-GB" sz="3000" i="1" dirty="0">
                <a:solidFill>
                  <a:schemeClr val="tx1"/>
                </a:solidFill>
              </a:rPr>
              <a:t>(a) place Judges in an impossibly difficult position and </a:t>
            </a:r>
          </a:p>
          <a:p>
            <a:pPr lvl="2"/>
            <a:r>
              <a:rPr lang="en-GB" sz="3000" i="1" dirty="0">
                <a:solidFill>
                  <a:schemeClr val="tx1"/>
                </a:solidFill>
              </a:rPr>
              <a:t>(b</a:t>
            </a:r>
            <a:r>
              <a:rPr lang="en-GB" sz="3000" b="1" i="1" dirty="0">
                <a:solidFill>
                  <a:srgbClr val="FF0000"/>
                </a:solidFill>
              </a:rPr>
              <a:t>) act as an incentive for those entrusted with using the MHA, clinicians and Hospitals, not to use it."</a:t>
            </a:r>
            <a:endParaRPr lang="en-GB" sz="2600" b="1" dirty="0">
              <a:solidFill>
                <a:srgbClr val="FF0000"/>
              </a:solidFill>
            </a:endParaRPr>
          </a:p>
        </p:txBody>
      </p:sp>
    </p:spTree>
    <p:extLst>
      <p:ext uri="{BB962C8B-B14F-4D97-AF65-F5344CB8AC3E}">
        <p14:creationId xmlns:p14="http://schemas.microsoft.com/office/powerpoint/2010/main" val="18758174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17CE-1FDA-6197-8E20-F1173C3B93A2}"/>
              </a:ext>
            </a:extLst>
          </p:cNvPr>
          <p:cNvSpPr>
            <a:spLocks noGrp="1"/>
          </p:cNvSpPr>
          <p:nvPr>
            <p:ph type="title"/>
          </p:nvPr>
        </p:nvSpPr>
        <p:spPr>
          <a:xfrm>
            <a:off x="609600" y="-201612"/>
            <a:ext cx="10972800" cy="1143000"/>
          </a:xfrm>
        </p:spPr>
        <p:txBody>
          <a:bodyPr/>
          <a:lstStyle/>
          <a:p>
            <a:pPr algn="ctr"/>
            <a:r>
              <a:rPr lang="en-GB" sz="2400" dirty="0"/>
              <a:t>Comment 39 Essex Chambers</a:t>
            </a:r>
          </a:p>
        </p:txBody>
      </p:sp>
      <p:sp>
        <p:nvSpPr>
          <p:cNvPr id="3" name="Content Placeholder 2">
            <a:extLst>
              <a:ext uri="{FF2B5EF4-FFF2-40B4-BE49-F238E27FC236}">
                <a16:creationId xmlns:a16="http://schemas.microsoft.com/office/drawing/2014/main" id="{8F211207-56A4-2F20-BD57-2BCBE7E2A0FD}"/>
              </a:ext>
            </a:extLst>
          </p:cNvPr>
          <p:cNvSpPr>
            <a:spLocks noGrp="1"/>
          </p:cNvSpPr>
          <p:nvPr>
            <p:ph idx="1"/>
          </p:nvPr>
        </p:nvSpPr>
        <p:spPr>
          <a:xfrm>
            <a:off x="133350" y="838201"/>
            <a:ext cx="12058650" cy="5287966"/>
          </a:xfrm>
        </p:spPr>
        <p:txBody>
          <a:bodyPr/>
          <a:lstStyle/>
          <a:p>
            <a:r>
              <a:rPr lang="en-GB" sz="2800" dirty="0">
                <a:solidFill>
                  <a:schemeClr val="tx1"/>
                </a:solidFill>
              </a:rPr>
              <a:t>Whether a person is detainable under MHA turns at least in part on whether the person could receive necessary care for a mental disorder </a:t>
            </a:r>
            <a:r>
              <a:rPr lang="en-GB" sz="2800" b="1" dirty="0">
                <a:solidFill>
                  <a:schemeClr val="tx1"/>
                </a:solidFill>
              </a:rPr>
              <a:t>outside of hospital</a:t>
            </a:r>
            <a:r>
              <a:rPr lang="en-GB" sz="2800" dirty="0">
                <a:solidFill>
                  <a:schemeClr val="tx1"/>
                </a:solidFill>
              </a:rPr>
              <a:t>. </a:t>
            </a:r>
          </a:p>
          <a:p>
            <a:r>
              <a:rPr lang="en-GB" sz="2800" dirty="0">
                <a:solidFill>
                  <a:schemeClr val="tx1"/>
                </a:solidFill>
              </a:rPr>
              <a:t>There are many people who are detained under s.3 primarily because there are not yet any adequate arrangements for their care in the community: </a:t>
            </a:r>
          </a:p>
          <a:p>
            <a:pPr lvl="1"/>
            <a:r>
              <a:rPr lang="en-GB" sz="2800" dirty="0">
                <a:solidFill>
                  <a:schemeClr val="tx1"/>
                </a:solidFill>
              </a:rPr>
              <a:t>they ‘need’ to remain in hospital because there is simply nowhere else for them to receive appropriate treatment. </a:t>
            </a:r>
          </a:p>
          <a:p>
            <a:r>
              <a:rPr lang="en-GB" sz="2800" dirty="0">
                <a:solidFill>
                  <a:schemeClr val="tx1"/>
                </a:solidFill>
              </a:rPr>
              <a:t>There are many people detained under the MHA who are being treated for symptoms of their disorder by way of medication or mental health nursing, and that ‘treatment’ is necessary for their health and safety. </a:t>
            </a:r>
          </a:p>
          <a:p>
            <a:r>
              <a:rPr lang="en-GB" sz="2800" dirty="0">
                <a:solidFill>
                  <a:schemeClr val="tx1"/>
                </a:solidFill>
              </a:rPr>
              <a:t>While hospital was more appropriately understood as the ‘</a:t>
            </a:r>
            <a:r>
              <a:rPr lang="en-GB" sz="2800" b="1" dirty="0">
                <a:solidFill>
                  <a:srgbClr val="FF0000"/>
                </a:solidFill>
              </a:rPr>
              <a:t>least worst</a:t>
            </a:r>
            <a:r>
              <a:rPr lang="en-GB" sz="2800" dirty="0">
                <a:solidFill>
                  <a:schemeClr val="tx1"/>
                </a:solidFill>
              </a:rPr>
              <a:t>’ option, all other options were quite significantly worse and Jane would be at serious risk of harm if she left. </a:t>
            </a:r>
          </a:p>
        </p:txBody>
      </p:sp>
    </p:spTree>
    <p:extLst>
      <p:ext uri="{BB962C8B-B14F-4D97-AF65-F5344CB8AC3E}">
        <p14:creationId xmlns:p14="http://schemas.microsoft.com/office/powerpoint/2010/main" val="2893232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3376" y="2628243"/>
            <a:ext cx="7772400" cy="1470025"/>
          </a:xfrm>
        </p:spPr>
        <p:txBody>
          <a:bodyPr>
            <a:normAutofit fontScale="90000"/>
          </a:bodyPr>
          <a:lstStyle/>
          <a:p>
            <a:pPr algn="ctr">
              <a:defRPr/>
            </a:pPr>
            <a:r>
              <a:rPr lang="en-US" i="1" dirty="0">
                <a:solidFill>
                  <a:schemeClr val="tx1"/>
                </a:solidFill>
              </a:rPr>
              <a:t>P (by the Official Solicitor) v Cheshire West and Chester Council</a:t>
            </a:r>
            <a:r>
              <a:rPr lang="en-US" dirty="0">
                <a:solidFill>
                  <a:schemeClr val="tx1"/>
                </a:solidFill>
              </a:rPr>
              <a:t>, and</a:t>
            </a:r>
            <a:br>
              <a:rPr lang="en-US" dirty="0">
                <a:solidFill>
                  <a:schemeClr val="tx1"/>
                </a:solidFill>
              </a:rPr>
            </a:br>
            <a:r>
              <a:rPr lang="en-US" dirty="0">
                <a:solidFill>
                  <a:schemeClr val="tx1"/>
                </a:solidFill>
              </a:rPr>
              <a:t> </a:t>
            </a:r>
            <a:br>
              <a:rPr lang="en-US" dirty="0">
                <a:solidFill>
                  <a:schemeClr val="tx1"/>
                </a:solidFill>
              </a:rPr>
            </a:br>
            <a:r>
              <a:rPr lang="en-US" i="1" dirty="0">
                <a:solidFill>
                  <a:schemeClr val="tx1"/>
                </a:solidFill>
              </a:rPr>
              <a:t>P &amp; Q (or MIG &amp; MEG)(by the official Solicitor) v Surrey County Council</a:t>
            </a:r>
            <a:br>
              <a:rPr lang="en-US" i="1" dirty="0">
                <a:solidFill>
                  <a:schemeClr val="tx1"/>
                </a:solidFill>
              </a:rPr>
            </a:br>
            <a:br>
              <a:rPr lang="en-US" i="1" dirty="0">
                <a:solidFill>
                  <a:schemeClr val="tx1"/>
                </a:solidFill>
              </a:rPr>
            </a:br>
            <a:r>
              <a:rPr lang="en-US" dirty="0">
                <a:solidFill>
                  <a:schemeClr val="tx1"/>
                </a:solidFill>
              </a:rPr>
              <a:t>[2014] UKSC 19. </a:t>
            </a:r>
            <a:br>
              <a:rPr lang="en-US" dirty="0"/>
            </a:br>
            <a:endParaRPr lang="en-GB" dirty="0"/>
          </a:p>
        </p:txBody>
      </p:sp>
      <p:sp>
        <p:nvSpPr>
          <p:cNvPr id="79875" name="Subtitle 2"/>
          <p:cNvSpPr>
            <a:spLocks noGrp="1"/>
          </p:cNvSpPr>
          <p:nvPr>
            <p:ph type="subTitle" idx="1"/>
          </p:nvPr>
        </p:nvSpPr>
        <p:spPr>
          <a:xfrm>
            <a:off x="2252064" y="-118339"/>
            <a:ext cx="6400800" cy="1752600"/>
          </a:xfrm>
        </p:spPr>
        <p:txBody>
          <a:bodyPr/>
          <a:lstStyle/>
          <a:p>
            <a:r>
              <a:rPr lang="en-GB" sz="4800" dirty="0">
                <a:solidFill>
                  <a:schemeClr val="tx1"/>
                </a:solidFill>
              </a:rPr>
              <a:t>Supreme Court</a:t>
            </a:r>
          </a:p>
        </p:txBody>
      </p:sp>
      <p:sp>
        <p:nvSpPr>
          <p:cNvPr id="79876" name="Rectangle 3"/>
          <p:cNvSpPr>
            <a:spLocks noChangeArrowheads="1"/>
          </p:cNvSpPr>
          <p:nvPr/>
        </p:nvSpPr>
        <p:spPr bwMode="auto">
          <a:xfrm>
            <a:off x="1222076" y="5568339"/>
            <a:ext cx="9144000" cy="707886"/>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a:ea typeface="+mn-ea"/>
                <a:cs typeface="+mn-cs"/>
              </a:rPr>
              <a:t>“The most far-reaching human rights case heard in the UK for a decade.”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Calibri"/>
                <a:ea typeface="+mn-ea"/>
                <a:cs typeface="+mn-cs"/>
              </a:rPr>
              <a:t>Simon Burrows</a:t>
            </a:r>
            <a:endParaRPr kumimoji="0" lang="en-GB" sz="2000" b="1" i="1" u="none" strike="noStrike" kern="1200" cap="none" spc="0" normalizeH="0" baseline="0" noProof="0" dirty="0">
              <a:ln>
                <a:noFill/>
              </a:ln>
              <a:solidFill>
                <a:srgbClr val="00000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0CC56B1-A085-444A-85D2-0D37052C843C}"/>
              </a:ext>
            </a:extLst>
          </p:cNvPr>
          <p:cNvPicPr>
            <a:picLocks noChangeAspect="1"/>
          </p:cNvPicPr>
          <p:nvPr/>
        </p:nvPicPr>
        <p:blipFill>
          <a:blip r:embed="rId2"/>
          <a:stretch>
            <a:fillRect/>
          </a:stretch>
        </p:blipFill>
        <p:spPr>
          <a:xfrm>
            <a:off x="10251616" y="344168"/>
            <a:ext cx="1714781" cy="2580187"/>
          </a:xfrm>
          <a:prstGeom prst="rect">
            <a:avLst/>
          </a:prstGeom>
        </p:spPr>
      </p:pic>
    </p:spTree>
    <p:extLst>
      <p:ext uri="{BB962C8B-B14F-4D97-AF65-F5344CB8AC3E}">
        <p14:creationId xmlns:p14="http://schemas.microsoft.com/office/powerpoint/2010/main" val="35519781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06851" name="Picture 3" descr="brain_full.gif"/>
          <p:cNvPicPr>
            <a:picLocks noGrp="1" noChangeAspect="1"/>
          </p:cNvPicPr>
          <p:nvPr>
            <p:ph type="body" idx="4294967295"/>
          </p:nvPr>
        </p:nvPicPr>
        <p:blipFill>
          <a:blip r:embed="rId3" cstate="print"/>
          <a:srcRect/>
          <a:stretch>
            <a:fillRect/>
          </a:stretch>
        </p:blipFill>
        <p:spPr>
          <a:xfrm>
            <a:off x="0" y="0"/>
            <a:ext cx="7942217" cy="6858000"/>
          </a:xfrm>
          <a:noFill/>
        </p:spPr>
      </p:pic>
    </p:spTree>
    <p:extLst>
      <p:ext uri="{BB962C8B-B14F-4D97-AF65-F5344CB8AC3E}">
        <p14:creationId xmlns:p14="http://schemas.microsoft.com/office/powerpoint/2010/main" val="161731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8733D8-4FF1-9CCB-2C94-F63D287E17D0}"/>
              </a:ext>
            </a:extLst>
          </p:cNvPr>
          <p:cNvSpPr>
            <a:spLocks noGrp="1"/>
          </p:cNvSpPr>
          <p:nvPr>
            <p:ph idx="1"/>
          </p:nvPr>
        </p:nvSpPr>
        <p:spPr>
          <a:xfrm>
            <a:off x="0" y="85725"/>
            <a:ext cx="12192000" cy="7229475"/>
          </a:xfrm>
        </p:spPr>
        <p:txBody>
          <a:bodyPr>
            <a:normAutofit fontScale="92500" lnSpcReduction="10000"/>
          </a:bodyPr>
          <a:lstStyle/>
          <a:p>
            <a:r>
              <a:rPr lang="en-GB" b="1" u="sng" dirty="0">
                <a:solidFill>
                  <a:srgbClr val="FF0000"/>
                </a:solidFill>
              </a:rPr>
              <a:t>MIG and MEG </a:t>
            </a:r>
            <a:r>
              <a:rPr lang="en-GB" b="1" dirty="0"/>
              <a:t>sisters</a:t>
            </a:r>
            <a:r>
              <a:rPr lang="en-GB" dirty="0"/>
              <a:t> first became subject of care proceedings under the Children Act 1989 in 2007, when they were aged respectively </a:t>
            </a:r>
            <a:r>
              <a:rPr lang="en-GB" b="1" u="sng" dirty="0">
                <a:solidFill>
                  <a:srgbClr val="FF0000"/>
                </a:solidFill>
              </a:rPr>
              <a:t>16 and 15</a:t>
            </a:r>
            <a:r>
              <a:rPr lang="en-GB" b="1" dirty="0">
                <a:solidFill>
                  <a:srgbClr val="FF0000"/>
                </a:solidFill>
              </a:rPr>
              <a:t>. </a:t>
            </a:r>
          </a:p>
          <a:p>
            <a:r>
              <a:rPr lang="en-GB" b="1" u="sng" dirty="0">
                <a:solidFill>
                  <a:srgbClr val="FF0000"/>
                </a:solidFill>
              </a:rPr>
              <a:t>MIG</a:t>
            </a:r>
            <a:r>
              <a:rPr lang="en-GB" dirty="0"/>
              <a:t> LD lower end of moderate range or upper end of the severe range. </a:t>
            </a:r>
          </a:p>
          <a:p>
            <a:r>
              <a:rPr lang="en-GB" dirty="0"/>
              <a:t>Problems with her </a:t>
            </a:r>
            <a:r>
              <a:rPr lang="en-GB" b="1" dirty="0"/>
              <a:t>sight</a:t>
            </a:r>
            <a:r>
              <a:rPr lang="en-GB" dirty="0"/>
              <a:t> and her hearing. </a:t>
            </a:r>
          </a:p>
          <a:p>
            <a:r>
              <a:rPr lang="en-GB" b="1" dirty="0"/>
              <a:t>Communicates</a:t>
            </a:r>
            <a:r>
              <a:rPr lang="en-GB" dirty="0"/>
              <a:t> with difficulty and has </a:t>
            </a:r>
            <a:r>
              <a:rPr lang="en-GB" b="1" dirty="0"/>
              <a:t>limited understanding</a:t>
            </a:r>
            <a:r>
              <a:rPr lang="en-GB" dirty="0"/>
              <a:t>, spending much of her time listening to music on her iPod. </a:t>
            </a:r>
          </a:p>
          <a:p>
            <a:r>
              <a:rPr lang="en-GB" dirty="0"/>
              <a:t>She needs help crossing the road because she is </a:t>
            </a:r>
            <a:r>
              <a:rPr lang="en-GB" b="1" dirty="0"/>
              <a:t>unaware of danger</a:t>
            </a:r>
            <a:r>
              <a:rPr lang="en-GB" dirty="0"/>
              <a:t>. </a:t>
            </a:r>
          </a:p>
          <a:p>
            <a:r>
              <a:rPr lang="en-GB" b="1" u="sng" dirty="0">
                <a:solidFill>
                  <a:srgbClr val="FF0000"/>
                </a:solidFill>
              </a:rPr>
              <a:t>MEG</a:t>
            </a:r>
            <a:r>
              <a:rPr lang="en-GB" dirty="0"/>
              <a:t> LD at the upper end of the moderate range, bordering on the mild</a:t>
            </a:r>
          </a:p>
          <a:p>
            <a:r>
              <a:rPr lang="en-GB" dirty="0"/>
              <a:t>Communication skills are better than her sister's and her emotional understanding is quite sophisticated. </a:t>
            </a:r>
          </a:p>
          <a:p>
            <a:r>
              <a:rPr lang="en-GB" dirty="0"/>
              <a:t>Nevertheless, she may have </a:t>
            </a:r>
            <a:r>
              <a:rPr lang="en-GB" b="1" dirty="0"/>
              <a:t>autistic traits </a:t>
            </a:r>
            <a:r>
              <a:rPr lang="en-GB" dirty="0"/>
              <a:t>and she exhibits </a:t>
            </a:r>
            <a:r>
              <a:rPr lang="en-GB" b="1" dirty="0"/>
              <a:t>challenging behaviour.</a:t>
            </a:r>
          </a:p>
          <a:p>
            <a:r>
              <a:rPr lang="en-GB" b="1" dirty="0"/>
              <a:t>At time of hearing</a:t>
            </a:r>
          </a:p>
          <a:p>
            <a:r>
              <a:rPr lang="en-GB" b="1" dirty="0"/>
              <a:t>MIG 18 MEG 17</a:t>
            </a:r>
          </a:p>
        </p:txBody>
      </p:sp>
    </p:spTree>
    <p:extLst>
      <p:ext uri="{BB962C8B-B14F-4D97-AF65-F5344CB8AC3E}">
        <p14:creationId xmlns:p14="http://schemas.microsoft.com/office/powerpoint/2010/main" val="2501498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Content Placeholder 2"/>
          <p:cNvSpPr>
            <a:spLocks noGrp="1"/>
          </p:cNvSpPr>
          <p:nvPr>
            <p:ph idx="1"/>
          </p:nvPr>
        </p:nvSpPr>
        <p:spPr>
          <a:xfrm>
            <a:off x="-85494" y="0"/>
            <a:ext cx="12277494" cy="6858000"/>
          </a:xfrm>
        </p:spPr>
        <p:txBody>
          <a:bodyPr>
            <a:normAutofit/>
          </a:bodyPr>
          <a:lstStyle/>
          <a:p>
            <a:pPr eaLnBrk="1" hangingPunct="1"/>
            <a:r>
              <a:rPr lang="en-GB" sz="3600" dirty="0"/>
              <a:t>At para 57, Lady Hale states that: </a:t>
            </a:r>
          </a:p>
          <a:p>
            <a:pPr lvl="1"/>
            <a:r>
              <a:rPr lang="en-GB" sz="3600" i="1" dirty="0"/>
              <a:t>“because of the extreme vulnerability of people like P, MIG and MEG, </a:t>
            </a:r>
          </a:p>
          <a:p>
            <a:pPr lvl="1"/>
            <a:r>
              <a:rPr lang="en-GB" sz="3600" i="1" dirty="0"/>
              <a:t>I believe we should </a:t>
            </a:r>
            <a:r>
              <a:rPr lang="en-GB" sz="3600" b="1" i="1" dirty="0">
                <a:solidFill>
                  <a:srgbClr val="FF0000"/>
                </a:solidFill>
              </a:rPr>
              <a:t>err on the side of caution </a:t>
            </a:r>
            <a:r>
              <a:rPr lang="en-GB" sz="3600" i="1" dirty="0"/>
              <a:t>in deciding what constitutes a DoL in their case. </a:t>
            </a:r>
          </a:p>
          <a:p>
            <a:pPr lvl="1"/>
            <a:r>
              <a:rPr lang="en-GB" sz="3600" i="1" dirty="0"/>
              <a:t>They need a periodic </a:t>
            </a:r>
            <a:r>
              <a:rPr lang="en-GB" sz="3600" b="1" i="1" dirty="0"/>
              <a:t>independent check </a:t>
            </a:r>
            <a:r>
              <a:rPr lang="en-GB" sz="3600" i="1" dirty="0"/>
              <a:t>on whether the arrangements made for them are in their best interests ….. </a:t>
            </a:r>
          </a:p>
          <a:p>
            <a:pPr lvl="1"/>
            <a:r>
              <a:rPr lang="en-GB" sz="3600" i="1" dirty="0"/>
              <a:t>[but we should not]regard the need for such checks as in any way stigmatising of them or of their carers. </a:t>
            </a:r>
          </a:p>
          <a:p>
            <a:pPr lvl="1"/>
            <a:r>
              <a:rPr lang="en-GB" sz="3600" i="1" dirty="0"/>
              <a:t>Rather, they are a recognition of their </a:t>
            </a:r>
            <a:r>
              <a:rPr lang="en-GB" sz="3600" b="1" i="1" dirty="0"/>
              <a:t>equal dignity and status as human beings like the rest of us.” </a:t>
            </a:r>
            <a:endParaRPr lang="en-GB" sz="3600" b="1" dirty="0"/>
          </a:p>
        </p:txBody>
      </p:sp>
    </p:spTree>
    <p:extLst>
      <p:ext uri="{BB962C8B-B14F-4D97-AF65-F5344CB8AC3E}">
        <p14:creationId xmlns:p14="http://schemas.microsoft.com/office/powerpoint/2010/main" val="1746480215"/>
      </p:ext>
    </p:extLst>
  </p:cSld>
  <p:clrMapOvr>
    <a:masterClrMapping/>
  </p:clrMapOvr>
</p:sld>
</file>

<file path=ppt/theme/theme1.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6535</Words>
  <Application>Microsoft Office PowerPoint</Application>
  <PresentationFormat>Widescreen</PresentationFormat>
  <Paragraphs>458</Paragraphs>
  <Slides>70</Slides>
  <Notes>11</Notes>
  <HiddenSlides>0</HiddenSlides>
  <MMClips>0</MMClips>
  <ScaleCrop>false</ScaleCrop>
  <HeadingPairs>
    <vt:vector size="6" baseType="variant">
      <vt:variant>
        <vt:lpstr>Fonts Used</vt:lpstr>
      </vt:variant>
      <vt:variant>
        <vt:i4>6</vt:i4>
      </vt:variant>
      <vt:variant>
        <vt:lpstr>Theme</vt:lpstr>
      </vt:variant>
      <vt:variant>
        <vt:i4>12</vt:i4>
      </vt:variant>
      <vt:variant>
        <vt:lpstr>Slide Titles</vt:lpstr>
      </vt:variant>
      <vt:variant>
        <vt:i4>70</vt:i4>
      </vt:variant>
    </vt:vector>
  </HeadingPairs>
  <TitlesOfParts>
    <vt:vector size="88" baseType="lpstr">
      <vt:lpstr>Arial</vt:lpstr>
      <vt:lpstr>Calibri</vt:lpstr>
      <vt:lpstr>Comic Sans MS</vt:lpstr>
      <vt:lpstr>Open Sans</vt:lpstr>
      <vt:lpstr>Times New Roman</vt:lpstr>
      <vt:lpstr>Wingdings</vt:lpstr>
      <vt:lpstr>26_Office Theme</vt:lpstr>
      <vt:lpstr>23_Office Theme</vt:lpstr>
      <vt:lpstr>58_Office Theme</vt:lpstr>
      <vt:lpstr>2_Office Theme</vt:lpstr>
      <vt:lpstr>59_Office Theme</vt:lpstr>
      <vt:lpstr>30_Office Theme</vt:lpstr>
      <vt:lpstr>36_Office Theme</vt:lpstr>
      <vt:lpstr>34_Office Theme</vt:lpstr>
      <vt:lpstr>7_Office Theme</vt:lpstr>
      <vt:lpstr>28_Office Theme</vt:lpstr>
      <vt:lpstr>38_Office Theme</vt:lpstr>
      <vt:lpstr>25_Office Theme</vt:lpstr>
      <vt:lpstr> Depriving Children and Young People  of liberty lawfully A broken system     </vt:lpstr>
      <vt:lpstr>PETER EDWARDS</vt:lpstr>
      <vt:lpstr>PowerPoint Presentation</vt:lpstr>
      <vt:lpstr>PowerPoint Presentation</vt:lpstr>
      <vt:lpstr>MacDonald J in Lambeth v L </vt:lpstr>
      <vt:lpstr>Age</vt:lpstr>
      <vt:lpstr>P (by the Official Solicitor) v Cheshire West and Chester Council, and   P &amp; Q (or MIG &amp; MEG)(by the official Solicitor) v Surrey County Council  [2014] UKSC 19.  </vt:lpstr>
      <vt:lpstr>PowerPoint Presentation</vt:lpstr>
      <vt:lpstr>PowerPoint Presentation</vt:lpstr>
      <vt:lpstr>The acid test  </vt:lpstr>
      <vt:lpstr>PowerPoint Presentation</vt:lpstr>
      <vt:lpstr>UN Convention on the Rights of the Child UK signed 19 April 1990, ratified it on 16 Dec 1991 and it came into force on 15 Jan 1992.</vt:lpstr>
      <vt:lpstr>PowerPoint Presentation</vt:lpstr>
      <vt:lpstr>PowerPoint Presentation</vt:lpstr>
      <vt:lpstr>ARTICLE 5 - Right to liberty and security</vt:lpstr>
      <vt:lpstr>PowerPoint Presentation</vt:lpstr>
      <vt:lpstr>ARTICLE 6 - Right to a fair trial</vt:lpstr>
      <vt:lpstr>Article 8: Right to respect for family life and privacy </vt:lpstr>
      <vt:lpstr>CAN THE C or YP CONSENT TO DOL?</vt:lpstr>
      <vt:lpstr>Brief_guide_Capacity_and_consent_in_under_18s v3.pdf (cqc.org.uk)</vt:lpstr>
      <vt:lpstr>PowerPoint Presentation</vt:lpstr>
      <vt:lpstr>A BROKEN SYSTEM?</vt:lpstr>
      <vt:lpstr>Re X (A Child) (No 3) 3.08.17 Sir James Munby</vt:lpstr>
      <vt:lpstr>PowerPoint Presentation</vt:lpstr>
      <vt:lpstr>PowerPoint Presentation</vt:lpstr>
      <vt:lpstr>PowerPoint Presentation</vt:lpstr>
      <vt:lpstr>PowerPoint Presentation</vt:lpstr>
      <vt:lpstr>PowerPoint Presentation</vt:lpstr>
      <vt:lpstr>PowerPoint Presentation</vt:lpstr>
      <vt:lpstr>CAN PARENTS AUTHORISE A DOL?</vt:lpstr>
      <vt:lpstr>In D (A Child), [2019] UKSC 42, Supreme Court (Lady Hale) 26.09.19</vt:lpstr>
      <vt:lpstr>PowerPoint Presentation</vt:lpstr>
      <vt:lpstr>PowerPoint Presentation</vt:lpstr>
      <vt:lpstr>PowerPoint Presentation</vt:lpstr>
      <vt:lpstr>Lincolnshire CC v TGA &amp; Ors [2022] EWHC 2323 (Fam) (17.08.22) (Lieven J) </vt:lpstr>
      <vt:lpstr>PowerPoint Presentation</vt:lpstr>
      <vt:lpstr>PowerPoint Presentation</vt:lpstr>
      <vt:lpstr>        Comment 39 Essex Chambers</vt:lpstr>
      <vt:lpstr>PowerPoint Presentation</vt:lpstr>
      <vt:lpstr>PowerPoint Presentation</vt:lpstr>
      <vt:lpstr>Lancashire CC v PX &amp; Others [2022] EWHC 2379 (Fam) (21.09.22)(HHJ Burrows)</vt:lpstr>
      <vt:lpstr>PowerPoint Presentation</vt:lpstr>
      <vt:lpstr>PowerPoint Presentation</vt:lpstr>
      <vt:lpstr>PowerPoint Presentation</vt:lpstr>
      <vt:lpstr>USING THE MHA</vt:lpstr>
      <vt:lpstr>When can MHA be used to authorise a DoL??    s.3 MHA - TREATMENT    </vt:lpstr>
      <vt:lpstr>Clinically recognised conditions which could fall within MHA definition</vt:lpstr>
      <vt:lpstr>USING THE CHILDREN ACT</vt:lpstr>
      <vt:lpstr>PowerPoint Presentation</vt:lpstr>
      <vt:lpstr>Secure Accommodation </vt:lpstr>
      <vt:lpstr>PowerPoint Presentation</vt:lpstr>
      <vt:lpstr> USING INHERENT JURISDICTION</vt:lpstr>
      <vt:lpstr>T (A Child) [2021] UKSC 35 - 30.07.21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 2: the relevance of the child’s consent to the proposed arrangements </vt:lpstr>
      <vt:lpstr>PowerPoint Presentation</vt:lpstr>
      <vt:lpstr>New National DOL Court </vt:lpstr>
      <vt:lpstr>Family President announces revised national listing protocol for applications that seek DoL orders for children October 16, 2023</vt:lpstr>
      <vt:lpstr>A County Council v A [2022] EWHC 3572 (Fam) </vt:lpstr>
      <vt:lpstr>Manchester University Hospital NHS Foundation Trust v JS and Manchester CC[2023] EWCOP 12 (HHJ Burrows, sitting also as a s.9 judge) 18.04.2023</vt:lpstr>
      <vt:lpstr>PowerPoint Presentation</vt:lpstr>
      <vt:lpstr>PowerPoint Presentation</vt:lpstr>
      <vt:lpstr>Comment 39 Essex Chambers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Depriving Children and Young People  of liberty lawfully A broken system     </dc:title>
  <dc:creator>Peter Edwards</dc:creator>
  <cp:lastModifiedBy>Peter Edwards</cp:lastModifiedBy>
  <cp:revision>7</cp:revision>
  <dcterms:created xsi:type="dcterms:W3CDTF">2023-10-20T14:27:53Z</dcterms:created>
  <dcterms:modified xsi:type="dcterms:W3CDTF">2023-10-20T15:17:25Z</dcterms:modified>
</cp:coreProperties>
</file>