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sldIdLst>
    <p:sldId id="259" r:id="rId5"/>
    <p:sldId id="263" r:id="rId6"/>
    <p:sldId id="296" r:id="rId7"/>
    <p:sldId id="404" r:id="rId8"/>
    <p:sldId id="402" r:id="rId9"/>
    <p:sldId id="446" r:id="rId10"/>
    <p:sldId id="451" r:id="rId11"/>
    <p:sldId id="455" r:id="rId12"/>
    <p:sldId id="452" r:id="rId13"/>
    <p:sldId id="454" r:id="rId14"/>
    <p:sldId id="450" r:id="rId15"/>
    <p:sldId id="449" r:id="rId16"/>
    <p:sldId id="447" r:id="rId17"/>
    <p:sldId id="410" r:id="rId18"/>
    <p:sldId id="407" r:id="rId19"/>
    <p:sldId id="457" r:id="rId20"/>
    <p:sldId id="445" r:id="rId21"/>
    <p:sldId id="456" r:id="rId22"/>
    <p:sldId id="453" r:id="rId23"/>
    <p:sldId id="437" r:id="rId24"/>
    <p:sldId id="438" r:id="rId25"/>
    <p:sldId id="439" r:id="rId26"/>
    <p:sldId id="440" r:id="rId27"/>
    <p:sldId id="441" r:id="rId28"/>
    <p:sldId id="442" r:id="rId29"/>
    <p:sldId id="443" r:id="rId30"/>
    <p:sldId id="286" r:id="rId31"/>
    <p:sldId id="419" r:id="rId32"/>
    <p:sldId id="448" r:id="rId33"/>
    <p:sldId id="458" r:id="rId34"/>
    <p:sldId id="260"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37FE02-DEBA-A9EE-8360-6AD5436A1B35}" name="Beth Tarleton" initials="BT" userId="S::mhejp@bristol.ac.uk::794e7680-e327-4a82-be44-12ff0d7d19df" providerId="AD"/>
  <p188:author id="{F76B9B08-9899-5F36-8574-D30AD63ACEA9}" name="Nadine Tilbury" initials="NT" userId="S::nt13763@bristol.ac.uk::f833254d-4963-4939-a377-0ec514c5567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www.bristol.ac.uk/sps/wtpn/substituted-parentin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bristol.ac.uk/sps/wtpn/substituted-parentin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930E9-6828-4655-8A05-8C8ABA4287E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35B11D9-B5FE-4D6D-A9BF-0C141EF1C687}">
      <dgm:prSet/>
      <dgm:spPr/>
      <dgm:t>
        <a:bodyPr/>
        <a:lstStyle/>
        <a:p>
          <a:r>
            <a:rPr lang="en-GB"/>
            <a:t>Report</a:t>
          </a:r>
          <a:endParaRPr lang="en-US"/>
        </a:p>
      </dgm:t>
    </dgm:pt>
    <dgm:pt modelId="{0120DC6E-921D-4850-8934-74249E7EF63E}" type="parTrans" cxnId="{DC9F9514-0C04-4A5B-8C52-D11C6DD8648D}">
      <dgm:prSet/>
      <dgm:spPr/>
      <dgm:t>
        <a:bodyPr/>
        <a:lstStyle/>
        <a:p>
          <a:endParaRPr lang="en-US"/>
        </a:p>
      </dgm:t>
    </dgm:pt>
    <dgm:pt modelId="{0F55437A-7749-4663-A1B4-3B7AE01331EB}" type="sibTrans" cxnId="{DC9F9514-0C04-4A5B-8C52-D11C6DD8648D}">
      <dgm:prSet/>
      <dgm:spPr/>
      <dgm:t>
        <a:bodyPr/>
        <a:lstStyle/>
        <a:p>
          <a:endParaRPr lang="en-US"/>
        </a:p>
      </dgm:t>
    </dgm:pt>
    <dgm:pt modelId="{CAAB64FA-0B03-4035-8CCF-D9DF13CE3589}">
      <dgm:prSet/>
      <dgm:spPr/>
      <dgm:t>
        <a:bodyPr/>
        <a:lstStyle/>
        <a:p>
          <a:r>
            <a:rPr lang="en-GB"/>
            <a:t>Executive Summary</a:t>
          </a:r>
          <a:endParaRPr lang="en-US"/>
        </a:p>
      </dgm:t>
    </dgm:pt>
    <dgm:pt modelId="{2B240B28-9736-44EF-AFEA-796C51B28A19}" type="parTrans" cxnId="{D9968E04-3887-4A0C-A8D2-DD67D47A627E}">
      <dgm:prSet/>
      <dgm:spPr/>
      <dgm:t>
        <a:bodyPr/>
        <a:lstStyle/>
        <a:p>
          <a:endParaRPr lang="en-US"/>
        </a:p>
      </dgm:t>
    </dgm:pt>
    <dgm:pt modelId="{186B9EE5-6BFD-43C8-B005-139005DC5776}" type="sibTrans" cxnId="{D9968E04-3887-4A0C-A8D2-DD67D47A627E}">
      <dgm:prSet/>
      <dgm:spPr/>
      <dgm:t>
        <a:bodyPr/>
        <a:lstStyle/>
        <a:p>
          <a:endParaRPr lang="en-US"/>
        </a:p>
      </dgm:t>
    </dgm:pt>
    <dgm:pt modelId="{76F2D507-3908-464B-8497-EF07B40207A0}">
      <dgm:prSet/>
      <dgm:spPr/>
      <dgm:t>
        <a:bodyPr/>
        <a:lstStyle/>
        <a:p>
          <a:r>
            <a:rPr lang="en-GB"/>
            <a:t>Easy Read Summary</a:t>
          </a:r>
          <a:endParaRPr lang="en-US"/>
        </a:p>
      </dgm:t>
    </dgm:pt>
    <dgm:pt modelId="{AC5E528C-DDCD-41C7-BAA5-BBE088232764}" type="parTrans" cxnId="{FC318665-8A11-4105-B9D3-D265CFF6E712}">
      <dgm:prSet/>
      <dgm:spPr/>
      <dgm:t>
        <a:bodyPr/>
        <a:lstStyle/>
        <a:p>
          <a:endParaRPr lang="en-US"/>
        </a:p>
      </dgm:t>
    </dgm:pt>
    <dgm:pt modelId="{35DC5D32-4372-4845-AE17-60EC301168C4}" type="sibTrans" cxnId="{FC318665-8A11-4105-B9D3-D265CFF6E712}">
      <dgm:prSet/>
      <dgm:spPr/>
      <dgm:t>
        <a:bodyPr/>
        <a:lstStyle/>
        <a:p>
          <a:endParaRPr lang="en-US"/>
        </a:p>
      </dgm:t>
    </dgm:pt>
    <dgm:pt modelId="{0907191F-99CA-41E0-917E-95F67F55B8F1}">
      <dgm:prSet/>
      <dgm:spPr/>
      <dgm:t>
        <a:bodyPr/>
        <a:lstStyle/>
        <a:p>
          <a:r>
            <a:rPr lang="en-GB"/>
            <a:t>Film for parents and professionals</a:t>
          </a:r>
          <a:endParaRPr lang="en-US"/>
        </a:p>
      </dgm:t>
    </dgm:pt>
    <dgm:pt modelId="{001C28FD-3E19-49E6-B2B3-A338F664D610}" type="parTrans" cxnId="{E05EB112-EE4C-4E9A-881B-23B317883EEF}">
      <dgm:prSet/>
      <dgm:spPr/>
      <dgm:t>
        <a:bodyPr/>
        <a:lstStyle/>
        <a:p>
          <a:endParaRPr lang="en-US"/>
        </a:p>
      </dgm:t>
    </dgm:pt>
    <dgm:pt modelId="{BB60457F-58FB-45E8-85DE-4FE6DE143895}" type="sibTrans" cxnId="{E05EB112-EE4C-4E9A-881B-23B317883EEF}">
      <dgm:prSet/>
      <dgm:spPr/>
      <dgm:t>
        <a:bodyPr/>
        <a:lstStyle/>
        <a:p>
          <a:endParaRPr lang="en-US"/>
        </a:p>
      </dgm:t>
    </dgm:pt>
    <dgm:pt modelId="{3D5DD07B-D00E-4C66-857A-4BC95F0E771F}">
      <dgm:prSet/>
      <dgm:spPr/>
      <dgm:t>
        <a:bodyPr/>
        <a:lstStyle/>
        <a:p>
          <a:r>
            <a:rPr lang="en-GB"/>
            <a:t>Policy Briefing</a:t>
          </a:r>
          <a:endParaRPr lang="en-US"/>
        </a:p>
      </dgm:t>
    </dgm:pt>
    <dgm:pt modelId="{7FB38118-5E26-45F1-A4CE-8FF34BD45ECC}" type="parTrans" cxnId="{5DE43EB1-1D0C-4A82-A581-8854BAFB1058}">
      <dgm:prSet/>
      <dgm:spPr/>
      <dgm:t>
        <a:bodyPr/>
        <a:lstStyle/>
        <a:p>
          <a:endParaRPr lang="en-US"/>
        </a:p>
      </dgm:t>
    </dgm:pt>
    <dgm:pt modelId="{EC7E25CE-DAF8-47C2-BA43-512E7F5C550B}" type="sibTrans" cxnId="{5DE43EB1-1D0C-4A82-A581-8854BAFB1058}">
      <dgm:prSet/>
      <dgm:spPr/>
      <dgm:t>
        <a:bodyPr/>
        <a:lstStyle/>
        <a:p>
          <a:endParaRPr lang="en-US"/>
        </a:p>
      </dgm:t>
    </dgm:pt>
    <dgm:pt modelId="{28C9DE7D-0078-4049-9B52-3D60F8A139EB}">
      <dgm:prSet/>
      <dgm:spPr/>
      <dgm:t>
        <a:bodyPr/>
        <a:lstStyle/>
        <a:p>
          <a:r>
            <a:rPr lang="en-GB"/>
            <a:t>The Report includes an example template for analysis of risk </a:t>
          </a:r>
          <a:endParaRPr lang="en-US"/>
        </a:p>
      </dgm:t>
    </dgm:pt>
    <dgm:pt modelId="{1413666E-3773-4D9C-AC71-F0E293686026}" type="parTrans" cxnId="{4694545A-62BB-481F-92DA-E9193980E32E}">
      <dgm:prSet/>
      <dgm:spPr/>
      <dgm:t>
        <a:bodyPr/>
        <a:lstStyle/>
        <a:p>
          <a:endParaRPr lang="en-US"/>
        </a:p>
      </dgm:t>
    </dgm:pt>
    <dgm:pt modelId="{9BD8374F-255A-45AE-8199-A40D1FE69DDE}" type="sibTrans" cxnId="{4694545A-62BB-481F-92DA-E9193980E32E}">
      <dgm:prSet/>
      <dgm:spPr/>
      <dgm:t>
        <a:bodyPr/>
        <a:lstStyle/>
        <a:p>
          <a:endParaRPr lang="en-US"/>
        </a:p>
      </dgm:t>
    </dgm:pt>
    <dgm:pt modelId="{7E77CA36-CAAF-4554-A5C1-AD526DC43A63}">
      <dgm:prSet/>
      <dgm:spPr/>
      <dgm:t>
        <a:bodyPr/>
        <a:lstStyle/>
        <a:p>
          <a:r>
            <a:rPr lang="en-US">
              <a:hlinkClick xmlns:r="http://schemas.openxmlformats.org/officeDocument/2006/relationships" r:id="rId1"/>
            </a:rPr>
            <a:t>Substituted Parenting | School for Policy Studies | University of Bristol</a:t>
          </a:r>
          <a:endParaRPr lang="en-US"/>
        </a:p>
      </dgm:t>
    </dgm:pt>
    <dgm:pt modelId="{C27CBCF1-3E70-454B-AA1F-E9024D330D07}" type="parTrans" cxnId="{B2996520-7808-4C7A-9387-FBDA06AE2FAD}">
      <dgm:prSet/>
      <dgm:spPr/>
      <dgm:t>
        <a:bodyPr/>
        <a:lstStyle/>
        <a:p>
          <a:endParaRPr lang="en-US"/>
        </a:p>
      </dgm:t>
    </dgm:pt>
    <dgm:pt modelId="{5DFF4395-A46B-4EDC-AD7C-A969813D0F10}" type="sibTrans" cxnId="{B2996520-7808-4C7A-9387-FBDA06AE2FAD}">
      <dgm:prSet/>
      <dgm:spPr/>
      <dgm:t>
        <a:bodyPr/>
        <a:lstStyle/>
        <a:p>
          <a:endParaRPr lang="en-US"/>
        </a:p>
      </dgm:t>
    </dgm:pt>
    <dgm:pt modelId="{4F82F158-73AE-4AEE-BD72-E6193AB68CA3}" type="pres">
      <dgm:prSet presAssocID="{4DD930E9-6828-4655-8A05-8C8ABA4287E4}" presName="vert0" presStyleCnt="0">
        <dgm:presLayoutVars>
          <dgm:dir/>
          <dgm:animOne val="branch"/>
          <dgm:animLvl val="lvl"/>
        </dgm:presLayoutVars>
      </dgm:prSet>
      <dgm:spPr/>
    </dgm:pt>
    <dgm:pt modelId="{B0D3B886-BA22-4855-A1BA-8E88B2016476}" type="pres">
      <dgm:prSet presAssocID="{235B11D9-B5FE-4D6D-A9BF-0C141EF1C687}" presName="thickLine" presStyleLbl="alignNode1" presStyleIdx="0" presStyleCnt="7"/>
      <dgm:spPr/>
    </dgm:pt>
    <dgm:pt modelId="{1ABFADCB-C46E-47DD-AF59-DFCCEC6799A9}" type="pres">
      <dgm:prSet presAssocID="{235B11D9-B5FE-4D6D-A9BF-0C141EF1C687}" presName="horz1" presStyleCnt="0"/>
      <dgm:spPr/>
    </dgm:pt>
    <dgm:pt modelId="{59EE74D2-6563-4986-95EF-095BDCD92A74}" type="pres">
      <dgm:prSet presAssocID="{235B11D9-B5FE-4D6D-A9BF-0C141EF1C687}" presName="tx1" presStyleLbl="revTx" presStyleIdx="0" presStyleCnt="7"/>
      <dgm:spPr/>
    </dgm:pt>
    <dgm:pt modelId="{36CC3813-F0A5-4E84-BCC0-423C820AC3A8}" type="pres">
      <dgm:prSet presAssocID="{235B11D9-B5FE-4D6D-A9BF-0C141EF1C687}" presName="vert1" presStyleCnt="0"/>
      <dgm:spPr/>
    </dgm:pt>
    <dgm:pt modelId="{C97C349F-150E-4673-9C4F-A99D4D30E65C}" type="pres">
      <dgm:prSet presAssocID="{CAAB64FA-0B03-4035-8CCF-D9DF13CE3589}" presName="thickLine" presStyleLbl="alignNode1" presStyleIdx="1" presStyleCnt="7"/>
      <dgm:spPr/>
    </dgm:pt>
    <dgm:pt modelId="{E49DE79D-8FDC-496B-BC9D-F4A1E3221D69}" type="pres">
      <dgm:prSet presAssocID="{CAAB64FA-0B03-4035-8CCF-D9DF13CE3589}" presName="horz1" presStyleCnt="0"/>
      <dgm:spPr/>
    </dgm:pt>
    <dgm:pt modelId="{6D83A585-A0D0-442F-AA73-45077A329CC3}" type="pres">
      <dgm:prSet presAssocID="{CAAB64FA-0B03-4035-8CCF-D9DF13CE3589}" presName="tx1" presStyleLbl="revTx" presStyleIdx="1" presStyleCnt="7"/>
      <dgm:spPr/>
    </dgm:pt>
    <dgm:pt modelId="{7B86D4A5-0588-4CF3-A068-F48195748EFE}" type="pres">
      <dgm:prSet presAssocID="{CAAB64FA-0B03-4035-8CCF-D9DF13CE3589}" presName="vert1" presStyleCnt="0"/>
      <dgm:spPr/>
    </dgm:pt>
    <dgm:pt modelId="{DAB5A98B-8B86-4B5B-A03D-B3B82D4249AB}" type="pres">
      <dgm:prSet presAssocID="{76F2D507-3908-464B-8497-EF07B40207A0}" presName="thickLine" presStyleLbl="alignNode1" presStyleIdx="2" presStyleCnt="7"/>
      <dgm:spPr/>
    </dgm:pt>
    <dgm:pt modelId="{2CD31D8F-0E97-43EF-96A1-C65CC70294FD}" type="pres">
      <dgm:prSet presAssocID="{76F2D507-3908-464B-8497-EF07B40207A0}" presName="horz1" presStyleCnt="0"/>
      <dgm:spPr/>
    </dgm:pt>
    <dgm:pt modelId="{3582E309-37E4-4A69-9619-6489C53C0DFD}" type="pres">
      <dgm:prSet presAssocID="{76F2D507-3908-464B-8497-EF07B40207A0}" presName="tx1" presStyleLbl="revTx" presStyleIdx="2" presStyleCnt="7"/>
      <dgm:spPr/>
    </dgm:pt>
    <dgm:pt modelId="{25B52D6D-31CF-4B16-8755-E3A137945FC4}" type="pres">
      <dgm:prSet presAssocID="{76F2D507-3908-464B-8497-EF07B40207A0}" presName="vert1" presStyleCnt="0"/>
      <dgm:spPr/>
    </dgm:pt>
    <dgm:pt modelId="{853D6C88-0A9D-4CC7-9612-681C995673B3}" type="pres">
      <dgm:prSet presAssocID="{0907191F-99CA-41E0-917E-95F67F55B8F1}" presName="thickLine" presStyleLbl="alignNode1" presStyleIdx="3" presStyleCnt="7"/>
      <dgm:spPr/>
    </dgm:pt>
    <dgm:pt modelId="{94E8B6D1-FF8D-4A09-B1E2-4DC78178915B}" type="pres">
      <dgm:prSet presAssocID="{0907191F-99CA-41E0-917E-95F67F55B8F1}" presName="horz1" presStyleCnt="0"/>
      <dgm:spPr/>
    </dgm:pt>
    <dgm:pt modelId="{BFE44385-AA62-444A-9253-3EFAA5E95BD3}" type="pres">
      <dgm:prSet presAssocID="{0907191F-99CA-41E0-917E-95F67F55B8F1}" presName="tx1" presStyleLbl="revTx" presStyleIdx="3" presStyleCnt="7"/>
      <dgm:spPr/>
    </dgm:pt>
    <dgm:pt modelId="{B3188BB3-4A76-48A8-95CD-A20CA8F9B5EA}" type="pres">
      <dgm:prSet presAssocID="{0907191F-99CA-41E0-917E-95F67F55B8F1}" presName="vert1" presStyleCnt="0"/>
      <dgm:spPr/>
    </dgm:pt>
    <dgm:pt modelId="{C2DF7472-E1DE-4C51-BA12-F44E1005E97F}" type="pres">
      <dgm:prSet presAssocID="{3D5DD07B-D00E-4C66-857A-4BC95F0E771F}" presName="thickLine" presStyleLbl="alignNode1" presStyleIdx="4" presStyleCnt="7"/>
      <dgm:spPr/>
    </dgm:pt>
    <dgm:pt modelId="{15DADC76-21D5-40C6-948B-7EA68113183A}" type="pres">
      <dgm:prSet presAssocID="{3D5DD07B-D00E-4C66-857A-4BC95F0E771F}" presName="horz1" presStyleCnt="0"/>
      <dgm:spPr/>
    </dgm:pt>
    <dgm:pt modelId="{9864062F-121B-4360-9F32-47947842F876}" type="pres">
      <dgm:prSet presAssocID="{3D5DD07B-D00E-4C66-857A-4BC95F0E771F}" presName="tx1" presStyleLbl="revTx" presStyleIdx="4" presStyleCnt="7"/>
      <dgm:spPr/>
    </dgm:pt>
    <dgm:pt modelId="{3F115FAD-24C9-401E-B5A6-9D6E15BE0D0B}" type="pres">
      <dgm:prSet presAssocID="{3D5DD07B-D00E-4C66-857A-4BC95F0E771F}" presName="vert1" presStyleCnt="0"/>
      <dgm:spPr/>
    </dgm:pt>
    <dgm:pt modelId="{6DB8F716-BBB5-4F2D-9438-A5C5CD96BACC}" type="pres">
      <dgm:prSet presAssocID="{28C9DE7D-0078-4049-9B52-3D60F8A139EB}" presName="thickLine" presStyleLbl="alignNode1" presStyleIdx="5" presStyleCnt="7"/>
      <dgm:spPr/>
    </dgm:pt>
    <dgm:pt modelId="{4CF8B1F0-354F-41AD-84D7-DC088B0FB825}" type="pres">
      <dgm:prSet presAssocID="{28C9DE7D-0078-4049-9B52-3D60F8A139EB}" presName="horz1" presStyleCnt="0"/>
      <dgm:spPr/>
    </dgm:pt>
    <dgm:pt modelId="{0E6D5B91-072F-4819-A1A5-E957F2A64E5E}" type="pres">
      <dgm:prSet presAssocID="{28C9DE7D-0078-4049-9B52-3D60F8A139EB}" presName="tx1" presStyleLbl="revTx" presStyleIdx="5" presStyleCnt="7"/>
      <dgm:spPr/>
    </dgm:pt>
    <dgm:pt modelId="{61C84BB1-3261-420E-8C42-7BAD59C8A847}" type="pres">
      <dgm:prSet presAssocID="{28C9DE7D-0078-4049-9B52-3D60F8A139EB}" presName="vert1" presStyleCnt="0"/>
      <dgm:spPr/>
    </dgm:pt>
    <dgm:pt modelId="{AC977449-5BC5-4A7F-969A-92C55EE417C2}" type="pres">
      <dgm:prSet presAssocID="{7E77CA36-CAAF-4554-A5C1-AD526DC43A63}" presName="thickLine" presStyleLbl="alignNode1" presStyleIdx="6" presStyleCnt="7"/>
      <dgm:spPr/>
    </dgm:pt>
    <dgm:pt modelId="{74212C93-6642-4884-91BE-924C41C06234}" type="pres">
      <dgm:prSet presAssocID="{7E77CA36-CAAF-4554-A5C1-AD526DC43A63}" presName="horz1" presStyleCnt="0"/>
      <dgm:spPr/>
    </dgm:pt>
    <dgm:pt modelId="{78CE9B5A-A9B4-4EBF-AE73-96D2C544C554}" type="pres">
      <dgm:prSet presAssocID="{7E77CA36-CAAF-4554-A5C1-AD526DC43A63}" presName="tx1" presStyleLbl="revTx" presStyleIdx="6" presStyleCnt="7"/>
      <dgm:spPr/>
    </dgm:pt>
    <dgm:pt modelId="{316C1486-A491-4BE7-9D7F-41C8BDE15B35}" type="pres">
      <dgm:prSet presAssocID="{7E77CA36-CAAF-4554-A5C1-AD526DC43A63}" presName="vert1" presStyleCnt="0"/>
      <dgm:spPr/>
    </dgm:pt>
  </dgm:ptLst>
  <dgm:cxnLst>
    <dgm:cxn modelId="{D9968E04-3887-4A0C-A8D2-DD67D47A627E}" srcId="{4DD930E9-6828-4655-8A05-8C8ABA4287E4}" destId="{CAAB64FA-0B03-4035-8CCF-D9DF13CE3589}" srcOrd="1" destOrd="0" parTransId="{2B240B28-9736-44EF-AFEA-796C51B28A19}" sibTransId="{186B9EE5-6BFD-43C8-B005-139005DC5776}"/>
    <dgm:cxn modelId="{E05EB112-EE4C-4E9A-881B-23B317883EEF}" srcId="{4DD930E9-6828-4655-8A05-8C8ABA4287E4}" destId="{0907191F-99CA-41E0-917E-95F67F55B8F1}" srcOrd="3" destOrd="0" parTransId="{001C28FD-3E19-49E6-B2B3-A338F664D610}" sibTransId="{BB60457F-58FB-45E8-85DE-4FE6DE143895}"/>
    <dgm:cxn modelId="{DC9F9514-0C04-4A5B-8C52-D11C6DD8648D}" srcId="{4DD930E9-6828-4655-8A05-8C8ABA4287E4}" destId="{235B11D9-B5FE-4D6D-A9BF-0C141EF1C687}" srcOrd="0" destOrd="0" parTransId="{0120DC6E-921D-4850-8934-74249E7EF63E}" sibTransId="{0F55437A-7749-4663-A1B4-3B7AE01331EB}"/>
    <dgm:cxn modelId="{6920F91F-E85E-4F3D-ABA0-B3F34B50E719}" type="presOf" srcId="{0907191F-99CA-41E0-917E-95F67F55B8F1}" destId="{BFE44385-AA62-444A-9253-3EFAA5E95BD3}" srcOrd="0" destOrd="0" presId="urn:microsoft.com/office/officeart/2008/layout/LinedList"/>
    <dgm:cxn modelId="{B2996520-7808-4C7A-9387-FBDA06AE2FAD}" srcId="{4DD930E9-6828-4655-8A05-8C8ABA4287E4}" destId="{7E77CA36-CAAF-4554-A5C1-AD526DC43A63}" srcOrd="6" destOrd="0" parTransId="{C27CBCF1-3E70-454B-AA1F-E9024D330D07}" sibTransId="{5DFF4395-A46B-4EDC-AD7C-A969813D0F10}"/>
    <dgm:cxn modelId="{3C26555B-D7E1-4C43-8F93-C59BC4A22DD1}" type="presOf" srcId="{7E77CA36-CAAF-4554-A5C1-AD526DC43A63}" destId="{78CE9B5A-A9B4-4EBF-AE73-96D2C544C554}" srcOrd="0" destOrd="0" presId="urn:microsoft.com/office/officeart/2008/layout/LinedList"/>
    <dgm:cxn modelId="{FC318665-8A11-4105-B9D3-D265CFF6E712}" srcId="{4DD930E9-6828-4655-8A05-8C8ABA4287E4}" destId="{76F2D507-3908-464B-8497-EF07B40207A0}" srcOrd="2" destOrd="0" parTransId="{AC5E528C-DDCD-41C7-BAA5-BBE088232764}" sibTransId="{35DC5D32-4372-4845-AE17-60EC301168C4}"/>
    <dgm:cxn modelId="{DB741F75-54F7-47A9-BC4D-767AE0ADA0A7}" type="presOf" srcId="{76F2D507-3908-464B-8497-EF07B40207A0}" destId="{3582E309-37E4-4A69-9619-6489C53C0DFD}" srcOrd="0" destOrd="0" presId="urn:microsoft.com/office/officeart/2008/layout/LinedList"/>
    <dgm:cxn modelId="{BC80165A-C82B-4C78-B569-94A23F7C3AF3}" type="presOf" srcId="{28C9DE7D-0078-4049-9B52-3D60F8A139EB}" destId="{0E6D5B91-072F-4819-A1A5-E957F2A64E5E}" srcOrd="0" destOrd="0" presId="urn:microsoft.com/office/officeart/2008/layout/LinedList"/>
    <dgm:cxn modelId="{8384397A-9770-47D9-8D51-E8A9F664391C}" type="presOf" srcId="{3D5DD07B-D00E-4C66-857A-4BC95F0E771F}" destId="{9864062F-121B-4360-9F32-47947842F876}" srcOrd="0" destOrd="0" presId="urn:microsoft.com/office/officeart/2008/layout/LinedList"/>
    <dgm:cxn modelId="{4694545A-62BB-481F-92DA-E9193980E32E}" srcId="{4DD930E9-6828-4655-8A05-8C8ABA4287E4}" destId="{28C9DE7D-0078-4049-9B52-3D60F8A139EB}" srcOrd="5" destOrd="0" parTransId="{1413666E-3773-4D9C-AC71-F0E293686026}" sibTransId="{9BD8374F-255A-45AE-8199-A40D1FE69DDE}"/>
    <dgm:cxn modelId="{371EF594-B0A4-4FCE-A453-B0D2D0FEC113}" type="presOf" srcId="{4DD930E9-6828-4655-8A05-8C8ABA4287E4}" destId="{4F82F158-73AE-4AEE-BD72-E6193AB68CA3}" srcOrd="0" destOrd="0" presId="urn:microsoft.com/office/officeart/2008/layout/LinedList"/>
    <dgm:cxn modelId="{5DE43EB1-1D0C-4A82-A581-8854BAFB1058}" srcId="{4DD930E9-6828-4655-8A05-8C8ABA4287E4}" destId="{3D5DD07B-D00E-4C66-857A-4BC95F0E771F}" srcOrd="4" destOrd="0" parTransId="{7FB38118-5E26-45F1-A4CE-8FF34BD45ECC}" sibTransId="{EC7E25CE-DAF8-47C2-BA43-512E7F5C550B}"/>
    <dgm:cxn modelId="{83F63AF3-0D44-4BDD-8247-6E43E71BA31E}" type="presOf" srcId="{CAAB64FA-0B03-4035-8CCF-D9DF13CE3589}" destId="{6D83A585-A0D0-442F-AA73-45077A329CC3}" srcOrd="0" destOrd="0" presId="urn:microsoft.com/office/officeart/2008/layout/LinedList"/>
    <dgm:cxn modelId="{543CD2F4-D0EC-4054-9204-8807F45000F5}" type="presOf" srcId="{235B11D9-B5FE-4D6D-A9BF-0C141EF1C687}" destId="{59EE74D2-6563-4986-95EF-095BDCD92A74}" srcOrd="0" destOrd="0" presId="urn:microsoft.com/office/officeart/2008/layout/LinedList"/>
    <dgm:cxn modelId="{90362E85-45E9-4663-8A0D-F1176DFB6810}" type="presParOf" srcId="{4F82F158-73AE-4AEE-BD72-E6193AB68CA3}" destId="{B0D3B886-BA22-4855-A1BA-8E88B2016476}" srcOrd="0" destOrd="0" presId="urn:microsoft.com/office/officeart/2008/layout/LinedList"/>
    <dgm:cxn modelId="{C82A5A6D-36DD-4877-A743-86B6EF152691}" type="presParOf" srcId="{4F82F158-73AE-4AEE-BD72-E6193AB68CA3}" destId="{1ABFADCB-C46E-47DD-AF59-DFCCEC6799A9}" srcOrd="1" destOrd="0" presId="urn:microsoft.com/office/officeart/2008/layout/LinedList"/>
    <dgm:cxn modelId="{B3179B50-862C-4A25-8599-2C860BD9EFF5}" type="presParOf" srcId="{1ABFADCB-C46E-47DD-AF59-DFCCEC6799A9}" destId="{59EE74D2-6563-4986-95EF-095BDCD92A74}" srcOrd="0" destOrd="0" presId="urn:microsoft.com/office/officeart/2008/layout/LinedList"/>
    <dgm:cxn modelId="{3146564C-992D-432E-9FD9-39DE75F38256}" type="presParOf" srcId="{1ABFADCB-C46E-47DD-AF59-DFCCEC6799A9}" destId="{36CC3813-F0A5-4E84-BCC0-423C820AC3A8}" srcOrd="1" destOrd="0" presId="urn:microsoft.com/office/officeart/2008/layout/LinedList"/>
    <dgm:cxn modelId="{3A23EB64-1F50-4910-901F-02E379AB3936}" type="presParOf" srcId="{4F82F158-73AE-4AEE-BD72-E6193AB68CA3}" destId="{C97C349F-150E-4673-9C4F-A99D4D30E65C}" srcOrd="2" destOrd="0" presId="urn:microsoft.com/office/officeart/2008/layout/LinedList"/>
    <dgm:cxn modelId="{679D56C3-E5E4-4D3B-B0DB-3708B50DF313}" type="presParOf" srcId="{4F82F158-73AE-4AEE-BD72-E6193AB68CA3}" destId="{E49DE79D-8FDC-496B-BC9D-F4A1E3221D69}" srcOrd="3" destOrd="0" presId="urn:microsoft.com/office/officeart/2008/layout/LinedList"/>
    <dgm:cxn modelId="{EC6A3986-593C-4D0E-82A9-E673295AAB5B}" type="presParOf" srcId="{E49DE79D-8FDC-496B-BC9D-F4A1E3221D69}" destId="{6D83A585-A0D0-442F-AA73-45077A329CC3}" srcOrd="0" destOrd="0" presId="urn:microsoft.com/office/officeart/2008/layout/LinedList"/>
    <dgm:cxn modelId="{0F287A1B-F41D-4503-AF5D-33E83ADD37E8}" type="presParOf" srcId="{E49DE79D-8FDC-496B-BC9D-F4A1E3221D69}" destId="{7B86D4A5-0588-4CF3-A068-F48195748EFE}" srcOrd="1" destOrd="0" presId="urn:microsoft.com/office/officeart/2008/layout/LinedList"/>
    <dgm:cxn modelId="{680D656A-3F1B-4412-9113-61A6132606B7}" type="presParOf" srcId="{4F82F158-73AE-4AEE-BD72-E6193AB68CA3}" destId="{DAB5A98B-8B86-4B5B-A03D-B3B82D4249AB}" srcOrd="4" destOrd="0" presId="urn:microsoft.com/office/officeart/2008/layout/LinedList"/>
    <dgm:cxn modelId="{FC34725B-D3C8-447F-8BD0-914C18330190}" type="presParOf" srcId="{4F82F158-73AE-4AEE-BD72-E6193AB68CA3}" destId="{2CD31D8F-0E97-43EF-96A1-C65CC70294FD}" srcOrd="5" destOrd="0" presId="urn:microsoft.com/office/officeart/2008/layout/LinedList"/>
    <dgm:cxn modelId="{D5EE06F6-B796-4FDA-B08A-07930291DC34}" type="presParOf" srcId="{2CD31D8F-0E97-43EF-96A1-C65CC70294FD}" destId="{3582E309-37E4-4A69-9619-6489C53C0DFD}" srcOrd="0" destOrd="0" presId="urn:microsoft.com/office/officeart/2008/layout/LinedList"/>
    <dgm:cxn modelId="{F1EF12EB-863F-42A3-ACC6-5C531CB5C5FB}" type="presParOf" srcId="{2CD31D8F-0E97-43EF-96A1-C65CC70294FD}" destId="{25B52D6D-31CF-4B16-8755-E3A137945FC4}" srcOrd="1" destOrd="0" presId="urn:microsoft.com/office/officeart/2008/layout/LinedList"/>
    <dgm:cxn modelId="{7A6E347B-9859-4056-ABB7-86C08E3B0452}" type="presParOf" srcId="{4F82F158-73AE-4AEE-BD72-E6193AB68CA3}" destId="{853D6C88-0A9D-4CC7-9612-681C995673B3}" srcOrd="6" destOrd="0" presId="urn:microsoft.com/office/officeart/2008/layout/LinedList"/>
    <dgm:cxn modelId="{6FAA75A6-737E-418C-B9E0-73024AF3B3C6}" type="presParOf" srcId="{4F82F158-73AE-4AEE-BD72-E6193AB68CA3}" destId="{94E8B6D1-FF8D-4A09-B1E2-4DC78178915B}" srcOrd="7" destOrd="0" presId="urn:microsoft.com/office/officeart/2008/layout/LinedList"/>
    <dgm:cxn modelId="{2F14B57B-94C0-4E2D-A52C-6052ACA9F4F7}" type="presParOf" srcId="{94E8B6D1-FF8D-4A09-B1E2-4DC78178915B}" destId="{BFE44385-AA62-444A-9253-3EFAA5E95BD3}" srcOrd="0" destOrd="0" presId="urn:microsoft.com/office/officeart/2008/layout/LinedList"/>
    <dgm:cxn modelId="{3076641A-E283-45DD-BE6D-9F72233925F5}" type="presParOf" srcId="{94E8B6D1-FF8D-4A09-B1E2-4DC78178915B}" destId="{B3188BB3-4A76-48A8-95CD-A20CA8F9B5EA}" srcOrd="1" destOrd="0" presId="urn:microsoft.com/office/officeart/2008/layout/LinedList"/>
    <dgm:cxn modelId="{29060584-EA67-43F5-B5CE-A04291E99DBA}" type="presParOf" srcId="{4F82F158-73AE-4AEE-BD72-E6193AB68CA3}" destId="{C2DF7472-E1DE-4C51-BA12-F44E1005E97F}" srcOrd="8" destOrd="0" presId="urn:microsoft.com/office/officeart/2008/layout/LinedList"/>
    <dgm:cxn modelId="{D4562864-BDBB-48E6-9DE5-4D66CDA8F87F}" type="presParOf" srcId="{4F82F158-73AE-4AEE-BD72-E6193AB68CA3}" destId="{15DADC76-21D5-40C6-948B-7EA68113183A}" srcOrd="9" destOrd="0" presId="urn:microsoft.com/office/officeart/2008/layout/LinedList"/>
    <dgm:cxn modelId="{BDD678DD-359A-4DFB-ADE3-F9FB2B7957A3}" type="presParOf" srcId="{15DADC76-21D5-40C6-948B-7EA68113183A}" destId="{9864062F-121B-4360-9F32-47947842F876}" srcOrd="0" destOrd="0" presId="urn:microsoft.com/office/officeart/2008/layout/LinedList"/>
    <dgm:cxn modelId="{ACB8DE20-CDB1-4C37-B730-5E408827B981}" type="presParOf" srcId="{15DADC76-21D5-40C6-948B-7EA68113183A}" destId="{3F115FAD-24C9-401E-B5A6-9D6E15BE0D0B}" srcOrd="1" destOrd="0" presId="urn:microsoft.com/office/officeart/2008/layout/LinedList"/>
    <dgm:cxn modelId="{1BF9B73F-ED76-4BE3-BD20-A1773362C0EE}" type="presParOf" srcId="{4F82F158-73AE-4AEE-BD72-E6193AB68CA3}" destId="{6DB8F716-BBB5-4F2D-9438-A5C5CD96BACC}" srcOrd="10" destOrd="0" presId="urn:microsoft.com/office/officeart/2008/layout/LinedList"/>
    <dgm:cxn modelId="{2ADAB7FF-2FDD-48C0-BB71-E8632FD1E37A}" type="presParOf" srcId="{4F82F158-73AE-4AEE-BD72-E6193AB68CA3}" destId="{4CF8B1F0-354F-41AD-84D7-DC088B0FB825}" srcOrd="11" destOrd="0" presId="urn:microsoft.com/office/officeart/2008/layout/LinedList"/>
    <dgm:cxn modelId="{A780234A-2F33-4DE5-B349-C3981D237FA3}" type="presParOf" srcId="{4CF8B1F0-354F-41AD-84D7-DC088B0FB825}" destId="{0E6D5B91-072F-4819-A1A5-E957F2A64E5E}" srcOrd="0" destOrd="0" presId="urn:microsoft.com/office/officeart/2008/layout/LinedList"/>
    <dgm:cxn modelId="{DA11D26F-61AE-48A6-B457-612C2AC84D5A}" type="presParOf" srcId="{4CF8B1F0-354F-41AD-84D7-DC088B0FB825}" destId="{61C84BB1-3261-420E-8C42-7BAD59C8A847}" srcOrd="1" destOrd="0" presId="urn:microsoft.com/office/officeart/2008/layout/LinedList"/>
    <dgm:cxn modelId="{AB8CD13D-08BC-4D52-BA5F-3A14896C1907}" type="presParOf" srcId="{4F82F158-73AE-4AEE-BD72-E6193AB68CA3}" destId="{AC977449-5BC5-4A7F-969A-92C55EE417C2}" srcOrd="12" destOrd="0" presId="urn:microsoft.com/office/officeart/2008/layout/LinedList"/>
    <dgm:cxn modelId="{14095B47-3404-4641-B2E1-9B359CB27E97}" type="presParOf" srcId="{4F82F158-73AE-4AEE-BD72-E6193AB68CA3}" destId="{74212C93-6642-4884-91BE-924C41C06234}" srcOrd="13" destOrd="0" presId="urn:microsoft.com/office/officeart/2008/layout/LinedList"/>
    <dgm:cxn modelId="{8CA00136-AF70-43FE-82BA-D706B1895A4E}" type="presParOf" srcId="{74212C93-6642-4884-91BE-924C41C06234}" destId="{78CE9B5A-A9B4-4EBF-AE73-96D2C544C554}" srcOrd="0" destOrd="0" presId="urn:microsoft.com/office/officeart/2008/layout/LinedList"/>
    <dgm:cxn modelId="{6F0B9933-F625-4AAD-975D-B3D9E5FEFF48}" type="presParOf" srcId="{74212C93-6642-4884-91BE-924C41C06234}" destId="{316C1486-A491-4BE7-9D7F-41C8BDE15B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3B886-BA22-4855-A1BA-8E88B2016476}">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E74D2-6563-4986-95EF-095BDCD92A74}">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Report</a:t>
          </a:r>
          <a:endParaRPr lang="en-US" sz="2200" kern="1200"/>
        </a:p>
      </dsp:txBody>
      <dsp:txXfrm>
        <a:off x="0" y="675"/>
        <a:ext cx="6900512" cy="790684"/>
      </dsp:txXfrm>
    </dsp:sp>
    <dsp:sp modelId="{C97C349F-150E-4673-9C4F-A99D4D30E65C}">
      <dsp:nvSpPr>
        <dsp:cNvPr id="0" name=""/>
        <dsp:cNvSpPr/>
      </dsp:nvSpPr>
      <dsp:spPr>
        <a:xfrm>
          <a:off x="0" y="791359"/>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83A585-A0D0-442F-AA73-45077A329CC3}">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Executive Summary</a:t>
          </a:r>
          <a:endParaRPr lang="en-US" sz="2200" kern="1200"/>
        </a:p>
      </dsp:txBody>
      <dsp:txXfrm>
        <a:off x="0" y="791359"/>
        <a:ext cx="6900512" cy="790684"/>
      </dsp:txXfrm>
    </dsp:sp>
    <dsp:sp modelId="{DAB5A98B-8B86-4B5B-A03D-B3B82D4249AB}">
      <dsp:nvSpPr>
        <dsp:cNvPr id="0" name=""/>
        <dsp:cNvSpPr/>
      </dsp:nvSpPr>
      <dsp:spPr>
        <a:xfrm>
          <a:off x="0" y="1582044"/>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2E309-37E4-4A69-9619-6489C53C0DFD}">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Easy Read Summary</a:t>
          </a:r>
          <a:endParaRPr lang="en-US" sz="2200" kern="1200"/>
        </a:p>
      </dsp:txBody>
      <dsp:txXfrm>
        <a:off x="0" y="1582044"/>
        <a:ext cx="6900512" cy="790684"/>
      </dsp:txXfrm>
    </dsp:sp>
    <dsp:sp modelId="{853D6C88-0A9D-4CC7-9612-681C995673B3}">
      <dsp:nvSpPr>
        <dsp:cNvPr id="0" name=""/>
        <dsp:cNvSpPr/>
      </dsp:nvSpPr>
      <dsp:spPr>
        <a:xfrm>
          <a:off x="0" y="2372728"/>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44385-AA62-444A-9253-3EFAA5E95BD3}">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Film for parents and professionals</a:t>
          </a:r>
          <a:endParaRPr lang="en-US" sz="2200" kern="1200"/>
        </a:p>
      </dsp:txBody>
      <dsp:txXfrm>
        <a:off x="0" y="2372728"/>
        <a:ext cx="6900512" cy="790684"/>
      </dsp:txXfrm>
    </dsp:sp>
    <dsp:sp modelId="{C2DF7472-E1DE-4C51-BA12-F44E1005E97F}">
      <dsp:nvSpPr>
        <dsp:cNvPr id="0" name=""/>
        <dsp:cNvSpPr/>
      </dsp:nvSpPr>
      <dsp:spPr>
        <a:xfrm>
          <a:off x="0" y="3163412"/>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4062F-121B-4360-9F32-47947842F876}">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Policy Briefing</a:t>
          </a:r>
          <a:endParaRPr lang="en-US" sz="2200" kern="1200"/>
        </a:p>
      </dsp:txBody>
      <dsp:txXfrm>
        <a:off x="0" y="3163412"/>
        <a:ext cx="6900512" cy="790684"/>
      </dsp:txXfrm>
    </dsp:sp>
    <dsp:sp modelId="{6DB8F716-BBB5-4F2D-9438-A5C5CD96BACC}">
      <dsp:nvSpPr>
        <dsp:cNvPr id="0" name=""/>
        <dsp:cNvSpPr/>
      </dsp:nvSpPr>
      <dsp:spPr>
        <a:xfrm>
          <a:off x="0" y="3954096"/>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D5B91-072F-4819-A1A5-E957F2A64E5E}">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The Report includes an example template for analysis of risk </a:t>
          </a:r>
          <a:endParaRPr lang="en-US" sz="2200" kern="1200"/>
        </a:p>
      </dsp:txBody>
      <dsp:txXfrm>
        <a:off x="0" y="3954096"/>
        <a:ext cx="6900512" cy="790684"/>
      </dsp:txXfrm>
    </dsp:sp>
    <dsp:sp modelId="{AC977449-5BC5-4A7F-969A-92C55EE417C2}">
      <dsp:nvSpPr>
        <dsp:cNvPr id="0" name=""/>
        <dsp:cNvSpPr/>
      </dsp:nvSpPr>
      <dsp:spPr>
        <a:xfrm>
          <a:off x="0" y="47447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CE9B5A-A9B4-4EBF-AE73-96D2C544C554}">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hlinkClick xmlns:r="http://schemas.openxmlformats.org/officeDocument/2006/relationships" r:id="rId1"/>
            </a:rPr>
            <a:t>Substituted Parenting | School for Policy Studies | University of Bristol</a:t>
          </a:r>
          <a:endParaRPr lang="en-US" sz="2200" kern="1200"/>
        </a:p>
      </dsp:txBody>
      <dsp:txXfrm>
        <a:off x="0" y="4744781"/>
        <a:ext cx="6900512" cy="7906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C50C0F9-8230-4330-9CD9-590FBB7C9F9D}" type="datetimeFigureOut">
              <a:rPr lang="en-GB" smtClean="0"/>
              <a:t>15/11/2023</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E76FCFE-CEB6-40CC-A7C5-A6DDC2ABA53B}" type="slidenum">
              <a:rPr lang="en-GB" smtClean="0"/>
              <a:t>‹#›</a:t>
            </a:fld>
            <a:endParaRPr lang="en-GB"/>
          </a:p>
        </p:txBody>
      </p:sp>
    </p:spTree>
    <p:extLst>
      <p:ext uri="{BB962C8B-B14F-4D97-AF65-F5344CB8AC3E}">
        <p14:creationId xmlns:p14="http://schemas.microsoft.com/office/powerpoint/2010/main" val="4929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2E6B-4554-AA4C-DA71-59576E84A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DE991A-E030-E160-0A56-C0305496A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0C3181-19EB-01A2-9E48-30947D82187E}"/>
              </a:ext>
            </a:extLst>
          </p:cNvPr>
          <p:cNvSpPr>
            <a:spLocks noGrp="1"/>
          </p:cNvSpPr>
          <p:nvPr>
            <p:ph type="dt" sz="half" idx="10"/>
          </p:nvPr>
        </p:nvSpPr>
        <p:spPr/>
        <p:txBody>
          <a:bodyPr/>
          <a:lstStyle/>
          <a:p>
            <a:fld id="{0B147EEE-0C05-4040-B1E6-D8E525E9F0EE}" type="datetime1">
              <a:rPr lang="en-GB" smtClean="0"/>
              <a:t>15/11/2023</a:t>
            </a:fld>
            <a:endParaRPr lang="en-GB"/>
          </a:p>
        </p:txBody>
      </p:sp>
      <p:sp>
        <p:nvSpPr>
          <p:cNvPr id="5" name="Footer Placeholder 4">
            <a:extLst>
              <a:ext uri="{FF2B5EF4-FFF2-40B4-BE49-F238E27FC236}">
                <a16:creationId xmlns:a16="http://schemas.microsoft.com/office/drawing/2014/main" id="{0692407A-D937-85DF-D0FC-A1BC69C787FC}"/>
              </a:ext>
            </a:extLst>
          </p:cNvPr>
          <p:cNvSpPr>
            <a:spLocks noGrp="1"/>
          </p:cNvSpPr>
          <p:nvPr>
            <p:ph type="ftr" sz="quarter" idx="11"/>
          </p:nvPr>
        </p:nvSpPr>
        <p:spPr/>
        <p:txBody>
          <a:bodyPr/>
          <a:lstStyle/>
          <a:p>
            <a:r>
              <a:rPr lang="en-US"/>
              <a:t>Substituted Parenting post-launch webinar June 2023</a:t>
            </a:r>
            <a:endParaRPr lang="en-GB"/>
          </a:p>
        </p:txBody>
      </p:sp>
      <p:sp>
        <p:nvSpPr>
          <p:cNvPr id="6" name="Slide Number Placeholder 5">
            <a:extLst>
              <a:ext uri="{FF2B5EF4-FFF2-40B4-BE49-F238E27FC236}">
                <a16:creationId xmlns:a16="http://schemas.microsoft.com/office/drawing/2014/main" id="{5E7834B3-302D-EC34-9C9F-4C96B378F9DE}"/>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302005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C3BB-20D2-54F2-8BFC-6F1F12B130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2161EE-1126-9B5D-54A9-591A8C495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5BFEF-64A7-9DE4-8D22-7687376C7F05}"/>
              </a:ext>
            </a:extLst>
          </p:cNvPr>
          <p:cNvSpPr>
            <a:spLocks noGrp="1"/>
          </p:cNvSpPr>
          <p:nvPr>
            <p:ph type="dt" sz="half" idx="10"/>
          </p:nvPr>
        </p:nvSpPr>
        <p:spPr/>
        <p:txBody>
          <a:bodyPr/>
          <a:lstStyle/>
          <a:p>
            <a:fld id="{94C7FEE0-E398-4A65-AECF-5E226EA24568}" type="datetime1">
              <a:rPr lang="en-GB" smtClean="0"/>
              <a:t>15/11/2023</a:t>
            </a:fld>
            <a:endParaRPr lang="en-GB"/>
          </a:p>
        </p:txBody>
      </p:sp>
      <p:sp>
        <p:nvSpPr>
          <p:cNvPr id="5" name="Footer Placeholder 4">
            <a:extLst>
              <a:ext uri="{FF2B5EF4-FFF2-40B4-BE49-F238E27FC236}">
                <a16:creationId xmlns:a16="http://schemas.microsoft.com/office/drawing/2014/main" id="{298C28FD-1998-7598-419E-8A3282355724}"/>
              </a:ext>
            </a:extLst>
          </p:cNvPr>
          <p:cNvSpPr>
            <a:spLocks noGrp="1"/>
          </p:cNvSpPr>
          <p:nvPr>
            <p:ph type="ftr" sz="quarter" idx="11"/>
          </p:nvPr>
        </p:nvSpPr>
        <p:spPr/>
        <p:txBody>
          <a:bodyPr/>
          <a:lstStyle/>
          <a:p>
            <a:r>
              <a:rPr lang="en-US"/>
              <a:t>Substituted Parenting post-launch webinar June 2023</a:t>
            </a:r>
            <a:endParaRPr lang="en-GB"/>
          </a:p>
        </p:txBody>
      </p:sp>
      <p:sp>
        <p:nvSpPr>
          <p:cNvPr id="6" name="Slide Number Placeholder 5">
            <a:extLst>
              <a:ext uri="{FF2B5EF4-FFF2-40B4-BE49-F238E27FC236}">
                <a16:creationId xmlns:a16="http://schemas.microsoft.com/office/drawing/2014/main" id="{D46DC7EF-9067-0DED-0AA7-601E7ED0062A}"/>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61242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D0F97C-DB2C-FD67-451C-4C1FBA1F31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CE1695-2C2E-C5CF-7860-7E95CF02C5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518E25-4222-79E2-6B80-CB6E0C1FE14A}"/>
              </a:ext>
            </a:extLst>
          </p:cNvPr>
          <p:cNvSpPr>
            <a:spLocks noGrp="1"/>
          </p:cNvSpPr>
          <p:nvPr>
            <p:ph type="dt" sz="half" idx="10"/>
          </p:nvPr>
        </p:nvSpPr>
        <p:spPr/>
        <p:txBody>
          <a:bodyPr/>
          <a:lstStyle/>
          <a:p>
            <a:fld id="{04EAF7D5-B3AC-4CEC-ABE5-B349F9045054}" type="datetime1">
              <a:rPr lang="en-GB" smtClean="0"/>
              <a:t>15/11/2023</a:t>
            </a:fld>
            <a:endParaRPr lang="en-GB"/>
          </a:p>
        </p:txBody>
      </p:sp>
      <p:sp>
        <p:nvSpPr>
          <p:cNvPr id="5" name="Footer Placeholder 4">
            <a:extLst>
              <a:ext uri="{FF2B5EF4-FFF2-40B4-BE49-F238E27FC236}">
                <a16:creationId xmlns:a16="http://schemas.microsoft.com/office/drawing/2014/main" id="{A4A69BA0-33E9-4EEE-9C35-BD21D8034EEA}"/>
              </a:ext>
            </a:extLst>
          </p:cNvPr>
          <p:cNvSpPr>
            <a:spLocks noGrp="1"/>
          </p:cNvSpPr>
          <p:nvPr>
            <p:ph type="ftr" sz="quarter" idx="11"/>
          </p:nvPr>
        </p:nvSpPr>
        <p:spPr/>
        <p:txBody>
          <a:bodyPr/>
          <a:lstStyle/>
          <a:p>
            <a:r>
              <a:rPr lang="en-US"/>
              <a:t>Substituted Parenting post-launch webinar June 2023</a:t>
            </a:r>
            <a:endParaRPr lang="en-GB"/>
          </a:p>
        </p:txBody>
      </p:sp>
      <p:sp>
        <p:nvSpPr>
          <p:cNvPr id="6" name="Slide Number Placeholder 5">
            <a:extLst>
              <a:ext uri="{FF2B5EF4-FFF2-40B4-BE49-F238E27FC236}">
                <a16:creationId xmlns:a16="http://schemas.microsoft.com/office/drawing/2014/main" id="{19160002-0B4D-2E1A-68CF-765A06E14952}"/>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02285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54E7-B7AD-6F83-D092-9B5C590319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EFDB10-4BB9-A499-C6A5-52FEB03026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F7727-7A7A-C95F-555F-0B4867EFD883}"/>
              </a:ext>
            </a:extLst>
          </p:cNvPr>
          <p:cNvSpPr>
            <a:spLocks noGrp="1"/>
          </p:cNvSpPr>
          <p:nvPr>
            <p:ph type="dt" sz="half" idx="10"/>
          </p:nvPr>
        </p:nvSpPr>
        <p:spPr/>
        <p:txBody>
          <a:bodyPr/>
          <a:lstStyle/>
          <a:p>
            <a:fld id="{043E7484-D95E-4DF0-BEF2-49B58D5BC437}" type="datetime1">
              <a:rPr lang="en-GB" smtClean="0"/>
              <a:t>15/11/2023</a:t>
            </a:fld>
            <a:endParaRPr lang="en-GB"/>
          </a:p>
        </p:txBody>
      </p:sp>
      <p:sp>
        <p:nvSpPr>
          <p:cNvPr id="5" name="Footer Placeholder 4">
            <a:extLst>
              <a:ext uri="{FF2B5EF4-FFF2-40B4-BE49-F238E27FC236}">
                <a16:creationId xmlns:a16="http://schemas.microsoft.com/office/drawing/2014/main" id="{8B445580-FB97-4451-911E-64FD7369BCEC}"/>
              </a:ext>
            </a:extLst>
          </p:cNvPr>
          <p:cNvSpPr>
            <a:spLocks noGrp="1"/>
          </p:cNvSpPr>
          <p:nvPr>
            <p:ph type="ftr" sz="quarter" idx="11"/>
          </p:nvPr>
        </p:nvSpPr>
        <p:spPr/>
        <p:txBody>
          <a:bodyPr/>
          <a:lstStyle/>
          <a:p>
            <a:r>
              <a:rPr lang="en-US"/>
              <a:t>Substituted Parenting post-launch webinar June 2023</a:t>
            </a:r>
            <a:endParaRPr lang="en-GB"/>
          </a:p>
        </p:txBody>
      </p:sp>
      <p:sp>
        <p:nvSpPr>
          <p:cNvPr id="6" name="Slide Number Placeholder 5">
            <a:extLst>
              <a:ext uri="{FF2B5EF4-FFF2-40B4-BE49-F238E27FC236}">
                <a16:creationId xmlns:a16="http://schemas.microsoft.com/office/drawing/2014/main" id="{6055AAEB-3328-89B8-9DBC-6FF85ABFECAC}"/>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83593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2573-6DA9-EC6A-6E0D-83E0DD097A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EBAB34-B208-41E9-98A2-28A2FBDFA8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CD86C-1DF0-54EF-A81C-35E3D9388CD8}"/>
              </a:ext>
            </a:extLst>
          </p:cNvPr>
          <p:cNvSpPr>
            <a:spLocks noGrp="1"/>
          </p:cNvSpPr>
          <p:nvPr>
            <p:ph type="dt" sz="half" idx="10"/>
          </p:nvPr>
        </p:nvSpPr>
        <p:spPr/>
        <p:txBody>
          <a:bodyPr/>
          <a:lstStyle/>
          <a:p>
            <a:fld id="{AF0B5ECD-58A1-4344-93B9-1DC5081C300B}" type="datetime1">
              <a:rPr lang="en-GB" smtClean="0"/>
              <a:t>15/11/2023</a:t>
            </a:fld>
            <a:endParaRPr lang="en-GB"/>
          </a:p>
        </p:txBody>
      </p:sp>
      <p:sp>
        <p:nvSpPr>
          <p:cNvPr id="5" name="Footer Placeholder 4">
            <a:extLst>
              <a:ext uri="{FF2B5EF4-FFF2-40B4-BE49-F238E27FC236}">
                <a16:creationId xmlns:a16="http://schemas.microsoft.com/office/drawing/2014/main" id="{3930CE95-9514-BF7B-F145-16DD720A11B7}"/>
              </a:ext>
            </a:extLst>
          </p:cNvPr>
          <p:cNvSpPr>
            <a:spLocks noGrp="1"/>
          </p:cNvSpPr>
          <p:nvPr>
            <p:ph type="ftr" sz="quarter" idx="11"/>
          </p:nvPr>
        </p:nvSpPr>
        <p:spPr/>
        <p:txBody>
          <a:bodyPr/>
          <a:lstStyle/>
          <a:p>
            <a:r>
              <a:rPr lang="en-US"/>
              <a:t>Substituted Parenting post-launch webinar June 2023</a:t>
            </a:r>
            <a:endParaRPr lang="en-GB"/>
          </a:p>
        </p:txBody>
      </p:sp>
      <p:sp>
        <p:nvSpPr>
          <p:cNvPr id="6" name="Slide Number Placeholder 5">
            <a:extLst>
              <a:ext uri="{FF2B5EF4-FFF2-40B4-BE49-F238E27FC236}">
                <a16:creationId xmlns:a16="http://schemas.microsoft.com/office/drawing/2014/main" id="{FBA914BE-72C8-57E2-403A-39098B4B7029}"/>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02469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51BE-F132-4AD8-F749-E21F2FEA25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1A6794-9BF1-999B-84B0-447511FD1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60A9CD-30B7-692D-B25A-0F73F15B5E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4374CD-DDA8-1489-2602-8B929D286EAE}"/>
              </a:ext>
            </a:extLst>
          </p:cNvPr>
          <p:cNvSpPr>
            <a:spLocks noGrp="1"/>
          </p:cNvSpPr>
          <p:nvPr>
            <p:ph type="dt" sz="half" idx="10"/>
          </p:nvPr>
        </p:nvSpPr>
        <p:spPr/>
        <p:txBody>
          <a:bodyPr/>
          <a:lstStyle/>
          <a:p>
            <a:fld id="{FC50AD65-C04D-4690-A325-1C796A2689FD}" type="datetime1">
              <a:rPr lang="en-GB" smtClean="0"/>
              <a:t>15/11/2023</a:t>
            </a:fld>
            <a:endParaRPr lang="en-GB"/>
          </a:p>
        </p:txBody>
      </p:sp>
      <p:sp>
        <p:nvSpPr>
          <p:cNvPr id="6" name="Footer Placeholder 5">
            <a:extLst>
              <a:ext uri="{FF2B5EF4-FFF2-40B4-BE49-F238E27FC236}">
                <a16:creationId xmlns:a16="http://schemas.microsoft.com/office/drawing/2014/main" id="{EE6676DC-2CDA-78AE-910A-31594A088840}"/>
              </a:ext>
            </a:extLst>
          </p:cNvPr>
          <p:cNvSpPr>
            <a:spLocks noGrp="1"/>
          </p:cNvSpPr>
          <p:nvPr>
            <p:ph type="ftr" sz="quarter" idx="11"/>
          </p:nvPr>
        </p:nvSpPr>
        <p:spPr/>
        <p:txBody>
          <a:bodyPr/>
          <a:lstStyle/>
          <a:p>
            <a:r>
              <a:rPr lang="en-US"/>
              <a:t>Substituted Parenting post-launch webinar June 2023</a:t>
            </a:r>
            <a:endParaRPr lang="en-GB"/>
          </a:p>
        </p:txBody>
      </p:sp>
      <p:sp>
        <p:nvSpPr>
          <p:cNvPr id="7" name="Slide Number Placeholder 6">
            <a:extLst>
              <a:ext uri="{FF2B5EF4-FFF2-40B4-BE49-F238E27FC236}">
                <a16:creationId xmlns:a16="http://schemas.microsoft.com/office/drawing/2014/main" id="{94255D79-3F57-C992-1519-9C596F596253}"/>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77167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4838-7F5D-36B6-3618-DE87E4578F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EE326D-5428-46FE-3341-685AE4121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EA298-335D-5CB1-D06D-6966829F8B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7CDCEA-668E-BBD9-835E-8F3F5C770C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4E4493-CC43-0A05-9518-992793B0AD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AF9319-E5C8-9AD0-F4DB-A1BBDF1A8212}"/>
              </a:ext>
            </a:extLst>
          </p:cNvPr>
          <p:cNvSpPr>
            <a:spLocks noGrp="1"/>
          </p:cNvSpPr>
          <p:nvPr>
            <p:ph type="dt" sz="half" idx="10"/>
          </p:nvPr>
        </p:nvSpPr>
        <p:spPr/>
        <p:txBody>
          <a:bodyPr/>
          <a:lstStyle/>
          <a:p>
            <a:fld id="{68549F27-BCBB-4152-8230-2B1DD6B3A8F5}" type="datetime1">
              <a:rPr lang="en-GB" smtClean="0"/>
              <a:t>15/11/2023</a:t>
            </a:fld>
            <a:endParaRPr lang="en-GB"/>
          </a:p>
        </p:txBody>
      </p:sp>
      <p:sp>
        <p:nvSpPr>
          <p:cNvPr id="8" name="Footer Placeholder 7">
            <a:extLst>
              <a:ext uri="{FF2B5EF4-FFF2-40B4-BE49-F238E27FC236}">
                <a16:creationId xmlns:a16="http://schemas.microsoft.com/office/drawing/2014/main" id="{2E94BD00-A3A3-A979-6E79-12AC22DE5BB1}"/>
              </a:ext>
            </a:extLst>
          </p:cNvPr>
          <p:cNvSpPr>
            <a:spLocks noGrp="1"/>
          </p:cNvSpPr>
          <p:nvPr>
            <p:ph type="ftr" sz="quarter" idx="11"/>
          </p:nvPr>
        </p:nvSpPr>
        <p:spPr/>
        <p:txBody>
          <a:bodyPr/>
          <a:lstStyle/>
          <a:p>
            <a:r>
              <a:rPr lang="en-US"/>
              <a:t>Substituted Parenting post-launch webinar June 2023</a:t>
            </a:r>
            <a:endParaRPr lang="en-GB"/>
          </a:p>
        </p:txBody>
      </p:sp>
      <p:sp>
        <p:nvSpPr>
          <p:cNvPr id="9" name="Slide Number Placeholder 8">
            <a:extLst>
              <a:ext uri="{FF2B5EF4-FFF2-40B4-BE49-F238E27FC236}">
                <a16:creationId xmlns:a16="http://schemas.microsoft.com/office/drawing/2014/main" id="{C9EEECB2-904A-0128-4C39-2031B0260A62}"/>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418438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2E40-6AA8-BC47-00FD-9B369B853C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80570B-A667-0204-A12D-A4F531DD7C2F}"/>
              </a:ext>
            </a:extLst>
          </p:cNvPr>
          <p:cNvSpPr>
            <a:spLocks noGrp="1"/>
          </p:cNvSpPr>
          <p:nvPr>
            <p:ph type="dt" sz="half" idx="10"/>
          </p:nvPr>
        </p:nvSpPr>
        <p:spPr/>
        <p:txBody>
          <a:bodyPr/>
          <a:lstStyle/>
          <a:p>
            <a:fld id="{57204EDE-804B-467F-8618-685C6A27EF50}" type="datetime1">
              <a:rPr lang="en-GB" smtClean="0"/>
              <a:t>15/11/2023</a:t>
            </a:fld>
            <a:endParaRPr lang="en-GB"/>
          </a:p>
        </p:txBody>
      </p:sp>
      <p:sp>
        <p:nvSpPr>
          <p:cNvPr id="4" name="Footer Placeholder 3">
            <a:extLst>
              <a:ext uri="{FF2B5EF4-FFF2-40B4-BE49-F238E27FC236}">
                <a16:creationId xmlns:a16="http://schemas.microsoft.com/office/drawing/2014/main" id="{02CEC7F7-6F04-C2F4-FFB2-89DB07599565}"/>
              </a:ext>
            </a:extLst>
          </p:cNvPr>
          <p:cNvSpPr>
            <a:spLocks noGrp="1"/>
          </p:cNvSpPr>
          <p:nvPr>
            <p:ph type="ftr" sz="quarter" idx="11"/>
          </p:nvPr>
        </p:nvSpPr>
        <p:spPr/>
        <p:txBody>
          <a:bodyPr/>
          <a:lstStyle/>
          <a:p>
            <a:r>
              <a:rPr lang="en-US"/>
              <a:t>Substituted Parenting post-launch webinar June 2023</a:t>
            </a:r>
            <a:endParaRPr lang="en-GB"/>
          </a:p>
        </p:txBody>
      </p:sp>
      <p:sp>
        <p:nvSpPr>
          <p:cNvPr id="5" name="Slide Number Placeholder 4">
            <a:extLst>
              <a:ext uri="{FF2B5EF4-FFF2-40B4-BE49-F238E27FC236}">
                <a16:creationId xmlns:a16="http://schemas.microsoft.com/office/drawing/2014/main" id="{C9DAD89A-BA0A-AC27-8480-51D7B04A10E4}"/>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391533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38E5B-0CCE-9DA1-F7E2-04494AF37F79}"/>
              </a:ext>
            </a:extLst>
          </p:cNvPr>
          <p:cNvSpPr>
            <a:spLocks noGrp="1"/>
          </p:cNvSpPr>
          <p:nvPr>
            <p:ph type="dt" sz="half" idx="10"/>
          </p:nvPr>
        </p:nvSpPr>
        <p:spPr/>
        <p:txBody>
          <a:bodyPr/>
          <a:lstStyle/>
          <a:p>
            <a:fld id="{62E94F5B-34C8-40F7-80DC-71D8071339ED}" type="datetime1">
              <a:rPr lang="en-GB" smtClean="0"/>
              <a:t>15/11/2023</a:t>
            </a:fld>
            <a:endParaRPr lang="en-GB"/>
          </a:p>
        </p:txBody>
      </p:sp>
      <p:sp>
        <p:nvSpPr>
          <p:cNvPr id="3" name="Footer Placeholder 2">
            <a:extLst>
              <a:ext uri="{FF2B5EF4-FFF2-40B4-BE49-F238E27FC236}">
                <a16:creationId xmlns:a16="http://schemas.microsoft.com/office/drawing/2014/main" id="{A15D953D-4E6E-5E4F-913B-A88E807CA0EA}"/>
              </a:ext>
            </a:extLst>
          </p:cNvPr>
          <p:cNvSpPr>
            <a:spLocks noGrp="1"/>
          </p:cNvSpPr>
          <p:nvPr>
            <p:ph type="ftr" sz="quarter" idx="11"/>
          </p:nvPr>
        </p:nvSpPr>
        <p:spPr/>
        <p:txBody>
          <a:bodyPr/>
          <a:lstStyle/>
          <a:p>
            <a:r>
              <a:rPr lang="en-US"/>
              <a:t>Substituted Parenting post-launch webinar June 2023</a:t>
            </a:r>
            <a:endParaRPr lang="en-GB"/>
          </a:p>
        </p:txBody>
      </p:sp>
      <p:sp>
        <p:nvSpPr>
          <p:cNvPr id="4" name="Slide Number Placeholder 3">
            <a:extLst>
              <a:ext uri="{FF2B5EF4-FFF2-40B4-BE49-F238E27FC236}">
                <a16:creationId xmlns:a16="http://schemas.microsoft.com/office/drawing/2014/main" id="{17CB4CA8-5BC1-533D-8213-C7391023B00B}"/>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45725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61F4-5336-9EF3-65D2-6A1B4E7C4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CD58F5-BEEB-530A-8B4A-1384365AD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984D4E-26AC-C8FD-CB22-18017246F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2BC08-97F7-C273-41A0-9D48D9624874}"/>
              </a:ext>
            </a:extLst>
          </p:cNvPr>
          <p:cNvSpPr>
            <a:spLocks noGrp="1"/>
          </p:cNvSpPr>
          <p:nvPr>
            <p:ph type="dt" sz="half" idx="10"/>
          </p:nvPr>
        </p:nvSpPr>
        <p:spPr/>
        <p:txBody>
          <a:bodyPr/>
          <a:lstStyle/>
          <a:p>
            <a:fld id="{8311C733-9E2D-4D1C-B409-5335ED4C8355}" type="datetime1">
              <a:rPr lang="en-GB" smtClean="0"/>
              <a:t>15/11/2023</a:t>
            </a:fld>
            <a:endParaRPr lang="en-GB"/>
          </a:p>
        </p:txBody>
      </p:sp>
      <p:sp>
        <p:nvSpPr>
          <p:cNvPr id="6" name="Footer Placeholder 5">
            <a:extLst>
              <a:ext uri="{FF2B5EF4-FFF2-40B4-BE49-F238E27FC236}">
                <a16:creationId xmlns:a16="http://schemas.microsoft.com/office/drawing/2014/main" id="{B5B5013A-0DA7-7D1C-F781-773C6AE67776}"/>
              </a:ext>
            </a:extLst>
          </p:cNvPr>
          <p:cNvSpPr>
            <a:spLocks noGrp="1"/>
          </p:cNvSpPr>
          <p:nvPr>
            <p:ph type="ftr" sz="quarter" idx="11"/>
          </p:nvPr>
        </p:nvSpPr>
        <p:spPr/>
        <p:txBody>
          <a:bodyPr/>
          <a:lstStyle/>
          <a:p>
            <a:r>
              <a:rPr lang="en-US"/>
              <a:t>Substituted Parenting post-launch webinar June 2023</a:t>
            </a:r>
            <a:endParaRPr lang="en-GB"/>
          </a:p>
        </p:txBody>
      </p:sp>
      <p:sp>
        <p:nvSpPr>
          <p:cNvPr id="7" name="Slide Number Placeholder 6">
            <a:extLst>
              <a:ext uri="{FF2B5EF4-FFF2-40B4-BE49-F238E27FC236}">
                <a16:creationId xmlns:a16="http://schemas.microsoft.com/office/drawing/2014/main" id="{1D783E2E-FC4B-3A8E-1685-E1439F418AA8}"/>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264678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567D-C6B6-408D-C327-08236CC14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0361E8-A84D-E462-E7CC-44394B6974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FD11D9-E15F-AB98-7482-9FB5C4C6E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26C3B6-9660-405F-926E-2499B998168E}"/>
              </a:ext>
            </a:extLst>
          </p:cNvPr>
          <p:cNvSpPr>
            <a:spLocks noGrp="1"/>
          </p:cNvSpPr>
          <p:nvPr>
            <p:ph type="dt" sz="half" idx="10"/>
          </p:nvPr>
        </p:nvSpPr>
        <p:spPr/>
        <p:txBody>
          <a:bodyPr/>
          <a:lstStyle/>
          <a:p>
            <a:fld id="{344AA8D4-9E8C-4F3E-BE4E-4E8BC4127BA6}" type="datetime1">
              <a:rPr lang="en-GB" smtClean="0"/>
              <a:t>15/11/2023</a:t>
            </a:fld>
            <a:endParaRPr lang="en-GB"/>
          </a:p>
        </p:txBody>
      </p:sp>
      <p:sp>
        <p:nvSpPr>
          <p:cNvPr id="6" name="Footer Placeholder 5">
            <a:extLst>
              <a:ext uri="{FF2B5EF4-FFF2-40B4-BE49-F238E27FC236}">
                <a16:creationId xmlns:a16="http://schemas.microsoft.com/office/drawing/2014/main" id="{E9BEB2C3-F10C-AF60-24FC-AFAA0C999DFD}"/>
              </a:ext>
            </a:extLst>
          </p:cNvPr>
          <p:cNvSpPr>
            <a:spLocks noGrp="1"/>
          </p:cNvSpPr>
          <p:nvPr>
            <p:ph type="ftr" sz="quarter" idx="11"/>
          </p:nvPr>
        </p:nvSpPr>
        <p:spPr/>
        <p:txBody>
          <a:bodyPr/>
          <a:lstStyle/>
          <a:p>
            <a:r>
              <a:rPr lang="en-US"/>
              <a:t>Substituted Parenting post-launch webinar June 2023</a:t>
            </a:r>
            <a:endParaRPr lang="en-GB"/>
          </a:p>
        </p:txBody>
      </p:sp>
      <p:sp>
        <p:nvSpPr>
          <p:cNvPr id="7" name="Slide Number Placeholder 6">
            <a:extLst>
              <a:ext uri="{FF2B5EF4-FFF2-40B4-BE49-F238E27FC236}">
                <a16:creationId xmlns:a16="http://schemas.microsoft.com/office/drawing/2014/main" id="{96214651-4BAF-DE34-3EF4-2792D3121956}"/>
              </a:ext>
            </a:extLst>
          </p:cNvPr>
          <p:cNvSpPr>
            <a:spLocks noGrp="1"/>
          </p:cNvSpPr>
          <p:nvPr>
            <p:ph type="sldNum" sz="quarter" idx="12"/>
          </p:nvPr>
        </p:nvSpPr>
        <p:spPr/>
        <p:txBody>
          <a:bodyPr/>
          <a:lstStyle/>
          <a:p>
            <a:fld id="{A41CC5C3-5A57-4869-B771-A0A890194797}" type="slidenum">
              <a:rPr lang="en-GB" smtClean="0"/>
              <a:t>‹#›</a:t>
            </a:fld>
            <a:endParaRPr lang="en-GB"/>
          </a:p>
        </p:txBody>
      </p:sp>
    </p:spTree>
    <p:extLst>
      <p:ext uri="{BB962C8B-B14F-4D97-AF65-F5344CB8AC3E}">
        <p14:creationId xmlns:p14="http://schemas.microsoft.com/office/powerpoint/2010/main" val="58080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9B1D13-15B3-1FBD-0A88-40EF41985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46DE4F-B5EC-C73F-C971-905F8C5470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7051A0-903D-5B80-C1DB-259D7D853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1DFE9-CAE0-4CBA-AC90-BC79E50D4D20}" type="datetime1">
              <a:rPr lang="en-GB" smtClean="0"/>
              <a:t>15/11/2023</a:t>
            </a:fld>
            <a:endParaRPr lang="en-GB"/>
          </a:p>
        </p:txBody>
      </p:sp>
      <p:sp>
        <p:nvSpPr>
          <p:cNvPr id="5" name="Footer Placeholder 4">
            <a:extLst>
              <a:ext uri="{FF2B5EF4-FFF2-40B4-BE49-F238E27FC236}">
                <a16:creationId xmlns:a16="http://schemas.microsoft.com/office/drawing/2014/main" id="{A3797488-53A0-6610-911E-E335B9B78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Substituted Parenting post-launch webinar June 2023</a:t>
            </a:r>
            <a:endParaRPr lang="en-GB"/>
          </a:p>
        </p:txBody>
      </p:sp>
      <p:sp>
        <p:nvSpPr>
          <p:cNvPr id="6" name="Slide Number Placeholder 5">
            <a:extLst>
              <a:ext uri="{FF2B5EF4-FFF2-40B4-BE49-F238E27FC236}">
                <a16:creationId xmlns:a16="http://schemas.microsoft.com/office/drawing/2014/main" id="{6A3F7EE5-0BEC-1CB8-C6CF-36A288B7F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CC5C3-5A57-4869-B771-A0A890194797}" type="slidenum">
              <a:rPr lang="en-GB" smtClean="0"/>
              <a:t>‹#›</a:t>
            </a:fld>
            <a:endParaRPr lang="en-GB"/>
          </a:p>
        </p:txBody>
      </p:sp>
    </p:spTree>
    <p:extLst>
      <p:ext uri="{BB962C8B-B14F-4D97-AF65-F5344CB8AC3E}">
        <p14:creationId xmlns:p14="http://schemas.microsoft.com/office/powerpoint/2010/main" val="3184614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bristol.ac.uk/sps/wtpn/substituted-parent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bailii.org/ew/cases/EWCA/Civ/2023/59.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www.nuffieldfoundation.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ristol.ac.uk/media-library/sites/sps/documents/wtpn/FINAL%202021%20WTPN%20UPDATE%20OF%20THE%20GPG.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DC2438-C189-B342-7DA5-EEC5FC213367}"/>
              </a:ext>
            </a:extLst>
          </p:cNvPr>
          <p:cNvSpPr>
            <a:spLocks noGrp="1"/>
          </p:cNvSpPr>
          <p:nvPr>
            <p:ph type="title"/>
          </p:nvPr>
        </p:nvSpPr>
        <p:spPr>
          <a:xfrm>
            <a:off x="640953" y="1873062"/>
            <a:ext cx="6485810" cy="2606146"/>
          </a:xfrm>
        </p:spPr>
        <p:txBody>
          <a:bodyPr vert="horz" lIns="91440" tIns="45720" rIns="91440" bIns="45720" rtlCol="0" anchor="ctr">
            <a:normAutofit/>
          </a:bodyPr>
          <a:lstStyle/>
          <a:p>
            <a:r>
              <a:rPr lang="en-US" sz="4800" b="1" dirty="0"/>
              <a:t>'Substituted</a:t>
            </a:r>
            <a:r>
              <a:rPr lang="en-US" sz="4800" b="1" kern="1200" dirty="0">
                <a:latin typeface="+mj-lt"/>
                <a:ea typeface="+mj-ea"/>
                <a:cs typeface="+mj-cs"/>
              </a:rPr>
              <a:t> Parenting</a:t>
            </a:r>
            <a:r>
              <a:rPr lang="en-US" sz="4800" b="1" dirty="0"/>
              <a:t>'</a:t>
            </a:r>
            <a:r>
              <a:rPr lang="en-US" sz="4800" b="1" kern="1200" dirty="0">
                <a:latin typeface="+mj-lt"/>
                <a:ea typeface="+mj-ea"/>
                <a:cs typeface="+mj-cs"/>
              </a:rPr>
              <a:t> </a:t>
            </a:r>
            <a:br>
              <a:rPr lang="en-US" sz="4800" b="1" dirty="0"/>
            </a:br>
            <a:r>
              <a:rPr lang="en-US" sz="4800" b="1" kern="1200" dirty="0">
                <a:latin typeface="+mj-lt"/>
                <a:ea typeface="+mj-ea"/>
                <a:cs typeface="+mj-cs"/>
              </a:rPr>
              <a:t>in the family court</a:t>
            </a:r>
          </a:p>
        </p:txBody>
      </p:sp>
      <p:sp>
        <p:nvSpPr>
          <p:cNvPr id="3" name="Content Placeholder 2">
            <a:extLst>
              <a:ext uri="{FF2B5EF4-FFF2-40B4-BE49-F238E27FC236}">
                <a16:creationId xmlns:a16="http://schemas.microsoft.com/office/drawing/2014/main" id="{4AB0E629-E8CA-DED4-F735-A0F55C4BBE9B}"/>
              </a:ext>
            </a:extLst>
          </p:cNvPr>
          <p:cNvSpPr>
            <a:spLocks noGrp="1"/>
          </p:cNvSpPr>
          <p:nvPr>
            <p:ph sz="half" idx="1"/>
          </p:nvPr>
        </p:nvSpPr>
        <p:spPr>
          <a:xfrm>
            <a:off x="642294" y="3363188"/>
            <a:ext cx="5695295" cy="1117609"/>
          </a:xfrm>
        </p:spPr>
        <p:txBody>
          <a:bodyPr vert="horz" lIns="91440" tIns="45720" rIns="91440" bIns="45720" rtlCol="0" anchor="t">
            <a:noAutofit/>
          </a:bodyPr>
          <a:lstStyle/>
          <a:p>
            <a:pPr marL="0">
              <a:spcAft>
                <a:spcPts val="800"/>
              </a:spcAft>
            </a:pPr>
            <a:endParaRPr lang="en-US">
              <a:effectLst/>
            </a:endParaRPr>
          </a:p>
          <a:p>
            <a:pPr marL="0">
              <a:spcAft>
                <a:spcPts val="800"/>
              </a:spcAft>
            </a:pPr>
            <a:endParaRPr lang="en-US" dirty="0">
              <a:effectLst/>
              <a:ea typeface="Calibri"/>
              <a:cs typeface="Calibri"/>
            </a:endParaRPr>
          </a:p>
          <a:p>
            <a:pPr marL="0" indent="0">
              <a:spcAft>
                <a:spcPts val="800"/>
              </a:spcAft>
              <a:buNone/>
            </a:pPr>
            <a:r>
              <a:rPr lang="en-US" b="1" dirty="0"/>
              <a:t>Beth Tarleton and Nadine Tilbury</a:t>
            </a:r>
            <a:endParaRPr lang="en-US" b="1">
              <a:ea typeface="Calibri"/>
              <a:cs typeface="Calibri" panose="020F0502020204030204"/>
            </a:endParaRPr>
          </a:p>
          <a:p>
            <a:pPr marL="0" indent="0">
              <a:spcAft>
                <a:spcPts val="800"/>
              </a:spcAft>
              <a:buNone/>
            </a:pPr>
            <a:r>
              <a:rPr lang="en-US" dirty="0">
                <a:cs typeface="Calibri"/>
              </a:rPr>
              <a:t>University of Bristol</a:t>
            </a:r>
            <a:endParaRPr lang="en-US" dirty="0">
              <a:effectLst/>
              <a:ea typeface="Calibri"/>
              <a:cs typeface="Calibri"/>
            </a:endParaRPr>
          </a:p>
          <a:p>
            <a:pPr marL="0">
              <a:spcAft>
                <a:spcPts val="800"/>
              </a:spcAft>
            </a:pPr>
            <a:endParaRPr lang="en-US"/>
          </a:p>
          <a:p>
            <a:pPr marL="0">
              <a:spcAft>
                <a:spcPts val="800"/>
              </a:spcAft>
            </a:pPr>
            <a:endParaRPr lang="en-US"/>
          </a:p>
          <a:p>
            <a:pPr marL="0">
              <a:spcAft>
                <a:spcPts val="800"/>
              </a:spcAft>
            </a:pPr>
            <a:endParaRPr lang="en-US">
              <a:cs typeface="Calibri" panose="020F0502020204030204"/>
            </a:endParaRPr>
          </a:p>
          <a:p>
            <a:pPr>
              <a:spcAft>
                <a:spcPts val="800"/>
              </a:spcAft>
            </a:pPr>
            <a:endParaRPr lang="en-US">
              <a:cs typeface="Calibri" panose="020F0502020204030204"/>
            </a:endParaRPr>
          </a:p>
          <a:p>
            <a:pPr marL="0">
              <a:spcAft>
                <a:spcPts val="800"/>
              </a:spcAft>
            </a:pPr>
            <a:endParaRPr lang="en-US">
              <a:cs typeface="Calibri" panose="020F0502020204030204"/>
            </a:endParaRPr>
          </a:p>
          <a:p>
            <a:endParaRPr lang="en-US">
              <a:cs typeface="Calibri" panose="020F0502020204030204"/>
            </a:endParaRPr>
          </a:p>
        </p:txBody>
      </p:sp>
      <p:sp>
        <p:nvSpPr>
          <p:cNvPr id="44" name="Oval 4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Content Placeholder 10">
            <a:extLst>
              <a:ext uri="{FF2B5EF4-FFF2-40B4-BE49-F238E27FC236}">
                <a16:creationId xmlns:a16="http://schemas.microsoft.com/office/drawing/2014/main" id="{E8EB139F-F99E-60FB-1978-0F6E1B78C5FF}"/>
              </a:ext>
            </a:extLst>
          </p:cNvPr>
          <p:cNvPicPr>
            <a:picLocks noGrp="1" noChangeAspect="1"/>
          </p:cNvPicPr>
          <p:nvPr>
            <p:ph sz="half" idx="2"/>
          </p:nvPr>
        </p:nvPicPr>
        <p:blipFill rotWithShape="1">
          <a:blip r:embed="rId2"/>
          <a:srcRect t="14513" r="-2" b="30136"/>
          <a:stretch/>
        </p:blipFill>
        <p:spPr>
          <a:xfrm>
            <a:off x="7257315" y="1987194"/>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6" name="Arc 4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descr="Image preview">
            <a:extLst>
              <a:ext uri="{FF2B5EF4-FFF2-40B4-BE49-F238E27FC236}">
                <a16:creationId xmlns:a16="http://schemas.microsoft.com/office/drawing/2014/main" id="{195AE856-3F5B-697C-4BA5-A1E5C6EF1BB1}"/>
              </a:ext>
            </a:extLst>
          </p:cNvPr>
          <p:cNvPicPr>
            <a:picLocks noChangeAspect="1"/>
          </p:cNvPicPr>
          <p:nvPr/>
        </p:nvPicPr>
        <p:blipFill rotWithShape="1">
          <a:blip r:embed="rId3">
            <a:extLst>
              <a:ext uri="{28A0092B-C50C-407E-A947-70E740481C1C}">
                <a14:useLocalDpi xmlns:a14="http://schemas.microsoft.com/office/drawing/2010/main" val="0"/>
              </a:ext>
            </a:extLst>
          </a:blip>
          <a:srcRect l="6658" r="10566" b="3"/>
          <a:stretch/>
        </p:blipFill>
        <p:spPr bwMode="auto">
          <a:xfrm>
            <a:off x="7978790" y="1"/>
            <a:ext cx="2231425" cy="191320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p:spPr>
      </p:pic>
    </p:spTree>
    <p:extLst>
      <p:ext uri="{BB962C8B-B14F-4D97-AF65-F5344CB8AC3E}">
        <p14:creationId xmlns:p14="http://schemas.microsoft.com/office/powerpoint/2010/main" val="18690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4EAA-0095-8817-B02B-42612AEB01F4}"/>
              </a:ext>
            </a:extLst>
          </p:cNvPr>
          <p:cNvSpPr>
            <a:spLocks noGrp="1"/>
          </p:cNvSpPr>
          <p:nvPr>
            <p:ph type="title"/>
          </p:nvPr>
        </p:nvSpPr>
        <p:spPr/>
        <p:txBody>
          <a:bodyPr/>
          <a:lstStyle/>
          <a:p>
            <a:r>
              <a:rPr lang="en-GB" dirty="0">
                <a:cs typeface="Calibri Light"/>
              </a:rPr>
              <a:t>Workers should be respectful, honest and supportive</a:t>
            </a:r>
          </a:p>
        </p:txBody>
      </p:sp>
      <p:sp>
        <p:nvSpPr>
          <p:cNvPr id="3" name="Content Placeholder 2">
            <a:extLst>
              <a:ext uri="{FF2B5EF4-FFF2-40B4-BE49-F238E27FC236}">
                <a16:creationId xmlns:a16="http://schemas.microsoft.com/office/drawing/2014/main" id="{B0AFFE88-561E-BFE3-5EE4-1E15BBA501BA}"/>
              </a:ext>
            </a:extLst>
          </p:cNvPr>
          <p:cNvSpPr>
            <a:spLocks noGrp="1"/>
          </p:cNvSpPr>
          <p:nvPr>
            <p:ph idx="1"/>
          </p:nvPr>
        </p:nvSpPr>
        <p:spPr/>
        <p:txBody>
          <a:bodyPr vert="horz" lIns="91440" tIns="45720" rIns="91440" bIns="45720" rtlCol="0" anchor="t">
            <a:normAutofit/>
          </a:bodyPr>
          <a:lstStyle/>
          <a:p>
            <a:pPr marL="0" indent="0">
              <a:buNone/>
            </a:pPr>
            <a:endParaRPr lang="en-GB" dirty="0">
              <a:cs typeface="Calibri"/>
            </a:endParaRPr>
          </a:p>
          <a:p>
            <a:pPr marL="0" indent="0" algn="ctr">
              <a:buNone/>
            </a:pPr>
            <a:r>
              <a:rPr lang="en-GB" dirty="0">
                <a:solidFill>
                  <a:srgbClr val="C00000"/>
                </a:solidFill>
                <a:ea typeface="+mn-lt"/>
                <a:cs typeface="+mn-lt"/>
              </a:rPr>
              <a:t>‘Honest. Straight to the point. And if I done anything that wasn’t right, I wanted to tell her because I wanted her to be like, it’s just how it is. She was never nasty, and she was just dead kind’.</a:t>
            </a:r>
            <a:r>
              <a:rPr lang="en-GB" dirty="0">
                <a:ea typeface="+mn-lt"/>
                <a:cs typeface="+mn-lt"/>
              </a:rPr>
              <a:t> </a:t>
            </a:r>
            <a:r>
              <a:rPr lang="en-GB" dirty="0">
                <a:solidFill>
                  <a:srgbClr val="C00000"/>
                </a:solidFill>
                <a:ea typeface="+mn-lt"/>
                <a:cs typeface="+mn-lt"/>
              </a:rPr>
              <a:t>(FG4 P1) </a:t>
            </a:r>
            <a:endParaRPr lang="en-GB">
              <a:solidFill>
                <a:srgbClr val="C00000"/>
              </a:solidFill>
              <a:ea typeface="+mn-lt"/>
              <a:cs typeface="+mn-lt"/>
            </a:endParaRPr>
          </a:p>
          <a:p>
            <a:pPr marL="0" indent="0">
              <a:buNone/>
            </a:pPr>
            <a:endParaRPr lang="en-GB" dirty="0">
              <a:ea typeface="+mn-lt"/>
              <a:cs typeface="+mn-lt"/>
            </a:endParaRPr>
          </a:p>
          <a:p>
            <a:pPr marL="0" indent="0">
              <a:buNone/>
            </a:pPr>
            <a:r>
              <a:rPr lang="en-GB" dirty="0">
                <a:ea typeface="+mn-lt"/>
                <a:cs typeface="+mn-lt"/>
              </a:rPr>
              <a:t>Support workers should: </a:t>
            </a:r>
            <a:endParaRPr lang="en-GB">
              <a:ea typeface="+mn-lt"/>
              <a:cs typeface="+mn-lt"/>
            </a:endParaRPr>
          </a:p>
          <a:p>
            <a:pPr marL="0" indent="0" algn="ctr">
              <a:buNone/>
            </a:pPr>
            <a:r>
              <a:rPr lang="en-GB" dirty="0">
                <a:solidFill>
                  <a:srgbClr val="C00000"/>
                </a:solidFill>
                <a:ea typeface="+mn-lt"/>
                <a:cs typeface="+mn-lt"/>
              </a:rPr>
              <a:t>‘Be nice. Give you support, not have a go and judge you.’ (FG3 P3)</a:t>
            </a:r>
            <a:endParaRPr lang="en-GB" dirty="0">
              <a:solidFill>
                <a:srgbClr val="000000"/>
              </a:solidFill>
              <a:ea typeface="+mn-lt"/>
              <a:cs typeface="+mn-lt"/>
            </a:endParaRPr>
          </a:p>
          <a:p>
            <a:pPr marL="0" indent="0" algn="ctr">
              <a:buNone/>
            </a:pPr>
            <a:r>
              <a:rPr lang="en-GB" dirty="0">
                <a:solidFill>
                  <a:srgbClr val="C00000"/>
                </a:solidFill>
                <a:ea typeface="+mn-lt"/>
                <a:cs typeface="+mn-lt"/>
              </a:rPr>
              <a:t> ‘Talking nicely instead of talking like... like dirt, muck.’ (FG4 P3) </a:t>
            </a:r>
            <a:endParaRPr lang="en-GB">
              <a:solidFill>
                <a:srgbClr val="C00000"/>
              </a:solidFill>
              <a:cs typeface="Calibri"/>
            </a:endParaRPr>
          </a:p>
        </p:txBody>
      </p:sp>
      <p:sp>
        <p:nvSpPr>
          <p:cNvPr id="4" name="Footer Placeholder 3">
            <a:extLst>
              <a:ext uri="{FF2B5EF4-FFF2-40B4-BE49-F238E27FC236}">
                <a16:creationId xmlns:a16="http://schemas.microsoft.com/office/drawing/2014/main" id="{D91666E9-188E-8C13-37F4-30C935FC1A8E}"/>
              </a:ext>
            </a:extLst>
          </p:cNvPr>
          <p:cNvSpPr>
            <a:spLocks noGrp="1"/>
          </p:cNvSpPr>
          <p:nvPr>
            <p:ph type="ftr" sz="quarter" idx="11"/>
          </p:nvPr>
        </p:nvSpPr>
        <p:spPr/>
        <p:txBody>
          <a:bodyPr/>
          <a:lstStyle/>
          <a:p>
            <a:r>
              <a:rPr lang="en-US" dirty="0"/>
              <a:t>S</a:t>
            </a:r>
            <a:endParaRPr lang="en-GB" dirty="0"/>
          </a:p>
        </p:txBody>
      </p:sp>
    </p:spTree>
    <p:extLst>
      <p:ext uri="{BB962C8B-B14F-4D97-AF65-F5344CB8AC3E}">
        <p14:creationId xmlns:p14="http://schemas.microsoft.com/office/powerpoint/2010/main" val="195684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C4BA-F398-FF71-382D-DEB897B6A00E}"/>
              </a:ext>
            </a:extLst>
          </p:cNvPr>
          <p:cNvSpPr>
            <a:spLocks noGrp="1"/>
          </p:cNvSpPr>
          <p:nvPr>
            <p:ph type="title"/>
          </p:nvPr>
        </p:nvSpPr>
        <p:spPr/>
        <p:txBody>
          <a:bodyPr>
            <a:normAutofit/>
          </a:bodyPr>
          <a:lstStyle/>
          <a:p>
            <a:r>
              <a:rPr lang="en-GB" dirty="0">
                <a:latin typeface="Calibri Light"/>
                <a:cs typeface="Calibri"/>
              </a:rPr>
              <a:t>Parents need positive support from workers.</a:t>
            </a:r>
            <a:endParaRPr lang="en-US">
              <a:latin typeface="Calibri Light"/>
              <a:cs typeface="Calibri Light"/>
            </a:endParaRPr>
          </a:p>
        </p:txBody>
      </p:sp>
      <p:sp>
        <p:nvSpPr>
          <p:cNvPr id="3" name="Content Placeholder 2">
            <a:extLst>
              <a:ext uri="{FF2B5EF4-FFF2-40B4-BE49-F238E27FC236}">
                <a16:creationId xmlns:a16="http://schemas.microsoft.com/office/drawing/2014/main" id="{48390608-0FCC-F7FE-FF3C-79430863847F}"/>
              </a:ext>
            </a:extLst>
          </p:cNvPr>
          <p:cNvSpPr>
            <a:spLocks noGrp="1"/>
          </p:cNvSpPr>
          <p:nvPr>
            <p:ph idx="1"/>
          </p:nvPr>
        </p:nvSpPr>
        <p:spPr>
          <a:xfrm>
            <a:off x="587829" y="1226911"/>
            <a:ext cx="11244942" cy="4884738"/>
          </a:xfrm>
        </p:spPr>
        <p:txBody>
          <a:bodyPr vert="horz" lIns="91440" tIns="45720" rIns="91440" bIns="45720" rtlCol="0" anchor="t">
            <a:normAutofit lnSpcReduction="10000"/>
          </a:bodyPr>
          <a:lstStyle/>
          <a:p>
            <a:pPr marL="0" indent="0">
              <a:buNone/>
            </a:pPr>
            <a:endParaRPr lang="en-GB" sz="2000" dirty="0">
              <a:cs typeface="Calibri"/>
            </a:endParaRPr>
          </a:p>
          <a:p>
            <a:pPr marL="0" indent="0" algn="ctr">
              <a:buNone/>
            </a:pPr>
            <a:r>
              <a:rPr lang="en-GB" sz="2400" dirty="0">
                <a:ea typeface="+mn-lt"/>
                <a:cs typeface="+mn-lt"/>
              </a:rPr>
              <a:t>Researcher: ‘So, it’s not like you’re saying that mums and dads with learning difficulties don’t need help. </a:t>
            </a:r>
          </a:p>
          <a:p>
            <a:pPr marL="0" indent="0" algn="ctr">
              <a:buNone/>
            </a:pPr>
            <a:r>
              <a:rPr lang="en-GB" sz="2400" dirty="0">
                <a:solidFill>
                  <a:srgbClr val="C00000"/>
                </a:solidFill>
                <a:ea typeface="+mn-lt"/>
                <a:cs typeface="+mn-lt"/>
              </a:rPr>
              <a:t>Parent 4: Because we do. ….. </a:t>
            </a:r>
          </a:p>
          <a:p>
            <a:pPr marL="0" indent="0" algn="ctr">
              <a:buNone/>
            </a:pPr>
            <a:r>
              <a:rPr lang="en-GB" sz="2400" dirty="0">
                <a:ea typeface="+mn-lt"/>
                <a:cs typeface="+mn-lt"/>
              </a:rPr>
              <a:t>Researcher: So, you’d want people to give you the skills you need? </a:t>
            </a:r>
          </a:p>
          <a:p>
            <a:pPr marL="0" indent="0" algn="ctr">
              <a:buNone/>
            </a:pPr>
            <a:r>
              <a:rPr lang="en-GB" sz="2400" dirty="0">
                <a:solidFill>
                  <a:srgbClr val="C00000"/>
                </a:solidFill>
                <a:ea typeface="+mn-lt"/>
                <a:cs typeface="+mn-lt"/>
              </a:rPr>
              <a:t>Parents 4: Yeah. </a:t>
            </a:r>
          </a:p>
          <a:p>
            <a:pPr marL="0" indent="0" algn="ctr">
              <a:buNone/>
            </a:pPr>
            <a:r>
              <a:rPr lang="en-GB" sz="2400" dirty="0">
                <a:solidFill>
                  <a:srgbClr val="C00000"/>
                </a:solidFill>
                <a:ea typeface="+mn-lt"/>
                <a:cs typeface="+mn-lt"/>
              </a:rPr>
              <a:t>Parent 3: Be helped... </a:t>
            </a:r>
          </a:p>
          <a:p>
            <a:pPr marL="0" indent="0" algn="ctr">
              <a:buNone/>
            </a:pPr>
            <a:r>
              <a:rPr lang="en-GB" sz="2400" dirty="0">
                <a:ea typeface="+mn-lt"/>
                <a:cs typeface="+mn-lt"/>
              </a:rPr>
              <a:t>Researcher: To be helped? </a:t>
            </a:r>
            <a:endParaRPr lang="en-GB" sz="2400">
              <a:cs typeface="Calibri" panose="020F0502020204030204"/>
            </a:endParaRPr>
          </a:p>
          <a:p>
            <a:pPr marL="0" indent="0" algn="ctr">
              <a:buNone/>
            </a:pPr>
            <a:r>
              <a:rPr lang="en-GB" sz="2400" dirty="0">
                <a:solidFill>
                  <a:srgbClr val="C00000"/>
                </a:solidFill>
                <a:ea typeface="+mn-lt"/>
                <a:cs typeface="+mn-lt"/>
              </a:rPr>
              <a:t>Parents 3: To understand more. </a:t>
            </a:r>
          </a:p>
          <a:p>
            <a:pPr marL="0" indent="0" algn="ctr">
              <a:buNone/>
            </a:pPr>
            <a:r>
              <a:rPr lang="en-GB" sz="2400" dirty="0">
                <a:solidFill>
                  <a:srgbClr val="C00000"/>
                </a:solidFill>
                <a:ea typeface="+mn-lt"/>
                <a:cs typeface="+mn-lt"/>
              </a:rPr>
              <a:t>Parent 4: And caring. </a:t>
            </a:r>
            <a:endParaRPr lang="en-GB" sz="2400">
              <a:solidFill>
                <a:srgbClr val="C00000"/>
              </a:solidFill>
              <a:ea typeface="+mn-lt"/>
              <a:cs typeface="+mn-lt"/>
            </a:endParaRPr>
          </a:p>
          <a:p>
            <a:pPr marL="0" indent="0" algn="ctr">
              <a:buNone/>
            </a:pPr>
            <a:r>
              <a:rPr lang="en-GB" sz="2400" dirty="0">
                <a:ea typeface="+mn-lt"/>
                <a:cs typeface="+mn-lt"/>
              </a:rPr>
              <a:t>Researcher: Caring. What do you mean by caring? Helped to know how to do caring?</a:t>
            </a:r>
            <a:r>
              <a:rPr lang="en-GB" sz="2400" dirty="0">
                <a:solidFill>
                  <a:srgbClr val="C00000"/>
                </a:solidFill>
                <a:ea typeface="+mn-lt"/>
                <a:cs typeface="+mn-lt"/>
              </a:rPr>
              <a:t> Parent 4: Yeah.’ (FG 4)</a:t>
            </a:r>
            <a:endParaRPr lang="en-GB" sz="2400">
              <a:solidFill>
                <a:srgbClr val="C00000"/>
              </a:solidFill>
              <a:cs typeface="Calibri"/>
            </a:endParaRPr>
          </a:p>
          <a:p>
            <a:endParaRPr lang="en-GB" sz="2400" dirty="0">
              <a:cs typeface="Calibri"/>
            </a:endParaRPr>
          </a:p>
          <a:p>
            <a:endParaRPr lang="en-GB" sz="2000" dirty="0">
              <a:cs typeface="Calibri"/>
            </a:endParaRPr>
          </a:p>
          <a:p>
            <a:endParaRPr lang="en-GB" sz="2000" dirty="0">
              <a:cs typeface="Calibri"/>
            </a:endParaRPr>
          </a:p>
        </p:txBody>
      </p:sp>
      <p:sp>
        <p:nvSpPr>
          <p:cNvPr id="4" name="Footer Placeholder 3">
            <a:extLst>
              <a:ext uri="{FF2B5EF4-FFF2-40B4-BE49-F238E27FC236}">
                <a16:creationId xmlns:a16="http://schemas.microsoft.com/office/drawing/2014/main" id="{CA93BA35-E188-D8DB-A0CA-ED5817895326}"/>
              </a:ext>
            </a:extLst>
          </p:cNvPr>
          <p:cNvSpPr>
            <a:spLocks noGrp="1"/>
          </p:cNvSpPr>
          <p:nvPr>
            <p:ph type="ftr" sz="quarter" idx="11"/>
          </p:nvPr>
        </p:nvSpPr>
        <p:spPr/>
        <p:txBody>
          <a:bodyPr/>
          <a:lstStyle/>
          <a:p>
            <a:endParaRPr lang="en-US" dirty="0">
              <a:cs typeface="Calibri"/>
            </a:endParaRPr>
          </a:p>
        </p:txBody>
      </p:sp>
    </p:spTree>
    <p:extLst>
      <p:ext uri="{BB962C8B-B14F-4D97-AF65-F5344CB8AC3E}">
        <p14:creationId xmlns:p14="http://schemas.microsoft.com/office/powerpoint/2010/main" val="23669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196BB9B-BEEE-A5CE-B42C-5BD91F824C20}"/>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Film for parents and professionals</a:t>
            </a:r>
          </a:p>
        </p:txBody>
      </p:sp>
      <p:sp>
        <p:nvSpPr>
          <p:cNvPr id="3" name="Content Placeholder 2">
            <a:extLst>
              <a:ext uri="{FF2B5EF4-FFF2-40B4-BE49-F238E27FC236}">
                <a16:creationId xmlns:a16="http://schemas.microsoft.com/office/drawing/2014/main" id="{1B4E7673-80FE-1789-245A-08BCCFC686F4}"/>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hlinkClick r:id="rId2"/>
              </a:rPr>
              <a:t>Substituted Parenting | School for Policy Studies | University of Bristol</a:t>
            </a:r>
            <a:endParaRPr lang="en-US" sz="2400" kern="1200">
              <a:solidFill>
                <a:schemeClr val="tx1"/>
              </a:solidFill>
              <a:latin typeface="+mn-lt"/>
              <a:ea typeface="+mn-ea"/>
              <a:cs typeface="+mn-cs"/>
            </a:endParaRPr>
          </a:p>
        </p:txBody>
      </p:sp>
      <p:sp>
        <p:nvSpPr>
          <p:cNvPr id="4" name="Footer Placeholder 3">
            <a:extLst>
              <a:ext uri="{FF2B5EF4-FFF2-40B4-BE49-F238E27FC236}">
                <a16:creationId xmlns:a16="http://schemas.microsoft.com/office/drawing/2014/main" id="{AE7C1577-1A6A-701E-D4E5-E51A5F0EA951}"/>
              </a:ext>
            </a:extLst>
          </p:cNvPr>
          <p:cNvSpPr>
            <a:spLocks noGrp="1"/>
          </p:cNvSpPr>
          <p:nvPr>
            <p:ph type="ftr" sz="quarter" idx="11"/>
          </p:nvPr>
        </p:nvSpPr>
        <p:spPr>
          <a:xfrm>
            <a:off x="758529" y="6356350"/>
            <a:ext cx="4114800" cy="365125"/>
          </a:xfrm>
        </p:spPr>
        <p:txBody>
          <a:bodyPr vert="horz" lIns="91440" tIns="45720" rIns="91440" bIns="45720" rtlCol="0" anchor="ctr">
            <a:normAutofit/>
          </a:bodyPr>
          <a:lstStyle/>
          <a:p>
            <a:pPr algn="l">
              <a:spcAft>
                <a:spcPts val="600"/>
              </a:spcAft>
            </a:pPr>
            <a:endParaRPr lang="en-US" sz="1200" kern="1200">
              <a:solidFill>
                <a:srgbClr val="FFFFFF"/>
              </a:solidFill>
              <a:latin typeface="+mn-lt"/>
              <a:ea typeface="+mn-ea"/>
              <a:cs typeface="+mn-cs"/>
            </a:endParaRPr>
          </a:p>
        </p:txBody>
      </p:sp>
      <p:sp>
        <p:nvSpPr>
          <p:cNvPr id="26" name="Arc 2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Oval 2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251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734CF4-C996-D467-AC72-CEAAF991BE31}"/>
              </a:ext>
            </a:extLst>
          </p:cNvPr>
          <p:cNvSpPr>
            <a:spLocks noGrp="1"/>
          </p:cNvSpPr>
          <p:nvPr>
            <p:ph type="title"/>
          </p:nvPr>
        </p:nvSpPr>
        <p:spPr>
          <a:xfrm>
            <a:off x="838200" y="365125"/>
            <a:ext cx="10515600" cy="1325563"/>
          </a:xfrm>
        </p:spPr>
        <p:txBody>
          <a:bodyPr>
            <a:normAutofit/>
          </a:bodyPr>
          <a:lstStyle/>
          <a:p>
            <a:r>
              <a:rPr lang="en-GB">
                <a:cs typeface="Calibri Light"/>
              </a:rPr>
              <a:t>Professionals' understanding of 'substituted parenting'</a:t>
            </a:r>
            <a:endParaRPr lang="en-GB"/>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FCCFCE-05F7-D2C3-5FD3-2559F90B8B66}"/>
              </a:ext>
            </a:extLst>
          </p:cNvPr>
          <p:cNvSpPr>
            <a:spLocks noGrp="1"/>
          </p:cNvSpPr>
          <p:nvPr>
            <p:ph idx="1"/>
          </p:nvPr>
        </p:nvSpPr>
        <p:spPr>
          <a:xfrm>
            <a:off x="838200" y="1825625"/>
            <a:ext cx="11038114" cy="4590823"/>
          </a:xfrm>
        </p:spPr>
        <p:txBody>
          <a:bodyPr vert="horz" lIns="91440" tIns="45720" rIns="91440" bIns="45720" rtlCol="0" anchor="t">
            <a:noAutofit/>
          </a:bodyPr>
          <a:lstStyle/>
          <a:p>
            <a:pPr marL="0" indent="0">
              <a:buNone/>
            </a:pPr>
            <a:endParaRPr lang="en-US" sz="1500">
              <a:cs typeface="Calibri"/>
            </a:endParaRPr>
          </a:p>
          <a:p>
            <a:pPr marL="0" indent="0">
              <a:buNone/>
            </a:pPr>
            <a:r>
              <a:rPr lang="en-US" sz="2000" dirty="0">
                <a:cs typeface="Calibri"/>
              </a:rPr>
              <a:t>When parents aren't doing the parenting - they can become 'bystanders':</a:t>
            </a:r>
            <a:endParaRPr lang="en-US" sz="2000" dirty="0">
              <a:ea typeface="Calibri"/>
              <a:cs typeface="Calibri"/>
            </a:endParaRPr>
          </a:p>
          <a:p>
            <a:pPr marL="0" indent="0" algn="ctr">
              <a:buNone/>
            </a:pPr>
            <a:r>
              <a:rPr lang="en-GB" sz="2000" dirty="0">
                <a:solidFill>
                  <a:srgbClr val="C00000"/>
                </a:solidFill>
                <a:cs typeface="Calibri"/>
              </a:rPr>
              <a:t>‘The conclusion is the package of support would have to be 24/7, and it wouldn't be support. It would be absolutely substituted parenting’. (B2)   </a:t>
            </a:r>
            <a:endParaRPr lang="en-US" sz="2000">
              <a:solidFill>
                <a:srgbClr val="C00000"/>
              </a:solidFill>
              <a:cs typeface="Calibri"/>
            </a:endParaRPr>
          </a:p>
          <a:p>
            <a:pPr marL="0" indent="0" algn="ctr">
              <a:buNone/>
            </a:pPr>
            <a:endParaRPr lang="en-GB" sz="2000" dirty="0">
              <a:solidFill>
                <a:srgbClr val="C00000"/>
              </a:solidFill>
              <a:cs typeface="Calibri"/>
            </a:endParaRPr>
          </a:p>
          <a:p>
            <a:pPr marL="0" indent="0" algn="ctr">
              <a:buNone/>
            </a:pPr>
            <a:r>
              <a:rPr lang="en-GB" sz="2000" dirty="0">
                <a:solidFill>
                  <a:srgbClr val="C00000"/>
                </a:solidFill>
                <a:cs typeface="Calibri"/>
              </a:rPr>
              <a:t>‘the support might end up being so significant that effectively the person providing the support is actually meeting the child’s needs rather than the parent’. (J5)</a:t>
            </a:r>
            <a:endParaRPr lang="en-US" sz="2000">
              <a:solidFill>
                <a:srgbClr val="C00000"/>
              </a:solidFill>
              <a:cs typeface="Calibri"/>
            </a:endParaRPr>
          </a:p>
          <a:p>
            <a:pPr marL="0" indent="0">
              <a:buNone/>
            </a:pPr>
            <a:br>
              <a:rPr lang="en-GB" sz="2000" dirty="0">
                <a:cs typeface="Calibri"/>
              </a:rPr>
            </a:br>
            <a:r>
              <a:rPr lang="en-GB" sz="2000" dirty="0">
                <a:cs typeface="Calibri"/>
              </a:rPr>
              <a:t>Alternative terms:</a:t>
            </a:r>
            <a:endParaRPr lang="en-GB" sz="2000" dirty="0">
              <a:ea typeface="Calibri"/>
              <a:cs typeface="Calibri"/>
            </a:endParaRPr>
          </a:p>
          <a:p>
            <a:pPr marL="0" indent="0">
              <a:buNone/>
            </a:pPr>
            <a:r>
              <a:rPr lang="en-GB" sz="2000" dirty="0">
                <a:cs typeface="Calibri"/>
              </a:rPr>
              <a:t>‘</a:t>
            </a:r>
            <a:r>
              <a:rPr lang="en-GB" sz="2000" dirty="0">
                <a:solidFill>
                  <a:srgbClr val="C00000"/>
                </a:solidFill>
                <a:cs typeface="Calibri"/>
              </a:rPr>
              <a:t>parenting by professionals’ </a:t>
            </a:r>
            <a:r>
              <a:rPr lang="en-GB" sz="2000" dirty="0">
                <a:cs typeface="Calibri"/>
              </a:rPr>
              <a:t>(J5, J6, S1, A2), ‘</a:t>
            </a:r>
            <a:r>
              <a:rPr lang="en-GB" sz="2000" dirty="0">
                <a:solidFill>
                  <a:srgbClr val="C00000"/>
                </a:solidFill>
                <a:cs typeface="Calibri"/>
              </a:rPr>
              <a:t>parenting by the state</a:t>
            </a:r>
            <a:r>
              <a:rPr lang="en-GB" sz="2000" dirty="0">
                <a:cs typeface="Calibri"/>
              </a:rPr>
              <a:t>’ (J2, C1) or ‘</a:t>
            </a:r>
            <a:r>
              <a:rPr lang="en-GB" sz="2000" dirty="0">
                <a:solidFill>
                  <a:srgbClr val="C00000"/>
                </a:solidFill>
                <a:cs typeface="Calibri"/>
              </a:rPr>
              <a:t>corporate parenting</a:t>
            </a:r>
            <a:r>
              <a:rPr lang="en-GB" sz="2000" dirty="0">
                <a:cs typeface="Calibri"/>
              </a:rPr>
              <a:t>’ (J5).</a:t>
            </a:r>
            <a:endParaRPr lang="en-GB" sz="2000">
              <a:ea typeface="Calibri"/>
              <a:cs typeface="Calibri"/>
            </a:endParaRPr>
          </a:p>
          <a:p>
            <a:pPr marL="0" indent="0">
              <a:buNone/>
            </a:pPr>
            <a:r>
              <a:rPr lang="en-GB" sz="2000" dirty="0">
                <a:cs typeface="Calibri"/>
              </a:rPr>
              <a:t>Undefined but automatically understood concept:</a:t>
            </a:r>
            <a:endParaRPr lang="en-GB" sz="2000" dirty="0">
              <a:ea typeface="Calibri"/>
              <a:cs typeface="Calibri"/>
            </a:endParaRPr>
          </a:p>
          <a:p>
            <a:pPr marL="0" indent="0" algn="ctr">
              <a:buNone/>
            </a:pPr>
            <a:r>
              <a:rPr lang="en-GB" sz="2000" dirty="0">
                <a:solidFill>
                  <a:srgbClr val="C00000"/>
                </a:solidFill>
                <a:cs typeface="Calibri"/>
              </a:rPr>
              <a:t>‘I hadn't heard the concept described in any way, but as soon as I read it, </a:t>
            </a:r>
            <a:endParaRPr lang="en-GB" sz="2000">
              <a:solidFill>
                <a:srgbClr val="C00000"/>
              </a:solidFill>
              <a:ea typeface="Calibri"/>
              <a:cs typeface="Calibri"/>
            </a:endParaRPr>
          </a:p>
          <a:p>
            <a:pPr marL="0" indent="0" algn="ctr">
              <a:buNone/>
            </a:pPr>
            <a:r>
              <a:rPr lang="en-GB" sz="2000" dirty="0">
                <a:solidFill>
                  <a:srgbClr val="C00000"/>
                </a:solidFill>
                <a:cs typeface="Calibri"/>
              </a:rPr>
              <a:t>I completely understood it’.  (SW1)</a:t>
            </a:r>
            <a:endParaRPr lang="en-GB" sz="2000">
              <a:solidFill>
                <a:srgbClr val="C00000"/>
              </a:solidFill>
              <a:ea typeface="Calibri"/>
              <a:cs typeface="Calibri"/>
            </a:endParaRPr>
          </a:p>
          <a:p>
            <a:pPr marL="0" indent="0">
              <a:buNone/>
            </a:pPr>
            <a:endParaRPr lang="en-GB" sz="1500">
              <a:cs typeface="Calibri"/>
            </a:endParaRPr>
          </a:p>
          <a:p>
            <a:pPr marL="0" indent="0">
              <a:buNone/>
            </a:pPr>
            <a:endParaRPr lang="en-GB" sz="1500">
              <a:cs typeface="Calibri"/>
            </a:endParaRPr>
          </a:p>
          <a:p>
            <a:pPr marL="0" indent="0">
              <a:buNone/>
            </a:pPr>
            <a:endParaRPr lang="en-GB" sz="1500">
              <a:cs typeface="Calibri"/>
            </a:endParaRPr>
          </a:p>
        </p:txBody>
      </p:sp>
      <p:sp>
        <p:nvSpPr>
          <p:cNvPr id="4" name="Footer Placeholder 3">
            <a:extLst>
              <a:ext uri="{FF2B5EF4-FFF2-40B4-BE49-F238E27FC236}">
                <a16:creationId xmlns:a16="http://schemas.microsoft.com/office/drawing/2014/main" id="{B0640A47-F16A-F4AA-F7ED-C66345674F1A}"/>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dirty="0">
              <a:ea typeface="Calibri"/>
              <a:cs typeface="Calibri"/>
            </a:endParaRPr>
          </a:p>
        </p:txBody>
      </p:sp>
    </p:spTree>
    <p:extLst>
      <p:ext uri="{BB962C8B-B14F-4D97-AF65-F5344CB8AC3E}">
        <p14:creationId xmlns:p14="http://schemas.microsoft.com/office/powerpoint/2010/main" val="319825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7532ED4-0888-ABCA-19A5-9D9740A501E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Theoretical / non-specific application of term</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A56805-7C1B-3229-D460-C316B0F58766}"/>
              </a:ext>
            </a:extLst>
          </p:cNvPr>
          <p:cNvSpPr>
            <a:spLocks noGrp="1"/>
          </p:cNvSpPr>
          <p:nvPr>
            <p:ph sz="half" idx="1"/>
          </p:nvPr>
        </p:nvSpPr>
        <p:spPr>
          <a:xfrm>
            <a:off x="934792" y="1321203"/>
            <a:ext cx="10891233" cy="5403112"/>
          </a:xfrm>
        </p:spPr>
        <p:txBody>
          <a:bodyPr vert="horz" lIns="91440" tIns="45720" rIns="91440" bIns="45720" rtlCol="0" anchor="t">
            <a:normAutofit/>
          </a:bodyPr>
          <a:lstStyle/>
          <a:p>
            <a:pPr marL="0" indent="0">
              <a:buNone/>
            </a:pPr>
            <a:r>
              <a:rPr lang="en-US" sz="1800" dirty="0"/>
              <a:t>Discussions with professionals indicated that:</a:t>
            </a:r>
            <a:endParaRPr lang="en-US" sz="1800" dirty="0">
              <a:cs typeface="Calibri"/>
            </a:endParaRPr>
          </a:p>
          <a:p>
            <a:r>
              <a:rPr lang="en-US" sz="1800" dirty="0"/>
              <a:t>concerns expressed were generic rather than related to the specific families</a:t>
            </a:r>
            <a:endParaRPr lang="en-US" sz="1800" dirty="0">
              <a:cs typeface="Calibri"/>
            </a:endParaRPr>
          </a:p>
          <a:p>
            <a:r>
              <a:rPr lang="en-US" sz="1800" dirty="0"/>
              <a:t>the focus was on potential packages not actual support</a:t>
            </a:r>
            <a:endParaRPr lang="en-US" sz="1800" dirty="0">
              <a:cs typeface="Calibri"/>
            </a:endParaRPr>
          </a:p>
          <a:p>
            <a:r>
              <a:rPr lang="en-US" sz="1800" dirty="0"/>
              <a:t>concerns were speculative </a:t>
            </a:r>
            <a:endParaRPr lang="en-US" sz="1800" dirty="0">
              <a:cs typeface="Calibri"/>
            </a:endParaRPr>
          </a:p>
          <a:p>
            <a:r>
              <a:rPr lang="en-US" sz="1800" dirty="0"/>
              <a:t> higher standards were expected from parents while lower thresholds were applied</a:t>
            </a:r>
            <a:endParaRPr lang="en-US" sz="1800" dirty="0">
              <a:cs typeface="Calibri"/>
            </a:endParaRPr>
          </a:p>
          <a:p>
            <a:r>
              <a:rPr lang="en-US" sz="1800" dirty="0"/>
              <a:t>steps  in the process were skipped since the ‘outcome is inevitable’</a:t>
            </a:r>
            <a:endParaRPr lang="en-US" sz="1800" dirty="0">
              <a:cs typeface="Calibri"/>
            </a:endParaRPr>
          </a:p>
          <a:p>
            <a:r>
              <a:rPr lang="en-US" sz="1800" dirty="0"/>
              <a:t>long-term support was considered unacceptable/unfeasible</a:t>
            </a:r>
            <a:endParaRPr lang="en-US" sz="1800" dirty="0">
              <a:cs typeface="Calibri"/>
            </a:endParaRPr>
          </a:p>
          <a:p>
            <a:pPr marL="0"/>
            <a:endParaRPr lang="en-US" sz="1800" dirty="0">
              <a:cs typeface="Calibri"/>
            </a:endParaRPr>
          </a:p>
          <a:p>
            <a:pPr marL="0" indent="0">
              <a:buNone/>
            </a:pPr>
            <a:r>
              <a:rPr lang="en-US" sz="1800" dirty="0"/>
              <a:t>No analysis of:</a:t>
            </a:r>
            <a:endParaRPr lang="en-US" sz="1800" dirty="0">
              <a:cs typeface="Calibri" panose="020F0502020204030204"/>
            </a:endParaRPr>
          </a:p>
          <a:p>
            <a:r>
              <a:rPr lang="en-US" sz="1800" dirty="0"/>
              <a:t> perceived risks or options to address    </a:t>
            </a:r>
            <a:endParaRPr lang="en-US" sz="1800" dirty="0">
              <a:cs typeface="Calibri"/>
            </a:endParaRPr>
          </a:p>
          <a:p>
            <a:pPr marL="0" indent="0" algn="ctr">
              <a:buNone/>
            </a:pPr>
            <a:r>
              <a:rPr lang="en-US" sz="1800" dirty="0"/>
              <a:t> </a:t>
            </a:r>
            <a:r>
              <a:rPr lang="en-US" sz="1800" dirty="0">
                <a:solidFill>
                  <a:srgbClr val="C00000"/>
                </a:solidFill>
              </a:rPr>
              <a:t> ‘I wouldn't say there's any set process to identify risks from the support that's being offered, no.’  (SW1)</a:t>
            </a:r>
            <a:endParaRPr lang="en-US" sz="1800" dirty="0">
              <a:solidFill>
                <a:srgbClr val="C00000"/>
              </a:solidFill>
              <a:cs typeface="Calibri" panose="020F0502020204030204"/>
            </a:endParaRPr>
          </a:p>
          <a:p>
            <a:r>
              <a:rPr lang="en-US" sz="1800" dirty="0"/>
              <a:t>costs breakdown or cost benefit analysis (comparative cost of support in home v cost of removal - especially of multiple children) </a:t>
            </a:r>
            <a:endParaRPr lang="en-US" sz="1800" dirty="0">
              <a:cs typeface="Calibri"/>
            </a:endParaRPr>
          </a:p>
          <a:p>
            <a:r>
              <a:rPr lang="en-US" sz="1800" dirty="0"/>
              <a:t>impact in relation to age of children </a:t>
            </a:r>
            <a:endParaRPr lang="en-US" sz="1800" dirty="0">
              <a:cs typeface="Calibri"/>
            </a:endParaRPr>
          </a:p>
          <a:p>
            <a:endParaRPr lang="en-US" sz="1300" dirty="0"/>
          </a:p>
          <a:p>
            <a:endParaRPr lang="en-US" sz="1300" dirty="0"/>
          </a:p>
          <a:p>
            <a:endParaRPr lang="en-US" sz="1300" dirty="0"/>
          </a:p>
          <a:p>
            <a:endParaRPr lang="en-US" sz="1300" dirty="0"/>
          </a:p>
        </p:txBody>
      </p:sp>
      <p:sp>
        <p:nvSpPr>
          <p:cNvPr id="5" name="Footer Placeholder 4">
            <a:extLst>
              <a:ext uri="{FF2B5EF4-FFF2-40B4-BE49-F238E27FC236}">
                <a16:creationId xmlns:a16="http://schemas.microsoft.com/office/drawing/2014/main" id="{2E00D3B2-168D-5C93-1A95-4E50D239966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80234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1503EB-AAC4-2781-90CB-C3DDE87DAE6A}"/>
              </a:ext>
            </a:extLst>
          </p:cNvPr>
          <p:cNvSpPr>
            <a:spLocks noGrp="1"/>
          </p:cNvSpPr>
          <p:nvPr>
            <p:ph type="title"/>
          </p:nvPr>
        </p:nvSpPr>
        <p:spPr>
          <a:xfrm>
            <a:off x="838200" y="365125"/>
            <a:ext cx="10515600" cy="1325563"/>
          </a:xfrm>
        </p:spPr>
        <p:txBody>
          <a:bodyPr>
            <a:normAutofit/>
          </a:bodyPr>
          <a:lstStyle/>
          <a:p>
            <a:r>
              <a:rPr lang="en-GB">
                <a:cs typeface="Calibri Light"/>
              </a:rPr>
              <a:t> High level of support is too costly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726822-9CE0-769B-EDDE-5AF6F5483FD5}"/>
              </a:ext>
            </a:extLst>
          </p:cNvPr>
          <p:cNvSpPr>
            <a:spLocks noGrp="1"/>
          </p:cNvSpPr>
          <p:nvPr>
            <p:ph idx="1"/>
          </p:nvPr>
        </p:nvSpPr>
        <p:spPr>
          <a:xfrm>
            <a:off x="634285" y="1342668"/>
            <a:ext cx="10708783" cy="4834295"/>
          </a:xfrm>
        </p:spPr>
        <p:txBody>
          <a:bodyPr vert="horz" lIns="91440" tIns="45720" rIns="91440" bIns="45720" rtlCol="0" anchor="t">
            <a:normAutofit/>
          </a:bodyPr>
          <a:lstStyle/>
          <a:p>
            <a:pPr marL="0" indent="0">
              <a:buNone/>
            </a:pPr>
            <a:endParaRPr lang="en-GB" sz="1500"/>
          </a:p>
          <a:p>
            <a:pPr marL="0" indent="0">
              <a:buNone/>
            </a:pPr>
            <a:r>
              <a:rPr lang="en-GB" sz="2000" dirty="0">
                <a:cs typeface="Calibri"/>
              </a:rPr>
              <a:t>Cost is not sustainable:</a:t>
            </a:r>
            <a:endParaRPr lang="en-GB" sz="2000" dirty="0">
              <a:ea typeface="Calibri"/>
              <a:cs typeface="Calibri"/>
            </a:endParaRPr>
          </a:p>
          <a:p>
            <a:pPr marL="0" indent="0" algn="ctr">
              <a:buNone/>
            </a:pPr>
            <a:r>
              <a:rPr lang="en-GB" sz="2000" dirty="0">
                <a:solidFill>
                  <a:srgbClr val="C00000"/>
                </a:solidFill>
                <a:cs typeface="Calibri"/>
              </a:rPr>
              <a:t> ‘It simply isn’t sustainable or fundable, </a:t>
            </a:r>
          </a:p>
          <a:p>
            <a:pPr marL="0" indent="0" algn="ctr">
              <a:buNone/>
            </a:pPr>
            <a:r>
              <a:rPr lang="en-GB" sz="2000" dirty="0">
                <a:solidFill>
                  <a:srgbClr val="C00000"/>
                </a:solidFill>
                <a:cs typeface="Calibri"/>
              </a:rPr>
              <a:t>and so it’s often more in the question of the resource that it’s framed.’ (J4)</a:t>
            </a:r>
            <a:endParaRPr lang="en-GB" dirty="0"/>
          </a:p>
          <a:p>
            <a:pPr marL="0" indent="0" algn="ctr">
              <a:buNone/>
            </a:pPr>
            <a:r>
              <a:rPr lang="en-GB" sz="2000" dirty="0">
                <a:solidFill>
                  <a:srgbClr val="C00000"/>
                </a:solidFill>
                <a:cs typeface="Calibri"/>
              </a:rPr>
              <a:t>‘ … Also, considering what the resources are available to meet those needs. I know we so often say resources shouldn’t be an issue, you know, they’ve got to deliver, but I’m afraid, unfortunately …. very often the question in moving beyond the Care Order or the end of proceedings, is what is available, what’s on the table, what can be made available to these parents? And that has to be proportionate and do-able, viable, it has to be some viable support available that’s actually going to enable them to parent.’ (J6)</a:t>
            </a:r>
            <a:endParaRPr lang="en-GB" sz="2000" dirty="0">
              <a:solidFill>
                <a:srgbClr val="C00000"/>
              </a:solidFill>
              <a:ea typeface="Calibri"/>
              <a:cs typeface="Calibri"/>
            </a:endParaRPr>
          </a:p>
          <a:p>
            <a:pPr marL="0" indent="0">
              <a:buNone/>
            </a:pPr>
            <a:endParaRPr lang="en-GB" sz="1600" dirty="0">
              <a:solidFill>
                <a:srgbClr val="333333"/>
              </a:solidFill>
              <a:latin typeface="Calibri"/>
              <a:ea typeface="Calibri"/>
              <a:cs typeface="Segoe UI"/>
            </a:endParaRPr>
          </a:p>
          <a:p>
            <a:pPr marL="0" indent="0">
              <a:buNone/>
            </a:pPr>
            <a:r>
              <a:rPr lang="en-GB" sz="1800" dirty="0">
                <a:solidFill>
                  <a:srgbClr val="333333"/>
                </a:solidFill>
                <a:latin typeface="Calibri"/>
                <a:ea typeface="Calibri"/>
                <a:cs typeface="Segoe UI"/>
              </a:rPr>
              <a:t>We are awaiting with interest the Supreme Court's decision in a case involving the relevance of budgetary constraints to LA statutory duties. R (on the application of Imam) (Respondent) v London Borough of Croydon (Appellant)</a:t>
            </a:r>
            <a:endParaRPr lang="en-GB" sz="1800">
              <a:latin typeface="Calibri"/>
              <a:ea typeface="Calibri"/>
              <a:cs typeface="Calibri" panose="020F0502020204030204"/>
            </a:endParaRPr>
          </a:p>
          <a:p>
            <a:endParaRPr lang="en-GB" sz="2000" dirty="0">
              <a:ea typeface="Calibri"/>
              <a:cs typeface="Calibri"/>
            </a:endParaRPr>
          </a:p>
          <a:p>
            <a:pPr marL="0" indent="0">
              <a:buNone/>
            </a:pPr>
            <a:endParaRPr lang="en-GB" sz="2000" dirty="0">
              <a:solidFill>
                <a:srgbClr val="000000"/>
              </a:solidFill>
              <a:ea typeface="Calibri" panose="020F0502020204030204"/>
              <a:cs typeface="Calibri"/>
            </a:endParaRPr>
          </a:p>
          <a:p>
            <a:endParaRPr lang="en-GB" sz="1500">
              <a:cs typeface="Calibri"/>
            </a:endParaRPr>
          </a:p>
          <a:p>
            <a:endParaRPr lang="en-GB" sz="1500">
              <a:cs typeface="Calibri"/>
            </a:endParaRPr>
          </a:p>
          <a:p>
            <a:endParaRPr lang="en-GB" sz="1500">
              <a:cs typeface="Calibri"/>
            </a:endParaRPr>
          </a:p>
          <a:p>
            <a:endParaRPr lang="en-GB" sz="1500">
              <a:cs typeface="Calibri"/>
            </a:endParaRPr>
          </a:p>
        </p:txBody>
      </p:sp>
      <p:sp>
        <p:nvSpPr>
          <p:cNvPr id="4" name="Footer Placeholder 3">
            <a:extLst>
              <a:ext uri="{FF2B5EF4-FFF2-40B4-BE49-F238E27FC236}">
                <a16:creationId xmlns:a16="http://schemas.microsoft.com/office/drawing/2014/main" id="{306B8DC0-657A-D79A-78BA-00AA1DD72520}"/>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spTree>
    <p:extLst>
      <p:ext uri="{BB962C8B-B14F-4D97-AF65-F5344CB8AC3E}">
        <p14:creationId xmlns:p14="http://schemas.microsoft.com/office/powerpoint/2010/main" val="47734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A9EF17-0BD4-AED3-D782-92694BEA8F2D}"/>
              </a:ext>
            </a:extLst>
          </p:cNvPr>
          <p:cNvSpPr>
            <a:spLocks noGrp="1"/>
          </p:cNvSpPr>
          <p:nvPr>
            <p:ph type="title"/>
          </p:nvPr>
        </p:nvSpPr>
        <p:spPr>
          <a:xfrm>
            <a:off x="838200" y="365125"/>
            <a:ext cx="10515600" cy="1325563"/>
          </a:xfrm>
        </p:spPr>
        <p:txBody>
          <a:bodyPr>
            <a:normAutofit/>
          </a:bodyPr>
          <a:lstStyle/>
          <a:p>
            <a:r>
              <a:rPr lang="en-GB" dirty="0">
                <a:latin typeface="Calibri Light"/>
                <a:cs typeface="Calibri"/>
              </a:rPr>
              <a:t>It depends whose paying?</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3A79890-6E13-36B0-3045-3E3FFE463881}"/>
              </a:ext>
            </a:extLst>
          </p:cNvPr>
          <p:cNvSpPr>
            <a:spLocks noGrp="1"/>
          </p:cNvSpPr>
          <p:nvPr>
            <p:ph idx="1"/>
          </p:nvPr>
        </p:nvSpPr>
        <p:spPr>
          <a:xfrm>
            <a:off x="838200" y="1825625"/>
            <a:ext cx="10515600" cy="4351338"/>
          </a:xfrm>
        </p:spPr>
        <p:txBody>
          <a:bodyPr vert="horz" lIns="91440" tIns="45720" rIns="91440" bIns="45720" rtlCol="0" anchor="t">
            <a:normAutofit/>
          </a:bodyPr>
          <a:lstStyle/>
          <a:p>
            <a:endParaRPr lang="en-GB">
              <a:cs typeface="Calibri"/>
            </a:endParaRPr>
          </a:p>
          <a:p>
            <a:pPr marL="0" indent="0" algn="ctr">
              <a:buNone/>
            </a:pPr>
            <a:r>
              <a:rPr lang="en-GB" dirty="0">
                <a:solidFill>
                  <a:srgbClr val="C00000"/>
                </a:solidFill>
                <a:cs typeface="Calibri"/>
              </a:rPr>
              <a:t>‘It’s difficult, you know, in the wealthy or middle classes where substitute parenting is all too common by nannies and by full-time au pairs, it’s no scrutiny on to them because they can pay for it and, you know, whilst I appreciate there are concerns in respect of, in many cases, the child’s welfare, quite often in my view those welfare issues can be overcome by substituted parenting’. (B3)</a:t>
            </a:r>
          </a:p>
        </p:txBody>
      </p:sp>
      <p:sp>
        <p:nvSpPr>
          <p:cNvPr id="4" name="Footer Placeholder 3">
            <a:extLst>
              <a:ext uri="{FF2B5EF4-FFF2-40B4-BE49-F238E27FC236}">
                <a16:creationId xmlns:a16="http://schemas.microsoft.com/office/drawing/2014/main" id="{6F7A6E60-2F6D-2F4C-C0F3-16638911C468}"/>
              </a:ext>
            </a:extLst>
          </p:cNvPr>
          <p:cNvSpPr>
            <a:spLocks noGrp="1"/>
          </p:cNvSpPr>
          <p:nvPr>
            <p:ph type="ftr" sz="quarter" idx="11"/>
          </p:nvPr>
        </p:nvSpPr>
        <p:spPr>
          <a:xfrm>
            <a:off x="4038600" y="6356350"/>
            <a:ext cx="4114800" cy="365125"/>
          </a:xfrm>
        </p:spPr>
        <p:txBody>
          <a:bodyPr>
            <a:normAutofit/>
          </a:bodyPr>
          <a:lstStyle/>
          <a:p>
            <a:endParaRPr lang="en-US" dirty="0">
              <a:cs typeface="Calibri"/>
            </a:endParaRPr>
          </a:p>
        </p:txBody>
      </p:sp>
    </p:spTree>
    <p:extLst>
      <p:ext uri="{BB962C8B-B14F-4D97-AF65-F5344CB8AC3E}">
        <p14:creationId xmlns:p14="http://schemas.microsoft.com/office/powerpoint/2010/main" val="2138813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0A1CFF-DF5F-7859-87F3-C8198534C36C}"/>
              </a:ext>
            </a:extLst>
          </p:cNvPr>
          <p:cNvSpPr>
            <a:spLocks noGrp="1"/>
          </p:cNvSpPr>
          <p:nvPr>
            <p:ph type="title"/>
          </p:nvPr>
        </p:nvSpPr>
        <p:spPr>
          <a:xfrm>
            <a:off x="838200" y="365125"/>
            <a:ext cx="10515600" cy="1325563"/>
          </a:xfrm>
        </p:spPr>
        <p:txBody>
          <a:bodyPr>
            <a:normAutofit/>
          </a:bodyPr>
          <a:lstStyle/>
          <a:p>
            <a:r>
              <a:rPr lang="en-GB">
                <a:cs typeface="Calibri Light"/>
              </a:rPr>
              <a:t>Assumptions regarding a high level of parenting support and attachment</a:t>
            </a:r>
            <a:endParaRPr lang="en-GB"/>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3EA8F5-0CB9-396A-27CE-A4E1E0A9538A}"/>
              </a:ext>
            </a:extLst>
          </p:cNvPr>
          <p:cNvSpPr>
            <a:spLocks noGrp="1"/>
          </p:cNvSpPr>
          <p:nvPr>
            <p:ph idx="1"/>
          </p:nvPr>
        </p:nvSpPr>
        <p:spPr>
          <a:xfrm>
            <a:off x="838353" y="1685951"/>
            <a:ext cx="10755086" cy="4960937"/>
          </a:xfrm>
        </p:spPr>
        <p:txBody>
          <a:bodyPr vert="horz" lIns="91440" tIns="45720" rIns="91440" bIns="45720" rtlCol="0" anchor="t">
            <a:noAutofit/>
          </a:bodyPr>
          <a:lstStyle/>
          <a:p>
            <a:endParaRPr lang="en-GB" sz="1500" dirty="0">
              <a:cs typeface="Calibri"/>
            </a:endParaRPr>
          </a:p>
          <a:p>
            <a:pPr marL="0" indent="0">
              <a:buNone/>
            </a:pPr>
            <a:r>
              <a:rPr lang="en-GB" sz="2000" dirty="0">
                <a:cs typeface="Calibri"/>
              </a:rPr>
              <a:t>High level of support would mean children would be in an 'artificial environment' and they would not have a </a:t>
            </a:r>
            <a:r>
              <a:rPr lang="en-GB" sz="2000" dirty="0">
                <a:solidFill>
                  <a:srgbClr val="C00000"/>
                </a:solidFill>
                <a:cs typeface="Calibri"/>
              </a:rPr>
              <a:t>‘Normal childhood’:</a:t>
            </a:r>
            <a:endParaRPr lang="en-GB" sz="2000" dirty="0">
              <a:ea typeface="Calibri"/>
              <a:cs typeface="Calibri"/>
            </a:endParaRPr>
          </a:p>
          <a:p>
            <a:pPr marL="0" indent="0">
              <a:buNone/>
            </a:pPr>
            <a:endParaRPr lang="en-GB" sz="2000" dirty="0">
              <a:cs typeface="Calibri"/>
            </a:endParaRPr>
          </a:p>
          <a:p>
            <a:pPr marL="0" indent="0" algn="ctr">
              <a:buNone/>
            </a:pPr>
            <a:r>
              <a:rPr lang="en-GB" sz="2000" dirty="0">
                <a:solidFill>
                  <a:srgbClr val="C00000"/>
                </a:solidFill>
                <a:cs typeface="Calibri"/>
              </a:rPr>
              <a:t>‘I think it’s the degree of intrusion. You know, that in the child's home habitat, which means that they don't know who's coming in, when, for what purpose. Because all of those decisions aren't made by them, they're made for them at a point where the communication with the child or the child's comprehension is unclear.’</a:t>
            </a:r>
            <a:r>
              <a:rPr lang="en-GB" sz="2000" dirty="0">
                <a:cs typeface="Calibri"/>
              </a:rPr>
              <a:t> </a:t>
            </a:r>
            <a:r>
              <a:rPr lang="en-GB" sz="2000" dirty="0">
                <a:solidFill>
                  <a:srgbClr val="C00000"/>
                </a:solidFill>
                <a:cs typeface="Calibri"/>
              </a:rPr>
              <a:t>(B4)</a:t>
            </a:r>
            <a:endParaRPr lang="en-GB" sz="2000" dirty="0">
              <a:solidFill>
                <a:srgbClr val="C00000"/>
              </a:solidFill>
              <a:ea typeface="Calibri"/>
              <a:cs typeface="Calibri"/>
            </a:endParaRPr>
          </a:p>
          <a:p>
            <a:pPr marL="0" indent="0" algn="ctr">
              <a:buNone/>
            </a:pPr>
            <a:endParaRPr lang="en-GB" sz="2000" dirty="0">
              <a:cs typeface="Calibri"/>
            </a:endParaRPr>
          </a:p>
          <a:p>
            <a:pPr marL="0" indent="0">
              <a:buNone/>
            </a:pPr>
            <a:r>
              <a:rPr lang="en-GB" sz="2000" dirty="0">
                <a:cs typeface="Calibri"/>
              </a:rPr>
              <a:t>Assumption that the children would have attachment issues if a high level of support was provided to their parents.</a:t>
            </a:r>
            <a:endParaRPr lang="en-GB" sz="2000" dirty="0">
              <a:ea typeface="Calibri"/>
              <a:cs typeface="Calibri"/>
            </a:endParaRPr>
          </a:p>
          <a:p>
            <a:pPr marL="0" indent="0" algn="ctr">
              <a:buNone/>
            </a:pPr>
            <a:r>
              <a:rPr lang="en-GB" sz="2000" dirty="0">
                <a:solidFill>
                  <a:srgbClr val="C00000"/>
                </a:solidFill>
                <a:latin typeface="Arial"/>
                <a:cs typeface="Arial"/>
              </a:rPr>
              <a:t>‘</a:t>
            </a:r>
            <a:r>
              <a:rPr lang="en-GB" sz="2000" dirty="0">
                <a:solidFill>
                  <a:srgbClr val="C00000"/>
                </a:solidFill>
                <a:cs typeface="Calibri"/>
              </a:rPr>
              <a:t>But there comes a point when the court has to recognise that the children are not really being brought up by their parents in any conventional sense and that, having so many professionals involved in their lives, is more harmful to them than having a single parenting figure who’s able to meet their needs consistently and who will remain in that role in the long term.’ (J5)</a:t>
            </a:r>
            <a:endParaRPr lang="en-GB" sz="2000" dirty="0">
              <a:solidFill>
                <a:srgbClr val="C00000"/>
              </a:solidFill>
              <a:ea typeface="Calibri"/>
              <a:cs typeface="Calibri"/>
            </a:endParaRPr>
          </a:p>
        </p:txBody>
      </p:sp>
      <p:sp>
        <p:nvSpPr>
          <p:cNvPr id="4" name="Footer Placeholder 3">
            <a:extLst>
              <a:ext uri="{FF2B5EF4-FFF2-40B4-BE49-F238E27FC236}">
                <a16:creationId xmlns:a16="http://schemas.microsoft.com/office/drawing/2014/main" id="{034630AF-4B36-61F7-BC4B-BBF595C3E268}"/>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a:cs typeface="Calibri"/>
            </a:endParaRPr>
          </a:p>
        </p:txBody>
      </p:sp>
    </p:spTree>
    <p:extLst>
      <p:ext uri="{BB962C8B-B14F-4D97-AF65-F5344CB8AC3E}">
        <p14:creationId xmlns:p14="http://schemas.microsoft.com/office/powerpoint/2010/main" val="239735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B985E2-E1C8-4DA7-28F5-65D5725233A9}"/>
              </a:ext>
            </a:extLst>
          </p:cNvPr>
          <p:cNvSpPr>
            <a:spLocks noGrp="1"/>
          </p:cNvSpPr>
          <p:nvPr>
            <p:ph type="title"/>
          </p:nvPr>
        </p:nvSpPr>
        <p:spPr>
          <a:xfrm>
            <a:off x="838200" y="365125"/>
            <a:ext cx="10515600" cy="1325563"/>
          </a:xfrm>
        </p:spPr>
        <p:txBody>
          <a:bodyPr>
            <a:normAutofit/>
          </a:bodyPr>
          <a:lstStyle/>
          <a:p>
            <a:r>
              <a:rPr lang="en-GB" dirty="0">
                <a:cs typeface="Calibri Light"/>
              </a:rPr>
              <a:t>Confirmation bias</a:t>
            </a:r>
            <a:endParaRPr lang="en-GB"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EB6324-A724-8AED-E38B-5ED6B812A7E1}"/>
              </a:ext>
            </a:extLst>
          </p:cNvPr>
          <p:cNvSpPr>
            <a:spLocks noGrp="1"/>
          </p:cNvSpPr>
          <p:nvPr>
            <p:ph idx="1"/>
          </p:nvPr>
        </p:nvSpPr>
        <p:spPr>
          <a:xfrm>
            <a:off x="838200" y="1825625"/>
            <a:ext cx="10515600" cy="4351338"/>
          </a:xfrm>
        </p:spPr>
        <p:txBody>
          <a:bodyPr vert="horz" lIns="91440" tIns="45720" rIns="91440" bIns="45720" rtlCol="0" anchor="t">
            <a:normAutofit/>
          </a:bodyPr>
          <a:lstStyle/>
          <a:p>
            <a:endParaRPr lang="en-GB"/>
          </a:p>
          <a:p>
            <a:pPr marL="0" indent="0" algn="ctr">
              <a:buNone/>
            </a:pPr>
            <a:r>
              <a:rPr lang="en-GB" dirty="0">
                <a:solidFill>
                  <a:srgbClr val="C00000"/>
                </a:solidFill>
                <a:ea typeface="+mn-lt"/>
                <a:cs typeface="+mn-lt"/>
              </a:rPr>
              <a:t>‘It's almost a form of confirmation bias, where there is a... the local authority, you know, are challenged on whether they have... worked in accordance with for example good practice guidance, or they've been challenged on the level of support, or they've been challenged on.. their methodology around teaching. And they say, “Well, all those things being equal, even if we had done all those things, the level of support required would have been substituted parenting.”‘ (B) </a:t>
            </a:r>
            <a:endParaRPr lang="en-GB" dirty="0">
              <a:solidFill>
                <a:srgbClr val="C00000"/>
              </a:solidFill>
              <a:cs typeface="Calibri"/>
            </a:endParaRPr>
          </a:p>
        </p:txBody>
      </p:sp>
      <p:sp>
        <p:nvSpPr>
          <p:cNvPr id="4" name="Footer Placeholder 3">
            <a:extLst>
              <a:ext uri="{FF2B5EF4-FFF2-40B4-BE49-F238E27FC236}">
                <a16:creationId xmlns:a16="http://schemas.microsoft.com/office/drawing/2014/main" id="{697FADDB-6964-7FD8-2309-ADF88BFA757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Substituted Parenting post-launch webinar June 2023</a:t>
            </a:r>
            <a:endParaRPr lang="en-GB"/>
          </a:p>
        </p:txBody>
      </p:sp>
    </p:spTree>
    <p:extLst>
      <p:ext uri="{BB962C8B-B14F-4D97-AF65-F5344CB8AC3E}">
        <p14:creationId xmlns:p14="http://schemas.microsoft.com/office/powerpoint/2010/main" val="3639062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6A955C0-2A8B-5C9A-AC7D-A9CE00C593BA}"/>
              </a:ext>
            </a:extLst>
          </p:cNvPr>
          <p:cNvSpPr>
            <a:spLocks noGrp="1"/>
          </p:cNvSpPr>
          <p:nvPr>
            <p:ph type="title"/>
          </p:nvPr>
        </p:nvSpPr>
        <p:spPr>
          <a:xfrm>
            <a:off x="838200" y="365125"/>
            <a:ext cx="10515600" cy="1325563"/>
          </a:xfrm>
        </p:spPr>
        <p:txBody>
          <a:bodyPr>
            <a:normAutofit/>
          </a:bodyPr>
          <a:lstStyle/>
          <a:p>
            <a:r>
              <a:rPr lang="en-GB" dirty="0">
                <a:cs typeface="Calibri Light"/>
              </a:rPr>
              <a:t>Social engineering related to the parent's 'label'?</a:t>
            </a:r>
            <a:endParaRPr lang="en-GB"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5D5F3CE-DD3D-669A-739A-236FE7B701C7}"/>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lgn="ctr">
              <a:buNone/>
            </a:pPr>
            <a:r>
              <a:rPr lang="en-GB" sz="2200" dirty="0">
                <a:solidFill>
                  <a:srgbClr val="C00000"/>
                </a:solidFill>
                <a:ea typeface="+mn-lt"/>
                <a:cs typeface="+mn-lt"/>
              </a:rPr>
              <a:t>‘But of course, it smacks horribly of social engineering and further discrimination and telling disabled people they're worthless, you can't even have a child’. (B) </a:t>
            </a:r>
            <a:endParaRPr lang="en-US" sz="2200" dirty="0">
              <a:solidFill>
                <a:srgbClr val="C00000"/>
              </a:solidFill>
              <a:cs typeface="Calibri"/>
            </a:endParaRPr>
          </a:p>
          <a:p>
            <a:pPr algn="ctr"/>
            <a:endParaRPr lang="en-GB" sz="2200" dirty="0">
              <a:solidFill>
                <a:srgbClr val="C00000"/>
              </a:solidFill>
              <a:cs typeface="Calibri"/>
            </a:endParaRPr>
          </a:p>
          <a:p>
            <a:pPr marL="0" indent="0" algn="ctr">
              <a:buNone/>
            </a:pPr>
            <a:r>
              <a:rPr lang="en-GB" sz="2200" dirty="0">
                <a:solidFill>
                  <a:srgbClr val="C00000"/>
                </a:solidFill>
                <a:ea typeface="+mn-lt"/>
                <a:cs typeface="+mn-lt"/>
              </a:rPr>
              <a:t>'Is it because the extent of their disability is such, their learning disability is such that they cannot parent or is it, one hopes it is not, because they are being labelled with a derogatory label?’ (J)</a:t>
            </a:r>
            <a:endParaRPr lang="en-GB" sz="2200" dirty="0">
              <a:solidFill>
                <a:srgbClr val="C00000"/>
              </a:solidFill>
              <a:cs typeface="Calibri"/>
            </a:endParaRPr>
          </a:p>
          <a:p>
            <a:pPr algn="ctr"/>
            <a:endParaRPr lang="en-GB" sz="2200" dirty="0">
              <a:solidFill>
                <a:srgbClr val="C00000"/>
              </a:solidFill>
              <a:cs typeface="Calibri"/>
            </a:endParaRPr>
          </a:p>
          <a:p>
            <a:pPr marL="0" indent="0" algn="ctr">
              <a:buNone/>
            </a:pPr>
            <a:r>
              <a:rPr lang="en-GB" sz="2200" dirty="0">
                <a:solidFill>
                  <a:srgbClr val="C00000"/>
                </a:solidFill>
                <a:ea typeface="+mn-lt"/>
                <a:cs typeface="+mn-lt"/>
              </a:rPr>
              <a:t>‘It would appear to me that there is a government policy or a social policy that those with learning disabilities at the severe end simply just shouldn’t be allowed to care for their children because the state, it appears to me, is not prepared to entertain substitute parenting because so far, the argument seems to be that it’s not in the child’s best interests. (B) </a:t>
            </a:r>
            <a:endParaRPr lang="en-GB" sz="2200" dirty="0">
              <a:solidFill>
                <a:srgbClr val="C00000"/>
              </a:solidFill>
              <a:cs typeface="Calibri"/>
            </a:endParaRPr>
          </a:p>
          <a:p>
            <a:pPr marL="0" indent="0" algn="ctr">
              <a:buNone/>
            </a:pPr>
            <a:endParaRPr lang="en-GB" sz="2200" dirty="0">
              <a:solidFill>
                <a:srgbClr val="C00000"/>
              </a:solidFill>
              <a:cs typeface="Calibri"/>
            </a:endParaRPr>
          </a:p>
        </p:txBody>
      </p:sp>
      <p:sp>
        <p:nvSpPr>
          <p:cNvPr id="4" name="Footer Placeholder 3">
            <a:extLst>
              <a:ext uri="{FF2B5EF4-FFF2-40B4-BE49-F238E27FC236}">
                <a16:creationId xmlns:a16="http://schemas.microsoft.com/office/drawing/2014/main" id="{85B8B496-2130-C844-8C91-67C82F9176B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Substituted Parenting post-launch webinar June 2023</a:t>
            </a:r>
            <a:endParaRPr lang="en-GB"/>
          </a:p>
        </p:txBody>
      </p:sp>
    </p:spTree>
    <p:extLst>
      <p:ext uri="{BB962C8B-B14F-4D97-AF65-F5344CB8AC3E}">
        <p14:creationId xmlns:p14="http://schemas.microsoft.com/office/powerpoint/2010/main" val="232030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4B3ED-46EA-CCD8-9E65-3B6BB1791474}"/>
              </a:ext>
            </a:extLst>
          </p:cNvPr>
          <p:cNvSpPr>
            <a:spLocks noGrp="1"/>
          </p:cNvSpPr>
          <p:nvPr>
            <p:ph type="title"/>
          </p:nvPr>
        </p:nvSpPr>
        <p:spPr>
          <a:xfrm>
            <a:off x="838200" y="365125"/>
            <a:ext cx="10515600" cy="1325563"/>
          </a:xfrm>
        </p:spPr>
        <p:txBody>
          <a:bodyPr>
            <a:normAutofit/>
          </a:bodyPr>
          <a:lstStyle/>
          <a:p>
            <a:r>
              <a:rPr lang="en-GB" sz="5400"/>
              <a:t>Why we undertook this study</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779B28-9074-F566-7A65-FD701D3C7BB1}"/>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GB" sz="2200" dirty="0"/>
              <a:t>Published judgments showed children were being removed on the basis that support would amount to 'substituted parenting' which was said to be harmful e.g. </a:t>
            </a:r>
            <a:endParaRPr lang="en-GB" sz="2200" dirty="0">
              <a:ea typeface="+mj-ea"/>
              <a:cs typeface="+mj-cs"/>
            </a:endParaRPr>
          </a:p>
          <a:p>
            <a:pPr lvl="1">
              <a:buFont typeface="Courier New" panose="020B0604020202020204" pitchFamily="34" charset="0"/>
              <a:buChar char="o"/>
            </a:pPr>
            <a:r>
              <a:rPr lang="en-GB" sz="2200" dirty="0">
                <a:ea typeface="+mj-ea"/>
                <a:cs typeface="+mj-cs"/>
              </a:rPr>
              <a:t>A Local Authority v G (Parent with Learning Disability) [2017] EWFC B94</a:t>
            </a:r>
            <a:endParaRPr lang="en-GB" sz="2200">
              <a:ea typeface="Calibri" panose="020F0502020204030204"/>
              <a:cs typeface="Calibri"/>
            </a:endParaRPr>
          </a:p>
          <a:p>
            <a:pPr lvl="1">
              <a:buFont typeface="Courier New" panose="020B0604020202020204" pitchFamily="34" charset="0"/>
              <a:buChar char="o"/>
            </a:pPr>
            <a:r>
              <a:rPr lang="en-GB" sz="2200" dirty="0">
                <a:ea typeface="+mj-ea"/>
                <a:cs typeface="+mj-cs"/>
              </a:rPr>
              <a:t>PQR (Supported Parenting for Learning Disabled Parents) </a:t>
            </a:r>
            <a:br>
              <a:rPr lang="en-GB" sz="2200" dirty="0">
                <a:ea typeface="+mj-ea"/>
                <a:cs typeface="+mj-cs"/>
              </a:rPr>
            </a:br>
            <a:r>
              <a:rPr lang="en-GB" sz="2200" dirty="0">
                <a:ea typeface="+mj-ea"/>
                <a:cs typeface="+mj-cs"/>
              </a:rPr>
              <a:t>[2018] EWFC B72 (30 October 2018)</a:t>
            </a:r>
            <a:endParaRPr lang="en-GB" sz="2200" dirty="0">
              <a:ea typeface="Calibri" panose="020F0502020204030204"/>
              <a:cs typeface="Calibri"/>
            </a:endParaRPr>
          </a:p>
          <a:p>
            <a:pPr lvl="1">
              <a:buFont typeface="Courier New" panose="020B0604020202020204" pitchFamily="34" charset="0"/>
              <a:buChar char="o"/>
            </a:pPr>
            <a:r>
              <a:rPr lang="en-GB" sz="2200" dirty="0">
                <a:ea typeface="Times New Roman" panose="02020603050405020304" pitchFamily="18" charset="0"/>
                <a:cs typeface="Times New Roman"/>
              </a:rPr>
              <a:t>Re D (Adoption) (No 3)</a:t>
            </a:r>
            <a:r>
              <a:rPr lang="en-GB" sz="2200" i="1" dirty="0">
                <a:ea typeface="Times New Roman" panose="02020603050405020304" pitchFamily="18" charset="0"/>
                <a:cs typeface="Times New Roman"/>
              </a:rPr>
              <a:t> </a:t>
            </a:r>
            <a:r>
              <a:rPr lang="en-GB" sz="2200" dirty="0">
                <a:ea typeface="Times New Roman" panose="02020603050405020304" pitchFamily="18" charset="0"/>
                <a:cs typeface="Times New Roman"/>
              </a:rPr>
              <a:t>[2016] EWFC 1 referred to ‘parenting by others’</a:t>
            </a:r>
            <a:r>
              <a:rPr lang="en-GB" sz="2200" dirty="0">
                <a:ea typeface="Calibri"/>
                <a:cs typeface="Calibri"/>
              </a:rPr>
              <a:t>.</a:t>
            </a:r>
          </a:p>
          <a:p>
            <a:pPr lvl="1">
              <a:buFont typeface="Courier New" panose="020B0604020202020204" pitchFamily="34" charset="0"/>
              <a:buChar char="o"/>
            </a:pPr>
            <a:endParaRPr lang="en-GB" sz="2200" dirty="0"/>
          </a:p>
          <a:p>
            <a:r>
              <a:rPr lang="en-GB" sz="2200" dirty="0"/>
              <a:t>Speculative concerns – theoretical support packages - lack of analysis and options to address perceived risk of ‘substituted parenting’</a:t>
            </a:r>
            <a:endParaRPr lang="en-GB" sz="2200" dirty="0">
              <a:cs typeface="Calibri"/>
            </a:endParaRPr>
          </a:p>
          <a:p>
            <a:endParaRPr lang="en-GB" sz="2200"/>
          </a:p>
          <a:p>
            <a:endParaRPr lang="en-GB" sz="2200"/>
          </a:p>
          <a:p>
            <a:endParaRPr lang="en-GB" sz="2200"/>
          </a:p>
        </p:txBody>
      </p:sp>
      <p:sp>
        <p:nvSpPr>
          <p:cNvPr id="4" name="Footer Placeholder 3">
            <a:extLst>
              <a:ext uri="{FF2B5EF4-FFF2-40B4-BE49-F238E27FC236}">
                <a16:creationId xmlns:a16="http://schemas.microsoft.com/office/drawing/2014/main" id="{D4443034-753A-0BA6-40CE-A60239BFF1D4}"/>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spTree>
    <p:extLst>
      <p:ext uri="{BB962C8B-B14F-4D97-AF65-F5344CB8AC3E}">
        <p14:creationId xmlns:p14="http://schemas.microsoft.com/office/powerpoint/2010/main" val="320654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CF8F2-6416-237E-00FB-72EDC9B33BA3}"/>
              </a:ext>
            </a:extLst>
          </p:cNvPr>
          <p:cNvSpPr>
            <a:spLocks noGrp="1"/>
          </p:cNvSpPr>
          <p:nvPr>
            <p:ph type="title"/>
          </p:nvPr>
        </p:nvSpPr>
        <p:spPr>
          <a:xfrm>
            <a:off x="838200" y="365125"/>
            <a:ext cx="10515600" cy="1325563"/>
          </a:xfrm>
        </p:spPr>
        <p:txBody>
          <a:bodyPr>
            <a:normAutofit/>
          </a:bodyPr>
          <a:lstStyle/>
          <a:p>
            <a:r>
              <a:rPr lang="en-GB" sz="5400">
                <a:cs typeface="Calibri Light"/>
              </a:rPr>
              <a:t>Recommendations: Use of term</a:t>
            </a:r>
            <a:endParaRPr lang="en-GB" sz="54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6CCC58-4E9E-5AAE-237C-3B3677F243FC}"/>
              </a:ext>
            </a:extLst>
          </p:cNvPr>
          <p:cNvSpPr>
            <a:spLocks noGrp="1"/>
          </p:cNvSpPr>
          <p:nvPr>
            <p:ph idx="1"/>
          </p:nvPr>
        </p:nvSpPr>
        <p:spPr>
          <a:xfrm>
            <a:off x="838200" y="1929384"/>
            <a:ext cx="10515600" cy="4251960"/>
          </a:xfrm>
        </p:spPr>
        <p:txBody>
          <a:bodyPr vert="horz" lIns="91440" tIns="45720" rIns="91440" bIns="45720" rtlCol="0" anchor="t">
            <a:normAutofit/>
          </a:bodyPr>
          <a:lstStyle/>
          <a:p>
            <a:endParaRPr lang="en-GB" sz="2200">
              <a:cs typeface="Calibri" panose="020F0502020204030204"/>
            </a:endParaRPr>
          </a:p>
          <a:p>
            <a:pPr marL="0" indent="0">
              <a:buNone/>
            </a:pPr>
            <a:r>
              <a:rPr lang="en-GB" sz="2200" dirty="0">
                <a:ea typeface="+mn-lt"/>
                <a:cs typeface="+mn-lt"/>
              </a:rPr>
              <a:t>RECOMMENDATION 1: </a:t>
            </a:r>
          </a:p>
          <a:p>
            <a:pPr marL="0" indent="0">
              <a:buNone/>
            </a:pPr>
            <a:r>
              <a:rPr lang="en-GB" sz="2000" dirty="0">
                <a:ea typeface="+mn-lt"/>
                <a:cs typeface="+mn-lt"/>
              </a:rPr>
              <a:t>In the absence of any commonly agreed definition or understanding of the term ‘substituted parenting’, its use (and that of similar terms) should be </a:t>
            </a:r>
            <a:r>
              <a:rPr lang="en-GB" sz="2000" dirty="0">
                <a:solidFill>
                  <a:srgbClr val="C00000"/>
                </a:solidFill>
                <a:ea typeface="+mn-lt"/>
                <a:cs typeface="+mn-lt"/>
              </a:rPr>
              <a:t>avoided</a:t>
            </a:r>
            <a:r>
              <a:rPr lang="en-GB" sz="2000" dirty="0">
                <a:ea typeface="+mn-lt"/>
                <a:cs typeface="+mn-lt"/>
              </a:rPr>
              <a:t>. Instead, reference might, for example, be made to ‘extensive support’, coupled with an explanation of the specific aspects of the support package considered to be problematic and for which no options can be found to adequately address those risks identified.</a:t>
            </a:r>
            <a:endParaRPr lang="en-GB" sz="2000" dirty="0">
              <a:cs typeface="Calibri" panose="020F0502020204030204"/>
            </a:endParaRPr>
          </a:p>
        </p:txBody>
      </p:sp>
      <p:sp>
        <p:nvSpPr>
          <p:cNvPr id="4" name="Footer Placeholder 3">
            <a:extLst>
              <a:ext uri="{FF2B5EF4-FFF2-40B4-BE49-F238E27FC236}">
                <a16:creationId xmlns:a16="http://schemas.microsoft.com/office/drawing/2014/main" id="{4B17FFA5-FEA7-10E9-2DE5-FA51F4509BCF}"/>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a:cs typeface="Calibri"/>
            </a:endParaRPr>
          </a:p>
        </p:txBody>
      </p:sp>
    </p:spTree>
    <p:extLst>
      <p:ext uri="{BB962C8B-B14F-4D97-AF65-F5344CB8AC3E}">
        <p14:creationId xmlns:p14="http://schemas.microsoft.com/office/powerpoint/2010/main" val="306744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B93B00-217E-A00A-900D-3013F3E0F2DC}"/>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GB" sz="3200" dirty="0">
                <a:ea typeface="+mj-lt"/>
                <a:cs typeface="+mj-lt"/>
              </a:rPr>
              <a:t>Recommendations: Identification of options to address the perceived risk of the proposed support amounting to ‘substituted parenting’</a:t>
            </a:r>
            <a:endParaRPr lang="en-GB" sz="3200">
              <a:ea typeface="Calibri Light"/>
              <a:cs typeface="Calibri Light"/>
            </a:endParaRPr>
          </a:p>
          <a:p>
            <a:endParaRPr lang="en-GB" sz="2600">
              <a:cs typeface="Calibri Light"/>
            </a:endParaRP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BCCE36-1CDA-25AB-E93A-A7DC51BB6D81}"/>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GB" sz="2000" dirty="0">
                <a:cs typeface="Calibri"/>
              </a:rPr>
              <a:t>RECOMMENDATION 2: Where a concern is expressed that a proposed support package will amount  to ‘substituted parenting’, the professional should </a:t>
            </a:r>
            <a:r>
              <a:rPr lang="en-GB" sz="2000" dirty="0">
                <a:solidFill>
                  <a:srgbClr val="C00000"/>
                </a:solidFill>
                <a:cs typeface="Calibri"/>
              </a:rPr>
              <a:t>a) identify which specific elements of the support package are potentially problematic b) assess the likelihood and impact of the risk in relation to each specific element c) identify options to address / reduce / eliminate / manage each of the identified risks and d) trial the options, where possible.</a:t>
            </a:r>
            <a:r>
              <a:rPr lang="en-GB" sz="2000" dirty="0">
                <a:cs typeface="Calibri"/>
              </a:rPr>
              <a:t> </a:t>
            </a:r>
            <a:endParaRPr lang="en-US" sz="2000" dirty="0">
              <a:cs typeface="Calibri"/>
            </a:endParaRPr>
          </a:p>
          <a:p>
            <a:pPr marL="0" indent="0">
              <a:buNone/>
            </a:pPr>
            <a:r>
              <a:rPr lang="en-GB" sz="2000" dirty="0">
                <a:cs typeface="Calibri"/>
              </a:rPr>
              <a:t>This analysis should be specific to the adults and children of the particular family concerned; it should not be conducted as a generic, theoretical exercise. See Appendix 1 for an example of an analysis template.</a:t>
            </a:r>
          </a:p>
          <a:p>
            <a:pPr marL="0" indent="0">
              <a:buNone/>
            </a:pPr>
            <a:r>
              <a:rPr lang="en-GB" sz="2000" dirty="0">
                <a:cs typeface="Calibri"/>
              </a:rPr>
              <a:t>Professionals, particularly those who are less experienced in working with parents with LD, may need  support from appropriately experienced colleagues to perform this rigorous, evidence-based analysis so that it can withstand scrutiny. </a:t>
            </a:r>
          </a:p>
          <a:p>
            <a:pPr marL="0" indent="0">
              <a:buNone/>
            </a:pPr>
            <a:r>
              <a:rPr lang="en-GB" sz="2000" dirty="0">
                <a:cs typeface="Calibri"/>
              </a:rPr>
              <a:t>Consideration should be given to whether the risk can be managed, in the first instance, rather than immediately and principally relied upon as the rationale for removal.</a:t>
            </a:r>
          </a:p>
          <a:p>
            <a:endParaRPr lang="en-GB" sz="1700">
              <a:cs typeface="Calibri"/>
            </a:endParaRPr>
          </a:p>
        </p:txBody>
      </p:sp>
      <p:sp>
        <p:nvSpPr>
          <p:cNvPr id="4" name="Footer Placeholder 3">
            <a:extLst>
              <a:ext uri="{FF2B5EF4-FFF2-40B4-BE49-F238E27FC236}">
                <a16:creationId xmlns:a16="http://schemas.microsoft.com/office/drawing/2014/main" id="{560A3F97-96B4-F7FE-239B-9016C0DC66C4}"/>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a:cs typeface="Calibri"/>
            </a:endParaRPr>
          </a:p>
        </p:txBody>
      </p:sp>
    </p:spTree>
    <p:extLst>
      <p:ext uri="{BB962C8B-B14F-4D97-AF65-F5344CB8AC3E}">
        <p14:creationId xmlns:p14="http://schemas.microsoft.com/office/powerpoint/2010/main" val="47777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89C21-8806-7071-ABFD-4F60CE801328}"/>
              </a:ext>
            </a:extLst>
          </p:cNvPr>
          <p:cNvSpPr>
            <a:spLocks noGrp="1"/>
          </p:cNvSpPr>
          <p:nvPr>
            <p:ph type="title"/>
          </p:nvPr>
        </p:nvSpPr>
        <p:spPr>
          <a:xfrm>
            <a:off x="838200" y="365125"/>
            <a:ext cx="10515600" cy="1325563"/>
          </a:xfrm>
        </p:spPr>
        <p:txBody>
          <a:bodyPr>
            <a:normAutofit/>
          </a:bodyPr>
          <a:lstStyle/>
          <a:p>
            <a:r>
              <a:rPr lang="en-GB" sz="5000">
                <a:cs typeface="Calibri Light"/>
              </a:rPr>
              <a:t>Recommendation: Attachment theory</a:t>
            </a:r>
            <a:endParaRPr lang="en-GB" sz="50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3E2721-32D8-1901-071A-5C3E1D556943}"/>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endParaRPr lang="en-GB" sz="2200">
              <a:cs typeface="Calibri" panose="020F0502020204030204"/>
            </a:endParaRPr>
          </a:p>
          <a:p>
            <a:pPr marL="0" indent="0">
              <a:buNone/>
            </a:pPr>
            <a:r>
              <a:rPr lang="en-GB" sz="2200" dirty="0">
                <a:ea typeface="+mn-lt"/>
                <a:cs typeface="+mn-lt"/>
              </a:rPr>
              <a:t>RECOMMENDATION 3: </a:t>
            </a:r>
          </a:p>
          <a:p>
            <a:pPr marL="0" indent="0">
              <a:buNone/>
            </a:pPr>
            <a:r>
              <a:rPr lang="en-GB" sz="2200" dirty="0">
                <a:ea typeface="+mn-lt"/>
                <a:cs typeface="+mn-lt"/>
              </a:rPr>
              <a:t>Where there is significant reliance on attachment/</a:t>
            </a:r>
            <a:r>
              <a:rPr lang="en-GB" sz="2200" err="1">
                <a:ea typeface="+mn-lt"/>
                <a:cs typeface="+mn-lt"/>
              </a:rPr>
              <a:t>attunement</a:t>
            </a:r>
            <a:r>
              <a:rPr lang="en-GB" sz="2200" dirty="0">
                <a:ea typeface="+mn-lt"/>
                <a:cs typeface="+mn-lt"/>
              </a:rPr>
              <a:t> to justify a child’s removal, there must be robust evidence that </a:t>
            </a:r>
          </a:p>
          <a:p>
            <a:pPr marL="0" indent="0">
              <a:buNone/>
            </a:pPr>
            <a:r>
              <a:rPr lang="en-GB" sz="2200" dirty="0">
                <a:ea typeface="+mn-lt"/>
                <a:cs typeface="+mn-lt"/>
              </a:rPr>
              <a:t>a) the</a:t>
            </a:r>
            <a:r>
              <a:rPr lang="en-GB" sz="2200" dirty="0">
                <a:solidFill>
                  <a:srgbClr val="C00000"/>
                </a:solidFill>
                <a:ea typeface="+mn-lt"/>
                <a:cs typeface="+mn-lt"/>
              </a:rPr>
              <a:t> report writer has the appropriate training,</a:t>
            </a:r>
            <a:r>
              <a:rPr lang="en-GB" sz="2200" dirty="0">
                <a:ea typeface="+mn-lt"/>
                <a:cs typeface="+mn-lt"/>
              </a:rPr>
              <a:t> qualification or expertise to make the assertion and </a:t>
            </a:r>
            <a:endParaRPr lang="en-GB" sz="2200">
              <a:ea typeface="+mn-lt"/>
              <a:cs typeface="+mn-lt"/>
            </a:endParaRPr>
          </a:p>
          <a:p>
            <a:pPr marL="0" indent="0">
              <a:buNone/>
            </a:pPr>
            <a:r>
              <a:rPr lang="en-GB" sz="2200" dirty="0">
                <a:ea typeface="+mn-lt"/>
                <a:cs typeface="+mn-lt"/>
              </a:rPr>
              <a:t>b) options have been explored to </a:t>
            </a:r>
            <a:r>
              <a:rPr lang="en-GB" sz="2200" dirty="0">
                <a:solidFill>
                  <a:srgbClr val="C00000"/>
                </a:solidFill>
                <a:ea typeface="+mn-lt"/>
                <a:cs typeface="+mn-lt"/>
              </a:rPr>
              <a:t>address the concrete concerns raised</a:t>
            </a:r>
            <a:r>
              <a:rPr lang="en-GB" sz="2200" dirty="0">
                <a:ea typeface="+mn-lt"/>
                <a:cs typeface="+mn-lt"/>
              </a:rPr>
              <a:t>, specific to that child and that parent.</a:t>
            </a:r>
            <a:endParaRPr lang="en-GB" sz="2200">
              <a:ea typeface="Calibri"/>
              <a:cs typeface="Calibri" panose="020F0502020204030204"/>
            </a:endParaRPr>
          </a:p>
        </p:txBody>
      </p:sp>
      <p:sp>
        <p:nvSpPr>
          <p:cNvPr id="4" name="Footer Placeholder 3">
            <a:extLst>
              <a:ext uri="{FF2B5EF4-FFF2-40B4-BE49-F238E27FC236}">
                <a16:creationId xmlns:a16="http://schemas.microsoft.com/office/drawing/2014/main" id="{F498855C-F85A-BD83-E2FD-E00D8E240368}"/>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spTree>
    <p:extLst>
      <p:ext uri="{BB962C8B-B14F-4D97-AF65-F5344CB8AC3E}">
        <p14:creationId xmlns:p14="http://schemas.microsoft.com/office/powerpoint/2010/main" val="123542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B89E0-BE47-92A6-C65E-84A435F8C507}"/>
              </a:ext>
            </a:extLst>
          </p:cNvPr>
          <p:cNvSpPr>
            <a:spLocks noGrp="1"/>
          </p:cNvSpPr>
          <p:nvPr>
            <p:ph type="title"/>
          </p:nvPr>
        </p:nvSpPr>
        <p:spPr>
          <a:xfrm>
            <a:off x="838200" y="365125"/>
            <a:ext cx="10515600" cy="1325563"/>
          </a:xfrm>
        </p:spPr>
        <p:txBody>
          <a:bodyPr>
            <a:normAutofit/>
          </a:bodyPr>
          <a:lstStyle/>
          <a:p>
            <a:r>
              <a:rPr lang="en-GB" sz="5400">
                <a:cs typeface="Calibri Light"/>
              </a:rPr>
              <a:t>Recommendation: Long term support</a:t>
            </a:r>
            <a:endParaRPr lang="en-GB" sz="54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17B776-909E-7583-77F5-9ABB9545BF0B}"/>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GB" sz="2200" dirty="0">
                <a:ea typeface="+mn-lt"/>
                <a:cs typeface="+mn-lt"/>
              </a:rPr>
              <a:t>RECOMMENDATION 4: The possible need for a </a:t>
            </a:r>
            <a:r>
              <a:rPr lang="en-GB" sz="2200" dirty="0">
                <a:solidFill>
                  <a:srgbClr val="C00000"/>
                </a:solidFill>
                <a:ea typeface="+mn-lt"/>
                <a:cs typeface="+mn-lt"/>
              </a:rPr>
              <a:t>long-term approach</a:t>
            </a:r>
            <a:r>
              <a:rPr lang="en-GB" sz="2200" dirty="0">
                <a:ea typeface="+mn-lt"/>
                <a:cs typeface="+mn-lt"/>
              </a:rPr>
              <a:t> should be recognised and accepted from the outset, when working with parents with LD and their children.</a:t>
            </a:r>
            <a:endParaRPr lang="en-GB" sz="2200" dirty="0">
              <a:cs typeface="Calibri" panose="020F0502020204030204"/>
            </a:endParaRPr>
          </a:p>
          <a:p>
            <a:pPr marL="0" indent="0">
              <a:buNone/>
            </a:pPr>
            <a:endParaRPr lang="en-GB" sz="2200">
              <a:ea typeface="+mn-lt"/>
              <a:cs typeface="+mn-lt"/>
            </a:endParaRPr>
          </a:p>
          <a:p>
            <a:pPr marL="0" indent="0">
              <a:buNone/>
            </a:pPr>
            <a:r>
              <a:rPr lang="en-GB" sz="2200" dirty="0">
                <a:ea typeface="+mn-lt"/>
                <a:cs typeface="+mn-lt"/>
              </a:rPr>
              <a:t>RECOMMENDATION 5: Where the concept of ‘long-term support’ is raised as a concern, it should be broken down into child age-related stages and evidence-based, specific, concerns articulated, together with the options that have been taken into consideration to </a:t>
            </a:r>
            <a:r>
              <a:rPr lang="en-GB" sz="2200" dirty="0">
                <a:solidFill>
                  <a:srgbClr val="C00000"/>
                </a:solidFill>
                <a:ea typeface="+mn-lt"/>
                <a:cs typeface="+mn-lt"/>
              </a:rPr>
              <a:t>address those specific concerns. </a:t>
            </a:r>
            <a:endParaRPr lang="en-GB" sz="2200" dirty="0">
              <a:solidFill>
                <a:srgbClr val="C00000"/>
              </a:solidFill>
              <a:cs typeface="Calibri"/>
            </a:endParaRPr>
          </a:p>
          <a:p>
            <a:pPr marL="0" indent="0">
              <a:buNone/>
            </a:pPr>
            <a:endParaRPr lang="en-GB" sz="2200">
              <a:ea typeface="+mn-lt"/>
              <a:cs typeface="+mn-lt"/>
            </a:endParaRPr>
          </a:p>
          <a:p>
            <a:pPr marL="0" indent="0">
              <a:buNone/>
            </a:pPr>
            <a:r>
              <a:rPr lang="en-GB" sz="2200" dirty="0">
                <a:ea typeface="+mn-lt"/>
                <a:cs typeface="+mn-lt"/>
              </a:rPr>
              <a:t>RECOMMENDATION 6: A family focus and </a:t>
            </a:r>
            <a:r>
              <a:rPr lang="en-GB" sz="2200" dirty="0">
                <a:solidFill>
                  <a:srgbClr val="C00000"/>
                </a:solidFill>
                <a:ea typeface="+mn-lt"/>
                <a:cs typeface="+mn-lt"/>
              </a:rPr>
              <a:t>joint working strategy between Adult and Children’s services</a:t>
            </a:r>
            <a:r>
              <a:rPr lang="en-GB" sz="2200" dirty="0">
                <a:ea typeface="+mn-lt"/>
                <a:cs typeface="+mn-lt"/>
              </a:rPr>
              <a:t> should be considered essential if a ‘child versus parent’ ideology or budgetary approach is to be avoided</a:t>
            </a:r>
            <a:endParaRPr lang="en-GB" sz="2200" dirty="0">
              <a:cs typeface="Calibri"/>
            </a:endParaRPr>
          </a:p>
        </p:txBody>
      </p:sp>
      <p:sp>
        <p:nvSpPr>
          <p:cNvPr id="4" name="Footer Placeholder 3">
            <a:extLst>
              <a:ext uri="{FF2B5EF4-FFF2-40B4-BE49-F238E27FC236}">
                <a16:creationId xmlns:a16="http://schemas.microsoft.com/office/drawing/2014/main" id="{346A0531-70DE-EC62-F790-6507D5EFAC55}"/>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spTree>
    <p:extLst>
      <p:ext uri="{BB962C8B-B14F-4D97-AF65-F5344CB8AC3E}">
        <p14:creationId xmlns:p14="http://schemas.microsoft.com/office/powerpoint/2010/main" val="96022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4B30AC-7B3F-66D9-F3CA-5B5459521AC6}"/>
              </a:ext>
            </a:extLst>
          </p:cNvPr>
          <p:cNvSpPr>
            <a:spLocks noGrp="1"/>
          </p:cNvSpPr>
          <p:nvPr>
            <p:ph type="title"/>
          </p:nvPr>
        </p:nvSpPr>
        <p:spPr>
          <a:xfrm>
            <a:off x="838200" y="365125"/>
            <a:ext cx="10515600" cy="1325563"/>
          </a:xfrm>
        </p:spPr>
        <p:txBody>
          <a:bodyPr>
            <a:normAutofit/>
          </a:bodyPr>
          <a:lstStyle/>
          <a:p>
            <a:r>
              <a:rPr lang="en-GB" sz="4200" dirty="0">
                <a:latin typeface="Calibri"/>
                <a:cs typeface="Calibri"/>
              </a:rPr>
              <a:t>Recommendations: Labels/flags as indicators of need   and terminology</a:t>
            </a:r>
            <a:endParaRPr lang="en-US" sz="4200"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D849B3-DF3D-6D9A-EC0F-066613351717}"/>
              </a:ext>
            </a:extLst>
          </p:cNvPr>
          <p:cNvSpPr>
            <a:spLocks noGrp="1"/>
          </p:cNvSpPr>
          <p:nvPr>
            <p:ph idx="1"/>
          </p:nvPr>
        </p:nvSpPr>
        <p:spPr>
          <a:xfrm>
            <a:off x="838200" y="1929384"/>
            <a:ext cx="10515600" cy="4251960"/>
          </a:xfrm>
        </p:spPr>
        <p:txBody>
          <a:bodyPr vert="horz" lIns="91440" tIns="45720" rIns="91440" bIns="45720" rtlCol="0" anchor="t">
            <a:normAutofit/>
          </a:bodyPr>
          <a:lstStyle/>
          <a:p>
            <a:endParaRPr lang="en-GB" sz="2200">
              <a:cs typeface="Calibri" panose="020F0502020204030204"/>
            </a:endParaRPr>
          </a:p>
          <a:p>
            <a:pPr marL="0" indent="0">
              <a:buNone/>
            </a:pPr>
            <a:r>
              <a:rPr lang="en-GB" sz="2200" dirty="0">
                <a:ea typeface="+mn-lt"/>
                <a:cs typeface="+mn-lt"/>
              </a:rPr>
              <a:t>RECOMMENDATION 7: Professionals should ensure there is an appropriate </a:t>
            </a:r>
            <a:r>
              <a:rPr lang="en-GB" sz="2200" dirty="0">
                <a:solidFill>
                  <a:srgbClr val="C00000"/>
                </a:solidFill>
                <a:ea typeface="+mn-lt"/>
                <a:cs typeface="+mn-lt"/>
              </a:rPr>
              <a:t>balance between a focus on risk and a focus on support.</a:t>
            </a:r>
            <a:endParaRPr lang="en-GB" sz="2200" dirty="0">
              <a:solidFill>
                <a:srgbClr val="C00000"/>
              </a:solidFill>
              <a:cs typeface="Calibri" panose="020F0502020204030204"/>
            </a:endParaRPr>
          </a:p>
          <a:p>
            <a:endParaRPr lang="en-GB" sz="2200">
              <a:cs typeface="Calibri" panose="020F0502020204030204"/>
            </a:endParaRPr>
          </a:p>
          <a:p>
            <a:pPr marL="0" indent="0">
              <a:buNone/>
            </a:pPr>
            <a:r>
              <a:rPr lang="en-GB" sz="2200" dirty="0">
                <a:ea typeface="+mn-lt"/>
                <a:cs typeface="+mn-lt"/>
              </a:rPr>
              <a:t>RECOMMENDATION 8: Terms such as ‘would not have a normal childhood’ / ‘artificial environment’ should be avoided. Instead, the </a:t>
            </a:r>
            <a:r>
              <a:rPr lang="en-GB" sz="2200" dirty="0">
                <a:solidFill>
                  <a:srgbClr val="C00000"/>
                </a:solidFill>
                <a:ea typeface="+mn-lt"/>
                <a:cs typeface="+mn-lt"/>
              </a:rPr>
              <a:t>exact nature of the concern should be described,</a:t>
            </a:r>
            <a:r>
              <a:rPr lang="en-GB" sz="2200" dirty="0">
                <a:ea typeface="+mn-lt"/>
                <a:cs typeface="+mn-lt"/>
              </a:rPr>
              <a:t> together with the options that have been explored to address those specific concerns.</a:t>
            </a:r>
            <a:endParaRPr lang="en-GB" sz="2200" dirty="0">
              <a:cs typeface="Calibri"/>
            </a:endParaRPr>
          </a:p>
        </p:txBody>
      </p:sp>
      <p:sp>
        <p:nvSpPr>
          <p:cNvPr id="4" name="Footer Placeholder 3">
            <a:extLst>
              <a:ext uri="{FF2B5EF4-FFF2-40B4-BE49-F238E27FC236}">
                <a16:creationId xmlns:a16="http://schemas.microsoft.com/office/drawing/2014/main" id="{CCBB4377-A930-ADFC-98BE-CB8220ADBFA1}"/>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spTree>
    <p:extLst>
      <p:ext uri="{BB962C8B-B14F-4D97-AF65-F5344CB8AC3E}">
        <p14:creationId xmlns:p14="http://schemas.microsoft.com/office/powerpoint/2010/main" val="1841009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D634E-B42C-1C95-7BA7-EDA932857C7E}"/>
              </a:ext>
            </a:extLst>
          </p:cNvPr>
          <p:cNvSpPr>
            <a:spLocks noGrp="1"/>
          </p:cNvSpPr>
          <p:nvPr>
            <p:ph type="title"/>
          </p:nvPr>
        </p:nvSpPr>
        <p:spPr>
          <a:xfrm>
            <a:off x="827617" y="534458"/>
            <a:ext cx="10515600" cy="1325563"/>
          </a:xfrm>
        </p:spPr>
        <p:txBody>
          <a:bodyPr vert="horz" lIns="91440" tIns="45720" rIns="91440" bIns="45720" rtlCol="0" anchor="ctr">
            <a:noAutofit/>
          </a:bodyPr>
          <a:lstStyle/>
          <a:p>
            <a:pPr>
              <a:spcBef>
                <a:spcPts val="1000"/>
              </a:spcBef>
            </a:pPr>
            <a:r>
              <a:rPr lang="en-GB" sz="4800" dirty="0">
                <a:latin typeface="Calibri"/>
                <a:cs typeface="Calibri"/>
              </a:rPr>
              <a:t>Recommendations: Working with Parents</a:t>
            </a:r>
            <a:br>
              <a:rPr lang="en-GB" sz="4800" dirty="0">
                <a:latin typeface="Calibri"/>
                <a:ea typeface="Calibri"/>
                <a:cs typeface="Calibri"/>
              </a:rPr>
            </a:br>
            <a:endParaRPr lang="en-GB" sz="4800">
              <a:latin typeface="Calibri"/>
              <a:ea typeface="Calibri"/>
              <a:cs typeface="Calibri"/>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D4884E-616A-D19E-54B2-6E116A19E6F9}"/>
              </a:ext>
            </a:extLst>
          </p:cNvPr>
          <p:cNvSpPr>
            <a:spLocks noGrp="1"/>
          </p:cNvSpPr>
          <p:nvPr>
            <p:ph idx="1"/>
          </p:nvPr>
        </p:nvSpPr>
        <p:spPr>
          <a:xfrm>
            <a:off x="838200" y="1929384"/>
            <a:ext cx="10515600" cy="4251960"/>
          </a:xfrm>
        </p:spPr>
        <p:txBody>
          <a:bodyPr vert="horz" lIns="91440" tIns="45720" rIns="91440" bIns="45720" rtlCol="0" anchor="t">
            <a:normAutofit fontScale="92500"/>
          </a:bodyPr>
          <a:lstStyle/>
          <a:p>
            <a:pPr marL="0" indent="0">
              <a:buNone/>
            </a:pPr>
            <a:r>
              <a:rPr lang="en-GB" dirty="0">
                <a:ea typeface="Calibri"/>
                <a:cs typeface="Calibri" panose="020F0502020204030204"/>
              </a:rPr>
              <a:t>Parents’ understanding of the meaning and implications of ‘substituted parenting’</a:t>
            </a:r>
            <a:endParaRPr lang="en-GB" sz="2200" dirty="0">
              <a:ea typeface="Calibri" panose="020F0502020204030204"/>
              <a:cs typeface="Calibri" panose="020F0502020204030204"/>
            </a:endParaRPr>
          </a:p>
          <a:p>
            <a:pPr marL="0" indent="0">
              <a:buNone/>
            </a:pPr>
            <a:r>
              <a:rPr lang="en-GB" sz="2200" dirty="0">
                <a:ea typeface="+mn-lt"/>
                <a:cs typeface="+mn-lt"/>
              </a:rPr>
              <a:t>RECOMMENDATION 9: Where the concept of ‘substituted parenting’ or ‘parenting by others’ is being raised as a concern, professionals should take responsibility for </a:t>
            </a:r>
            <a:r>
              <a:rPr lang="en-GB" sz="2200" dirty="0">
                <a:solidFill>
                  <a:srgbClr val="C00000"/>
                </a:solidFill>
                <a:ea typeface="+mn-lt"/>
                <a:cs typeface="+mn-lt"/>
              </a:rPr>
              <a:t>ensuring that parents understand the concept and potential ramifications for their family.</a:t>
            </a:r>
            <a:endParaRPr lang="en-GB" sz="2200">
              <a:solidFill>
                <a:srgbClr val="C00000"/>
              </a:solidFill>
              <a:cs typeface="Calibri" panose="020F0502020204030204"/>
            </a:endParaRPr>
          </a:p>
          <a:p>
            <a:pPr marL="0" indent="0">
              <a:buNone/>
            </a:pPr>
            <a:endParaRPr lang="en-GB" sz="2200" dirty="0">
              <a:ea typeface="+mn-lt"/>
              <a:cs typeface="+mn-lt"/>
            </a:endParaRPr>
          </a:p>
          <a:p>
            <a:pPr marL="0" indent="0">
              <a:buNone/>
            </a:pPr>
            <a:r>
              <a:rPr lang="en-GB" dirty="0">
                <a:ea typeface="+mn-lt"/>
                <a:cs typeface="+mn-lt"/>
              </a:rPr>
              <a:t>Powerless parents who recognise the need for positive support</a:t>
            </a:r>
          </a:p>
          <a:p>
            <a:pPr marL="0" indent="0">
              <a:buNone/>
            </a:pPr>
            <a:r>
              <a:rPr lang="en-GB" sz="2200" dirty="0">
                <a:ea typeface="+mn-lt"/>
                <a:cs typeface="+mn-lt"/>
              </a:rPr>
              <a:t>RECOMMENDATION 10: Professionals working with parents should make every effort to ensure they </a:t>
            </a:r>
            <a:r>
              <a:rPr lang="en-GB" sz="2200" dirty="0">
                <a:solidFill>
                  <a:srgbClr val="C00000"/>
                </a:solidFill>
                <a:ea typeface="+mn-lt"/>
                <a:cs typeface="+mn-lt"/>
              </a:rPr>
              <a:t>support, rather than inadvertently supplant the parent</a:t>
            </a:r>
            <a:r>
              <a:rPr lang="en-GB" sz="2200" dirty="0">
                <a:ea typeface="+mn-lt"/>
                <a:cs typeface="+mn-lt"/>
              </a:rPr>
              <a:t>, and that they reduce the risk of support parents receive being seen as ‘substituted parenting’. For example, supporting and encouraging the emotional connection between the parents and child, with the professionals signposting the child towards their parent (where possible and appropriate).</a:t>
            </a:r>
            <a:endParaRPr lang="en-GB" sz="2200" dirty="0">
              <a:cs typeface="Calibri"/>
            </a:endParaRPr>
          </a:p>
        </p:txBody>
      </p:sp>
      <p:sp>
        <p:nvSpPr>
          <p:cNvPr id="4" name="Footer Placeholder 3">
            <a:extLst>
              <a:ext uri="{FF2B5EF4-FFF2-40B4-BE49-F238E27FC236}">
                <a16:creationId xmlns:a16="http://schemas.microsoft.com/office/drawing/2014/main" id="{3778F8DC-CD3D-79CC-124A-00C383B575CC}"/>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spTree>
    <p:extLst>
      <p:ext uri="{BB962C8B-B14F-4D97-AF65-F5344CB8AC3E}">
        <p14:creationId xmlns:p14="http://schemas.microsoft.com/office/powerpoint/2010/main" val="3547518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98CB8-5975-B00A-ABDD-80C81EA31AEE}"/>
              </a:ext>
            </a:extLst>
          </p:cNvPr>
          <p:cNvSpPr>
            <a:spLocks noGrp="1"/>
          </p:cNvSpPr>
          <p:nvPr>
            <p:ph type="title"/>
          </p:nvPr>
        </p:nvSpPr>
        <p:spPr>
          <a:xfrm>
            <a:off x="838200" y="365125"/>
            <a:ext cx="10515600" cy="1325563"/>
          </a:xfrm>
        </p:spPr>
        <p:txBody>
          <a:bodyPr>
            <a:normAutofit fontScale="90000"/>
          </a:bodyPr>
          <a:lstStyle/>
          <a:p>
            <a:r>
              <a:rPr lang="en-GB" sz="5400" dirty="0">
                <a:latin typeface="Calibri"/>
                <a:cs typeface="Calibri"/>
              </a:rPr>
              <a:t>Recommendations: Training and awareness </a:t>
            </a:r>
            <a:endParaRPr lang="en-US" sz="5400"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4162A6-A1CA-2168-F308-DF3DE22223B7}"/>
              </a:ext>
            </a:extLst>
          </p:cNvPr>
          <p:cNvSpPr>
            <a:spLocks noGrp="1"/>
          </p:cNvSpPr>
          <p:nvPr>
            <p:ph idx="1"/>
          </p:nvPr>
        </p:nvSpPr>
        <p:spPr>
          <a:xfrm>
            <a:off x="420666" y="1678864"/>
            <a:ext cx="11507243" cy="5045274"/>
          </a:xfrm>
        </p:spPr>
        <p:txBody>
          <a:bodyPr vert="horz" lIns="91440" tIns="45720" rIns="91440" bIns="45720" rtlCol="0" anchor="t">
            <a:noAutofit/>
          </a:bodyPr>
          <a:lstStyle/>
          <a:p>
            <a:endParaRPr lang="en-GB" sz="1500">
              <a:cs typeface="Calibri" panose="020F0502020204030204"/>
            </a:endParaRPr>
          </a:p>
          <a:p>
            <a:pPr marL="0" indent="0">
              <a:buNone/>
            </a:pPr>
            <a:r>
              <a:rPr lang="en-GB" sz="1800" dirty="0">
                <a:ea typeface="+mn-lt"/>
                <a:cs typeface="+mn-lt"/>
              </a:rPr>
              <a:t>RECOMMENDATION 11: Those responsible at senior level for </a:t>
            </a:r>
            <a:r>
              <a:rPr lang="en-GB" sz="1800" dirty="0">
                <a:solidFill>
                  <a:srgbClr val="C00000"/>
                </a:solidFill>
                <a:ea typeface="+mn-lt"/>
                <a:cs typeface="+mn-lt"/>
              </a:rPr>
              <a:t>training in the social care and  legal/judicial sectors </a:t>
            </a:r>
            <a:r>
              <a:rPr lang="en-GB" sz="1800" dirty="0">
                <a:ea typeface="+mn-lt"/>
                <a:cs typeface="+mn-lt"/>
              </a:rPr>
              <a:t>should ensure that appropriate training exists and is made available.</a:t>
            </a:r>
            <a:endParaRPr lang="en-GB" sz="1800" dirty="0">
              <a:cs typeface="Calibri" panose="020F0502020204030204"/>
            </a:endParaRPr>
          </a:p>
          <a:p>
            <a:endParaRPr lang="en-GB" sz="1800">
              <a:ea typeface="+mn-lt"/>
              <a:cs typeface="+mn-lt"/>
            </a:endParaRPr>
          </a:p>
          <a:p>
            <a:pPr marL="0" indent="0">
              <a:buNone/>
            </a:pPr>
            <a:r>
              <a:rPr lang="en-GB" sz="1800" dirty="0">
                <a:ea typeface="+mn-lt"/>
                <a:cs typeface="+mn-lt"/>
              </a:rPr>
              <a:t>RECOMMENDATION 12: Professionals working with families where a parent has LD should, at a  minimum, be familiar with the most recent edition of the </a:t>
            </a:r>
            <a:r>
              <a:rPr lang="en-GB" sz="1800" dirty="0">
                <a:solidFill>
                  <a:srgbClr val="C00000"/>
                </a:solidFill>
                <a:ea typeface="+mn-lt"/>
                <a:cs typeface="+mn-lt"/>
              </a:rPr>
              <a:t>Good Practice Guidance on working with  parents with a learning disability</a:t>
            </a:r>
            <a:r>
              <a:rPr lang="en-GB" sz="1800" dirty="0">
                <a:ea typeface="+mn-lt"/>
                <a:cs typeface="+mn-lt"/>
              </a:rPr>
              <a:t> (currently 2021).</a:t>
            </a:r>
            <a:endParaRPr lang="en-GB" sz="1800" dirty="0">
              <a:cs typeface="Calibri" panose="020F0502020204030204"/>
            </a:endParaRPr>
          </a:p>
          <a:p>
            <a:pPr marL="0" indent="0">
              <a:buNone/>
            </a:pPr>
            <a:endParaRPr lang="en-GB" sz="1800">
              <a:ea typeface="+mn-lt"/>
              <a:cs typeface="+mn-lt"/>
            </a:endParaRPr>
          </a:p>
          <a:p>
            <a:pPr marL="0" indent="0">
              <a:buNone/>
            </a:pPr>
            <a:r>
              <a:rPr lang="en-GB" sz="1800" dirty="0">
                <a:ea typeface="+mn-lt"/>
                <a:cs typeface="+mn-lt"/>
              </a:rPr>
              <a:t>RECOMMENDATION 13: In relevant cases, template pre-proceedings letters listing local Children Law  accredited legal professionals should highlight those known to have e</a:t>
            </a:r>
            <a:r>
              <a:rPr lang="en-GB" sz="1800" dirty="0">
                <a:solidFill>
                  <a:srgbClr val="C00000"/>
                </a:solidFill>
                <a:ea typeface="+mn-lt"/>
                <a:cs typeface="+mn-lt"/>
              </a:rPr>
              <a:t>xperience in working with  parents with LD.</a:t>
            </a:r>
            <a:endParaRPr lang="en-GB" sz="1800" dirty="0">
              <a:solidFill>
                <a:srgbClr val="C00000"/>
              </a:solidFill>
              <a:cs typeface="Calibri"/>
            </a:endParaRPr>
          </a:p>
          <a:p>
            <a:endParaRPr lang="en-GB" sz="1800">
              <a:cs typeface="Calibri"/>
            </a:endParaRPr>
          </a:p>
          <a:p>
            <a:pPr marL="0" indent="0">
              <a:buNone/>
            </a:pPr>
            <a:r>
              <a:rPr lang="en-GB" sz="1800" dirty="0">
                <a:ea typeface="+mn-lt"/>
                <a:cs typeface="+mn-lt"/>
              </a:rPr>
              <a:t>RECOMMENDATION 14: The 2018 statutory guidance </a:t>
            </a:r>
            <a:r>
              <a:rPr lang="en-GB" sz="1800" dirty="0">
                <a:solidFill>
                  <a:srgbClr val="C00000"/>
                </a:solidFill>
                <a:ea typeface="+mn-lt"/>
                <a:cs typeface="+mn-lt"/>
              </a:rPr>
              <a:t>Working Together to safeguard children  should be revised to include a prominent reference to the Good Practice Guidance on working with  parents with a learning disability</a:t>
            </a:r>
            <a:r>
              <a:rPr lang="en-GB" sz="1800" dirty="0">
                <a:ea typeface="+mn-lt"/>
                <a:cs typeface="+mn-lt"/>
              </a:rPr>
              <a:t> and the need for practitioners to be familiar with that document  before starting to work with families where a parent has LD, reflecting the judgments of Mrs Justice Knowles in XX, YY, and Child H (Rev1) [2022] and the Court of Appeal in H (Parents with Learning  Difficulties: Risk of Harm) [2023]</a:t>
            </a:r>
            <a:endParaRPr lang="en-GB" sz="1800" dirty="0">
              <a:cs typeface="Calibri" panose="020F0502020204030204"/>
            </a:endParaRPr>
          </a:p>
          <a:p>
            <a:pPr marL="0" indent="0">
              <a:buNone/>
            </a:pPr>
            <a:endParaRPr lang="en-GB" sz="1500">
              <a:cs typeface="Calibri" panose="020F0502020204030204"/>
            </a:endParaRPr>
          </a:p>
        </p:txBody>
      </p:sp>
      <p:sp>
        <p:nvSpPr>
          <p:cNvPr id="4" name="Footer Placeholder 3">
            <a:extLst>
              <a:ext uri="{FF2B5EF4-FFF2-40B4-BE49-F238E27FC236}">
                <a16:creationId xmlns:a16="http://schemas.microsoft.com/office/drawing/2014/main" id="{8145C0ED-D9AA-621D-A54C-4E416A5FBE4F}"/>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spTree>
    <p:extLst>
      <p:ext uri="{BB962C8B-B14F-4D97-AF65-F5344CB8AC3E}">
        <p14:creationId xmlns:p14="http://schemas.microsoft.com/office/powerpoint/2010/main" val="3426801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D6998-E5B1-A3A2-B86B-34E626C7214E}"/>
              </a:ext>
            </a:extLst>
          </p:cNvPr>
          <p:cNvSpPr>
            <a:spLocks noGrp="1"/>
          </p:cNvSpPr>
          <p:nvPr>
            <p:ph type="title"/>
          </p:nvPr>
        </p:nvSpPr>
        <p:spPr>
          <a:xfrm>
            <a:off x="841248" y="548640"/>
            <a:ext cx="3600860" cy="5431536"/>
          </a:xfrm>
        </p:spPr>
        <p:txBody>
          <a:bodyPr>
            <a:normAutofit/>
          </a:bodyPr>
          <a:lstStyle/>
          <a:p>
            <a:r>
              <a:rPr lang="en-GB" sz="5400"/>
              <a:t>Court of Appeal – February 2023</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134781-4E23-67FD-FD51-4EF1B7256094}"/>
              </a:ext>
            </a:extLst>
          </p:cNvPr>
          <p:cNvSpPr>
            <a:spLocks noGrp="1"/>
          </p:cNvSpPr>
          <p:nvPr>
            <p:ph idx="1"/>
          </p:nvPr>
        </p:nvSpPr>
        <p:spPr>
          <a:xfrm>
            <a:off x="5126418" y="552091"/>
            <a:ext cx="6224335" cy="5431536"/>
          </a:xfrm>
        </p:spPr>
        <p:txBody>
          <a:bodyPr anchor="ctr">
            <a:normAutofit/>
          </a:bodyPr>
          <a:lstStyle/>
          <a:p>
            <a:pPr marL="0" indent="0" algn="ctr">
              <a:buNone/>
            </a:pPr>
            <a:r>
              <a:rPr lang="en-US" sz="2200" b="0" i="1" dirty="0">
                <a:solidFill>
                  <a:srgbClr val="C00000"/>
                </a:solidFill>
                <a:effectLst/>
              </a:rPr>
              <a:t>Judges need to be wary of arguments based on the concept of "substituted parenting". They should carefully </a:t>
            </a:r>
            <a:r>
              <a:rPr lang="en-US" sz="2200" b="0" i="1" dirty="0" err="1">
                <a:solidFill>
                  <a:srgbClr val="C00000"/>
                </a:solidFill>
                <a:effectLst/>
              </a:rPr>
              <a:t>scrutinise</a:t>
            </a:r>
            <a:r>
              <a:rPr lang="en-US" sz="2200" b="0" i="1" dirty="0">
                <a:solidFill>
                  <a:srgbClr val="C00000"/>
                </a:solidFill>
                <a:effectLst/>
              </a:rPr>
              <a:t> the evidence adduced by the local authority that the level of support required by the parents would be on a scale that would be adverse to the child's welfare and should look for options for ameliorating the risk of harm that might result from the high level of support. It is all encapsulated in the simple sentence in paragraph 1.4.4 of the Guidance quoted above – "every effort should be made to support not supplant the parents".</a:t>
            </a:r>
            <a:endParaRPr lang="en-US" sz="2200" b="0" i="1" dirty="0">
              <a:solidFill>
                <a:srgbClr val="C00000"/>
              </a:solidFill>
              <a:effectLst/>
              <a:ea typeface="Calibri" panose="020F0502020204030204"/>
              <a:cs typeface="Calibri"/>
            </a:endParaRPr>
          </a:p>
          <a:p>
            <a:pPr marL="0" indent="0">
              <a:buNone/>
            </a:pPr>
            <a:endParaRPr lang="en-GB" sz="2200" i="1"/>
          </a:p>
          <a:p>
            <a:endParaRPr lang="en-GB" sz="2200"/>
          </a:p>
          <a:p>
            <a:r>
              <a:rPr lang="en-US" sz="2200" dirty="0">
                <a:hlinkClick r:id="rId2"/>
              </a:rPr>
              <a:t>H, Re (Parents With Learning Difficulties: Risk of Harm) [2023] EWCA Civ 59 (02 February 2023) (bailii.org)</a:t>
            </a:r>
            <a:endParaRPr lang="en-GB" sz="2200" dirty="0"/>
          </a:p>
        </p:txBody>
      </p:sp>
      <p:sp>
        <p:nvSpPr>
          <p:cNvPr id="4" name="Footer Placeholder 3">
            <a:extLst>
              <a:ext uri="{FF2B5EF4-FFF2-40B4-BE49-F238E27FC236}">
                <a16:creationId xmlns:a16="http://schemas.microsoft.com/office/drawing/2014/main" id="{1A1126B2-232A-259D-1FF0-1CF877948799}"/>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spTree>
    <p:extLst>
      <p:ext uri="{BB962C8B-B14F-4D97-AF65-F5344CB8AC3E}">
        <p14:creationId xmlns:p14="http://schemas.microsoft.com/office/powerpoint/2010/main" val="3485095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3F21A-05D3-5AD1-8682-43BAD0780639}"/>
              </a:ext>
            </a:extLst>
          </p:cNvPr>
          <p:cNvSpPr>
            <a:spLocks noGrp="1"/>
          </p:cNvSpPr>
          <p:nvPr>
            <p:ph type="title"/>
          </p:nvPr>
        </p:nvSpPr>
        <p:spPr>
          <a:xfrm>
            <a:off x="841248" y="548640"/>
            <a:ext cx="3600860" cy="5431536"/>
          </a:xfrm>
        </p:spPr>
        <p:txBody>
          <a:bodyPr>
            <a:normAutofit/>
          </a:bodyPr>
          <a:lstStyle/>
          <a:p>
            <a:r>
              <a:rPr lang="en-GB" sz="5400" dirty="0"/>
              <a:t>Starting points (from court cases)</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CAD56B-93E9-3A80-563E-8E41CDF422E6}"/>
              </a:ext>
            </a:extLst>
          </p:cNvPr>
          <p:cNvSpPr>
            <a:spLocks noGrp="1"/>
          </p:cNvSpPr>
          <p:nvPr>
            <p:ph idx="1"/>
          </p:nvPr>
        </p:nvSpPr>
        <p:spPr>
          <a:xfrm>
            <a:off x="5126418" y="552091"/>
            <a:ext cx="6224335" cy="5431536"/>
          </a:xfrm>
        </p:spPr>
        <p:txBody>
          <a:bodyPr anchor="ctr">
            <a:normAutofit/>
          </a:bodyPr>
          <a:lstStyle/>
          <a:p>
            <a:r>
              <a:rPr lang="en-GB" sz="2200"/>
              <a:t>The process must be transparent and fair</a:t>
            </a:r>
          </a:p>
          <a:p>
            <a:r>
              <a:rPr lang="en-GB" sz="2200"/>
              <a:t>The aim is to support, not supplant the parent</a:t>
            </a:r>
          </a:p>
          <a:p>
            <a:endParaRPr lang="en-GB" sz="2200"/>
          </a:p>
          <a:p>
            <a:r>
              <a:rPr lang="en-GB" sz="2200"/>
              <a:t>An allegation is not a fact</a:t>
            </a:r>
          </a:p>
          <a:p>
            <a:r>
              <a:rPr lang="en-GB" sz="2200"/>
              <a:t>Speculation is not evidence</a:t>
            </a:r>
          </a:p>
          <a:p>
            <a:r>
              <a:rPr lang="en-GB" sz="2200"/>
              <a:t>A possible risk is not an actual risk</a:t>
            </a:r>
          </a:p>
          <a:p>
            <a:endParaRPr lang="en-GB" sz="2200"/>
          </a:p>
          <a:p>
            <a:r>
              <a:rPr lang="en-GB" sz="2200"/>
              <a:t>There must be an analysis of any risk identified AND consideration of options to address that risk, specific to that family</a:t>
            </a:r>
          </a:p>
          <a:p>
            <a:r>
              <a:rPr lang="en-GB" sz="2200"/>
              <a:t>There must be both the evidence and the expertise to substantiate and justify conclusions.</a:t>
            </a:r>
          </a:p>
          <a:p>
            <a:endParaRPr lang="en-GB" sz="2200"/>
          </a:p>
        </p:txBody>
      </p:sp>
      <p:sp>
        <p:nvSpPr>
          <p:cNvPr id="4" name="Footer Placeholder 3">
            <a:extLst>
              <a:ext uri="{FF2B5EF4-FFF2-40B4-BE49-F238E27FC236}">
                <a16:creationId xmlns:a16="http://schemas.microsoft.com/office/drawing/2014/main" id="{639B3F94-50D5-8835-20E1-96C270E85FCB}"/>
              </a:ext>
            </a:extLst>
          </p:cNvPr>
          <p:cNvSpPr>
            <a:spLocks noGrp="1"/>
          </p:cNvSpPr>
          <p:nvPr>
            <p:ph type="ftr" sz="quarter" idx="11"/>
          </p:nvPr>
        </p:nvSpPr>
        <p:spPr>
          <a:xfrm>
            <a:off x="4038600" y="6356350"/>
            <a:ext cx="4114800" cy="365125"/>
          </a:xfrm>
        </p:spPr>
        <p:txBody>
          <a:bodyPr>
            <a:normAutofit/>
          </a:bodyPr>
          <a:lstStyle/>
          <a:p>
            <a:pPr>
              <a:spcAft>
                <a:spcPts val="600"/>
              </a:spcAft>
            </a:pPr>
            <a:endParaRPr lang="en-US">
              <a:cs typeface="Calibri"/>
            </a:endParaRPr>
          </a:p>
        </p:txBody>
      </p:sp>
    </p:spTree>
    <p:extLst>
      <p:ext uri="{BB962C8B-B14F-4D97-AF65-F5344CB8AC3E}">
        <p14:creationId xmlns:p14="http://schemas.microsoft.com/office/powerpoint/2010/main" val="74568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503EB-AAC4-2781-90CB-C3DDE87DAE6A}"/>
              </a:ext>
            </a:extLst>
          </p:cNvPr>
          <p:cNvSpPr>
            <a:spLocks noGrp="1"/>
          </p:cNvSpPr>
          <p:nvPr>
            <p:ph type="title"/>
          </p:nvPr>
        </p:nvSpPr>
        <p:spPr>
          <a:xfrm>
            <a:off x="635000" y="640823"/>
            <a:ext cx="3418659" cy="5583148"/>
          </a:xfrm>
        </p:spPr>
        <p:txBody>
          <a:bodyPr anchor="ctr">
            <a:normAutofit/>
          </a:bodyPr>
          <a:lstStyle/>
          <a:p>
            <a:r>
              <a:rPr lang="en-GB" sz="5400"/>
              <a:t>Project Outputs</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06B8DC0-657A-D79A-78BA-00AA1DD72520}"/>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graphicFrame>
        <p:nvGraphicFramePr>
          <p:cNvPr id="6" name="Content Placeholder 2">
            <a:extLst>
              <a:ext uri="{FF2B5EF4-FFF2-40B4-BE49-F238E27FC236}">
                <a16:creationId xmlns:a16="http://schemas.microsoft.com/office/drawing/2014/main" id="{7ED62F9D-5E95-576F-463A-F0E9EC6DDC45}"/>
              </a:ext>
            </a:extLst>
          </p:cNvPr>
          <p:cNvGraphicFramePr>
            <a:graphicFrameLocks noGrp="1"/>
          </p:cNvGraphicFramePr>
          <p:nvPr>
            <p:ph idx="1"/>
            <p:extLst>
              <p:ext uri="{D42A27DB-BD31-4B8C-83A1-F6EECF244321}">
                <p14:modId xmlns:p14="http://schemas.microsoft.com/office/powerpoint/2010/main" val="23173118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10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B2BA5-FACA-F9E0-EEAA-BF6C85459656}"/>
              </a:ext>
            </a:extLst>
          </p:cNvPr>
          <p:cNvSpPr>
            <a:spLocks noGrp="1"/>
          </p:cNvSpPr>
          <p:nvPr>
            <p:ph type="title"/>
          </p:nvPr>
        </p:nvSpPr>
        <p:spPr>
          <a:xfrm>
            <a:off x="841248" y="548640"/>
            <a:ext cx="3600860" cy="5431536"/>
          </a:xfrm>
        </p:spPr>
        <p:txBody>
          <a:bodyPr>
            <a:normAutofit/>
          </a:bodyPr>
          <a:lstStyle/>
          <a:p>
            <a:br>
              <a:rPr lang="en-GB" sz="5400" b="1">
                <a:latin typeface="+mn-lt"/>
                <a:ea typeface="Times New Roman" panose="02020603050405020304" pitchFamily="18" charset="0"/>
                <a:cs typeface="Times New Roman" panose="02020603050405020304" pitchFamily="18" charset="0"/>
              </a:rPr>
            </a:br>
            <a:r>
              <a:rPr lang="en-GB" sz="5400">
                <a:ea typeface="Times New Roman" panose="02020603050405020304" pitchFamily="18" charset="0"/>
                <a:cs typeface="Times New Roman" panose="02020603050405020304" pitchFamily="18" charset="0"/>
              </a:rPr>
              <a:t>Lack of clarity</a:t>
            </a:r>
            <a:endParaRPr lang="en-GB" sz="5400"/>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561D86-14AB-164F-BA21-B97E626A0F63}"/>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GB" sz="2200">
                <a:ea typeface="Times New Roman" panose="02020603050405020304" pitchFamily="18" charset="0"/>
                <a:cs typeface="Times New Roman"/>
              </a:rPr>
              <a:t>Is it the </a:t>
            </a:r>
            <a:r>
              <a:rPr lang="en-GB" sz="2200" u="sng">
                <a:ea typeface="Times New Roman" panose="02020603050405020304" pitchFamily="18" charset="0"/>
                <a:cs typeface="Times New Roman"/>
              </a:rPr>
              <a:t>amount</a:t>
            </a:r>
            <a:r>
              <a:rPr lang="en-GB" sz="2200">
                <a:ea typeface="Times New Roman" panose="02020603050405020304" pitchFamily="18" charset="0"/>
                <a:cs typeface="Times New Roman"/>
              </a:rPr>
              <a:t> of support and/or the </a:t>
            </a:r>
            <a:r>
              <a:rPr lang="en-GB" sz="2200" u="sng">
                <a:ea typeface="Times New Roman" panose="02020603050405020304" pitchFamily="18" charset="0"/>
                <a:cs typeface="Times New Roman"/>
              </a:rPr>
              <a:t>type </a:t>
            </a:r>
            <a:r>
              <a:rPr lang="en-GB" sz="2200">
                <a:ea typeface="Times New Roman" panose="02020603050405020304" pitchFamily="18" charset="0"/>
                <a:cs typeface="Times New Roman"/>
              </a:rPr>
              <a:t>of support that is problematic? </a:t>
            </a:r>
            <a:endParaRPr lang="en-GB" sz="2200">
              <a:ea typeface="Times New Roman" panose="02020603050405020304" pitchFamily="18" charset="0"/>
              <a:cs typeface="Times New Roman" panose="02020603050405020304" pitchFamily="18" charset="0"/>
            </a:endParaRPr>
          </a:p>
          <a:p>
            <a:r>
              <a:rPr lang="en-GB" sz="2200"/>
              <a:t>What is too much support? Too many people? For too many hours? For too long a time? Too expensive?</a:t>
            </a:r>
            <a:endParaRPr lang="en-GB" sz="2200">
              <a:cs typeface="Calibri"/>
            </a:endParaRPr>
          </a:p>
          <a:p>
            <a:r>
              <a:rPr lang="en-GB" sz="2200"/>
              <a:t>Where is the dividing line between ‘extensive’ and ‘excessive’ support? </a:t>
            </a:r>
            <a:endParaRPr lang="en-GB" sz="2200">
              <a:cs typeface="Calibri"/>
            </a:endParaRPr>
          </a:p>
          <a:p>
            <a:r>
              <a:rPr lang="en-GB" sz="2200"/>
              <a:t>Where did the term/concept come from? What is the evidence base for it? </a:t>
            </a:r>
            <a:endParaRPr lang="en-GB" sz="2200">
              <a:cs typeface="Calibri"/>
            </a:endParaRPr>
          </a:p>
          <a:p>
            <a:r>
              <a:rPr lang="en-GB" sz="2200"/>
              <a:t>Why no analysis of the perceived risk? Why no options explored to mitigate/eliminate the perceived risk? </a:t>
            </a:r>
            <a:endParaRPr lang="en-GB" sz="2200">
              <a:cs typeface="Calibri"/>
            </a:endParaRPr>
          </a:p>
          <a:p>
            <a:endParaRPr lang="en-GB" sz="2200"/>
          </a:p>
        </p:txBody>
      </p:sp>
      <p:sp>
        <p:nvSpPr>
          <p:cNvPr id="4" name="Footer Placeholder 3">
            <a:extLst>
              <a:ext uri="{FF2B5EF4-FFF2-40B4-BE49-F238E27FC236}">
                <a16:creationId xmlns:a16="http://schemas.microsoft.com/office/drawing/2014/main" id="{7AC2269B-C311-2F7B-F7CC-9479FDF87C2E}"/>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spTree>
    <p:extLst>
      <p:ext uri="{BB962C8B-B14F-4D97-AF65-F5344CB8AC3E}">
        <p14:creationId xmlns:p14="http://schemas.microsoft.com/office/powerpoint/2010/main" val="1696132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55CA9-6E36-2AFE-239E-A1A12478CC87}"/>
              </a:ext>
            </a:extLst>
          </p:cNvPr>
          <p:cNvSpPr>
            <a:spLocks noGrp="1"/>
          </p:cNvSpPr>
          <p:nvPr>
            <p:ph type="title"/>
          </p:nvPr>
        </p:nvSpPr>
        <p:spPr>
          <a:xfrm>
            <a:off x="1171074" y="1396686"/>
            <a:ext cx="3240506" cy="4064628"/>
          </a:xfrm>
        </p:spPr>
        <p:txBody>
          <a:bodyPr>
            <a:normAutofit/>
          </a:bodyPr>
          <a:lstStyle/>
          <a:p>
            <a:r>
              <a:rPr lang="en-GB">
                <a:solidFill>
                  <a:srgbClr val="FFFFFF"/>
                </a:solidFill>
              </a:rPr>
              <a:t>Discussion points:</a:t>
            </a:r>
          </a:p>
        </p:txBody>
      </p:sp>
      <p:sp>
        <p:nvSpPr>
          <p:cNvPr id="22" name="Arc 2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97074B-CAC9-6689-AE7D-39C62A0302F6}"/>
              </a:ext>
            </a:extLst>
          </p:cNvPr>
          <p:cNvSpPr>
            <a:spLocks noGrp="1"/>
          </p:cNvSpPr>
          <p:nvPr>
            <p:ph idx="1"/>
          </p:nvPr>
        </p:nvSpPr>
        <p:spPr>
          <a:xfrm>
            <a:off x="5370153" y="1420163"/>
            <a:ext cx="5650773" cy="4936187"/>
          </a:xfrm>
        </p:spPr>
        <p:txBody>
          <a:bodyPr>
            <a:normAutofit/>
          </a:bodyPr>
          <a:lstStyle/>
          <a:p>
            <a:r>
              <a:rPr lang="en-GB" sz="2600" dirty="0"/>
              <a:t>Have you heard this term or seen it used in court?</a:t>
            </a:r>
          </a:p>
          <a:p>
            <a:r>
              <a:rPr lang="en-GB" sz="2600" dirty="0"/>
              <a:t>How can advocates support parents to understand the term ‘substituted parenting’?</a:t>
            </a:r>
          </a:p>
          <a:p>
            <a:r>
              <a:rPr lang="en-GB" sz="2600" dirty="0"/>
              <a:t>How easy is it to support parents to say how they want to parent?</a:t>
            </a:r>
          </a:p>
          <a:p>
            <a:r>
              <a:rPr lang="en-GB" sz="2600" dirty="0"/>
              <a:t>How can advocates support the other professionals involved with parents to think about their, often unspoken, assumptions regarding adults with learning difficulties ability to parent?</a:t>
            </a:r>
          </a:p>
          <a:p>
            <a:endParaRPr lang="en-GB" sz="2600" dirty="0"/>
          </a:p>
        </p:txBody>
      </p:sp>
    </p:spTree>
    <p:extLst>
      <p:ext uri="{BB962C8B-B14F-4D97-AF65-F5344CB8AC3E}">
        <p14:creationId xmlns:p14="http://schemas.microsoft.com/office/powerpoint/2010/main" val="2074829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review">
            <a:extLst>
              <a:ext uri="{FF2B5EF4-FFF2-40B4-BE49-F238E27FC236}">
                <a16:creationId xmlns:a16="http://schemas.microsoft.com/office/drawing/2014/main" id="{3F6B9AFE-BFA2-D46F-6F27-5F1CD5553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4671" y="709263"/>
            <a:ext cx="3759105" cy="2659566"/>
          </a:xfrm>
          <a:prstGeom prst="rect">
            <a:avLst/>
          </a:prstGeom>
          <a:noFill/>
        </p:spPr>
      </p:pic>
      <p:pic>
        <p:nvPicPr>
          <p:cNvPr id="5" name="Picture 4" descr="A picture containing graphics, font, graphic design, text&#10;&#10;Description automatically generated">
            <a:extLst>
              <a:ext uri="{FF2B5EF4-FFF2-40B4-BE49-F238E27FC236}">
                <a16:creationId xmlns:a16="http://schemas.microsoft.com/office/drawing/2014/main" id="{70DE2E40-3CE5-E80E-DEF7-14AFCD967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552575" y="4786554"/>
            <a:ext cx="3011200" cy="869739"/>
          </a:xfrm>
          <a:prstGeom prst="rect">
            <a:avLst/>
          </a:prstGeom>
          <a:noFill/>
        </p:spPr>
      </p:pic>
      <p:sp>
        <p:nvSpPr>
          <p:cNvPr id="3" name="TextBox 2">
            <a:extLst>
              <a:ext uri="{FF2B5EF4-FFF2-40B4-BE49-F238E27FC236}">
                <a16:creationId xmlns:a16="http://schemas.microsoft.com/office/drawing/2014/main" id="{F83F3781-6D60-46C9-DD5D-84C16392D1ED}"/>
              </a:ext>
            </a:extLst>
          </p:cNvPr>
          <p:cNvSpPr txBox="1"/>
          <p:nvPr/>
        </p:nvSpPr>
        <p:spPr>
          <a:xfrm>
            <a:off x="5835167" y="295275"/>
            <a:ext cx="4977578" cy="5013221"/>
          </a:xfrm>
          <a:prstGeom prst="rect">
            <a:avLst/>
          </a:prstGeom>
        </p:spPr>
        <p:txBody>
          <a:bodyPr vert="horz" lIns="91440" tIns="45720" rIns="91440" bIns="45720" rtlCol="0" anchor="ctr">
            <a:normAutofit/>
          </a:bodyPr>
          <a:lstStyle/>
          <a:p>
            <a:pPr>
              <a:lnSpc>
                <a:spcPct val="90000"/>
              </a:lnSpc>
              <a:spcAft>
                <a:spcPts val="800"/>
              </a:spcAft>
            </a:pPr>
            <a:r>
              <a:rPr lang="en-US" sz="2800">
                <a:solidFill>
                  <a:schemeClr val="tx2"/>
                </a:solidFill>
                <a:effectLst/>
              </a:rPr>
              <a:t>The project has been funded by the Nuffield Foundation, but the views expressed are those of the authors and not necessarily the Foundation. </a:t>
            </a:r>
          </a:p>
          <a:p>
            <a:pPr indent="-228600">
              <a:lnSpc>
                <a:spcPct val="90000"/>
              </a:lnSpc>
              <a:spcAft>
                <a:spcPts val="800"/>
              </a:spcAft>
              <a:buFont typeface="Arial" panose="020B0604020202020204" pitchFamily="34" charset="0"/>
              <a:buChar char="•"/>
            </a:pPr>
            <a:endParaRPr lang="en-US" sz="2800">
              <a:solidFill>
                <a:schemeClr val="tx2"/>
              </a:solidFill>
            </a:endParaRPr>
          </a:p>
          <a:p>
            <a:pPr>
              <a:lnSpc>
                <a:spcPct val="90000"/>
              </a:lnSpc>
              <a:spcAft>
                <a:spcPts val="800"/>
              </a:spcAft>
            </a:pPr>
            <a:r>
              <a:rPr lang="en-US" sz="2800">
                <a:solidFill>
                  <a:schemeClr val="tx2"/>
                </a:solidFill>
                <a:effectLst/>
              </a:rPr>
              <a:t>Visit: </a:t>
            </a:r>
            <a:r>
              <a:rPr lang="en-US" sz="2800" u="sng">
                <a:solidFill>
                  <a:schemeClr val="tx2"/>
                </a:solidFill>
                <a:effectLst/>
                <a:hlinkClick r:id="rId4"/>
              </a:rPr>
              <a:t>www.nuffieldfoundation.org</a:t>
            </a:r>
            <a:r>
              <a:rPr lang="en-US" sz="2800">
                <a:solidFill>
                  <a:schemeClr val="tx2"/>
                </a:solidFill>
                <a:effectLst/>
              </a:rPr>
              <a:t>. </a:t>
            </a:r>
          </a:p>
        </p:txBody>
      </p:sp>
      <p:sp>
        <p:nvSpPr>
          <p:cNvPr id="2" name="Footer Placeholder 1">
            <a:extLst>
              <a:ext uri="{FF2B5EF4-FFF2-40B4-BE49-F238E27FC236}">
                <a16:creationId xmlns:a16="http://schemas.microsoft.com/office/drawing/2014/main" id="{0A23B58F-31D3-F362-6252-244362DB3624}"/>
              </a:ext>
            </a:extLst>
          </p:cNvPr>
          <p:cNvSpPr>
            <a:spLocks noGrp="1"/>
          </p:cNvSpPr>
          <p:nvPr>
            <p:ph type="ftr" sz="quarter" idx="11"/>
          </p:nvPr>
        </p:nvSpPr>
        <p:spPr/>
        <p:txBody>
          <a:bodyPr/>
          <a:lstStyle/>
          <a:p>
            <a:endParaRPr lang="en-US">
              <a:cs typeface="Calibri"/>
            </a:endParaRPr>
          </a:p>
        </p:txBody>
      </p:sp>
    </p:spTree>
    <p:extLst>
      <p:ext uri="{BB962C8B-B14F-4D97-AF65-F5344CB8AC3E}">
        <p14:creationId xmlns:p14="http://schemas.microsoft.com/office/powerpoint/2010/main" val="289274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D686E6-25C9-A8F8-E1E4-B5F1970F2702}"/>
              </a:ext>
            </a:extLst>
          </p:cNvPr>
          <p:cNvSpPr>
            <a:spLocks noGrp="1"/>
          </p:cNvSpPr>
          <p:nvPr>
            <p:ph type="title"/>
          </p:nvPr>
        </p:nvSpPr>
        <p:spPr>
          <a:xfrm>
            <a:off x="6646765" y="141635"/>
            <a:ext cx="5280705" cy="2100254"/>
          </a:xfrm>
        </p:spPr>
        <p:txBody>
          <a:bodyPr anchor="b">
            <a:noAutofit/>
          </a:bodyPr>
          <a:lstStyle/>
          <a:p>
            <a:r>
              <a:rPr lang="en-GB" sz="4000" dirty="0"/>
              <a:t>Good practice guidance on working with parents with a learning disability </a:t>
            </a:r>
            <a:endParaRPr lang="en-GB" sz="4000" dirty="0">
              <a:ea typeface="Calibri Light"/>
              <a:cs typeface="Calibri Light"/>
            </a:endParaRPr>
          </a:p>
        </p:txBody>
      </p:sp>
      <p:pic>
        <p:nvPicPr>
          <p:cNvPr id="5" name="Picture 4" descr="A close-up of hands holding a puzzle&#10;&#10;Description automatically generated">
            <a:extLst>
              <a:ext uri="{FF2B5EF4-FFF2-40B4-BE49-F238E27FC236}">
                <a16:creationId xmlns:a16="http://schemas.microsoft.com/office/drawing/2014/main" id="{14A4CCE4-37D7-7290-10B2-07379BBDDBE9}"/>
              </a:ext>
            </a:extLst>
          </p:cNvPr>
          <p:cNvPicPr>
            <a:picLocks noChangeAspect="1"/>
          </p:cNvPicPr>
          <p:nvPr/>
        </p:nvPicPr>
        <p:blipFill>
          <a:blip r:embed="rId2"/>
          <a:stretch>
            <a:fillRect/>
          </a:stretch>
        </p:blipFill>
        <p:spPr>
          <a:xfrm>
            <a:off x="1401204" y="640080"/>
            <a:ext cx="3918432" cy="5577840"/>
          </a:xfrm>
          <a:prstGeom prst="rect">
            <a:avLst/>
          </a:prstGeom>
        </p:spPr>
      </p:pic>
      <p:sp>
        <p:nvSpPr>
          <p:cNvPr id="2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BD48D4-9AB8-5586-B0C3-FDCD7E97565D}"/>
              </a:ext>
            </a:extLst>
          </p:cNvPr>
          <p:cNvSpPr>
            <a:spLocks noGrp="1"/>
          </p:cNvSpPr>
          <p:nvPr>
            <p:ph idx="1"/>
          </p:nvPr>
        </p:nvSpPr>
        <p:spPr>
          <a:xfrm>
            <a:off x="6739128" y="2156886"/>
            <a:ext cx="4818888" cy="3550789"/>
          </a:xfrm>
        </p:spPr>
        <p:txBody>
          <a:bodyPr vert="horz" lIns="91440" tIns="45720" rIns="91440" bIns="45720" rtlCol="0" anchor="t">
            <a:noAutofit/>
          </a:bodyPr>
          <a:lstStyle/>
          <a:p>
            <a:pPr marL="0" indent="0">
              <a:buNone/>
            </a:pPr>
            <a:endParaRPr lang="en-US" sz="1700"/>
          </a:p>
          <a:p>
            <a:pPr marL="0" indent="0" algn="ctr">
              <a:buNone/>
            </a:pPr>
            <a:r>
              <a:rPr lang="en-US" sz="2400" dirty="0">
                <a:solidFill>
                  <a:srgbClr val="C00000"/>
                </a:solidFill>
              </a:rPr>
              <a:t>Where a local authority raises the issue of ‘substituted parenting’ it should be able to fully evidence its position, including an analysis of the weight and likelihood of the risk and the options that have been considered to address, reduce, or remove that risk. Every effort should be made to support, not supplant the parent.'</a:t>
            </a:r>
            <a:endParaRPr lang="en-US" sz="2400" dirty="0">
              <a:ea typeface="Calibri" panose="020F0502020204030204"/>
              <a:cs typeface="Calibri"/>
            </a:endParaRPr>
          </a:p>
          <a:p>
            <a:pPr marL="0" indent="0">
              <a:buNone/>
            </a:pPr>
            <a:r>
              <a:rPr lang="en-US" sz="2000" dirty="0"/>
              <a:t>Para 1.4.4    </a:t>
            </a:r>
            <a:endParaRPr lang="en-GB" sz="2000" dirty="0">
              <a:ea typeface="+mn-lt"/>
              <a:cs typeface="+mn-lt"/>
            </a:endParaRPr>
          </a:p>
          <a:p>
            <a:pPr marL="0" indent="0">
              <a:buNone/>
            </a:pPr>
            <a:r>
              <a:rPr lang="en-US" sz="1400" dirty="0">
                <a:ea typeface="+mn-lt"/>
                <a:cs typeface="+mn-lt"/>
                <a:hlinkClick r:id="rId3"/>
              </a:rPr>
              <a:t>FINAL 2021 WTPN UPDATE OF THE GPG.pdf (bristol.ac.uk)</a:t>
            </a:r>
            <a:endParaRPr lang="en-US" sz="1400" dirty="0">
              <a:ea typeface="+mn-lt"/>
              <a:cs typeface="+mn-lt"/>
            </a:endParaRPr>
          </a:p>
        </p:txBody>
      </p:sp>
    </p:spTree>
    <p:extLst>
      <p:ext uri="{BB962C8B-B14F-4D97-AF65-F5344CB8AC3E}">
        <p14:creationId xmlns:p14="http://schemas.microsoft.com/office/powerpoint/2010/main" val="286512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BF5F3-044F-4C4E-D7DE-8C48932FB6EF}"/>
              </a:ext>
            </a:extLst>
          </p:cNvPr>
          <p:cNvSpPr>
            <a:spLocks noGrp="1"/>
          </p:cNvSpPr>
          <p:nvPr>
            <p:ph type="title"/>
          </p:nvPr>
        </p:nvSpPr>
        <p:spPr>
          <a:xfrm>
            <a:off x="1171074" y="1396686"/>
            <a:ext cx="3240506" cy="4064628"/>
          </a:xfrm>
        </p:spPr>
        <p:txBody>
          <a:bodyPr>
            <a:normAutofit/>
          </a:bodyPr>
          <a:lstStyle/>
          <a:p>
            <a:r>
              <a:rPr lang="en-GB">
                <a:solidFill>
                  <a:srgbClr val="FFFFFF"/>
                </a:solidFill>
              </a:rPr>
              <a:t>The project</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24C6B2-DED1-E4C0-4C6D-ECA2D8FE4E04}"/>
              </a:ext>
            </a:extLst>
          </p:cNvPr>
          <p:cNvSpPr>
            <a:spLocks noGrp="1"/>
          </p:cNvSpPr>
          <p:nvPr>
            <p:ph idx="1"/>
          </p:nvPr>
        </p:nvSpPr>
        <p:spPr>
          <a:xfrm>
            <a:off x="5370153" y="1526033"/>
            <a:ext cx="6381903" cy="5020870"/>
          </a:xfrm>
        </p:spPr>
        <p:txBody>
          <a:bodyPr vert="horz" lIns="91440" tIns="45720" rIns="91440" bIns="45720" rtlCol="0" anchor="t">
            <a:normAutofit/>
          </a:bodyPr>
          <a:lstStyle/>
          <a:p>
            <a:r>
              <a:rPr lang="en-US" sz="2000" dirty="0"/>
              <a:t>Project Nov 21 – Apr 23 	 </a:t>
            </a:r>
            <a:endParaRPr lang="en-US" sz="2000">
              <a:cs typeface="Calibri"/>
            </a:endParaRPr>
          </a:p>
          <a:p>
            <a:r>
              <a:rPr lang="en-US" sz="2000" dirty="0"/>
              <a:t>Funded by the Nuffield Foundation</a:t>
            </a:r>
            <a:endParaRPr lang="en-US" sz="2000">
              <a:cs typeface="Calibri"/>
            </a:endParaRPr>
          </a:p>
          <a:p>
            <a:endParaRPr lang="en-US" sz="2000">
              <a:cs typeface="Calibri"/>
            </a:endParaRPr>
          </a:p>
          <a:p>
            <a:r>
              <a:rPr lang="en-US" sz="2000" dirty="0"/>
              <a:t>Parents Advisory Board </a:t>
            </a:r>
            <a:endParaRPr lang="en-US" sz="2000">
              <a:cs typeface="Calibri"/>
            </a:endParaRPr>
          </a:p>
          <a:p>
            <a:r>
              <a:rPr lang="en-US" sz="2000" dirty="0"/>
              <a:t>Professionals Advisory Board – clinical psychologist, social workers, barristers, solicitors, independent advocates, NFJO, FRG, ADCS, OSPT, </a:t>
            </a:r>
            <a:r>
              <a:rPr lang="en-US" sz="2000" dirty="0" err="1"/>
              <a:t>Cafcass</a:t>
            </a:r>
            <a:r>
              <a:rPr lang="en-US" sz="2000" dirty="0"/>
              <a:t>, Law Society, FLBA, academics and practitioners.</a:t>
            </a:r>
            <a:endParaRPr lang="en-US" sz="2000">
              <a:cs typeface="Calibri"/>
            </a:endParaRPr>
          </a:p>
          <a:p>
            <a:endParaRPr lang="en-US" sz="2000">
              <a:cs typeface="Calibri"/>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alibri" panose="020F0502020204030204"/>
                <a:ea typeface="+mn-ea"/>
                <a:cs typeface="+mn-cs"/>
              </a:rPr>
              <a:t>Interviewed 21 family court practitioners – judges, solicitors, barristers, social workers, Cafcass guardians and independent advocates.</a:t>
            </a:r>
            <a:endParaRPr lang="en-GB" sz="2000" b="0" i="0" u="none" strike="noStrike" kern="1200" cap="none" spc="0" normalizeH="0" baseline="0" noProof="0">
              <a:ln>
                <a:noFill/>
              </a:ln>
              <a:effectLst/>
              <a:uLnTx/>
              <a:uFillTx/>
              <a:latin typeface="Calibri" panose="020F0502020204030204"/>
              <a:cs typeface="Calibri"/>
            </a:endParaRPr>
          </a:p>
          <a:p>
            <a:pPr>
              <a:defRPr/>
            </a:pPr>
            <a:r>
              <a:rPr kumimoji="0" lang="en-GB" sz="2000" b="0" i="0" u="none" strike="noStrike" kern="1200" cap="none" spc="0" normalizeH="0" baseline="0" noProof="0" dirty="0">
                <a:ln>
                  <a:noFill/>
                </a:ln>
                <a:effectLst/>
                <a:uLnTx/>
                <a:uFillTx/>
                <a:latin typeface="Calibri" panose="020F0502020204030204"/>
                <a:ea typeface="+mn-ea"/>
                <a:cs typeface="+mn-cs"/>
              </a:rPr>
              <a:t>Held focus groups with 21 parents</a:t>
            </a:r>
            <a:r>
              <a:rPr lang="en-GB" sz="2000" dirty="0">
                <a:latin typeface="Calibri" panose="020F0502020204030204"/>
              </a:rPr>
              <a:t> .</a:t>
            </a:r>
            <a:endParaRPr lang="en-GB" sz="2000" b="0" i="0" u="none" strike="noStrike" kern="1200" cap="none" spc="0" normalizeH="0" baseline="0" noProof="0" dirty="0">
              <a:ln>
                <a:noFill/>
              </a:ln>
              <a:effectLst/>
              <a:uLnTx/>
              <a:uFillTx/>
              <a:latin typeface="Calibri" panose="020F0502020204030204"/>
              <a:cs typeface="Calibri"/>
            </a:endParaRPr>
          </a:p>
          <a:p>
            <a:endParaRPr lang="en-GB" sz="1500"/>
          </a:p>
        </p:txBody>
      </p:sp>
      <p:sp>
        <p:nvSpPr>
          <p:cNvPr id="4" name="Footer Placeholder 3">
            <a:extLst>
              <a:ext uri="{FF2B5EF4-FFF2-40B4-BE49-F238E27FC236}">
                <a16:creationId xmlns:a16="http://schemas.microsoft.com/office/drawing/2014/main" id="{761BFB24-17DC-9FB6-3268-3D3FB166D443}"/>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spTree>
    <p:extLst>
      <p:ext uri="{BB962C8B-B14F-4D97-AF65-F5344CB8AC3E}">
        <p14:creationId xmlns:p14="http://schemas.microsoft.com/office/powerpoint/2010/main" val="126246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0584B-8B46-C479-9609-1CC788C16C67}"/>
              </a:ext>
            </a:extLst>
          </p:cNvPr>
          <p:cNvSpPr>
            <a:spLocks noGrp="1"/>
          </p:cNvSpPr>
          <p:nvPr>
            <p:ph type="title"/>
          </p:nvPr>
        </p:nvSpPr>
        <p:spPr>
          <a:xfrm>
            <a:off x="838200" y="365125"/>
            <a:ext cx="10515600" cy="1325563"/>
          </a:xfrm>
        </p:spPr>
        <p:txBody>
          <a:bodyPr>
            <a:normAutofit/>
          </a:bodyPr>
          <a:lstStyle/>
          <a:p>
            <a:r>
              <a:rPr lang="en-GB" sz="5000" dirty="0">
                <a:cs typeface="Calibri Light"/>
              </a:rPr>
              <a:t>Parents' views of 'substituted parenting'.</a:t>
            </a:r>
            <a:endParaRPr lang="en-GB" sz="5000"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D8F94D-BE71-E17E-9097-71FC5B93D2A9}"/>
              </a:ext>
            </a:extLst>
          </p:cNvPr>
          <p:cNvSpPr>
            <a:spLocks noGrp="1"/>
          </p:cNvSpPr>
          <p:nvPr>
            <p:ph idx="1"/>
          </p:nvPr>
        </p:nvSpPr>
        <p:spPr>
          <a:xfrm>
            <a:off x="489858" y="1853184"/>
            <a:ext cx="11375570" cy="5003074"/>
          </a:xfrm>
        </p:spPr>
        <p:txBody>
          <a:bodyPr vert="horz" lIns="91440" tIns="45720" rIns="91440" bIns="45720" rtlCol="0" anchor="t">
            <a:normAutofit/>
          </a:bodyPr>
          <a:lstStyle/>
          <a:p>
            <a:r>
              <a:rPr lang="en-GB" sz="2400" dirty="0">
                <a:cs typeface="Calibri"/>
              </a:rPr>
              <a:t>Parents didn't understand what 'substituted' meant  as it was '</a:t>
            </a:r>
            <a:r>
              <a:rPr lang="en-GB" sz="2400" dirty="0">
                <a:solidFill>
                  <a:srgbClr val="C00000"/>
                </a:solidFill>
                <a:cs typeface="Calibri"/>
              </a:rPr>
              <a:t>hard'</a:t>
            </a:r>
            <a:r>
              <a:rPr lang="en-GB" sz="2400" dirty="0">
                <a:cs typeface="Calibri"/>
              </a:rPr>
              <a:t> / '</a:t>
            </a:r>
            <a:r>
              <a:rPr lang="en-GB" sz="2400" dirty="0">
                <a:solidFill>
                  <a:srgbClr val="C00000"/>
                </a:solidFill>
                <a:cs typeface="Calibri"/>
              </a:rPr>
              <a:t> too difficult</a:t>
            </a:r>
            <a:r>
              <a:rPr lang="en-GB" sz="2400" dirty="0">
                <a:cs typeface="Calibri"/>
              </a:rPr>
              <a:t>' or mis-interpreted the term:</a:t>
            </a:r>
            <a:endParaRPr lang="en-US" sz="2400" dirty="0">
              <a:cs typeface="Calibri"/>
            </a:endParaRPr>
          </a:p>
          <a:p>
            <a:pPr marL="0" indent="0" algn="ctr">
              <a:buNone/>
            </a:pPr>
            <a:r>
              <a:rPr lang="en-GB" sz="2400" dirty="0">
                <a:ea typeface="+mn-lt"/>
                <a:cs typeface="+mn-lt"/>
              </a:rPr>
              <a:t> </a:t>
            </a:r>
            <a:r>
              <a:rPr lang="en-GB" sz="2400" dirty="0">
                <a:solidFill>
                  <a:srgbClr val="C00000"/>
                </a:solidFill>
                <a:ea typeface="+mn-lt"/>
                <a:cs typeface="+mn-lt"/>
              </a:rPr>
              <a:t>‘ I always thought it was a... just somebody helping you in... in some ways’. (FG4 P3)</a:t>
            </a:r>
          </a:p>
          <a:p>
            <a:pPr marL="0" indent="0" algn="ctr">
              <a:buNone/>
            </a:pPr>
            <a:r>
              <a:rPr lang="en-GB" sz="2400" dirty="0">
                <a:solidFill>
                  <a:srgbClr val="C00000"/>
                </a:solidFill>
                <a:ea typeface="+mn-lt"/>
                <a:cs typeface="+mn-lt"/>
              </a:rPr>
              <a:t> ‘I thought it was to do with sharing parenting, like share with your support workers, that’s what I thought it was.’ (FG3 P4)</a:t>
            </a:r>
            <a:endParaRPr lang="en-GB"/>
          </a:p>
          <a:p>
            <a:pPr marL="0" indent="0" algn="ctr">
              <a:buNone/>
            </a:pPr>
            <a:endParaRPr lang="en-GB" sz="2400" dirty="0">
              <a:cs typeface="Calibri"/>
            </a:endParaRPr>
          </a:p>
          <a:p>
            <a:r>
              <a:rPr lang="en-GB" sz="2400" dirty="0">
                <a:cs typeface="Calibri"/>
              </a:rPr>
              <a:t>When they understood the term, they were  horrified by it.</a:t>
            </a:r>
            <a:endParaRPr lang="en-US" sz="2400" dirty="0">
              <a:cs typeface="Calibri"/>
            </a:endParaRPr>
          </a:p>
          <a:p>
            <a:endParaRPr lang="en-GB" sz="2400" dirty="0">
              <a:cs typeface="Calibri"/>
            </a:endParaRPr>
          </a:p>
          <a:p>
            <a:r>
              <a:rPr lang="en-GB" sz="2400" dirty="0">
                <a:cs typeface="Calibri"/>
              </a:rPr>
              <a:t>Parents explained the term as them being </a:t>
            </a:r>
            <a:r>
              <a:rPr lang="en-GB" sz="2400" dirty="0">
                <a:solidFill>
                  <a:srgbClr val="C00000"/>
                </a:solidFill>
                <a:cs typeface="Calibri"/>
              </a:rPr>
              <a:t>'sent off', 'replaced'.</a:t>
            </a:r>
          </a:p>
          <a:p>
            <a:pPr marL="457200" lvl="1" indent="0" algn="ctr">
              <a:buNone/>
            </a:pPr>
            <a:r>
              <a:rPr lang="en-GB" dirty="0">
                <a:solidFill>
                  <a:srgbClr val="C00000"/>
                </a:solidFill>
                <a:ea typeface="+mn-lt"/>
                <a:cs typeface="+mn-lt"/>
              </a:rPr>
              <a:t>‘What I had in my head is a substitute is a footballer’ (FG2 P1)</a:t>
            </a:r>
          </a:p>
          <a:p>
            <a:pPr marL="457200" lvl="1" indent="0" algn="ctr">
              <a:buNone/>
            </a:pPr>
            <a:r>
              <a:rPr lang="en-GB" dirty="0">
                <a:solidFill>
                  <a:srgbClr val="C00000"/>
                </a:solidFill>
                <a:ea typeface="+mn-lt"/>
                <a:cs typeface="+mn-lt"/>
              </a:rPr>
              <a:t>‘Like they’re saying we’re not the parent. But they shouldn’t be thinking that.’ (FG3 P2</a:t>
            </a:r>
            <a:r>
              <a:rPr lang="en-GB" dirty="0">
                <a:ea typeface="+mn-lt"/>
                <a:cs typeface="+mn-lt"/>
              </a:rPr>
              <a:t>)</a:t>
            </a:r>
            <a:endParaRPr lang="en-GB" dirty="0">
              <a:cs typeface="Calibri"/>
            </a:endParaRPr>
          </a:p>
          <a:p>
            <a:pPr marL="0" indent="0">
              <a:buNone/>
            </a:pPr>
            <a:endParaRPr lang="en-GB" sz="2200">
              <a:cs typeface="Calibri"/>
            </a:endParaRPr>
          </a:p>
          <a:p>
            <a:endParaRPr lang="en-GB" sz="2200">
              <a:cs typeface="Calibri"/>
            </a:endParaRPr>
          </a:p>
        </p:txBody>
      </p:sp>
      <p:sp>
        <p:nvSpPr>
          <p:cNvPr id="4" name="Footer Placeholder 3">
            <a:extLst>
              <a:ext uri="{FF2B5EF4-FFF2-40B4-BE49-F238E27FC236}">
                <a16:creationId xmlns:a16="http://schemas.microsoft.com/office/drawing/2014/main" id="{0792976A-ADA4-ED45-52EE-987876ABD143}"/>
              </a:ext>
            </a:extLst>
          </p:cNvPr>
          <p:cNvSpPr>
            <a:spLocks noGrp="1"/>
          </p:cNvSpPr>
          <p:nvPr>
            <p:ph type="ftr" sz="quarter" idx="11"/>
          </p:nvPr>
        </p:nvSpPr>
        <p:spPr>
          <a:xfrm>
            <a:off x="4038600" y="6356350"/>
            <a:ext cx="4114800" cy="365125"/>
          </a:xfrm>
        </p:spPr>
        <p:txBody>
          <a:bodyPr>
            <a:normAutofit/>
          </a:bodyPr>
          <a:lstStyle/>
          <a:p>
            <a:endParaRPr lang="en-US">
              <a:cs typeface="Calibri"/>
            </a:endParaRPr>
          </a:p>
        </p:txBody>
      </p:sp>
    </p:spTree>
    <p:extLst>
      <p:ext uri="{BB962C8B-B14F-4D97-AF65-F5344CB8AC3E}">
        <p14:creationId xmlns:p14="http://schemas.microsoft.com/office/powerpoint/2010/main" val="254107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5964C-33E9-D82B-B5D2-AEDBCE09EED2}"/>
              </a:ext>
            </a:extLst>
          </p:cNvPr>
          <p:cNvSpPr>
            <a:spLocks noGrp="1"/>
          </p:cNvSpPr>
          <p:nvPr>
            <p:ph type="title"/>
          </p:nvPr>
        </p:nvSpPr>
        <p:spPr>
          <a:xfrm>
            <a:off x="838200" y="365125"/>
            <a:ext cx="10515600" cy="1325563"/>
          </a:xfrm>
        </p:spPr>
        <p:txBody>
          <a:bodyPr>
            <a:normAutofit/>
          </a:bodyPr>
          <a:lstStyle/>
          <a:p>
            <a:r>
              <a:rPr lang="en-GB" sz="4600" dirty="0">
                <a:cs typeface="Calibri Light"/>
              </a:rPr>
              <a:t>Parents felt they aren't expected to do well</a:t>
            </a:r>
            <a:endParaRPr lang="en-GB" sz="4600"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5A93FC-3ACB-0EAD-D865-4EF1B6958CEC}"/>
              </a:ext>
            </a:extLst>
          </p:cNvPr>
          <p:cNvSpPr>
            <a:spLocks noGrp="1"/>
          </p:cNvSpPr>
          <p:nvPr>
            <p:ph idx="1"/>
          </p:nvPr>
        </p:nvSpPr>
        <p:spPr>
          <a:xfrm>
            <a:off x="479631" y="1689898"/>
            <a:ext cx="11358418" cy="4933141"/>
          </a:xfrm>
        </p:spPr>
        <p:txBody>
          <a:bodyPr vert="horz" lIns="91440" tIns="45720" rIns="91440" bIns="45720" rtlCol="0" anchor="t">
            <a:normAutofit/>
          </a:bodyPr>
          <a:lstStyle/>
          <a:p>
            <a:pPr marL="457200" lvl="1" indent="0">
              <a:buNone/>
            </a:pPr>
            <a:endParaRPr lang="en-GB" sz="1700" dirty="0">
              <a:cs typeface="Calibri" panose="020F0502020204030204"/>
            </a:endParaRPr>
          </a:p>
          <a:p>
            <a:pPr marL="0" indent="0" algn="ctr">
              <a:buNone/>
            </a:pPr>
            <a:r>
              <a:rPr lang="en-GB" sz="2400" dirty="0">
                <a:solidFill>
                  <a:srgbClr val="C00000"/>
                </a:solidFill>
                <a:ea typeface="+mn-lt"/>
                <a:cs typeface="+mn-lt"/>
              </a:rPr>
              <a:t>Parent 7: ‘Judge you before they know you. </a:t>
            </a:r>
          </a:p>
          <a:p>
            <a:pPr marL="0" indent="0" algn="ctr">
              <a:buNone/>
            </a:pPr>
            <a:r>
              <a:rPr lang="en-GB" sz="2400" dirty="0">
                <a:solidFill>
                  <a:srgbClr val="C00000"/>
                </a:solidFill>
                <a:ea typeface="+mn-lt"/>
                <a:cs typeface="+mn-lt"/>
              </a:rPr>
              <a:t>Parents 3: They make you feel small. </a:t>
            </a:r>
          </a:p>
          <a:p>
            <a:pPr marL="0" indent="0" algn="ctr">
              <a:buNone/>
            </a:pPr>
            <a:r>
              <a:rPr lang="en-GB" sz="2400" dirty="0">
                <a:solidFill>
                  <a:srgbClr val="C00000"/>
                </a:solidFill>
                <a:ea typeface="+mn-lt"/>
                <a:cs typeface="+mn-lt"/>
              </a:rPr>
              <a:t>Parent 1: She’s got to understand some of us have got learning difficulties and she’s picking on them. Researcher: You think it’s picking on? </a:t>
            </a:r>
          </a:p>
          <a:p>
            <a:pPr marL="0" indent="0" algn="ctr">
              <a:buNone/>
            </a:pPr>
            <a:r>
              <a:rPr lang="en-GB" sz="2400" dirty="0">
                <a:solidFill>
                  <a:srgbClr val="C00000"/>
                </a:solidFill>
                <a:ea typeface="+mn-lt"/>
                <a:cs typeface="+mn-lt"/>
              </a:rPr>
              <a:t>Parent 2: Yeah.’</a:t>
            </a:r>
          </a:p>
          <a:p>
            <a:pPr marL="0" indent="0" algn="ctr">
              <a:buNone/>
            </a:pPr>
            <a:r>
              <a:rPr lang="en-GB" sz="2400" dirty="0">
                <a:ea typeface="+mn-lt"/>
                <a:cs typeface="+mn-lt"/>
              </a:rPr>
              <a:t>Researcher: Lots of nods.’ (FG3) </a:t>
            </a:r>
            <a:endParaRPr lang="en-GB" sz="2400" dirty="0">
              <a:cs typeface="Calibri"/>
            </a:endParaRPr>
          </a:p>
          <a:p>
            <a:pPr marL="0" indent="0" algn="ctr">
              <a:buNone/>
            </a:pPr>
            <a:endParaRPr lang="en-GB" sz="2400" dirty="0">
              <a:cs typeface="Calibri"/>
            </a:endParaRPr>
          </a:p>
          <a:p>
            <a:pPr marL="0" indent="0">
              <a:buNone/>
            </a:pPr>
            <a:r>
              <a:rPr lang="en-GB" sz="2400" dirty="0">
                <a:cs typeface="Calibri"/>
              </a:rPr>
              <a:t>Parents are scared and anxious when receiving support:</a:t>
            </a:r>
          </a:p>
          <a:p>
            <a:pPr marL="0" indent="0" algn="ctr">
              <a:buNone/>
            </a:pPr>
            <a:r>
              <a:rPr lang="en-GB" sz="2400" dirty="0">
                <a:solidFill>
                  <a:srgbClr val="C00000"/>
                </a:solidFill>
                <a:ea typeface="+mn-lt"/>
                <a:cs typeface="+mn-lt"/>
              </a:rPr>
              <a:t>Parent (FG3 )1: ‘Yeah, you’re scared that you’re going to do the wrong thing, </a:t>
            </a:r>
          </a:p>
          <a:p>
            <a:pPr marL="0" indent="0" algn="ctr">
              <a:buNone/>
            </a:pPr>
            <a:r>
              <a:rPr lang="en-GB" sz="2400" dirty="0">
                <a:solidFill>
                  <a:srgbClr val="C00000"/>
                </a:solidFill>
                <a:ea typeface="+mn-lt"/>
                <a:cs typeface="+mn-lt"/>
              </a:rPr>
              <a:t>you’re scared more so you’re going to make mistakes easily.’</a:t>
            </a:r>
            <a:endParaRPr lang="en-GB" sz="2400" dirty="0">
              <a:solidFill>
                <a:srgbClr val="C00000"/>
              </a:solidFill>
              <a:cs typeface="Calibri"/>
            </a:endParaRPr>
          </a:p>
          <a:p>
            <a:endParaRPr lang="en-GB" sz="2400" dirty="0">
              <a:cs typeface="Calibri"/>
            </a:endParaRPr>
          </a:p>
        </p:txBody>
      </p:sp>
      <p:sp>
        <p:nvSpPr>
          <p:cNvPr id="4" name="Footer Placeholder 3">
            <a:extLst>
              <a:ext uri="{FF2B5EF4-FFF2-40B4-BE49-F238E27FC236}">
                <a16:creationId xmlns:a16="http://schemas.microsoft.com/office/drawing/2014/main" id="{6F3C46D2-1433-9D25-C2B0-92F458419048}"/>
              </a:ext>
            </a:extLst>
          </p:cNvPr>
          <p:cNvSpPr>
            <a:spLocks noGrp="1"/>
          </p:cNvSpPr>
          <p:nvPr>
            <p:ph type="ftr" sz="quarter" idx="11"/>
          </p:nvPr>
        </p:nvSpPr>
        <p:spPr>
          <a:xfrm>
            <a:off x="4038600" y="6356350"/>
            <a:ext cx="4114800" cy="365125"/>
          </a:xfrm>
        </p:spPr>
        <p:txBody>
          <a:bodyPr>
            <a:normAutofit/>
          </a:bodyPr>
          <a:lstStyle/>
          <a:p>
            <a:endParaRPr lang="en-US" dirty="0">
              <a:cs typeface="Calibri"/>
            </a:endParaRPr>
          </a:p>
        </p:txBody>
      </p:sp>
    </p:spTree>
    <p:extLst>
      <p:ext uri="{BB962C8B-B14F-4D97-AF65-F5344CB8AC3E}">
        <p14:creationId xmlns:p14="http://schemas.microsoft.com/office/powerpoint/2010/main" val="150375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1502-51BF-0EB7-D236-046965A93050}"/>
              </a:ext>
            </a:extLst>
          </p:cNvPr>
          <p:cNvSpPr>
            <a:spLocks noGrp="1"/>
          </p:cNvSpPr>
          <p:nvPr>
            <p:ph type="title"/>
          </p:nvPr>
        </p:nvSpPr>
        <p:spPr>
          <a:xfrm>
            <a:off x="618836" y="365125"/>
            <a:ext cx="11150600" cy="1544926"/>
          </a:xfrm>
        </p:spPr>
        <p:txBody>
          <a:bodyPr/>
          <a:lstStyle/>
          <a:p>
            <a:r>
              <a:rPr lang="en-GB" dirty="0">
                <a:cs typeface="Calibri Light"/>
              </a:rPr>
              <a:t>Parents powerless to stop 'substituted parenting'</a:t>
            </a:r>
            <a:endParaRPr lang="en-GB" dirty="0"/>
          </a:p>
        </p:txBody>
      </p:sp>
      <p:sp>
        <p:nvSpPr>
          <p:cNvPr id="3" name="Content Placeholder 2">
            <a:extLst>
              <a:ext uri="{FF2B5EF4-FFF2-40B4-BE49-F238E27FC236}">
                <a16:creationId xmlns:a16="http://schemas.microsoft.com/office/drawing/2014/main" id="{72395B3D-E8C0-3299-035B-ADCFD5AB3C07}"/>
              </a:ext>
            </a:extLst>
          </p:cNvPr>
          <p:cNvSpPr>
            <a:spLocks noGrp="1"/>
          </p:cNvSpPr>
          <p:nvPr>
            <p:ph idx="1"/>
          </p:nvPr>
        </p:nvSpPr>
        <p:spPr/>
        <p:txBody>
          <a:bodyPr vert="horz" lIns="91440" tIns="45720" rIns="91440" bIns="45720" rtlCol="0" anchor="t">
            <a:normAutofit lnSpcReduction="10000"/>
          </a:bodyPr>
          <a:lstStyle/>
          <a:p>
            <a:endParaRPr lang="en-GB"/>
          </a:p>
          <a:p>
            <a:pPr marL="0" indent="0" algn="ctr">
              <a:buNone/>
            </a:pPr>
            <a:r>
              <a:rPr lang="en-GB" dirty="0">
                <a:solidFill>
                  <a:srgbClr val="C00000"/>
                </a:solidFill>
                <a:ea typeface="+mn-lt"/>
                <a:cs typeface="+mn-lt"/>
              </a:rPr>
              <a:t>‘You can’t say I don’t want them’ you’ve got no choice, so you just sit back and basically let them take over’ …. ‘being a professional you can’t say anything... you would feel bad saying to a professional don’t do that, that’s my job, you don’t want to say something wrong and then get in trouble for it’... ‘you’re in a catch 22, it might go against me or make things worse’ …. ‘you want to do the right thing but you don’t want to make the situation worse than it already is’ …... You’re stuck as you don’t want to upset anyone, the local authority especially social services because you think you are going to make the situation worse’ (FG2 P2)</a:t>
            </a:r>
          </a:p>
        </p:txBody>
      </p:sp>
      <p:sp>
        <p:nvSpPr>
          <p:cNvPr id="4" name="Footer Placeholder 3">
            <a:extLst>
              <a:ext uri="{FF2B5EF4-FFF2-40B4-BE49-F238E27FC236}">
                <a16:creationId xmlns:a16="http://schemas.microsoft.com/office/drawing/2014/main" id="{14D812C2-FC63-6C67-7F32-79B0AE89CAE9}"/>
              </a:ext>
            </a:extLst>
          </p:cNvPr>
          <p:cNvSpPr>
            <a:spLocks noGrp="1"/>
          </p:cNvSpPr>
          <p:nvPr>
            <p:ph type="ftr" sz="quarter" idx="11"/>
          </p:nvPr>
        </p:nvSpPr>
        <p:spPr/>
        <p:txBody>
          <a:bodyPr/>
          <a:lstStyle/>
          <a:p>
            <a:endParaRPr lang="en-US" dirty="0">
              <a:cs typeface="Calibri"/>
            </a:endParaRPr>
          </a:p>
        </p:txBody>
      </p:sp>
    </p:spTree>
    <p:extLst>
      <p:ext uri="{BB962C8B-B14F-4D97-AF65-F5344CB8AC3E}">
        <p14:creationId xmlns:p14="http://schemas.microsoft.com/office/powerpoint/2010/main" val="243911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4187E-F073-0240-1E70-E038D20A7573}"/>
              </a:ext>
            </a:extLst>
          </p:cNvPr>
          <p:cNvSpPr>
            <a:spLocks noGrp="1"/>
          </p:cNvSpPr>
          <p:nvPr>
            <p:ph type="title"/>
          </p:nvPr>
        </p:nvSpPr>
        <p:spPr>
          <a:xfrm>
            <a:off x="838200" y="365125"/>
            <a:ext cx="10515600" cy="1325563"/>
          </a:xfrm>
        </p:spPr>
        <p:txBody>
          <a:bodyPr>
            <a:normAutofit/>
          </a:bodyPr>
          <a:lstStyle/>
          <a:p>
            <a:r>
              <a:rPr lang="en-GB" sz="5400">
                <a:cs typeface="Calibri Light"/>
              </a:rPr>
              <a:t>How to avoid 'substituted parenting'</a:t>
            </a:r>
            <a:endParaRPr lang="en-GB" sz="5400"/>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2FD9D3-1024-56BE-7676-E77DD9549513}"/>
              </a:ext>
            </a:extLst>
          </p:cNvPr>
          <p:cNvSpPr>
            <a:spLocks noGrp="1"/>
          </p:cNvSpPr>
          <p:nvPr>
            <p:ph idx="1"/>
          </p:nvPr>
        </p:nvSpPr>
        <p:spPr>
          <a:xfrm>
            <a:off x="838200" y="1929384"/>
            <a:ext cx="10515600" cy="4251960"/>
          </a:xfrm>
        </p:spPr>
        <p:txBody>
          <a:bodyPr vert="horz" lIns="91440" tIns="45720" rIns="91440" bIns="45720" rtlCol="0" anchor="t">
            <a:normAutofit fontScale="92500"/>
          </a:bodyPr>
          <a:lstStyle/>
          <a:p>
            <a:pPr marL="0" indent="0">
              <a:buNone/>
            </a:pPr>
            <a:r>
              <a:rPr lang="en-GB" sz="2200" dirty="0">
                <a:cs typeface="Calibri"/>
              </a:rPr>
              <a:t> Workers should support the parent's relationship with their child</a:t>
            </a:r>
            <a:endParaRPr lang="en-US" sz="2200" dirty="0"/>
          </a:p>
          <a:p>
            <a:pPr marL="0" indent="0">
              <a:buNone/>
            </a:pPr>
            <a:endParaRPr lang="en-GB" sz="2400" dirty="0">
              <a:ea typeface="+mn-lt"/>
              <a:cs typeface="+mn-lt"/>
            </a:endParaRPr>
          </a:p>
          <a:p>
            <a:pPr marL="0" indent="0" algn="ctr">
              <a:buNone/>
            </a:pPr>
            <a:r>
              <a:rPr lang="en-GB" sz="2400" dirty="0">
                <a:solidFill>
                  <a:srgbClr val="C00000"/>
                </a:solidFill>
                <a:ea typeface="+mn-lt"/>
                <a:cs typeface="+mn-lt"/>
              </a:rPr>
              <a:t>‘Keep them involved, and make sure like when the people come out, that you’re still connecting with the children so that they don’t get the chance to take over’ (FG4 P4) </a:t>
            </a:r>
          </a:p>
          <a:p>
            <a:pPr marL="0" indent="0" algn="ctr">
              <a:buNone/>
            </a:pPr>
            <a:endParaRPr lang="en-GB" sz="2400" dirty="0">
              <a:solidFill>
                <a:srgbClr val="C00000"/>
              </a:solidFill>
              <a:ea typeface="+mn-lt"/>
              <a:cs typeface="+mn-lt"/>
            </a:endParaRPr>
          </a:p>
          <a:p>
            <a:pPr marL="0" indent="0" algn="ctr">
              <a:buNone/>
            </a:pPr>
            <a:r>
              <a:rPr lang="en-GB" sz="2400" dirty="0">
                <a:solidFill>
                  <a:srgbClr val="C00000"/>
                </a:solidFill>
                <a:ea typeface="+mn-lt"/>
                <a:cs typeface="+mn-lt"/>
              </a:rPr>
              <a:t>'Or even explain to the child that somebody is coming to help us but if you’ve got a problem, come to me’ (FG3 P1) </a:t>
            </a:r>
          </a:p>
          <a:p>
            <a:pPr marL="0" indent="0" algn="ctr">
              <a:buNone/>
            </a:pPr>
            <a:r>
              <a:rPr lang="en-GB" sz="2400" dirty="0">
                <a:solidFill>
                  <a:srgbClr val="C00000"/>
                </a:solidFill>
                <a:ea typeface="+mn-lt"/>
                <a:cs typeface="+mn-lt"/>
              </a:rPr>
              <a:t>‘Encourage them [the children] to go to the parents and not the support worker’. (FG3 P9) </a:t>
            </a:r>
            <a:endParaRPr lang="en-GB" dirty="0"/>
          </a:p>
          <a:p>
            <a:pPr marL="0" indent="0" algn="ctr">
              <a:buNone/>
            </a:pPr>
            <a:endParaRPr lang="en-GB" sz="2400" dirty="0">
              <a:solidFill>
                <a:srgbClr val="C00000"/>
              </a:solidFill>
              <a:ea typeface="+mn-lt"/>
              <a:cs typeface="+mn-lt"/>
            </a:endParaRPr>
          </a:p>
          <a:p>
            <a:pPr marL="0" indent="0" algn="ctr">
              <a:buNone/>
            </a:pPr>
            <a:r>
              <a:rPr lang="en-GB" sz="2400" dirty="0">
                <a:solidFill>
                  <a:srgbClr val="C00000"/>
                </a:solidFill>
                <a:ea typeface="+mn-lt"/>
                <a:cs typeface="+mn-lt"/>
              </a:rPr>
              <a:t>‘’Say Mummy is over there’ … they are not their parents’ (FG2 P1)</a:t>
            </a:r>
          </a:p>
          <a:p>
            <a:pPr marL="0" indent="0" algn="ctr">
              <a:buNone/>
            </a:pPr>
            <a:endParaRPr lang="en-GB" sz="2200" dirty="0">
              <a:solidFill>
                <a:srgbClr val="C00000"/>
              </a:solidFill>
              <a:cs typeface="Calibri" panose="020F0502020204030204"/>
            </a:endParaRPr>
          </a:p>
          <a:p>
            <a:pPr marL="0" indent="0">
              <a:buNone/>
            </a:pPr>
            <a:endParaRPr lang="en-GB" sz="2200" dirty="0">
              <a:cs typeface="Calibri" panose="020F0502020204030204"/>
            </a:endParaRPr>
          </a:p>
        </p:txBody>
      </p:sp>
      <p:sp>
        <p:nvSpPr>
          <p:cNvPr id="4" name="Footer Placeholder 3">
            <a:extLst>
              <a:ext uri="{FF2B5EF4-FFF2-40B4-BE49-F238E27FC236}">
                <a16:creationId xmlns:a16="http://schemas.microsoft.com/office/drawing/2014/main" id="{014A8E82-CD08-F282-D51E-E42BC883871C}"/>
              </a:ext>
            </a:extLst>
          </p:cNvPr>
          <p:cNvSpPr>
            <a:spLocks noGrp="1"/>
          </p:cNvSpPr>
          <p:nvPr>
            <p:ph type="ftr" sz="quarter" idx="11"/>
          </p:nvPr>
        </p:nvSpPr>
        <p:spPr>
          <a:xfrm>
            <a:off x="4038600" y="6356350"/>
            <a:ext cx="4114800" cy="365125"/>
          </a:xfrm>
        </p:spPr>
        <p:txBody>
          <a:bodyPr>
            <a:normAutofit/>
          </a:bodyPr>
          <a:lstStyle/>
          <a:p>
            <a:endParaRPr lang="en-US" dirty="0">
              <a:cs typeface="Calibri"/>
            </a:endParaRPr>
          </a:p>
        </p:txBody>
      </p:sp>
    </p:spTree>
    <p:extLst>
      <p:ext uri="{BB962C8B-B14F-4D97-AF65-F5344CB8AC3E}">
        <p14:creationId xmlns:p14="http://schemas.microsoft.com/office/powerpoint/2010/main" val="3719906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db9d0e4-5370-4cfb-9e4e-bdf6de379f60" xsi:nil="true"/>
    <lcf76f155ced4ddcb4097134ff3c332f xmlns="3d007203-5276-4893-90a8-5cf69b7ff18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F893168AA553419B0BF28AFA729F1D" ma:contentTypeVersion="16" ma:contentTypeDescription="Create a new document." ma:contentTypeScope="" ma:versionID="e9a5560057d890a9fefd69071e1c3005">
  <xsd:schema xmlns:xsd="http://www.w3.org/2001/XMLSchema" xmlns:xs="http://www.w3.org/2001/XMLSchema" xmlns:p="http://schemas.microsoft.com/office/2006/metadata/properties" xmlns:ns2="3d007203-5276-4893-90a8-5cf69b7ff188" xmlns:ns3="f7b633a2-53b0-404e-8847-8b9071ba2954" xmlns:ns4="edb9d0e4-5370-4cfb-9e4e-bdf6de379f60" targetNamespace="http://schemas.microsoft.com/office/2006/metadata/properties" ma:root="true" ma:fieldsID="ca39cd3516754a998afaa3f8a29ca2ed" ns2:_="" ns3:_="" ns4:_="">
    <xsd:import namespace="3d007203-5276-4893-90a8-5cf69b7ff188"/>
    <xsd:import namespace="f7b633a2-53b0-404e-8847-8b9071ba2954"/>
    <xsd:import namespace="edb9d0e4-5370-4cfb-9e4e-bdf6de379f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007203-5276-4893-90a8-5cf69b7ff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b633a2-53b0-404e-8847-8b9071ba295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ca40f4b-a838-4387-a51f-417afbd47794}" ma:internalName="TaxCatchAll" ma:showField="CatchAllData" ma:web="f7b633a2-53b0-404e-8847-8b9071ba2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711BF5-A9AE-4731-9909-E4AB6FF7B69E}">
  <ds:schemaRefs>
    <ds:schemaRef ds:uri="http://schemas.microsoft.com/sharepoint/v3/contenttype/forms"/>
  </ds:schemaRefs>
</ds:datastoreItem>
</file>

<file path=customXml/itemProps2.xml><?xml version="1.0" encoding="utf-8"?>
<ds:datastoreItem xmlns:ds="http://schemas.openxmlformats.org/officeDocument/2006/customXml" ds:itemID="{45C9FABD-F779-425B-840B-78545F7FDA8F}">
  <ds:schemaRefs>
    <ds:schemaRef ds:uri="http://schemas.microsoft.com/office/2006/metadata/properties"/>
    <ds:schemaRef ds:uri="http://schemas.microsoft.com/office/2006/documentManagement/types"/>
    <ds:schemaRef ds:uri="f7b633a2-53b0-404e-8847-8b9071ba2954"/>
    <ds:schemaRef ds:uri="http://purl.org/dc/terms/"/>
    <ds:schemaRef ds:uri="http://schemas.microsoft.com/office/infopath/2007/PartnerControls"/>
    <ds:schemaRef ds:uri="http://purl.org/dc/dcmitype/"/>
    <ds:schemaRef ds:uri="http://schemas.openxmlformats.org/package/2006/metadata/core-properties"/>
    <ds:schemaRef ds:uri="http://purl.org/dc/elements/1.1/"/>
    <ds:schemaRef ds:uri="edb9d0e4-5370-4cfb-9e4e-bdf6de379f60"/>
    <ds:schemaRef ds:uri="3d007203-5276-4893-90a8-5cf69b7ff188"/>
    <ds:schemaRef ds:uri="http://www.w3.org/XML/1998/namespace"/>
  </ds:schemaRefs>
</ds:datastoreItem>
</file>

<file path=customXml/itemProps3.xml><?xml version="1.0" encoding="utf-8"?>
<ds:datastoreItem xmlns:ds="http://schemas.openxmlformats.org/officeDocument/2006/customXml" ds:itemID="{4566FB59-C60F-404E-B0BD-C5AC48D93C59}">
  <ds:schemaRefs>
    <ds:schemaRef ds:uri="3d007203-5276-4893-90a8-5cf69b7ff188"/>
    <ds:schemaRef ds:uri="edb9d0e4-5370-4cfb-9e4e-bdf6de379f60"/>
    <ds:schemaRef ds:uri="f7b633a2-53b0-404e-8847-8b9071ba29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3112</TotalTime>
  <Words>3416</Words>
  <Application>Microsoft Office PowerPoint</Application>
  <PresentationFormat>Widescreen</PresentationFormat>
  <Paragraphs>226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'Substituted Parenting'  in the family court</vt:lpstr>
      <vt:lpstr>Why we undertook this study</vt:lpstr>
      <vt:lpstr> Lack of clarity</vt:lpstr>
      <vt:lpstr>Good practice guidance on working with parents with a learning disability </vt:lpstr>
      <vt:lpstr>The project</vt:lpstr>
      <vt:lpstr>Parents' views of 'substituted parenting'.</vt:lpstr>
      <vt:lpstr>Parents felt they aren't expected to do well</vt:lpstr>
      <vt:lpstr>Parents powerless to stop 'substituted parenting'</vt:lpstr>
      <vt:lpstr>How to avoid 'substituted parenting'</vt:lpstr>
      <vt:lpstr>Workers should be respectful, honest and supportive</vt:lpstr>
      <vt:lpstr>Parents need positive support from workers.</vt:lpstr>
      <vt:lpstr>Film for parents and professionals</vt:lpstr>
      <vt:lpstr>Professionals' understanding of 'substituted parenting'</vt:lpstr>
      <vt:lpstr>Theoretical / non-specific application of term</vt:lpstr>
      <vt:lpstr> High level of support is too costly</vt:lpstr>
      <vt:lpstr>It depends whose paying?</vt:lpstr>
      <vt:lpstr>Assumptions regarding a high level of parenting support and attachment</vt:lpstr>
      <vt:lpstr>Confirmation bias</vt:lpstr>
      <vt:lpstr>Social engineering related to the parent's 'label'?</vt:lpstr>
      <vt:lpstr>Recommendations: Use of term</vt:lpstr>
      <vt:lpstr>Recommendations: Identification of options to address the perceived risk of the proposed support amounting to ‘substituted parenting’ </vt:lpstr>
      <vt:lpstr>Recommendation: Attachment theory</vt:lpstr>
      <vt:lpstr>Recommendation: Long term support</vt:lpstr>
      <vt:lpstr>Recommendations: Labels/flags as indicators of need   and terminology</vt:lpstr>
      <vt:lpstr>Recommendations: Working with Parents </vt:lpstr>
      <vt:lpstr>Recommendations: Training and awareness </vt:lpstr>
      <vt:lpstr>Court of Appeal – February 2023</vt:lpstr>
      <vt:lpstr>Starting points (from court cases)</vt:lpstr>
      <vt:lpstr>Project Outputs</vt:lpstr>
      <vt:lpstr>Discussion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Tilbury</dc:creator>
  <cp:lastModifiedBy>Beth Tarleton</cp:lastModifiedBy>
  <cp:revision>502</cp:revision>
  <cp:lastPrinted>2023-06-28T15:37:31Z</cp:lastPrinted>
  <dcterms:created xsi:type="dcterms:W3CDTF">2023-05-05T14:50:34Z</dcterms:created>
  <dcterms:modified xsi:type="dcterms:W3CDTF">2023-11-15T12:38:03Z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0x0101003BF893168AA553419B0BF28AFA729F1D</vt:lpwstr>
  </property>
  <property fmtid="{D5CDD505-2E9C-101B-9397-08002B2CF9AE}" pid="3" name="MediaServiceImageTags">
    <vt:lpwstr/>
  </property>
</Properties>
</file>