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6" r:id="rId6"/>
    <p:sldMasterId id="2147483688" r:id="rId7"/>
  </p:sldMasterIdLst>
  <p:notesMasterIdLst>
    <p:notesMasterId r:id="rId66"/>
  </p:notesMasterIdLst>
  <p:handoutMasterIdLst>
    <p:handoutMasterId r:id="rId67"/>
  </p:handoutMasterIdLst>
  <p:sldIdLst>
    <p:sldId id="395" r:id="rId8"/>
    <p:sldId id="393" r:id="rId9"/>
    <p:sldId id="3017" r:id="rId10"/>
    <p:sldId id="438" r:id="rId11"/>
    <p:sldId id="439" r:id="rId12"/>
    <p:sldId id="276" r:id="rId13"/>
    <p:sldId id="3026" r:id="rId14"/>
    <p:sldId id="3043" r:id="rId15"/>
    <p:sldId id="442" r:id="rId16"/>
    <p:sldId id="429" r:id="rId17"/>
    <p:sldId id="447" r:id="rId18"/>
    <p:sldId id="3028" r:id="rId19"/>
    <p:sldId id="3029" r:id="rId20"/>
    <p:sldId id="3030" r:id="rId21"/>
    <p:sldId id="283" r:id="rId22"/>
    <p:sldId id="3015" r:id="rId23"/>
    <p:sldId id="3016" r:id="rId24"/>
    <p:sldId id="3018" r:id="rId25"/>
    <p:sldId id="3031" r:id="rId26"/>
    <p:sldId id="3040" r:id="rId27"/>
    <p:sldId id="3041" r:id="rId28"/>
    <p:sldId id="877" r:id="rId29"/>
    <p:sldId id="540" r:id="rId30"/>
    <p:sldId id="3020" r:id="rId31"/>
    <p:sldId id="310" r:id="rId32"/>
    <p:sldId id="431" r:id="rId33"/>
    <p:sldId id="329" r:id="rId34"/>
    <p:sldId id="3012" r:id="rId35"/>
    <p:sldId id="3044" r:id="rId36"/>
    <p:sldId id="357" r:id="rId37"/>
    <p:sldId id="3027" r:id="rId38"/>
    <p:sldId id="361" r:id="rId39"/>
    <p:sldId id="362" r:id="rId40"/>
    <p:sldId id="363" r:id="rId41"/>
    <p:sldId id="364" r:id="rId42"/>
    <p:sldId id="365" r:id="rId43"/>
    <p:sldId id="289" r:id="rId44"/>
    <p:sldId id="3045" r:id="rId45"/>
    <p:sldId id="366" r:id="rId46"/>
    <p:sldId id="341" r:id="rId47"/>
    <p:sldId id="338" r:id="rId48"/>
    <p:sldId id="339" r:id="rId49"/>
    <p:sldId id="3036" r:id="rId50"/>
    <p:sldId id="3037" r:id="rId51"/>
    <p:sldId id="3038" r:id="rId52"/>
    <p:sldId id="538" r:id="rId53"/>
    <p:sldId id="321" r:id="rId54"/>
    <p:sldId id="3046" r:id="rId55"/>
    <p:sldId id="367" r:id="rId56"/>
    <p:sldId id="371" r:id="rId57"/>
    <p:sldId id="518" r:id="rId58"/>
    <p:sldId id="372" r:id="rId59"/>
    <p:sldId id="517" r:id="rId60"/>
    <p:sldId id="305" r:id="rId61"/>
    <p:sldId id="451" r:id="rId62"/>
    <p:sldId id="297" r:id="rId63"/>
    <p:sldId id="3039" r:id="rId64"/>
    <p:sldId id="306" r:id="rId65"/>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395"/>
            <p14:sldId id="393"/>
            <p14:sldId id="3017"/>
            <p14:sldId id="438"/>
            <p14:sldId id="439"/>
            <p14:sldId id="276"/>
            <p14:sldId id="3026"/>
            <p14:sldId id="3043"/>
            <p14:sldId id="442"/>
            <p14:sldId id="429"/>
            <p14:sldId id="447"/>
            <p14:sldId id="3028"/>
            <p14:sldId id="3029"/>
            <p14:sldId id="3030"/>
            <p14:sldId id="283"/>
            <p14:sldId id="3015"/>
            <p14:sldId id="3016"/>
            <p14:sldId id="3018"/>
            <p14:sldId id="3031"/>
            <p14:sldId id="3040"/>
            <p14:sldId id="3041"/>
            <p14:sldId id="877"/>
            <p14:sldId id="540"/>
            <p14:sldId id="3020"/>
            <p14:sldId id="310"/>
            <p14:sldId id="431"/>
            <p14:sldId id="329"/>
            <p14:sldId id="3012"/>
            <p14:sldId id="3044"/>
            <p14:sldId id="357"/>
            <p14:sldId id="3027"/>
            <p14:sldId id="361"/>
            <p14:sldId id="362"/>
            <p14:sldId id="363"/>
            <p14:sldId id="364"/>
            <p14:sldId id="365"/>
            <p14:sldId id="289"/>
            <p14:sldId id="3045"/>
            <p14:sldId id="366"/>
            <p14:sldId id="341"/>
            <p14:sldId id="338"/>
            <p14:sldId id="339"/>
            <p14:sldId id="3036"/>
            <p14:sldId id="3037"/>
            <p14:sldId id="3038"/>
            <p14:sldId id="538"/>
            <p14:sldId id="321"/>
            <p14:sldId id="3046"/>
            <p14:sldId id="367"/>
            <p14:sldId id="371"/>
            <p14:sldId id="518"/>
            <p14:sldId id="372"/>
            <p14:sldId id="517"/>
            <p14:sldId id="305"/>
            <p14:sldId id="451"/>
            <p14:sldId id="297"/>
            <p14:sldId id="3039"/>
            <p14:sldId id="306"/>
          </p14:sldIdLst>
        </p14:section>
        <p14:section name="Extra slide elements" id="{66EC97C3-BC0F-9648-AAE8-BA458CD38442}">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A3AA"/>
    <a:srgbClr val="1B919D"/>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57358" autoAdjust="0"/>
  </p:normalViewPr>
  <p:slideViewPr>
    <p:cSldViewPr snapToGrid="0" snapToObjects="1">
      <p:cViewPr varScale="1">
        <p:scale>
          <a:sx n="65" d="100"/>
          <a:sy n="65" d="100"/>
        </p:scale>
        <p:origin x="2970" y="72"/>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08/07/2021</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08/07/2021</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hspersonalisedcarebulletin.cmail19.com/t/d-l-qjygul-jdyhtuxhu-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ngland.nhs.uk/personal-health-budgets/personal-wheelchair-budgets/frequently-asked-ques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Introductions and housekeeping - Kate.</a:t>
            </a:r>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180981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In relation to people having more control over their own health and more personalised care when they need it, the Long Term Plan sets out a number of personalised care commitments:</a:t>
            </a:r>
          </a:p>
          <a:p>
            <a:endParaRPr lang="en-GB" dirty="0"/>
          </a:p>
          <a:p>
            <a:r>
              <a:rPr lang="en-GB" dirty="0"/>
              <a:t>It states that</a:t>
            </a:r>
          </a:p>
          <a:p>
            <a:pPr marL="171450" indent="-171450">
              <a:buFont typeface="Arial" panose="020B0604020202020204" pitchFamily="34" charset="0"/>
              <a:buChar char="•"/>
            </a:pPr>
            <a:r>
              <a:rPr lang="en-GB" dirty="0"/>
              <a:t>People will get more control over their own health, and more personalised care when they need it</a:t>
            </a:r>
          </a:p>
          <a:p>
            <a:pPr marL="171450" indent="-171450">
              <a:buFont typeface="Arial" panose="020B0604020202020204" pitchFamily="34" charset="0"/>
              <a:buChar char="•"/>
            </a:pPr>
            <a:r>
              <a:rPr lang="en-GB" dirty="0"/>
              <a:t>Personalised care will be business as usual for 2.5 million people (adults and children) across the health and care system by 2023/24</a:t>
            </a:r>
          </a:p>
          <a:p>
            <a:pPr marL="171450" indent="-171450">
              <a:buFont typeface="Arial" panose="020B0604020202020204" pitchFamily="34" charset="0"/>
              <a:buChar char="•"/>
            </a:pPr>
            <a:r>
              <a:rPr lang="en-GB" dirty="0"/>
              <a:t>We will deliver 200,000 PHBs by 2023/24</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363822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The Personalised Care Group launched ‘Universal Personalised Care’ in January 2019 in response to the NHS Long Term Plan.  It sets out 21 actions detailing how we will deliver personalised care so that it is business as usual for 2.5 million people across the health and care system by 2023/24.  This includes actions to ensure that 200,000 people have a personal health budget by 2023/24.</a:t>
            </a:r>
          </a:p>
        </p:txBody>
      </p:sp>
      <p:sp>
        <p:nvSpPr>
          <p:cNvPr id="4" name="Slide Number Placeholder 3"/>
          <p:cNvSpPr>
            <a:spLocks noGrp="1"/>
          </p:cNvSpPr>
          <p:nvPr>
            <p:ph type="sldNum" sz="quarter" idx="5"/>
          </p:nvPr>
        </p:nvSpPr>
        <p:spPr/>
        <p:txBody>
          <a:bodyPr/>
          <a:lstStyle/>
          <a:p>
            <a:fld id="{4957A7B8-EAD2-9846-9761-91C91B5D58B6}" type="slidenum">
              <a:rPr lang="en-US" smtClean="0"/>
              <a:t>11</a:t>
            </a:fld>
            <a:endParaRPr lang="en-US"/>
          </a:p>
        </p:txBody>
      </p:sp>
    </p:spTree>
    <p:extLst>
      <p:ext uri="{BB962C8B-B14F-4D97-AF65-F5344CB8AC3E}">
        <p14:creationId xmlns:p14="http://schemas.microsoft.com/office/powerpoint/2010/main" val="313078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GB" sz="1200" kern="1200" dirty="0">
                <a:solidFill>
                  <a:schemeClr val="tx1"/>
                </a:solidFill>
                <a:effectLst/>
                <a:latin typeface="+mn-lt"/>
                <a:ea typeface="+mn-ea"/>
                <a:cs typeface="+mn-cs"/>
              </a:rPr>
              <a:t>GEMMA</a:t>
            </a:r>
          </a:p>
          <a:p>
            <a:pPr fontAlgn="ctr"/>
            <a:r>
              <a:rPr lang="en-GB" sz="1200" kern="1200" dirty="0">
                <a:solidFill>
                  <a:schemeClr val="tx1"/>
                </a:solidFill>
                <a:effectLst/>
                <a:latin typeface="+mn-lt"/>
                <a:ea typeface="+mn-ea"/>
                <a:cs typeface="+mn-cs"/>
              </a:rPr>
              <a:t>The recently published Operational Planning and Contracting Guidance states that at least 1.2 million personalised care interventions will be delivered in 2021/22, an ambition originally set out in the </a:t>
            </a:r>
            <a:r>
              <a:rPr lang="en-GB" sz="1200" u="sng" kern="1200" dirty="0">
                <a:solidFill>
                  <a:schemeClr val="tx1"/>
                </a:solidFill>
                <a:effectLst/>
                <a:latin typeface="+mn-lt"/>
                <a:ea typeface="+mn-ea"/>
                <a:cs typeface="+mn-cs"/>
                <a:hlinkClick r:id="rId3"/>
              </a:rPr>
              <a:t>NHS Long Term Plan</a:t>
            </a:r>
            <a:r>
              <a:rPr lang="en-GB" sz="1200" kern="1200" dirty="0">
                <a:solidFill>
                  <a:schemeClr val="tx1"/>
                </a:solidFill>
                <a:effectLst/>
                <a:latin typeface="+mn-lt"/>
                <a:ea typeface="+mn-ea"/>
                <a:cs typeface="+mn-cs"/>
              </a:rPr>
              <a:t>. It also requires continued implementation of population health management and personalised care approaches in primary care, “working in a proactive, multi-disciplinary, integrated way, in line with the Comprehensive Model for Personalised Care”; as well as in other key areas including maternity, cancer, mental health and people with a learning disability.</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12</a:t>
            </a:fld>
            <a:endParaRPr lang="en-US"/>
          </a:p>
        </p:txBody>
      </p:sp>
    </p:spTree>
    <p:extLst>
      <p:ext uri="{BB962C8B-B14F-4D97-AF65-F5344CB8AC3E}">
        <p14:creationId xmlns:p14="http://schemas.microsoft.com/office/powerpoint/2010/main" val="321026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Personalised Care is also explicitly included in the Mandate from government to NHS England and Improvement for 2021/22, including again the target that 200,000 people will benefit from a personal health budget and the NHS will continue to improve access to primary and community care through personalised care interventions and social prescribing referrals.</a:t>
            </a:r>
          </a:p>
          <a:p>
            <a:endParaRPr lang="en-GB" dirty="0"/>
          </a:p>
          <a:p>
            <a:r>
              <a:rPr lang="en-GB" dirty="0"/>
              <a:t>The NHS Standard Contract for 2021/22 encourages commissioners to consider the specific actions required that will give people greater choice and control over the way their care is planned and delivered, and includes updates to service and general conditions relating to personalised care.</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Finally, the 2021/22 Network Directed Enhanced Service (DES) Contract Specification reinforces the importance of the personalised care roles in general practice. Building on last year’s specification, supervision arrangements, safeguarding protocols and collaborative working on social prescribing plans locally have been introduced as mandatory provision for Primary Care Networks (PCNs) providing a social prescribing service.</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13</a:t>
            </a:fld>
            <a:endParaRPr lang="en-US"/>
          </a:p>
        </p:txBody>
      </p:sp>
    </p:spTree>
    <p:extLst>
      <p:ext uri="{BB962C8B-B14F-4D97-AF65-F5344CB8AC3E}">
        <p14:creationId xmlns:p14="http://schemas.microsoft.com/office/powerpoint/2010/main" val="196807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So, as you can see, personalised care and personal health budgets are present throughout many policy and guidance documents published recently.  The personalised care group is currently working towards meeting the identified priorities.  </a:t>
            </a:r>
          </a:p>
          <a:p>
            <a:endParaRPr lang="en-GB" dirty="0"/>
          </a:p>
          <a:p>
            <a:r>
              <a:rPr lang="en-GB" dirty="0"/>
              <a:t>With a focus on PHBs in particular, this graph shows that at Q3 2019/20 CCGs reported a total of 88,953 PHBs across the country.  Unfortunately, due to COVID, the PHB data collection was paused.  We are expecting the collection to resume at Q2 2021/22.  Preliminary discussions with CCGs indicate that they have continued to offer PHBs during the pandemic, particularly for people eligible for continuing healthcare.  We therefore don’t expect this number to have reduced by much.  We will continue to support CCGs and STPs to develop their </a:t>
            </a:r>
            <a:r>
              <a:rPr lang="en-GB" dirty="0" err="1"/>
              <a:t>phb</a:t>
            </a:r>
            <a:r>
              <a:rPr lang="en-GB" dirty="0"/>
              <a:t> offer in order to achieve the 200,000 </a:t>
            </a:r>
            <a:r>
              <a:rPr lang="en-GB" dirty="0" err="1"/>
              <a:t>phbs</a:t>
            </a:r>
            <a:r>
              <a:rPr lang="en-GB" dirty="0"/>
              <a:t> by 2023/24.</a:t>
            </a:r>
          </a:p>
        </p:txBody>
      </p:sp>
      <p:sp>
        <p:nvSpPr>
          <p:cNvPr id="4" name="Slide Number Placeholder 3"/>
          <p:cNvSpPr>
            <a:spLocks noGrp="1"/>
          </p:cNvSpPr>
          <p:nvPr>
            <p:ph type="sldNum" sz="quarter" idx="5"/>
          </p:nvPr>
        </p:nvSpPr>
        <p:spPr/>
        <p:txBody>
          <a:bodyPr/>
          <a:lstStyle/>
          <a:p>
            <a:fld id="{4957A7B8-EAD2-9846-9761-91C91B5D58B6}" type="slidenum">
              <a:rPr lang="en-US" smtClean="0"/>
              <a:t>14</a:t>
            </a:fld>
            <a:endParaRPr lang="en-US"/>
          </a:p>
        </p:txBody>
      </p:sp>
    </p:spTree>
    <p:extLst>
      <p:ext uri="{BB962C8B-B14F-4D97-AF65-F5344CB8AC3E}">
        <p14:creationId xmlns:p14="http://schemas.microsoft.com/office/powerpoint/2010/main" val="3253205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15</a:t>
            </a:fld>
            <a:endParaRPr lang="en-US"/>
          </a:p>
        </p:txBody>
      </p:sp>
    </p:spTree>
    <p:extLst>
      <p:ext uri="{BB962C8B-B14F-4D97-AF65-F5344CB8AC3E}">
        <p14:creationId xmlns:p14="http://schemas.microsoft.com/office/powerpoint/2010/main" val="147546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So, what is a personal health budget?</a:t>
            </a:r>
          </a:p>
        </p:txBody>
      </p:sp>
      <p:sp>
        <p:nvSpPr>
          <p:cNvPr id="4" name="Slide Number Placeholder 3"/>
          <p:cNvSpPr>
            <a:spLocks noGrp="1"/>
          </p:cNvSpPr>
          <p:nvPr>
            <p:ph type="sldNum" sz="quarter" idx="5"/>
          </p:nvPr>
        </p:nvSpPr>
        <p:spPr/>
        <p:txBody>
          <a:bodyPr/>
          <a:lstStyle/>
          <a:p>
            <a:fld id="{82AECD6B-D9E0-4649-9461-7837098972FE}" type="slidenum">
              <a:rPr lang="en-GB" smtClean="0"/>
              <a:t>16</a:t>
            </a:fld>
            <a:endParaRPr lang="en-GB"/>
          </a:p>
        </p:txBody>
      </p:sp>
    </p:spTree>
    <p:extLst>
      <p:ext uri="{BB962C8B-B14F-4D97-AF65-F5344CB8AC3E}">
        <p14:creationId xmlns:p14="http://schemas.microsoft.com/office/powerpoint/2010/main" val="1640439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personal health budget is one way of personalising care to ensure people get the care they need. A personal health budget is an amount of money to support a person's identified health and wellbeing needs, planned and agreed between the person and their local NHS team, or with a partner organisation on behalf of the NHS.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As Gemma has already explained though, it’s more than an amount of money. It is the culmination of all 6 components of the personalised care model.  It is a way of providing choice and control for people for whom commissioned services are not available or are not suitable.  It is a way of people being able to access goods and services that meet their specific needs. </a:t>
            </a:r>
            <a:r>
              <a:rPr lang="en-GB" sz="1200" kern="1200" dirty="0">
                <a:solidFill>
                  <a:schemeClr val="tx1"/>
                </a:solidFill>
                <a:effectLst/>
                <a:latin typeface="+mn-lt"/>
                <a:ea typeface="+mn-ea"/>
                <a:cs typeface="+mn-cs"/>
              </a:rPr>
              <a:t>Personal health budgets are not new money, but may mean spending money differently to ensure that people get the care they need.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18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The aim of a personal health budget is:</a:t>
            </a:r>
          </a:p>
          <a:p>
            <a:pPr marL="171450" indent="-171450">
              <a:buFontTx/>
              <a:buChar char="-"/>
            </a:pPr>
            <a:r>
              <a:rPr lang="en-GB" dirty="0"/>
              <a:t>To give people greater choice, flexibility and control over the health care and support that they receive</a:t>
            </a:r>
          </a:p>
          <a:p>
            <a:pPr marL="171450" indent="-171450">
              <a:buFontTx/>
              <a:buChar char="-"/>
            </a:pPr>
            <a:r>
              <a:rPr lang="en-GB" dirty="0"/>
              <a:t>It’s an opportunity for people to work in equal partnership with the NHS about how their health and wellbeing needs can best be met</a:t>
            </a:r>
          </a:p>
          <a:p>
            <a:pPr marL="171450" indent="-171450">
              <a:buFontTx/>
              <a:buChar char="-"/>
            </a:pPr>
            <a:r>
              <a:rPr lang="en-GB" dirty="0"/>
              <a:t>And, as I’ve already said, they should target people for whom local commissioned services are not working.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7925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endParaRPr lang="en-GB" dirty="0"/>
          </a:p>
          <a:p>
            <a:r>
              <a:rPr lang="en-GB" dirty="0"/>
              <a:t>The principles of a personal health budget are as follows:</a:t>
            </a: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NHS values still hold – The NHS is free at the point of use and </a:t>
            </a:r>
            <a:r>
              <a:rPr lang="en-GB" dirty="0">
                <a:solidFill>
                  <a:srgbClr val="FF0000"/>
                </a:solidFill>
              </a:rPr>
              <a:t>no one should need to ‘top up’ their personal health budget to enable them to meet agreed outcomes.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 entitlement to ‘more’ – as I’ve already said, </a:t>
            </a:r>
            <a:r>
              <a:rPr lang="en-GB" sz="1200" kern="1200" dirty="0">
                <a:solidFill>
                  <a:schemeClr val="tx1"/>
                </a:solidFill>
                <a:effectLst/>
                <a:latin typeface="+mn-lt"/>
                <a:ea typeface="+mn-ea"/>
                <a:cs typeface="+mn-cs"/>
              </a:rPr>
              <a:t>Personal health budgets are not new money, but may mean spending money differently to ensure that people get the care they need.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Services should be safe and effective</a:t>
            </a:r>
          </a:p>
          <a:p>
            <a:r>
              <a:rPr lang="en-GB" dirty="0">
                <a:latin typeface="Arial" panose="020B0604020202020204" pitchFamily="34" charset="0"/>
                <a:cs typeface="Arial" panose="020B0604020202020204" pitchFamily="34" charset="0"/>
              </a:rPr>
              <a:t>Personal health budgets should be a positive experience</a:t>
            </a:r>
          </a:p>
          <a:p>
            <a:r>
              <a:rPr lang="en-GB" dirty="0">
                <a:latin typeface="Arial" panose="020B0604020202020204" pitchFamily="34" charset="0"/>
                <a:cs typeface="Arial" panose="020B0604020202020204" pitchFamily="34" charset="0"/>
              </a:rPr>
              <a:t>Access to services that best suit the individual</a:t>
            </a:r>
          </a:p>
          <a:p>
            <a:r>
              <a:rPr lang="en-GB" dirty="0">
                <a:latin typeface="Arial" panose="020B0604020202020204" pitchFamily="34" charset="0"/>
                <a:cs typeface="Arial" panose="020B0604020202020204" pitchFamily="34" charset="0"/>
              </a:rPr>
              <a:t>Control over decision making</a:t>
            </a:r>
          </a:p>
          <a:p>
            <a:r>
              <a:rPr lang="en-GB" dirty="0">
                <a:latin typeface="Arial" panose="020B0604020202020204" pitchFamily="34" charset="0"/>
                <a:cs typeface="Arial" panose="020B0604020202020204" pitchFamily="34" charset="0"/>
              </a:rPr>
              <a:t>Not mandatory although CCGs should offer a personal health budget to anyone eligible for CHC who is living at home as default</a:t>
            </a:r>
            <a:endParaRPr lang="en-GB" sz="14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Support planning is key</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19</a:t>
            </a:fld>
            <a:endParaRPr lang="en-US"/>
          </a:p>
        </p:txBody>
      </p:sp>
    </p:spTree>
    <p:extLst>
      <p:ext uri="{BB962C8B-B14F-4D97-AF65-F5344CB8AC3E}">
        <p14:creationId xmlns:p14="http://schemas.microsoft.com/office/powerpoint/2010/main" val="411921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The aim of this webinar is to provide advocates with the knowledge, skills and confidence to support individuals to access a personal health budget.  Tas and I will be providing you with lots of useful information including:</a:t>
            </a:r>
          </a:p>
          <a:p>
            <a:pPr marL="171450" indent="-171450">
              <a:buFontTx/>
              <a:buChar char="-"/>
            </a:pPr>
            <a:r>
              <a:rPr lang="en-GB" dirty="0"/>
              <a:t>A brief overview of universal personalised care</a:t>
            </a:r>
          </a:p>
          <a:p>
            <a:pPr marL="171450" indent="-171450">
              <a:buFontTx/>
              <a:buChar char="-"/>
            </a:pPr>
            <a:r>
              <a:rPr lang="en-GB" dirty="0"/>
              <a:t>The national context of personalised care, including national policy and priorities</a:t>
            </a:r>
          </a:p>
          <a:p>
            <a:pPr marL="171450" indent="-171450">
              <a:buFontTx/>
              <a:buChar char="-"/>
            </a:pPr>
            <a:r>
              <a:rPr lang="en-GB" dirty="0"/>
              <a:t>An overview of what a </a:t>
            </a:r>
            <a:r>
              <a:rPr lang="en-GB" dirty="0" err="1"/>
              <a:t>phb</a:t>
            </a:r>
            <a:r>
              <a:rPr lang="en-GB" dirty="0"/>
              <a:t> is</a:t>
            </a:r>
          </a:p>
          <a:p>
            <a:pPr marL="171450" indent="-171450">
              <a:buFontTx/>
              <a:buChar char="-"/>
            </a:pPr>
            <a:r>
              <a:rPr lang="en-GB" dirty="0"/>
              <a:t>Legislation, regulations and guidance around the provision of a personal health budget and finally </a:t>
            </a:r>
          </a:p>
          <a:p>
            <a:pPr marL="171450" indent="-171450">
              <a:buFontTx/>
              <a:buChar char="-"/>
            </a:pPr>
            <a:r>
              <a:rPr lang="en-GB" dirty="0"/>
              <a:t>A detailed explanation of the technical end to end process that someone would go through to get a personal health budget.</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83595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For people to have a personalised and integrated approach to care a person should:</a:t>
            </a:r>
          </a:p>
          <a:p>
            <a:endParaRPr lang="en-GB" dirty="0"/>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be able to access information and advice that is clear and timely and meets their individual information needs and preferences</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endPar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experience a co-ordinated approach that is transparent and empowering</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endPar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have access to a range of peer support options and community based resources, to help build knowledge, skills and confidence to manage their health and wellbeing</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endPar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rPr>
              <a:t>be valued as an active participant in conversations and decisions about their health and wellbeing</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endParaRPr lang="en-GB" sz="1200" dirty="0">
              <a:solidFill>
                <a:srgbClr val="231F2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1200" dirty="0">
                <a:latin typeface="Arial" panose="020B0604020202020204" pitchFamily="34" charset="0"/>
                <a:ea typeface="Calibri" panose="020F0502020204030204" pitchFamily="34" charset="0"/>
              </a:rPr>
              <a:t>be central in developing their personalised care and support plan and agree who is involved</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endParaRPr lang="en-GB" sz="1200" dirty="0">
              <a:latin typeface="Arial" panose="020B0604020202020204" pitchFamily="34" charset="0"/>
              <a:ea typeface="Calibri" panose="020F0502020204030204" pitchFamily="34" charset="0"/>
            </a:endParaRPr>
          </a:p>
          <a:p>
            <a:pPr marL="342900" lvl="0" indent="-342900">
              <a:lnSpc>
                <a:spcPts val="1800"/>
              </a:lnSpc>
              <a:spcAft>
                <a:spcPts val="1400"/>
              </a:spcAft>
              <a:buClr>
                <a:srgbClr val="005EB8"/>
              </a:buClr>
              <a:buSzPts val="1600"/>
              <a:buFont typeface="Arial" panose="020B0604020202020204" pitchFamily="34" charset="0"/>
              <a:buChar char="•"/>
              <a:tabLst>
                <a:tab pos="540385" algn="l"/>
              </a:tabLst>
            </a:pPr>
            <a:r>
              <a:rPr lang="en-GB" sz="1200" dirty="0">
                <a:latin typeface="Arial" panose="020B0604020202020204" pitchFamily="34" charset="0"/>
                <a:ea typeface="Calibri" panose="020F0502020204030204" pitchFamily="34" charset="0"/>
              </a:rPr>
              <a:t>be able to agree the health and wellbeing outcomes (and learning outcomes, in the case of children and young people) they want to achieve, in dialogue </a:t>
            </a:r>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20</a:t>
            </a:fld>
            <a:endParaRPr lang="en-US"/>
          </a:p>
        </p:txBody>
      </p:sp>
    </p:spTree>
    <p:extLst>
      <p:ext uri="{BB962C8B-B14F-4D97-AF65-F5344CB8AC3E}">
        <p14:creationId xmlns:p14="http://schemas.microsoft.com/office/powerpoint/2010/main" val="255904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endParaRPr lang="en-GB" dirty="0"/>
          </a:p>
          <a:p>
            <a:r>
              <a:rPr lang="en-GB" dirty="0"/>
              <a:t>If this leads to a personal health budget the person should:</a:t>
            </a:r>
          </a:p>
          <a:p>
            <a:endParaRPr lang="en-GB" dirty="0"/>
          </a:p>
          <a:p>
            <a:pPr lvl="0"/>
            <a:r>
              <a:rPr lang="en-GB" dirty="0"/>
              <a:t>know upfront an indication of how much money they have available for healthcare and support (this may be flexible in the case of one-off budgets)</a:t>
            </a:r>
          </a:p>
          <a:p>
            <a:pPr lvl="0"/>
            <a:endParaRPr lang="en-GB" dirty="0"/>
          </a:p>
          <a:p>
            <a:pPr lvl="0"/>
            <a:r>
              <a:rPr lang="en-GB" dirty="0"/>
              <a:t>have enough money in their budget to meet the health and wellbeing needs and outcomes</a:t>
            </a:r>
            <a:r>
              <a:rPr lang="en-GB" dirty="0">
                <a:latin typeface="Arial" panose="020B0604020202020204" pitchFamily="34" charset="0"/>
                <a:ea typeface="Calibri" panose="020F0502020204030204" pitchFamily="34" charset="0"/>
              </a:rPr>
              <a:t> (and learning outcomes, in the case of children and young people)</a:t>
            </a:r>
            <a:r>
              <a:rPr lang="en-GB" dirty="0"/>
              <a:t> agreed in the personalised care and support plan</a:t>
            </a:r>
          </a:p>
          <a:p>
            <a:pPr lvl="0"/>
            <a:endParaRPr lang="en-GB" dirty="0"/>
          </a:p>
          <a:p>
            <a:pPr lvl="0"/>
            <a:r>
              <a:rPr lang="en-GB" dirty="0"/>
              <a:t>have the option to manage the money as a direct payment, a notional budget, a third party budget or a mix of these approaches</a:t>
            </a:r>
          </a:p>
          <a:p>
            <a:pPr lvl="0"/>
            <a:endParaRPr lang="en-GB" dirty="0"/>
          </a:p>
          <a:p>
            <a:pPr lvl="0"/>
            <a:r>
              <a:rPr lang="en-GB" dirty="0"/>
              <a:t>be able to use the money to meet their outcomes in ways and at times that make sense to them, as agreed in their personalised care and support plan.</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21</a:t>
            </a:fld>
            <a:endParaRPr lang="en-US"/>
          </a:p>
        </p:txBody>
      </p:sp>
    </p:spTree>
    <p:extLst>
      <p:ext uri="{BB962C8B-B14F-4D97-AF65-F5344CB8AC3E}">
        <p14:creationId xmlns:p14="http://schemas.microsoft.com/office/powerpoint/2010/main" val="317049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endParaRPr lang="en-GB" dirty="0"/>
          </a:p>
          <a:p>
            <a:r>
              <a:rPr lang="en-GB" dirty="0"/>
              <a:t>Personal wheelchair budgets offer the opportunity for person level integration with housing, education and social care resulting in better outcomes and making sense to the wider system. </a:t>
            </a:r>
          </a:p>
          <a:p>
            <a:endParaRPr lang="en-US" dirty="0"/>
          </a:p>
          <a:p>
            <a:r>
              <a:rPr lang="en-US" dirty="0"/>
              <a:t>The personal wheelchair budget model offers a clear framework for CCGs to commission wheelchair services that are based on the health and wellbeing outcomes that people want to achieve, as well as care that is integrated around the person and their family.</a:t>
            </a:r>
          </a:p>
          <a:p>
            <a:endParaRPr lang="en-US" dirty="0"/>
          </a:p>
          <a:p>
            <a:r>
              <a:rPr lang="en-US" dirty="0"/>
              <a:t>Personal wheelchair budgets enable postural and mobility needs to be included in wider care planning and can support people to access a wider choice of wheelchair.</a:t>
            </a:r>
            <a:r>
              <a:rPr lang="en-GB" u="sng" dirty="0">
                <a:latin typeface="Arial" panose="020B0604020202020204" pitchFamily="34" charset="0"/>
                <a:cs typeface="Arial" panose="020B0604020202020204" pitchFamily="34" charset="0"/>
                <a:hlinkClick r:id="rId3"/>
              </a:rPr>
              <a:t> PWB FAQs</a:t>
            </a:r>
            <a:endParaRPr lang="en-GB" u="sng" dirty="0">
              <a:latin typeface="Arial" panose="020B0604020202020204" pitchFamily="34" charset="0"/>
              <a:cs typeface="Arial" panose="020B0604020202020204" pitchFamily="34" charset="0"/>
            </a:endParaRPr>
          </a:p>
          <a:p>
            <a:endParaRPr lang="en-GB" dirty="0"/>
          </a:p>
          <a:p>
            <a:r>
              <a:rPr lang="en-GB" dirty="0"/>
              <a:t> Personal wheelchair budgets offer the opportunity for holistic assessments which encourage the wider system to work together to meet peoples whole needs, promoting the use of higher specification equipment to meet health, educational/work, social and potentially housing needs.  </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22</a:t>
            </a:fld>
            <a:endParaRPr lang="en-US"/>
          </a:p>
        </p:txBody>
      </p:sp>
    </p:spTree>
    <p:extLst>
      <p:ext uri="{BB962C8B-B14F-4D97-AF65-F5344CB8AC3E}">
        <p14:creationId xmlns:p14="http://schemas.microsoft.com/office/powerpoint/2010/main" val="393958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This video clip explains what a personal health budget is, how they work and who might be able to get one.  We haven’t really got time to watch it now, but it might be useful for you to have a look at after this session.</a:t>
            </a:r>
          </a:p>
          <a:p>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23</a:t>
            </a:fld>
            <a:endParaRPr lang="en-GB"/>
          </a:p>
        </p:txBody>
      </p:sp>
    </p:spTree>
    <p:extLst>
      <p:ext uri="{BB962C8B-B14F-4D97-AF65-F5344CB8AC3E}">
        <p14:creationId xmlns:p14="http://schemas.microsoft.com/office/powerpoint/2010/main" val="4203302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5"/>
          </p:nvPr>
        </p:nvSpPr>
        <p:spPr/>
        <p:txBody>
          <a:bodyPr/>
          <a:lstStyle/>
          <a:p>
            <a:fld id="{82AECD6B-D9E0-4649-9461-7837098972FE}" type="slidenum">
              <a:rPr lang="en-GB" smtClean="0"/>
              <a:t>24</a:t>
            </a:fld>
            <a:endParaRPr lang="en-GB"/>
          </a:p>
        </p:txBody>
      </p:sp>
    </p:spTree>
    <p:extLst>
      <p:ext uri="{BB962C8B-B14F-4D97-AF65-F5344CB8AC3E}">
        <p14:creationId xmlns:p14="http://schemas.microsoft.com/office/powerpoint/2010/main" val="2523481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At present there are 4 groups of people who have the Right to Have a Personal Health Budget:</a:t>
            </a:r>
          </a:p>
          <a:p>
            <a:pPr marL="171450" indent="-171450">
              <a:buFontTx/>
              <a:buChar char="-"/>
            </a:pPr>
            <a:r>
              <a:rPr lang="en-GB" dirty="0"/>
              <a:t>Anyone eligible for NHS Continuing Healthcare (CHC) funding</a:t>
            </a:r>
          </a:p>
          <a:p>
            <a:pPr marL="171450" indent="-171450">
              <a:buFontTx/>
              <a:buChar char="-"/>
            </a:pPr>
            <a:r>
              <a:rPr lang="en-GB" dirty="0"/>
              <a:t>Children eligible for continuing care</a:t>
            </a:r>
          </a:p>
          <a:p>
            <a:pPr marL="171450" indent="-171450">
              <a:buFontTx/>
              <a:buChar char="-"/>
            </a:pPr>
            <a:r>
              <a:rPr lang="en-GB" dirty="0"/>
              <a:t>Anyone eligible for a NHS wheelchair and</a:t>
            </a:r>
          </a:p>
          <a:p>
            <a:pPr marL="171450" indent="-171450">
              <a:buFontTx/>
              <a:buChar char="-"/>
            </a:pPr>
            <a:r>
              <a:rPr lang="en-GB" dirty="0"/>
              <a:t>Anyone eligible for s117 aftercare funding.</a:t>
            </a:r>
          </a:p>
          <a:p>
            <a:pPr marL="171450" indent="-171450">
              <a:buFontTx/>
              <a:buChar char="-"/>
            </a:pPr>
            <a:endParaRPr lang="en-GB" dirty="0"/>
          </a:p>
          <a:p>
            <a:pPr marL="0" indent="0">
              <a:buFontTx/>
              <a:buNone/>
            </a:pPr>
            <a:r>
              <a:rPr lang="en-GB" dirty="0"/>
              <a:t>The Right to Have means that the CCG is required to grant a personal health budget to any person who meets this criteria and requests one, unless it is deemed not appropriate in the circumstances.  Examples of when it might not be deemed appropriate include:</a:t>
            </a:r>
          </a:p>
          <a:p>
            <a:pPr marL="171450" indent="-171450">
              <a:buFontTx/>
              <a:buChar char="-"/>
            </a:pPr>
            <a:r>
              <a:rPr lang="en-GB" dirty="0"/>
              <a:t>Where it is inappropriate for that person given their condition or the impact on that person of their particular condition; </a:t>
            </a:r>
          </a:p>
          <a:p>
            <a:pPr marL="171450" indent="-171450">
              <a:buFontTx/>
              <a:buChar char="-"/>
            </a:pPr>
            <a:r>
              <a:rPr lang="en-GB" dirty="0"/>
              <a:t>That providing services in this way will not provide the same or improved outcomes; </a:t>
            </a:r>
          </a:p>
          <a:p>
            <a:pPr marL="171450" indent="-171450">
              <a:buFontTx/>
              <a:buChar char="-"/>
            </a:pPr>
            <a:r>
              <a:rPr lang="en-GB" dirty="0"/>
              <a:t>Where the outcomes can be met by current services &amp;/or </a:t>
            </a:r>
          </a:p>
          <a:p>
            <a:pPr marL="171450" indent="-171450">
              <a:buFontTx/>
              <a:buChar char="-"/>
            </a:pPr>
            <a:r>
              <a:rPr lang="en-GB" dirty="0"/>
              <a:t>Where the PHB services are not value for money &amp;/or </a:t>
            </a:r>
          </a:p>
          <a:p>
            <a:pPr marL="171450" indent="-171450">
              <a:buFontTx/>
              <a:buChar char="-"/>
            </a:pPr>
            <a:r>
              <a:rPr lang="en-GB" dirty="0"/>
              <a:t>Where the item/ service being requested isn’t necessarily going to meet the need identified </a:t>
            </a:r>
            <a:r>
              <a:rPr lang="en-GB" dirty="0" err="1"/>
              <a:t>eg</a:t>
            </a:r>
            <a:r>
              <a:rPr lang="en-GB" dirty="0"/>
              <a:t> request for a type of therapy / treatment (might consider negotiating a trial in this case?)</a:t>
            </a:r>
          </a:p>
          <a:p>
            <a:pPr marL="0" indent="0">
              <a:buFontTx/>
              <a:buNone/>
            </a:pPr>
            <a:r>
              <a:rPr lang="en-GB" dirty="0"/>
              <a:t>Everyone has the right to ask for a </a:t>
            </a:r>
            <a:r>
              <a:rPr lang="en-GB" dirty="0" err="1"/>
              <a:t>phb</a:t>
            </a:r>
            <a:r>
              <a:rPr lang="en-GB" dirty="0"/>
              <a:t>.</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25</a:t>
            </a:fld>
            <a:endParaRPr lang="en-US"/>
          </a:p>
        </p:txBody>
      </p:sp>
    </p:spTree>
    <p:extLst>
      <p:ext uri="{BB962C8B-B14F-4D97-AF65-F5344CB8AC3E}">
        <p14:creationId xmlns:p14="http://schemas.microsoft.com/office/powerpoint/2010/main" val="1227394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addition to the groups of people that have a ‘Right to Have’ a PHB, all areas of England are being encouraged to offer personal health budgets more widely to other patient groups who could benefit.  This might include carers, veterans, people with a learning disability and/or autism, people with a mental health condition, joint funded budgets across health and social care, renal transport and </a:t>
            </a:r>
            <a:r>
              <a:rPr lang="en-GB" dirty="0"/>
              <a:t>high intensity users.  As I have said previously, everyone has the right to ask for a personal health budget.  </a:t>
            </a:r>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26</a:t>
            </a:fld>
            <a:endParaRPr lang="en-GB"/>
          </a:p>
        </p:txBody>
      </p:sp>
    </p:spTree>
    <p:extLst>
      <p:ext uri="{BB962C8B-B14F-4D97-AF65-F5344CB8AC3E}">
        <p14:creationId xmlns:p14="http://schemas.microsoft.com/office/powerpoint/2010/main" val="340348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GEMMA</a:t>
            </a:r>
          </a:p>
          <a:p>
            <a:pPr marL="0" indent="0">
              <a:buFont typeface="Arial" panose="020B0604020202020204" pitchFamily="34" charset="0"/>
              <a:buNone/>
            </a:pPr>
            <a:r>
              <a:rPr lang="en-GB" dirty="0"/>
              <a:t>On 1</a:t>
            </a:r>
            <a:r>
              <a:rPr lang="en-GB" baseline="30000" dirty="0"/>
              <a:t>st</a:t>
            </a:r>
            <a:r>
              <a:rPr lang="en-GB" dirty="0"/>
              <a:t> May 2018, a letter from NHS England was sent to all CCGs setting out the expectation that PHBs should become the default or standard operating procedure for all NHS continuing healthcare home care packages by April 2019.</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This builds on the current legal right for this group to have a personal health budget. </a:t>
            </a:r>
          </a:p>
          <a:p>
            <a:pPr marL="171450" indent="-171450">
              <a:buFont typeface="Arial" panose="020B0604020202020204" pitchFamily="34" charset="0"/>
              <a:buChar char="•"/>
            </a:pPr>
            <a:r>
              <a:rPr lang="en-GB" dirty="0"/>
              <a:t>People will know what their budget is, will be involved in personalised care and support planning and have greater control over how the budget is used, including the option of a direct payment. </a:t>
            </a:r>
          </a:p>
          <a:p>
            <a:pPr marL="171450" indent="-171450">
              <a:buFont typeface="Arial" panose="020B0604020202020204" pitchFamily="34" charset="0"/>
              <a:buChar char="•"/>
            </a:pPr>
            <a:r>
              <a:rPr lang="en-GB" dirty="0"/>
              <a:t>PHBs for fast track are excluded – however CCGs are encouraged to offer PHBs to this group where feasible.</a:t>
            </a:r>
          </a:p>
          <a:p>
            <a:pPr marL="171450" indent="-171450">
              <a:buFont typeface="Arial" panose="020B0604020202020204" pitchFamily="34" charset="0"/>
              <a:buChar char="•"/>
            </a:pPr>
            <a:r>
              <a:rPr lang="en-GB" dirty="0"/>
              <a:t>The expectation </a:t>
            </a:r>
            <a:r>
              <a:rPr lang="en-GB" b="1" dirty="0"/>
              <a:t>does not </a:t>
            </a:r>
            <a:r>
              <a:rPr lang="en-GB" dirty="0"/>
              <a:t>currently include children and young people’s continuing care.</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27</a:t>
            </a:fld>
            <a:endParaRPr lang="en-US"/>
          </a:p>
        </p:txBody>
      </p:sp>
    </p:spTree>
    <p:extLst>
      <p:ext uri="{BB962C8B-B14F-4D97-AF65-F5344CB8AC3E}">
        <p14:creationId xmlns:p14="http://schemas.microsoft.com/office/powerpoint/2010/main" val="42345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Lots of information and guidance has been published to support CCGs to deliver personal health budgets.  I won’t go into all the details now, but here are the links to a number of documents you may find useful.  </a:t>
            </a:r>
          </a:p>
        </p:txBody>
      </p:sp>
      <p:sp>
        <p:nvSpPr>
          <p:cNvPr id="4" name="Slide Number Placeholder 3"/>
          <p:cNvSpPr>
            <a:spLocks noGrp="1"/>
          </p:cNvSpPr>
          <p:nvPr>
            <p:ph type="sldNum" sz="quarter" idx="5"/>
          </p:nvPr>
        </p:nvSpPr>
        <p:spPr/>
        <p:txBody>
          <a:bodyPr/>
          <a:lstStyle/>
          <a:p>
            <a:fld id="{5502F6AF-00B7-4520-87FA-B5E02188FC17}" type="slidenum">
              <a:rPr lang="en-GB" smtClean="0"/>
              <a:t>28</a:t>
            </a:fld>
            <a:endParaRPr lang="en-GB"/>
          </a:p>
        </p:txBody>
      </p:sp>
    </p:spTree>
    <p:extLst>
      <p:ext uri="{BB962C8B-B14F-4D97-AF65-F5344CB8AC3E}">
        <p14:creationId xmlns:p14="http://schemas.microsoft.com/office/powerpoint/2010/main" val="3896573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29</a:t>
            </a:fld>
            <a:endParaRPr lang="en-US"/>
          </a:p>
        </p:txBody>
      </p:sp>
    </p:spTree>
    <p:extLst>
      <p:ext uri="{BB962C8B-B14F-4D97-AF65-F5344CB8AC3E}">
        <p14:creationId xmlns:p14="http://schemas.microsoft.com/office/powerpoint/2010/main" val="260989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So, what is a personalised care?</a:t>
            </a:r>
          </a:p>
        </p:txBody>
      </p:sp>
      <p:sp>
        <p:nvSpPr>
          <p:cNvPr id="4" name="Slide Number Placeholder 3"/>
          <p:cNvSpPr>
            <a:spLocks noGrp="1"/>
          </p:cNvSpPr>
          <p:nvPr>
            <p:ph type="sldNum" sz="quarter" idx="5"/>
          </p:nvPr>
        </p:nvSpPr>
        <p:spPr/>
        <p:txBody>
          <a:bodyPr/>
          <a:lstStyle/>
          <a:p>
            <a:fld id="{82AECD6B-D9E0-4649-9461-7837098972FE}" type="slidenum">
              <a:rPr lang="en-GB" smtClean="0"/>
              <a:t>3</a:t>
            </a:fld>
            <a:endParaRPr lang="en-GB"/>
          </a:p>
        </p:txBody>
      </p:sp>
    </p:spTree>
    <p:extLst>
      <p:ext uri="{BB962C8B-B14F-4D97-AF65-F5344CB8AC3E}">
        <p14:creationId xmlns:p14="http://schemas.microsoft.com/office/powerpoint/2010/main" val="1231773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16668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37930492" indent="-37473307" eaLnBrk="0" hangingPunct="0">
              <a:spcBef>
                <a:spcPct val="30000"/>
              </a:spcBef>
              <a:defRPr sz="1200">
                <a:solidFill>
                  <a:schemeClr val="tx1"/>
                </a:solidFill>
                <a:latin typeface="Calibri" pitchFamily="34" charset="0"/>
                <a:ea typeface="ＭＳ Ｐゴシック" pitchFamily="34" charset="-128"/>
              </a:defRPr>
            </a:lvl2pPr>
            <a:lvl3pPr marL="1142963" indent="-228593" eaLnBrk="0" hangingPunct="0">
              <a:spcBef>
                <a:spcPct val="30000"/>
              </a:spcBef>
              <a:defRPr sz="1200">
                <a:solidFill>
                  <a:schemeClr val="tx1"/>
                </a:solidFill>
                <a:latin typeface="Calibri" pitchFamily="34" charset="0"/>
                <a:ea typeface="ＭＳ Ｐゴシック" pitchFamily="34" charset="-128"/>
              </a:defRPr>
            </a:lvl3pPr>
            <a:lvl4pPr marL="1600148" indent="-228593" eaLnBrk="0" hangingPunct="0">
              <a:spcBef>
                <a:spcPct val="30000"/>
              </a:spcBef>
              <a:defRPr sz="1200">
                <a:solidFill>
                  <a:schemeClr val="tx1"/>
                </a:solidFill>
                <a:latin typeface="Calibri" pitchFamily="34" charset="0"/>
                <a:ea typeface="ＭＳ Ｐゴシック" pitchFamily="34" charset="-128"/>
              </a:defRPr>
            </a:lvl4pPr>
            <a:lvl5pPr marL="2057333" indent="-228593" eaLnBrk="0" hangingPunct="0">
              <a:spcBef>
                <a:spcPct val="30000"/>
              </a:spcBef>
              <a:defRPr sz="1200">
                <a:solidFill>
                  <a:schemeClr val="tx1"/>
                </a:solidFill>
                <a:latin typeface="Calibri" pitchFamily="34" charset="0"/>
                <a:ea typeface="ＭＳ Ｐゴシック" pitchFamily="34" charset="-128"/>
              </a:defRPr>
            </a:lvl5pPr>
            <a:lvl6pPr marL="2514519" indent="-228593" defTabSz="45718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704" indent="-228593" defTabSz="45718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889" indent="-228593" defTabSz="45718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074" indent="-228593" defTabSz="45718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45F0F56-59C6-4A1F-A633-7B31023E9E7F}" type="slidenum">
              <a:rPr lang="en-US" altLang="en-US" smtClean="0">
                <a:solidFill>
                  <a:prstClr val="black"/>
                </a:solidFill>
                <a:latin typeface="Arial" pitchFamily="34" charset="0"/>
              </a:rPr>
              <a:pPr eaLnBrk="1" hangingPunct="1">
                <a:spcBef>
                  <a:spcPct val="0"/>
                </a:spcBef>
              </a:pPr>
              <a:t>31</a:t>
            </a:fld>
            <a:endParaRPr lang="en-US" altLang="en-US">
              <a:solidFill>
                <a:prstClr val="black"/>
              </a:solidFill>
              <a:latin typeface="Arial"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ea typeface="ＭＳ Ｐゴシック" pitchFamily="34" charset="-128"/>
              </a:rPr>
              <a:t>TAS </a:t>
            </a:r>
          </a:p>
          <a:p>
            <a:pPr eaLnBrk="1" hangingPunct="1">
              <a:spcBef>
                <a:spcPct val="0"/>
              </a:spcBef>
            </a:pPr>
            <a:r>
              <a:rPr lang="en-US" altLang="en-US" dirty="0">
                <a:ea typeface="ＭＳ Ｐゴシック" pitchFamily="34" charset="-128"/>
              </a:rPr>
              <a:t>This diagram shows the 6-step process for providing a personal health budget.   It shows that we should:</a:t>
            </a:r>
          </a:p>
          <a:p>
            <a:pPr marL="171450" indent="-171450" eaLnBrk="1" hangingPunct="1">
              <a:spcBef>
                <a:spcPct val="0"/>
              </a:spcBef>
              <a:buFontTx/>
              <a:buChar char="-"/>
            </a:pPr>
            <a:r>
              <a:rPr lang="en-US" altLang="en-US" dirty="0">
                <a:ea typeface="ＭＳ Ｐゴシック" pitchFamily="34" charset="-128"/>
              </a:rPr>
              <a:t>Make contact and give clear information</a:t>
            </a:r>
          </a:p>
          <a:p>
            <a:pPr marL="171450" indent="-171450" eaLnBrk="1" hangingPunct="1">
              <a:spcBef>
                <a:spcPct val="0"/>
              </a:spcBef>
              <a:buFontTx/>
              <a:buChar char="-"/>
            </a:pPr>
            <a:r>
              <a:rPr lang="en-US" altLang="en-US" dirty="0">
                <a:ea typeface="ＭＳ Ｐゴシック" pitchFamily="34" charset="-128"/>
              </a:rPr>
              <a:t>We should understand the persons health and well-being needs </a:t>
            </a:r>
          </a:p>
          <a:p>
            <a:pPr marL="171450" indent="-171450" eaLnBrk="1" hangingPunct="1">
              <a:spcBef>
                <a:spcPct val="0"/>
              </a:spcBef>
              <a:buFontTx/>
              <a:buChar char="-"/>
            </a:pPr>
            <a:r>
              <a:rPr lang="en-US" altLang="en-US" dirty="0">
                <a:ea typeface="ＭＳ Ｐゴシック" pitchFamily="34" charset="-128"/>
              </a:rPr>
              <a:t>We need to work out the amount of money available</a:t>
            </a:r>
          </a:p>
          <a:p>
            <a:pPr marL="171450" indent="-171450" eaLnBrk="1" hangingPunct="1">
              <a:spcBef>
                <a:spcPct val="0"/>
              </a:spcBef>
              <a:buFontTx/>
              <a:buChar char="-"/>
            </a:pPr>
            <a:r>
              <a:rPr lang="en-US" altLang="en-US" dirty="0">
                <a:ea typeface="ＭＳ Ｐゴシック" pitchFamily="34" charset="-128"/>
              </a:rPr>
              <a:t>Make a personalized care and support plan</a:t>
            </a:r>
          </a:p>
          <a:p>
            <a:pPr marL="171450" indent="-171450" eaLnBrk="1" hangingPunct="1">
              <a:spcBef>
                <a:spcPct val="0"/>
              </a:spcBef>
              <a:buFontTx/>
              <a:buChar char="-"/>
            </a:pPr>
            <a:r>
              <a:rPr lang="en-US" altLang="en-US" dirty="0" err="1">
                <a:ea typeface="ＭＳ Ｐゴシック" pitchFamily="34" charset="-128"/>
              </a:rPr>
              <a:t>Organise</a:t>
            </a:r>
            <a:r>
              <a:rPr lang="en-US" altLang="en-US" dirty="0">
                <a:ea typeface="ＭＳ Ｐゴシック" pitchFamily="34" charset="-128"/>
              </a:rPr>
              <a:t> the agreed care and support and </a:t>
            </a:r>
          </a:p>
          <a:p>
            <a:pPr marL="171450" indent="-171450" eaLnBrk="1" hangingPunct="1">
              <a:spcBef>
                <a:spcPct val="0"/>
              </a:spcBef>
              <a:buFontTx/>
              <a:buChar char="-"/>
            </a:pPr>
            <a:r>
              <a:rPr lang="en-US" altLang="en-US" dirty="0">
                <a:ea typeface="ＭＳ Ｐゴシック" pitchFamily="34" charset="-128"/>
              </a:rPr>
              <a:t>Review</a:t>
            </a:r>
          </a:p>
          <a:p>
            <a:pPr marL="0" indent="0" eaLnBrk="1" hangingPunct="1">
              <a:spcBef>
                <a:spcPct val="0"/>
              </a:spcBef>
              <a:buFontTx/>
              <a:buNone/>
            </a:pPr>
            <a:endParaRPr lang="en-US" altLang="en-US" dirty="0">
              <a:ea typeface="ＭＳ Ｐゴシック" pitchFamily="34" charset="-128"/>
            </a:endParaRPr>
          </a:p>
          <a:p>
            <a:pPr marL="0" indent="0" eaLnBrk="1" hangingPunct="1">
              <a:spcBef>
                <a:spcPct val="0"/>
              </a:spcBef>
              <a:buFontTx/>
              <a:buNone/>
            </a:pPr>
            <a:r>
              <a:rPr lang="en-US" altLang="en-US" dirty="0">
                <a:ea typeface="ＭＳ Ｐゴシック" pitchFamily="34" charset="-128"/>
              </a:rPr>
              <a:t>It should be a dynamic process though and may not always happen in a regular, sequential way.  You may for example, need to work through a personalized care and support planning conversation to identify what the patient might need at the same time as considering the amount of money that might be available.  You also may need to organize some care and support before the care plan has been fully developed.</a:t>
            </a:r>
          </a:p>
          <a:p>
            <a:pPr marL="0" indent="0" eaLnBrk="1" hangingPunct="1">
              <a:spcBef>
                <a:spcPct val="0"/>
              </a:spcBef>
              <a:buFontTx/>
              <a:buNone/>
            </a:pPr>
            <a:endParaRPr lang="en-US" altLang="en-US" dirty="0">
              <a:ea typeface="ＭＳ Ｐゴシック" pitchFamily="34" charset="-128"/>
            </a:endParaRPr>
          </a:p>
          <a:p>
            <a:pPr marL="0" indent="0" eaLnBrk="1" hangingPunct="1">
              <a:spcBef>
                <a:spcPct val="0"/>
              </a:spcBef>
              <a:buFontTx/>
              <a:buNone/>
            </a:pPr>
            <a:r>
              <a:rPr lang="en-US" altLang="en-US" dirty="0">
                <a:ea typeface="ＭＳ Ｐゴシック" pitchFamily="34" charset="-128"/>
              </a:rPr>
              <a:t>We’re now going to go through each of these steps in more detail.</a:t>
            </a:r>
          </a:p>
        </p:txBody>
      </p:sp>
    </p:spTree>
    <p:extLst>
      <p:ext uri="{BB962C8B-B14F-4D97-AF65-F5344CB8AC3E}">
        <p14:creationId xmlns:p14="http://schemas.microsoft.com/office/powerpoint/2010/main" val="1137244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88315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GEMMA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Making Contact and getting clear information includes information and advice for both </a:t>
            </a:r>
            <a:r>
              <a:rPr lang="en-GB" dirty="0" err="1"/>
              <a:t>both</a:t>
            </a:r>
            <a:r>
              <a:rPr lang="en-GB" dirty="0"/>
              <a:t> staff and people asking for or offered a </a:t>
            </a:r>
            <a:r>
              <a:rPr lang="en-GB" dirty="0" err="1"/>
              <a:t>phb</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CCGs should make sure that people are aware of their personal health budget offer.  Staff should be confident to explain what a </a:t>
            </a:r>
            <a:r>
              <a:rPr lang="en-GB" dirty="0" err="1"/>
              <a:t>phb</a:t>
            </a:r>
            <a:r>
              <a:rPr lang="en-GB" dirty="0"/>
              <a:t> is to anyone eligible.  Information  and guidance should be available in a variety of formats, including details of where to go for further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514503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p:txBody>
      </p:sp>
      <p:sp>
        <p:nvSpPr>
          <p:cNvPr id="4" name="Slide Number Placeholder 3"/>
          <p:cNvSpPr>
            <a:spLocks noGrp="1"/>
          </p:cNvSpPr>
          <p:nvPr>
            <p:ph type="sldNum" sz="quarter" idx="10"/>
          </p:nvPr>
        </p:nvSpPr>
        <p:spPr/>
        <p:txBody>
          <a:bodyPr/>
          <a:lstStyle/>
          <a:p>
            <a:fld id="{4957A7B8-EAD2-9846-9761-91C91B5D58B6}" type="slidenum">
              <a:rPr lang="en-US">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68305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 The next step is to understand the person’s health and well-being needs.  This might include an assessment, which ideally would not be in addition to existing assessments, for example the CHC assessment.  Whatever assessment is used it should be </a:t>
            </a:r>
          </a:p>
          <a:p>
            <a:endParaRPr lang="en-GB" dirty="0"/>
          </a:p>
          <a:p>
            <a:pPr marL="171450" indent="-171450">
              <a:buFontTx/>
              <a:buChar char="-"/>
            </a:pPr>
            <a:r>
              <a:rPr lang="en-GB" dirty="0"/>
              <a:t>Personalised</a:t>
            </a:r>
          </a:p>
          <a:p>
            <a:pPr marL="171450" indent="-171450">
              <a:buFontTx/>
              <a:buChar char="-"/>
            </a:pPr>
            <a:r>
              <a:rPr lang="en-GB" dirty="0"/>
              <a:t>Timely</a:t>
            </a:r>
          </a:p>
          <a:p>
            <a:pPr marL="171450" indent="-171450">
              <a:buFontTx/>
              <a:buChar char="-"/>
            </a:pPr>
            <a:r>
              <a:rPr lang="en-GB" dirty="0"/>
              <a:t>Equitable and consistent for everyone</a:t>
            </a:r>
          </a:p>
          <a:p>
            <a:pPr marL="171450" indent="-171450">
              <a:buFontTx/>
              <a:buChar char="-"/>
            </a:pPr>
            <a:r>
              <a:rPr lang="en-GB" dirty="0"/>
              <a:t>Include the whole person and look at both health and well-being needs</a:t>
            </a:r>
          </a:p>
        </p:txBody>
      </p:sp>
      <p:sp>
        <p:nvSpPr>
          <p:cNvPr id="4" name="Slide Number Placeholder 3"/>
          <p:cNvSpPr>
            <a:spLocks noGrp="1"/>
          </p:cNvSpPr>
          <p:nvPr>
            <p:ph type="sldNum" sz="quarter" idx="10"/>
          </p:nvPr>
        </p:nvSpPr>
        <p:spPr/>
        <p:txBody>
          <a:bodyPr/>
          <a:lstStyle/>
          <a:p>
            <a:fld id="{BAA98978-EC84-48D0-8693-0764FA5B8BA3}" type="slidenum">
              <a:rPr lang="en-GB">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3843297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568305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The assessment should then be used to calculate an indicative budget.  The aim of the indicative budget is to give people an idea of what they have to spend when they are thinking about what goods and services they would like to include within their personalised care and support plan (which Gemma will be talking about next!).</a:t>
            </a:r>
          </a:p>
          <a:p>
            <a:endParaRPr lang="en-GB" b="1" dirty="0"/>
          </a:p>
          <a:p>
            <a:r>
              <a:rPr lang="en-GB" dirty="0"/>
              <a:t>The way CCGs calculate the budget is a local decision.  However they calculate it though:</a:t>
            </a:r>
          </a:p>
          <a:p>
            <a:endParaRPr lang="en-GB" dirty="0"/>
          </a:p>
          <a:p>
            <a:pPr marL="171450" indent="-171450">
              <a:buFontTx/>
              <a:buChar char="-"/>
            </a:pPr>
            <a:r>
              <a:rPr lang="en-GB" dirty="0"/>
              <a:t>There should be clear information about the personal health budget offer available</a:t>
            </a:r>
            <a:endParaRPr lang="en-GB" b="1" dirty="0"/>
          </a:p>
          <a:p>
            <a:pPr marL="171450" indent="-171450">
              <a:buFontTx/>
              <a:buChar char="-"/>
            </a:pPr>
            <a:r>
              <a:rPr lang="en-GB" b="0" dirty="0"/>
              <a:t>The person should be told what their budget is at a relevant and </a:t>
            </a:r>
            <a:r>
              <a:rPr lang="en-GB" b="0" dirty="0">
                <a:solidFill>
                  <a:srgbClr val="FF0000"/>
                </a:solidFill>
              </a:rPr>
              <a:t>appropriate time - upfront budgets make sense where people are receiving ongoing services and these can be costed e.g. in CHC, BUT sites can apply a rationale that works for them, especially in the case of small, one off budgets where upfront costs are not clear.   </a:t>
            </a:r>
          </a:p>
          <a:p>
            <a:pPr marL="171450" indent="-171450">
              <a:buFontTx/>
              <a:buChar char="-"/>
            </a:pPr>
            <a:r>
              <a:rPr lang="en-GB" dirty="0">
                <a:solidFill>
                  <a:srgbClr val="FF0000"/>
                </a:solidFill>
              </a:rPr>
              <a:t>The way the budget is calculated should be transparent and </a:t>
            </a:r>
          </a:p>
          <a:p>
            <a:pPr marL="171450" indent="-171450">
              <a:buFontTx/>
              <a:buChar char="-"/>
            </a:pPr>
            <a:r>
              <a:rPr lang="en-GB" dirty="0">
                <a:solidFill>
                  <a:srgbClr val="FF0000"/>
                </a:solidFill>
              </a:rPr>
              <a:t>The budget should be enough to meet assessed needs – as I’ve already said, no one should need to ‘top up’ their personal health budget to enable them to meet agreed outcomes.</a:t>
            </a:r>
          </a:p>
          <a:p>
            <a:endParaRPr lang="en-GB" dirty="0"/>
          </a:p>
          <a:p>
            <a:r>
              <a:rPr lang="en-GB" dirty="0"/>
              <a:t>Throughout this process expectations should be managed by people knowing what the process is, there should be a consistent approach and there should be agreed sign off of budgets.</a:t>
            </a:r>
          </a:p>
          <a:p>
            <a:endParaRPr lang="en-GB" dirty="0"/>
          </a:p>
          <a:p>
            <a:r>
              <a:rPr lang="en-GB" dirty="0"/>
              <a:t>A PHB is about using existing funding in a different way, enabling people to have more choice, control &amp; responsibility about how their health and care needs are met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a:t>
            </a:r>
          </a:p>
        </p:txBody>
      </p:sp>
      <p:sp>
        <p:nvSpPr>
          <p:cNvPr id="4" name="Slide Number Placeholder 3"/>
          <p:cNvSpPr>
            <a:spLocks noGrp="1"/>
          </p:cNvSpPr>
          <p:nvPr>
            <p:ph type="sldNum" sz="quarter" idx="5"/>
          </p:nvPr>
        </p:nvSpPr>
        <p:spPr/>
        <p:txBody>
          <a:bodyPr/>
          <a:lstStyle/>
          <a:p>
            <a:fld id="{4957A7B8-EAD2-9846-9761-91C91B5D58B6}" type="slidenum">
              <a:rPr lang="en-US" smtClean="0"/>
              <a:t>37</a:t>
            </a:fld>
            <a:endParaRPr lang="en-US"/>
          </a:p>
        </p:txBody>
      </p:sp>
    </p:spTree>
    <p:extLst>
      <p:ext uri="{BB962C8B-B14F-4D97-AF65-F5344CB8AC3E}">
        <p14:creationId xmlns:p14="http://schemas.microsoft.com/office/powerpoint/2010/main" val="1513729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38</a:t>
            </a:fld>
            <a:endParaRPr lang="en-US"/>
          </a:p>
        </p:txBody>
      </p:sp>
    </p:spTree>
    <p:extLst>
      <p:ext uri="{BB962C8B-B14F-4D97-AF65-F5344CB8AC3E}">
        <p14:creationId xmlns:p14="http://schemas.microsoft.com/office/powerpoint/2010/main" val="80834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46045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indent="-342265"/>
            <a:r>
              <a:rPr lang="en-GB" sz="1200" b="0" dirty="0">
                <a:latin typeface="Arial"/>
                <a:cs typeface="Arial"/>
              </a:rPr>
              <a:t>TAS</a:t>
            </a:r>
          </a:p>
          <a:p>
            <a:pPr marL="342265" indent="-342265"/>
            <a:r>
              <a:rPr lang="en-GB" sz="1200" b="0" dirty="0">
                <a:latin typeface="Arial"/>
                <a:cs typeface="Arial"/>
              </a:rPr>
              <a:t>Universal Personalised Care is a all age whole population model.  It supports a wide range of people from people with chronic illness and complex needs to those managing long term conditions and those with mental health issues or struggling with social issues which affect their health and wellbeing. </a:t>
            </a:r>
          </a:p>
          <a:p>
            <a:pPr marL="342265" indent="-342265"/>
            <a:endParaRPr lang="en-US" sz="1200" b="0" dirty="0">
              <a:cs typeface="Arial"/>
            </a:endParaRPr>
          </a:p>
          <a:p>
            <a:pPr marL="342265" indent="-342265"/>
            <a:r>
              <a:rPr lang="en-GB" sz="1200" b="0" dirty="0">
                <a:latin typeface="Arial"/>
                <a:cs typeface="Arial"/>
              </a:rPr>
              <a:t>It helps people to make decisions about managing their health so they can live the life they want to live based on what matters to them, working alongside clinical information from the professionals who support them.</a:t>
            </a:r>
          </a:p>
          <a:p>
            <a:pPr marL="342265" indent="-342265"/>
            <a:endParaRPr lang="en-GB" sz="1200" b="0" dirty="0">
              <a:latin typeface="Arial"/>
              <a:cs typeface="Arial"/>
            </a:endParaRPr>
          </a:p>
          <a:p>
            <a:pPr marL="342265" indent="-342265"/>
            <a:r>
              <a:rPr lang="en-GB" sz="1200" b="0" dirty="0">
                <a:latin typeface="Arial"/>
                <a:cs typeface="Arial"/>
              </a:rPr>
              <a:t>Personalised care has been developed in response to a one-size-fits-all health and care system that simply cannot meet the increasing complexity of people’s needs and expectations. </a:t>
            </a:r>
          </a:p>
          <a:p>
            <a:pPr marL="342265" indent="-342265"/>
            <a:endParaRPr lang="en-GB" sz="1200" b="0" dirty="0">
              <a:latin typeface="Arial" panose="020B0604020202020204" pitchFamily="34" charset="0"/>
              <a:cs typeface="Arial" panose="020B0604020202020204" pitchFamily="34" charset="0"/>
            </a:endParaRPr>
          </a:p>
          <a:p>
            <a:pPr marL="342265" indent="-342265"/>
            <a:r>
              <a:rPr lang="en-GB" sz="1200" b="0" dirty="0">
                <a:latin typeface="Arial"/>
                <a:cs typeface="Arial"/>
              </a:rPr>
              <a:t>Evidence shows that people will have better experiences and improved health and wellbeing if they can actively shape their care and support</a:t>
            </a:r>
            <a:r>
              <a:rPr lang="en-GB" sz="1200" dirty="0">
                <a:latin typeface="Arial"/>
                <a:cs typeface="Arial"/>
              </a:rPr>
              <a:t>.</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3656015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GEMMA</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stage in the process is to write a personalised care and support plan.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Personalised Care and Support planning is a series of facilitated conversations in which the person, or those who know them well, actively participates to explore the management of their health and well-being within the context of their whole life and family situation.  The process recognises the person’s skills and strengths as well as their experiences and the things that matter most to them.  It addresses the things that aren’t working in the person’s life and identifies outcomes and actions to resolve them.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main thing is that it changes the conversation between the patient and the clinician from ‘what’s the matter with you’ to ‘what matters to you’.</a:t>
            </a:r>
          </a:p>
          <a:p>
            <a:endParaRPr lang="en-GB" dirty="0"/>
          </a:p>
          <a:p>
            <a:pPr fontAlgn="base"/>
            <a:r>
              <a:rPr lang="en-GB" sz="1200" b="0" i="0" kern="1200" dirty="0">
                <a:solidFill>
                  <a:schemeClr val="tx1"/>
                </a:solidFill>
                <a:effectLst/>
                <a:latin typeface="+mn-lt"/>
                <a:ea typeface="+mn-ea"/>
                <a:cs typeface="+mn-cs"/>
              </a:rPr>
              <a:t>The changed relationship and different conversation will mean that the person:</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is empowered and builds knowledge, skills and confidence</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experiences hope and feels confident that the process and the plan will deliver what matters most to them</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is central in developing their Personalised Care and Support Plan and will agree who is involved.</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is seen as a whole person within the context of their whole life, valuing their skills, strengths, experience and important relationships</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is valued as an active participant in conversations and decisions about their health and well being.</a:t>
            </a:r>
          </a:p>
          <a:p>
            <a:pPr marL="0" indent="0" fontAlgn="base">
              <a:buFont typeface="Arial" panose="020B0604020202020204" pitchFamily="34" charset="0"/>
              <a:buNone/>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40</a:t>
            </a:fld>
            <a:endParaRPr lang="en-US"/>
          </a:p>
        </p:txBody>
      </p:sp>
    </p:spTree>
    <p:extLst>
      <p:ext uri="{BB962C8B-B14F-4D97-AF65-F5344CB8AC3E}">
        <p14:creationId xmlns:p14="http://schemas.microsoft.com/office/powerpoint/2010/main" val="2703065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This diagram illustrates the changed conversation in a different way and highlights what each party brings to the table when planning together.  Each person has their own areas of expertise which come together to inform the personalised care and support plan so that the person can access the best and most effective goods and services that will enable them to live the life that they want to lead and achieve the outcomes that they want to achieve.</a:t>
            </a:r>
          </a:p>
        </p:txBody>
      </p:sp>
      <p:sp>
        <p:nvSpPr>
          <p:cNvPr id="4" name="Slide Number Placeholder 3"/>
          <p:cNvSpPr>
            <a:spLocks noGrp="1"/>
          </p:cNvSpPr>
          <p:nvPr>
            <p:ph type="sldNum" sz="quarter" idx="5"/>
          </p:nvPr>
        </p:nvSpPr>
        <p:spPr/>
        <p:txBody>
          <a:bodyPr/>
          <a:lstStyle/>
          <a:p>
            <a:fld id="{4957A7B8-EAD2-9846-9761-91C91B5D58B6}" type="slidenum">
              <a:rPr lang="en-US" smtClean="0"/>
              <a:t>41</a:t>
            </a:fld>
            <a:endParaRPr lang="en-US"/>
          </a:p>
        </p:txBody>
      </p:sp>
    </p:spTree>
    <p:extLst>
      <p:ext uri="{BB962C8B-B14F-4D97-AF65-F5344CB8AC3E}">
        <p14:creationId xmlns:p14="http://schemas.microsoft.com/office/powerpoint/2010/main" val="3954466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When developing a personalised care and support plan discussions should include consideration of all of the different types of support that may be available including self care, </a:t>
            </a:r>
            <a:r>
              <a:rPr lang="en-GB" dirty="0" err="1"/>
              <a:t>assistaive</a:t>
            </a:r>
            <a:r>
              <a:rPr lang="en-GB" dirty="0"/>
              <a:t> technology, </a:t>
            </a:r>
            <a:r>
              <a:rPr lang="en-GB" dirty="0" err="1"/>
              <a:t>freidns</a:t>
            </a:r>
            <a:r>
              <a:rPr lang="en-GB" dirty="0"/>
              <a:t>, family and community circles and community services.  As I have previously said, a </a:t>
            </a:r>
            <a:r>
              <a:rPr lang="en-GB" dirty="0" err="1"/>
              <a:t>phb</a:t>
            </a:r>
            <a:r>
              <a:rPr lang="en-GB" dirty="0"/>
              <a:t>, which could be used to pay support workers should only really be considered where it is evident that the person has needs that could be met in a more creative / personalised way and they can’t or won’t access commissioned services.  </a:t>
            </a:r>
          </a:p>
        </p:txBody>
      </p:sp>
      <p:sp>
        <p:nvSpPr>
          <p:cNvPr id="4" name="Slide Number Placeholder 3"/>
          <p:cNvSpPr>
            <a:spLocks noGrp="1"/>
          </p:cNvSpPr>
          <p:nvPr>
            <p:ph type="sldNum" sz="quarter" idx="5"/>
          </p:nvPr>
        </p:nvSpPr>
        <p:spPr/>
        <p:txBody>
          <a:bodyPr/>
          <a:lstStyle/>
          <a:p>
            <a:fld id="{4957A7B8-EAD2-9846-9761-91C91B5D58B6}" type="slidenum">
              <a:rPr lang="en-US" smtClean="0"/>
              <a:t>42</a:t>
            </a:fld>
            <a:endParaRPr lang="en-US"/>
          </a:p>
        </p:txBody>
      </p:sp>
    </p:spTree>
    <p:extLst>
      <p:ext uri="{BB962C8B-B14F-4D97-AF65-F5344CB8AC3E}">
        <p14:creationId xmlns:p14="http://schemas.microsoft.com/office/powerpoint/2010/main" val="114642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endParaRPr lang="en-GB" dirty="0"/>
          </a:p>
          <a:p>
            <a:pPr marL="0" indent="0">
              <a:lnSpc>
                <a:spcPct val="90000"/>
              </a:lnSpc>
              <a:buNone/>
              <a:defRPr sz="1800"/>
            </a:pPr>
            <a:r>
              <a:rPr lang="en-GB" sz="1200" kern="1200" dirty="0">
                <a:solidFill>
                  <a:schemeClr val="tx1"/>
                </a:solidFill>
                <a:latin typeface="+mn-lt"/>
                <a:ea typeface="+mn-ea"/>
                <a:cs typeface="Arial" panose="020B0604020202020204" pitchFamily="34" charset="0"/>
              </a:rPr>
              <a:t>The changed relationship and different conversation will mean that the person:</a:t>
            </a:r>
          </a:p>
          <a:p>
            <a:pPr marL="0" indent="0">
              <a:lnSpc>
                <a:spcPct val="90000"/>
              </a:lnSpc>
              <a:buNone/>
              <a:defRPr sz="1800"/>
            </a:pPr>
            <a:endParaRPr lang="en-GB" sz="1200" kern="1200" dirty="0">
              <a:solidFill>
                <a:schemeClr val="tx1"/>
              </a:solidFill>
              <a:latin typeface="+mn-lt"/>
              <a:ea typeface="+mn-ea"/>
              <a:cs typeface="Arial" panose="020B0604020202020204" pitchFamily="34" charset="0"/>
            </a:endParaRPr>
          </a:p>
          <a:p>
            <a:pPr>
              <a:lnSpc>
                <a:spcPct val="90000"/>
              </a:lnSpc>
              <a:defRPr sz="1800"/>
            </a:pPr>
            <a:r>
              <a:rPr lang="en-GB" sz="1200" kern="1200" dirty="0">
                <a:solidFill>
                  <a:schemeClr val="tx1"/>
                </a:solidFill>
                <a:latin typeface="+mn-lt"/>
                <a:ea typeface="+mn-ea"/>
                <a:cs typeface="Arial" panose="020B0604020202020204" pitchFamily="34" charset="0"/>
              </a:rPr>
              <a:t>is empowered and builds knowledge, skills and confidence</a:t>
            </a:r>
          </a:p>
          <a:p>
            <a:pPr>
              <a:lnSpc>
                <a:spcPct val="90000"/>
              </a:lnSpc>
              <a:defRPr sz="1800"/>
            </a:pPr>
            <a:r>
              <a:rPr lang="en-GB" sz="1200" kern="1200" dirty="0">
                <a:solidFill>
                  <a:schemeClr val="tx1"/>
                </a:solidFill>
                <a:latin typeface="+mn-lt"/>
                <a:ea typeface="+mn-ea"/>
                <a:cs typeface="Arial" panose="020B0604020202020204" pitchFamily="34" charset="0"/>
              </a:rPr>
              <a:t>experiences hope and feels confident that the process and the plan will deliver what matters most to them</a:t>
            </a:r>
          </a:p>
          <a:p>
            <a:pPr>
              <a:lnSpc>
                <a:spcPct val="90000"/>
              </a:lnSpc>
              <a:defRPr sz="1800"/>
            </a:pPr>
            <a:r>
              <a:rPr lang="en-GB" sz="1200" kern="1200" dirty="0">
                <a:solidFill>
                  <a:schemeClr val="tx1"/>
                </a:solidFill>
                <a:latin typeface="+mn-lt"/>
                <a:ea typeface="+mn-ea"/>
                <a:cs typeface="Arial" panose="020B0604020202020204" pitchFamily="34" charset="0"/>
              </a:rPr>
              <a:t>is central in developing their Personalised Care and Support Plan and will agree who is involved.</a:t>
            </a:r>
          </a:p>
          <a:p>
            <a:pPr>
              <a:lnSpc>
                <a:spcPct val="90000"/>
              </a:lnSpc>
              <a:defRPr sz="1800"/>
            </a:pPr>
            <a:r>
              <a:rPr lang="en-GB" sz="1200" kern="1200" dirty="0">
                <a:solidFill>
                  <a:schemeClr val="tx1"/>
                </a:solidFill>
                <a:latin typeface="+mn-lt"/>
                <a:ea typeface="+mn-ea"/>
                <a:cs typeface="Arial" panose="020B0604020202020204" pitchFamily="34" charset="0"/>
              </a:rPr>
              <a:t>is seen as a whole person within the context of their whole life, valuing their skills, strengths, experience and important relationships</a:t>
            </a:r>
          </a:p>
          <a:p>
            <a:pPr>
              <a:lnSpc>
                <a:spcPct val="90000"/>
              </a:lnSpc>
              <a:defRPr sz="1800"/>
            </a:pPr>
            <a:r>
              <a:rPr lang="en-GB" sz="1200" kern="1200" dirty="0">
                <a:solidFill>
                  <a:schemeClr val="tx1"/>
                </a:solidFill>
                <a:latin typeface="+mn-lt"/>
                <a:ea typeface="+mn-ea"/>
                <a:cs typeface="Arial" panose="020B0604020202020204" pitchFamily="34" charset="0"/>
              </a:rPr>
              <a:t>is valued as an active participant in conversations and decisions about their health and well being.</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43</a:t>
            </a:fld>
            <a:endParaRPr lang="en-US"/>
          </a:p>
        </p:txBody>
      </p:sp>
    </p:spTree>
    <p:extLst>
      <p:ext uri="{BB962C8B-B14F-4D97-AF65-F5344CB8AC3E}">
        <p14:creationId xmlns:p14="http://schemas.microsoft.com/office/powerpoint/2010/main" val="3840027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endParaRPr lang="en-GB" dirty="0"/>
          </a:p>
          <a:p>
            <a:pPr marL="0" indent="0">
              <a:buNone/>
            </a:pPr>
            <a:r>
              <a:rPr lang="en-GB" sz="1200" dirty="0"/>
              <a:t>A good personalised care and support planning process will mean that the person:</a:t>
            </a:r>
          </a:p>
          <a:p>
            <a:pPr marL="0" indent="0">
              <a:buNone/>
            </a:pPr>
            <a:endParaRPr lang="en-GB" sz="1200" dirty="0"/>
          </a:p>
          <a:p>
            <a:r>
              <a:rPr lang="en-GB" sz="1200" dirty="0"/>
              <a:t>has the time and support to develop their plan in a safe and reflective space</a:t>
            </a:r>
          </a:p>
          <a:p>
            <a:r>
              <a:rPr lang="en-GB" sz="1200" dirty="0"/>
              <a:t>is able to access information and advice that is clear and timely and meets individual information needs and preferences</a:t>
            </a:r>
          </a:p>
          <a:p>
            <a:r>
              <a:rPr lang="en-GB" sz="1200" dirty="0"/>
              <a:t>feels prepared, knows what to expect and is ready to engage in planning supported by a single, named coordinator</a:t>
            </a:r>
          </a:p>
          <a:p>
            <a:r>
              <a:rPr lang="en-GB" sz="1200" dirty="0"/>
              <a:t>is listened to and understood in a way that builds trusting and effective relationships with key people</a:t>
            </a:r>
          </a:p>
          <a:p>
            <a:r>
              <a:rPr lang="en-GB" sz="1200" dirty="0"/>
              <a:t>is able to agree the health and well-being outcomes (and learning outcomes for children and young people with education, health and care plans) they want to achieve, in dialogue with the relevant health, education and social care professionals</a:t>
            </a:r>
          </a:p>
          <a:p>
            <a:r>
              <a:rPr lang="en-GB" sz="1200" dirty="0"/>
              <a:t>has the chance to formally and informally review their personalised care and support plan.</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44</a:t>
            </a:fld>
            <a:endParaRPr lang="en-US"/>
          </a:p>
        </p:txBody>
      </p:sp>
    </p:spTree>
    <p:extLst>
      <p:ext uri="{BB962C8B-B14F-4D97-AF65-F5344CB8AC3E}">
        <p14:creationId xmlns:p14="http://schemas.microsoft.com/office/powerpoint/2010/main" val="821314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endParaRPr lang="en-GB" dirty="0"/>
          </a:p>
          <a:p>
            <a:pPr marL="0" indent="0">
              <a:buNone/>
            </a:pPr>
            <a:r>
              <a:rPr lang="en-GB" dirty="0"/>
              <a:t>There is no national template but a personalised care and support plan is:</a:t>
            </a:r>
          </a:p>
          <a:p>
            <a:endParaRPr lang="en-GB" dirty="0"/>
          </a:p>
          <a:p>
            <a:r>
              <a:rPr lang="en-GB" dirty="0"/>
              <a:t>a way of capturing and recording conversations, decisions and agreed outcomes in a way that makes sense to the person.</a:t>
            </a:r>
          </a:p>
          <a:p>
            <a:r>
              <a:rPr lang="en-GB" dirty="0"/>
              <a:t>proportionate, flexible and coordinated and adaptable to a person’s health condition, situation and care and support needs.</a:t>
            </a:r>
          </a:p>
          <a:p>
            <a:r>
              <a:rPr lang="en-GB" dirty="0"/>
              <a:t>including a description of the person, what matters to them and all the necessary elements that would make the plan achievable and effective</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45</a:t>
            </a:fld>
            <a:endParaRPr lang="en-US"/>
          </a:p>
        </p:txBody>
      </p:sp>
    </p:spTree>
    <p:extLst>
      <p:ext uri="{BB962C8B-B14F-4D97-AF65-F5344CB8AC3E}">
        <p14:creationId xmlns:p14="http://schemas.microsoft.com/office/powerpoint/2010/main" val="440649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GEMMA</a:t>
            </a:r>
          </a:p>
          <a:p>
            <a:pPr fontAlgn="base"/>
            <a:r>
              <a:rPr lang="en-GB" sz="1200" b="0" i="0" kern="1200" dirty="0">
                <a:solidFill>
                  <a:schemeClr val="tx1"/>
                </a:solidFill>
                <a:effectLst/>
                <a:latin typeface="+mn-lt"/>
                <a:ea typeface="+mn-ea"/>
                <a:cs typeface="+mn-cs"/>
              </a:rPr>
              <a:t>The personalised care and support planning process should also take a whole family approach and include the needs and outcomes of all the people that are in the patients life.  People should be considered in the context of their families and not just as isolated individuals with needs.  Other people involved in their life should be supported to access information or support too.</a:t>
            </a:r>
          </a:p>
          <a:p>
            <a:pPr fontAlgn="base"/>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46</a:t>
            </a:fld>
            <a:endParaRPr lang="en-US"/>
          </a:p>
        </p:txBody>
      </p:sp>
    </p:spTree>
    <p:extLst>
      <p:ext uri="{BB962C8B-B14F-4D97-AF65-F5344CB8AC3E}">
        <p14:creationId xmlns:p14="http://schemas.microsoft.com/office/powerpoint/2010/main" val="4279681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The personalised care and support plan should also detail how the person will receive their </a:t>
            </a:r>
            <a:r>
              <a:rPr lang="en-GB" dirty="0" err="1"/>
              <a:t>phb</a:t>
            </a:r>
            <a:r>
              <a:rPr lang="en-GB" dirty="0"/>
              <a:t>.  There are three ways in which a </a:t>
            </a:r>
            <a:r>
              <a:rPr lang="en-GB" dirty="0" err="1"/>
              <a:t>phb</a:t>
            </a:r>
            <a:r>
              <a:rPr lang="en-GB" dirty="0"/>
              <a:t> can be managed:</a:t>
            </a:r>
          </a:p>
          <a:p>
            <a:endParaRPr lang="en-GB" dirty="0"/>
          </a:p>
          <a:p>
            <a:pPr marL="171450" indent="-171450">
              <a:buFontTx/>
              <a:buChar char="-"/>
            </a:pPr>
            <a:r>
              <a:rPr lang="en-GB" dirty="0"/>
              <a:t>A notional budget – where the person knows how much money they have available, they have choice and control over how it is spent, but the CCG spends the money on the patient’s behalf.  No money therefore changes hands.</a:t>
            </a:r>
          </a:p>
          <a:p>
            <a:pPr marL="171450" indent="-171450">
              <a:buFontTx/>
              <a:buChar char="-"/>
            </a:pPr>
            <a:r>
              <a:rPr lang="en-GB" dirty="0"/>
              <a:t>A third party budget, where the CCG transfers the patients budget to a third party organisation that is independent from the NHS.  This organisation organises and manages the patients support and budget on their behalf.  If the patient would like to employ PAs, then the third party organisation is the employer of the PAs.</a:t>
            </a:r>
          </a:p>
          <a:p>
            <a:pPr marL="171450" indent="-171450">
              <a:buFontTx/>
              <a:buChar char="-"/>
            </a:pPr>
            <a:r>
              <a:rPr lang="en-GB" dirty="0"/>
              <a:t>And finally a direct payment where the patients budget is paid directly to the patient into a separate bank account.  The patient then manages the budget in accordance with their agreed care plan.  If the patient would like to employ PAs, then they are the employer of the PAs.  Help and support is available for people with a direct payment.  This can be through a managed account, and/or help with payroll.</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47</a:t>
            </a:fld>
            <a:endParaRPr lang="en-US"/>
          </a:p>
        </p:txBody>
      </p:sp>
    </p:spTree>
    <p:extLst>
      <p:ext uri="{BB962C8B-B14F-4D97-AF65-F5344CB8AC3E}">
        <p14:creationId xmlns:p14="http://schemas.microsoft.com/office/powerpoint/2010/main" val="34676665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48</a:t>
            </a:fld>
            <a:endParaRPr lang="en-US"/>
          </a:p>
        </p:txBody>
      </p:sp>
    </p:spTree>
    <p:extLst>
      <p:ext uri="{BB962C8B-B14F-4D97-AF65-F5344CB8AC3E}">
        <p14:creationId xmlns:p14="http://schemas.microsoft.com/office/powerpoint/2010/main" val="33873638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p:txBody>
      </p:sp>
      <p:sp>
        <p:nvSpPr>
          <p:cNvPr id="4" name="Slide Number Placeholder 3"/>
          <p:cNvSpPr>
            <a:spLocks noGrp="1"/>
          </p:cNvSpPr>
          <p:nvPr>
            <p:ph type="sldNum" sz="quarter" idx="10"/>
          </p:nvPr>
        </p:nvSpPr>
        <p:spPr/>
        <p:txBody>
          <a:bodyPr/>
          <a:lstStyle/>
          <a:p>
            <a:fld id="{4957A7B8-EAD2-9846-9761-91C91B5D58B6}"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6045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Evidence shows that Personalised Care has many benefits including:</a:t>
            </a:r>
          </a:p>
          <a:p>
            <a:pPr marL="171450" indent="-171450">
              <a:buFontTx/>
              <a:buChar char="-"/>
            </a:pPr>
            <a:r>
              <a:rPr lang="en-GB" dirty="0"/>
              <a:t>Improving people’s health and well-being by enabling people to access care and support that best meets their needs and personal outcomes.</a:t>
            </a:r>
          </a:p>
          <a:p>
            <a:pPr marL="171450" indent="-171450">
              <a:buFontTx/>
              <a:buChar char="-"/>
            </a:pPr>
            <a:r>
              <a:rPr lang="en-GB" dirty="0"/>
              <a:t>It can reduce pressure on the system and provide efficiencies by supporting people to meet needs in a way that makes sense to them</a:t>
            </a:r>
          </a:p>
          <a:p>
            <a:pPr marL="171450" indent="-171450">
              <a:buFontTx/>
              <a:buChar char="-"/>
            </a:pPr>
            <a:r>
              <a:rPr lang="en-GB" dirty="0"/>
              <a:t>It can help to integrate and join up services across health and social care as people can have one plan that addresses all of their needs and outcomes</a:t>
            </a:r>
          </a:p>
          <a:p>
            <a:pPr marL="171450" indent="-171450">
              <a:buFontTx/>
              <a:buChar char="-"/>
            </a:pPr>
            <a:r>
              <a:rPr lang="en-GB" dirty="0"/>
              <a:t>And it can benefit professionals by giving them another tool in their box when working with people to meet their particular needs and outcomes.</a:t>
            </a:r>
          </a:p>
        </p:txBody>
      </p:sp>
      <p:sp>
        <p:nvSpPr>
          <p:cNvPr id="4" name="Slide Number Placeholder 3"/>
          <p:cNvSpPr>
            <a:spLocks noGrp="1"/>
          </p:cNvSpPr>
          <p:nvPr>
            <p:ph type="sldNum" sz="quarter" idx="5"/>
          </p:nvPr>
        </p:nvSpPr>
        <p:spPr/>
        <p:txBody>
          <a:bodyPr/>
          <a:lstStyle/>
          <a:p>
            <a:fld id="{4957A7B8-EAD2-9846-9761-91C91B5D58B6}" type="slidenum">
              <a:rPr lang="en-US" smtClean="0"/>
              <a:t>5</a:t>
            </a:fld>
            <a:endParaRPr lang="en-US"/>
          </a:p>
        </p:txBody>
      </p:sp>
    </p:spTree>
    <p:extLst>
      <p:ext uri="{BB962C8B-B14F-4D97-AF65-F5344CB8AC3E}">
        <p14:creationId xmlns:p14="http://schemas.microsoft.com/office/powerpoint/2010/main" val="2665139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endParaRPr lang="en-GB" dirty="0"/>
          </a:p>
          <a:p>
            <a:r>
              <a:rPr lang="en-GB" dirty="0"/>
              <a:t>Once a personalised care and support plan has been written, it will need to be approved or agreed by the local STP.  The way this is done varies from place to place and may involve a panel.</a:t>
            </a:r>
          </a:p>
          <a:p>
            <a:endParaRPr lang="en-GB" dirty="0"/>
          </a:p>
          <a:p>
            <a:r>
              <a:rPr lang="en-GB" dirty="0"/>
              <a:t>Once the personalised care and support plan has been agreed the goods and services detailed will need to be organised.  This also includes the technical aspect of setting up a direct payment, if required.  Again this will vary from place to place.</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72893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Things to consider when organising care and support include:</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Recruitment and employment of P.As</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Equipment (outside of existing provider contracts) including ownership and maintenance</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Training – health and care tasks</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Final budget paperwork </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DP agreement</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Third party paperwork</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Direct Payment Support Services</a:t>
            </a:r>
          </a:p>
          <a:p>
            <a:pPr marL="192881" indent="-192881" defTabSz="257175">
              <a:buClr>
                <a:srgbClr val="0072C6"/>
              </a:buClr>
              <a:buFont typeface="Arial" panose="020B0604020202020204" pitchFamily="34" charset="0"/>
              <a:buChar char="•"/>
              <a:defRPr/>
            </a:pPr>
            <a:r>
              <a:rPr lang="en-US" sz="1200" dirty="0">
                <a:solidFill>
                  <a:prstClr val="black"/>
                </a:solidFill>
                <a:latin typeface="Arial"/>
                <a:cs typeface="+mn-cs"/>
              </a:rPr>
              <a:t>Payroll support</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51</a:t>
            </a:fld>
            <a:endParaRPr lang="en-US"/>
          </a:p>
        </p:txBody>
      </p:sp>
    </p:spTree>
    <p:extLst>
      <p:ext uri="{BB962C8B-B14F-4D97-AF65-F5344CB8AC3E}">
        <p14:creationId xmlns:p14="http://schemas.microsoft.com/office/powerpoint/2010/main" val="2425089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Finally step 6 is monitoring and review</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460453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Monitoring and review includes both the outcomes for the person and financial monitoring if the person is receiving a direct payment.</a:t>
            </a:r>
          </a:p>
          <a:p>
            <a:endParaRPr lang="en-GB" dirty="0"/>
          </a:p>
          <a:p>
            <a:r>
              <a:rPr lang="en-GB" dirty="0"/>
              <a:t>Any monitoring and review should be proportionate to the personal health budget that the person is receiving.  You wouldn’t expect to go through an extensive review process for a one off budget of £50 for example.  </a:t>
            </a:r>
          </a:p>
          <a:p>
            <a:r>
              <a:rPr lang="en-GB" dirty="0"/>
              <a:t>The review of the plan should focus on whether or not outcomes detailed in the personalised care and support plan have been achieved.  </a:t>
            </a:r>
          </a:p>
          <a:p>
            <a:r>
              <a:rPr lang="en-GB" dirty="0"/>
              <a:t>Financial monitoring, if required, should focus on whether or not the money has been spent in accordance with the agreed care plan and if there was any surplus money in the account.  Is the budget sufficient to meet outcomes?  Is the person able to spend the money as planned?</a:t>
            </a:r>
          </a:p>
          <a:p>
            <a:endParaRPr lang="en-GB" dirty="0"/>
          </a:p>
          <a:p>
            <a:r>
              <a:rPr lang="en-GB" dirty="0"/>
              <a:t>STPs should also consider monitoring and reviewing the </a:t>
            </a:r>
            <a:r>
              <a:rPr lang="en-GB" dirty="0" err="1"/>
              <a:t>phb</a:t>
            </a:r>
            <a:r>
              <a:rPr lang="en-GB" dirty="0"/>
              <a:t> holder’s experience so that they can address any issues raised regarding the </a:t>
            </a:r>
            <a:r>
              <a:rPr lang="en-GB" dirty="0" err="1"/>
              <a:t>phb</a:t>
            </a:r>
            <a:r>
              <a:rPr lang="en-GB" dirty="0"/>
              <a:t> systems and processes that they have put in place.</a:t>
            </a:r>
          </a:p>
        </p:txBody>
      </p:sp>
      <p:sp>
        <p:nvSpPr>
          <p:cNvPr id="4" name="Slide Number Placeholder 3"/>
          <p:cNvSpPr>
            <a:spLocks noGrp="1"/>
          </p:cNvSpPr>
          <p:nvPr>
            <p:ph type="sldNum" sz="quarter" idx="5"/>
          </p:nvPr>
        </p:nvSpPr>
        <p:spPr/>
        <p:txBody>
          <a:bodyPr/>
          <a:lstStyle/>
          <a:p>
            <a:fld id="{4957A7B8-EAD2-9846-9761-91C91B5D58B6}" type="slidenum">
              <a:rPr lang="en-US" smtClean="0"/>
              <a:t>53</a:t>
            </a:fld>
            <a:endParaRPr lang="en-US"/>
          </a:p>
        </p:txBody>
      </p:sp>
    </p:spTree>
    <p:extLst>
      <p:ext uri="{BB962C8B-B14F-4D97-AF65-F5344CB8AC3E}">
        <p14:creationId xmlns:p14="http://schemas.microsoft.com/office/powerpoint/2010/main" val="4158943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Review success indicators include:</a:t>
            </a:r>
          </a:p>
          <a:p>
            <a:endParaRPr lang="en-GB" dirty="0"/>
          </a:p>
          <a:p>
            <a:pPr marL="171450" indent="-171450">
              <a:buFontTx/>
              <a:buChar char="-"/>
            </a:pPr>
            <a:r>
              <a:rPr lang="en-GB" dirty="0"/>
              <a:t>Outcomes detailed in the personalised care and support plan being achieved</a:t>
            </a:r>
          </a:p>
          <a:p>
            <a:pPr marL="171450" indent="-171450">
              <a:buFontTx/>
              <a:buChar char="-"/>
            </a:pPr>
            <a:r>
              <a:rPr lang="en-GB" dirty="0"/>
              <a:t>People resolving their own issues/crises using contingency plans and funds</a:t>
            </a:r>
          </a:p>
          <a:p>
            <a:pPr marL="171450" indent="-171450">
              <a:buFontTx/>
              <a:buChar char="-"/>
            </a:pPr>
            <a:r>
              <a:rPr lang="en-GB" dirty="0"/>
              <a:t>Less medical interventions required as people are able to manage their condition more effectively and</a:t>
            </a:r>
          </a:p>
          <a:p>
            <a:pPr marL="171450" indent="-171450">
              <a:buFontTx/>
              <a:buChar char="-"/>
            </a:pPr>
            <a:r>
              <a:rPr lang="en-GB" dirty="0"/>
              <a:t>Less complaints to the relevant service.</a:t>
            </a:r>
          </a:p>
        </p:txBody>
      </p:sp>
      <p:sp>
        <p:nvSpPr>
          <p:cNvPr id="4" name="Slide Number Placeholder 3"/>
          <p:cNvSpPr>
            <a:spLocks noGrp="1"/>
          </p:cNvSpPr>
          <p:nvPr>
            <p:ph type="sldNum" sz="quarter" idx="5"/>
          </p:nvPr>
        </p:nvSpPr>
        <p:spPr/>
        <p:txBody>
          <a:bodyPr/>
          <a:lstStyle/>
          <a:p>
            <a:fld id="{4957A7B8-EAD2-9846-9761-91C91B5D58B6}" type="slidenum">
              <a:rPr lang="en-US" smtClean="0"/>
              <a:t>54</a:t>
            </a:fld>
            <a:endParaRPr lang="en-US"/>
          </a:p>
        </p:txBody>
      </p:sp>
    </p:spTree>
    <p:extLst>
      <p:ext uri="{BB962C8B-B14F-4D97-AF65-F5344CB8AC3E}">
        <p14:creationId xmlns:p14="http://schemas.microsoft.com/office/powerpoint/2010/main" val="39474168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p:txBody>
      </p:sp>
      <p:sp>
        <p:nvSpPr>
          <p:cNvPr id="4" name="Slide Number Placeholder 3"/>
          <p:cNvSpPr>
            <a:spLocks noGrp="1"/>
          </p:cNvSpPr>
          <p:nvPr>
            <p:ph type="sldNum" sz="quarter" idx="5"/>
          </p:nvPr>
        </p:nvSpPr>
        <p:spPr/>
        <p:txBody>
          <a:bodyPr/>
          <a:lstStyle/>
          <a:p>
            <a:fld id="{4957A7B8-EAD2-9846-9761-91C91B5D58B6}" type="slidenum">
              <a:rPr lang="en-US" smtClean="0"/>
              <a:t>55</a:t>
            </a:fld>
            <a:endParaRPr lang="en-US"/>
          </a:p>
        </p:txBody>
      </p:sp>
    </p:spTree>
    <p:extLst>
      <p:ext uri="{BB962C8B-B14F-4D97-AF65-F5344CB8AC3E}">
        <p14:creationId xmlns:p14="http://schemas.microsoft.com/office/powerpoint/2010/main" val="2447010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Jonathan is 56 years or and has complex disability needs – from the age of</a:t>
            </a:r>
            <a:r>
              <a:rPr lang="en-GB" baseline="0" dirty="0"/>
              <a:t> 10 Jonathan live in an institution – now after 40 years he is out and living in the community – and this is his story  - 5.44 mins</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56</a:t>
            </a:fld>
            <a:endParaRPr lang="en-US"/>
          </a:p>
        </p:txBody>
      </p:sp>
    </p:spTree>
    <p:extLst>
      <p:ext uri="{BB962C8B-B14F-4D97-AF65-F5344CB8AC3E}">
        <p14:creationId xmlns:p14="http://schemas.microsoft.com/office/powerpoint/2010/main" val="238511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 training hub will be launched next month which will include lots if information , resources and guidance specifically designed for advocates to support you when working with someone with a </a:t>
            </a:r>
            <a:r>
              <a:rPr lang="en-GB" b="0" dirty="0" err="1"/>
              <a:t>phb</a:t>
            </a:r>
            <a:r>
              <a:rPr lang="en-GB" b="0" dirty="0"/>
              <a:t>.  Please sign up using the link on this slide to be first to access this information when the hub is launched.</a:t>
            </a:r>
          </a:p>
        </p:txBody>
      </p:sp>
      <p:sp>
        <p:nvSpPr>
          <p:cNvPr id="4" name="Slide Number Placeholder 3"/>
          <p:cNvSpPr>
            <a:spLocks noGrp="1"/>
          </p:cNvSpPr>
          <p:nvPr>
            <p:ph type="sldNum" sz="quarter" idx="5"/>
          </p:nvPr>
        </p:nvSpPr>
        <p:spPr/>
        <p:txBody>
          <a:bodyPr/>
          <a:lstStyle/>
          <a:p>
            <a:fld id="{4957A7B8-EAD2-9846-9761-91C91B5D58B6}" type="slidenum">
              <a:rPr lang="en-US" smtClean="0"/>
              <a:t>57</a:t>
            </a:fld>
            <a:endParaRPr lang="en-US"/>
          </a:p>
        </p:txBody>
      </p:sp>
    </p:spTree>
    <p:extLst>
      <p:ext uri="{BB962C8B-B14F-4D97-AF65-F5344CB8AC3E}">
        <p14:creationId xmlns:p14="http://schemas.microsoft.com/office/powerpoint/2010/main" val="128630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So, as I’ve already explained, Universal Personalised Care is an all age, whole population model.  It comprises 6 components:</a:t>
            </a:r>
          </a:p>
          <a:p>
            <a:endParaRPr lang="en-GB" dirty="0"/>
          </a:p>
          <a:p>
            <a:pPr marL="171450" indent="-171450">
              <a:buFont typeface="Arial" panose="020B0604020202020204" pitchFamily="34" charset="0"/>
              <a:buChar char="•"/>
            </a:pPr>
            <a:r>
              <a:rPr lang="en-GB" dirty="0"/>
              <a:t>Shared decision making</a:t>
            </a:r>
          </a:p>
          <a:p>
            <a:pPr marL="171450" indent="-171450">
              <a:buFont typeface="Arial" panose="020B0604020202020204" pitchFamily="34" charset="0"/>
              <a:buChar char="•"/>
            </a:pPr>
            <a:r>
              <a:rPr lang="en-GB" dirty="0"/>
              <a:t>Enabling choice, including legal rights to choice</a:t>
            </a:r>
          </a:p>
          <a:p>
            <a:pPr marL="171450" indent="-171450">
              <a:buFont typeface="Arial" panose="020B0604020202020204" pitchFamily="34" charset="0"/>
              <a:buChar char="•"/>
            </a:pPr>
            <a:r>
              <a:rPr lang="en-GB" dirty="0"/>
              <a:t>Social prescribing and community-based support</a:t>
            </a:r>
          </a:p>
          <a:p>
            <a:pPr marL="171450" indent="-171450">
              <a:buFont typeface="Arial" panose="020B0604020202020204" pitchFamily="34" charset="0"/>
              <a:buChar char="•"/>
            </a:pPr>
            <a:r>
              <a:rPr lang="en-GB" dirty="0"/>
              <a:t>Supported self-management</a:t>
            </a:r>
          </a:p>
          <a:p>
            <a:pPr marL="171450" indent="-171450">
              <a:buFont typeface="Arial" panose="020B0604020202020204" pitchFamily="34" charset="0"/>
              <a:buChar char="•"/>
            </a:pPr>
            <a:r>
              <a:rPr lang="en-GB" dirty="0"/>
              <a:t>Personalised Care and Support Planning</a:t>
            </a:r>
          </a:p>
          <a:p>
            <a:pPr marL="171450" indent="-171450">
              <a:buFont typeface="Arial" panose="020B0604020202020204" pitchFamily="34" charset="0"/>
              <a:buChar char="•"/>
            </a:pPr>
            <a:r>
              <a:rPr lang="en-GB" dirty="0"/>
              <a:t>Personal health budgets and integrated personal budge</a:t>
            </a:r>
          </a:p>
          <a:p>
            <a:pPr marL="171450" indent="-171450">
              <a:buFont typeface="Arial" panose="020B0604020202020204" pitchFamily="34" charset="0"/>
              <a:buChar char="•"/>
            </a:pPr>
            <a:endParaRPr lang="en-GB" dirty="0"/>
          </a:p>
          <a:p>
            <a:r>
              <a:rPr lang="en-GB" dirty="0"/>
              <a:t>This diagram shows the personalised care triangle.  </a:t>
            </a:r>
          </a:p>
          <a:p>
            <a:endParaRPr lang="en-GB" dirty="0"/>
          </a:p>
          <a:p>
            <a:r>
              <a:rPr lang="en-GB" dirty="0"/>
              <a:t>At the bottom, widest, part  of the triangle the whole population should have access to shared decision making, choice and social prescribing, including community based support.  People should be supported to stay well and make informed decisions when their health changes.</a:t>
            </a:r>
          </a:p>
          <a:p>
            <a:endParaRPr lang="en-GB" dirty="0"/>
          </a:p>
          <a:p>
            <a:r>
              <a:rPr lang="en-GB" dirty="0"/>
              <a:t>In the middle of the triangle, we have about 30% of the population who are experiencing long term physical and mental health conditions.  These people should have access to personalised care and support planning and support to self manage by increasing patient activation though health coaching, peer support and education.  These people should be supported to build the knowledge, skills and confidence to live well with their condition.</a:t>
            </a:r>
          </a:p>
          <a:p>
            <a:endParaRPr lang="en-GB" dirty="0"/>
          </a:p>
          <a:p>
            <a:r>
              <a:rPr lang="en-GB" dirty="0"/>
              <a:t>At the very top of the triangle we have about 5% of the population who have complex needs.  These people require specialist support, which could include the provision of a personal health budget or integrated personal budget to ensure that they are able to access goods and services that best meet their needs and outcomes that they want to achieve.   A personal health budget is the culmination of all 6 elements of the personalised care model.  A personal health budget could be provided where it is evident that the person has needs that could be met in a more creative / personalised way and they can’t or won’t access commissioned services.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64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a:t>
            </a:r>
          </a:p>
          <a:p>
            <a:r>
              <a:rPr lang="en-GB" dirty="0"/>
              <a:t>This slide shows the Operating Model of Personalised Care.  It is another way of showing how all of the 6 components of personalised care work together.  Due to time, I won’t go through this slide in detail, but please have a look once the slides have been circulated and get in touch if you would like to discuss any of the elements in more detail. </a:t>
            </a:r>
          </a:p>
          <a:p>
            <a:endParaRPr lang="en-GB" dirty="0"/>
          </a:p>
        </p:txBody>
      </p:sp>
      <p:sp>
        <p:nvSpPr>
          <p:cNvPr id="4" name="Slide Number Placeholder 3"/>
          <p:cNvSpPr>
            <a:spLocks noGrp="1"/>
          </p:cNvSpPr>
          <p:nvPr>
            <p:ph type="sldNum" sz="quarter" idx="5"/>
          </p:nvPr>
        </p:nvSpPr>
        <p:spPr/>
        <p:txBody>
          <a:bodyPr/>
          <a:lstStyle/>
          <a:p>
            <a:fld id="{5925CA6D-795E-4925-B0ED-456B21A52756}" type="slidenum">
              <a:rPr lang="en-GB" smtClean="0"/>
              <a:t>7</a:t>
            </a:fld>
            <a:endParaRPr lang="en-GB"/>
          </a:p>
        </p:txBody>
      </p:sp>
    </p:spTree>
    <p:extLst>
      <p:ext uri="{BB962C8B-B14F-4D97-AF65-F5344CB8AC3E}">
        <p14:creationId xmlns:p14="http://schemas.microsoft.com/office/powerpoint/2010/main" val="55991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To provide a bit of background, we are now going to set out the national context for personalised care, with a focus on personal health budgets specifically.</a:t>
            </a:r>
          </a:p>
        </p:txBody>
      </p:sp>
      <p:sp>
        <p:nvSpPr>
          <p:cNvPr id="4" name="Slide Number Placeholder 3"/>
          <p:cNvSpPr>
            <a:spLocks noGrp="1"/>
          </p:cNvSpPr>
          <p:nvPr>
            <p:ph type="sldNum" sz="quarter" idx="5"/>
          </p:nvPr>
        </p:nvSpPr>
        <p:spPr/>
        <p:txBody>
          <a:bodyPr/>
          <a:lstStyle/>
          <a:p>
            <a:fld id="{4957A7B8-EAD2-9846-9761-91C91B5D58B6}" type="slidenum">
              <a:rPr lang="en-US" smtClean="0"/>
              <a:t>8</a:t>
            </a:fld>
            <a:endParaRPr lang="en-US"/>
          </a:p>
        </p:txBody>
      </p:sp>
    </p:spTree>
    <p:extLst>
      <p:ext uri="{BB962C8B-B14F-4D97-AF65-F5344CB8AC3E}">
        <p14:creationId xmlns:p14="http://schemas.microsoft.com/office/powerpoint/2010/main" val="35734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GEMMA</a:t>
            </a:r>
          </a:p>
          <a:p>
            <a:r>
              <a:rPr lang="en-GB" dirty="0"/>
              <a:t>As medicine advances, health needs change and society develops, the NHS has to continually move forward so that in 10 years time we have a service fit for the future.  The NHS Long Term plan, published in January 2019, was drawn up by frontline staff, patient groups and national experts to be ambitious but realistic.  It sets out a new NHS service model fit for the 21</a:t>
            </a:r>
            <a:r>
              <a:rPr lang="en-GB" baseline="30000" dirty="0"/>
              <a:t>st</a:t>
            </a:r>
            <a:r>
              <a:rPr lang="en-GB" dirty="0"/>
              <a:t> century.  To achieve this, it sets out 5 major practical changes to the NHS that will take place over the next five years.  As you will see on this slide, one of these changes is that ‘people will get more control over their own health and more personalised care when they need it’.  </a:t>
            </a:r>
          </a:p>
        </p:txBody>
      </p:sp>
      <p:sp>
        <p:nvSpPr>
          <p:cNvPr id="4" name="Slide Number Placeholder 3"/>
          <p:cNvSpPr>
            <a:spLocks noGrp="1"/>
          </p:cNvSpPr>
          <p:nvPr>
            <p:ph type="sldNum" sz="quarter" idx="5"/>
          </p:nvPr>
        </p:nvSpPr>
        <p:spPr/>
        <p:txBody>
          <a:bodyPr/>
          <a:lstStyle/>
          <a:p>
            <a:fld id="{4957A7B8-EAD2-9846-9761-91C91B5D58B6}" type="slidenum">
              <a:rPr lang="en-US" smtClean="0"/>
              <a:t>9</a:t>
            </a:fld>
            <a:endParaRPr lang="en-US"/>
          </a:p>
        </p:txBody>
      </p:sp>
    </p:spTree>
    <p:extLst>
      <p:ext uri="{BB962C8B-B14F-4D97-AF65-F5344CB8AC3E}">
        <p14:creationId xmlns:p14="http://schemas.microsoft.com/office/powerpoint/2010/main" val="1995404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NHS England and NHS Improvement</a:t>
            </a: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49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6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61"/>
            <a:ext cx="6812020" cy="959925"/>
          </a:xfrm>
        </p:spPr>
        <p:txBody>
          <a:bodyPr anchor="b">
            <a:noAutofit/>
          </a:bodyPr>
          <a:lstStyle>
            <a:lvl1pPr marL="0" indent="0">
              <a:buFontTx/>
              <a:buNone/>
              <a:defRPr sz="2100">
                <a:solidFill>
                  <a:srgbClr val="00ADC6"/>
                </a:solidFill>
              </a:defRPr>
            </a:lvl1pPr>
          </a:lstStyle>
          <a:p>
            <a:pPr lvl="0"/>
            <a:r>
              <a:rPr lang="en-US" dirty="0"/>
              <a:t>Sub heading</a:t>
            </a:r>
          </a:p>
        </p:txBody>
      </p:sp>
      <p:sp>
        <p:nvSpPr>
          <p:cNvPr id="21" name="Rectangle 20"/>
          <p:cNvSpPr/>
          <p:nvPr userDrawn="1"/>
        </p:nvSpPr>
        <p:spPr>
          <a:xfrm>
            <a:off x="457201" y="6459743"/>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7"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2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8" y="5517239"/>
            <a:ext cx="1222923" cy="956325"/>
          </a:xfrm>
          <a:prstGeom prst="rect">
            <a:avLst/>
          </a:prstGeom>
        </p:spPr>
      </p:pic>
    </p:spTree>
    <p:extLst>
      <p:ext uri="{BB962C8B-B14F-4D97-AF65-F5344CB8AC3E}">
        <p14:creationId xmlns:p14="http://schemas.microsoft.com/office/powerpoint/2010/main" val="568010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Content Placeholder 19"/>
          <p:cNvSpPr>
            <a:spLocks noGrp="1"/>
          </p:cNvSpPr>
          <p:nvPr>
            <p:ph sz="quarter" idx="10" hasCustomPrompt="1"/>
          </p:nvPr>
        </p:nvSpPr>
        <p:spPr>
          <a:xfrm>
            <a:off x="457200" y="5025461"/>
            <a:ext cx="6812020" cy="959925"/>
          </a:xfrm>
        </p:spPr>
        <p:txBody>
          <a:bodyPr anchor="b">
            <a:noAutofit/>
          </a:bodyPr>
          <a:lstStyle>
            <a:lvl1pPr marL="0" indent="0">
              <a:buFontTx/>
              <a:buNone/>
              <a:defRPr sz="21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6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6"/>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8" y="5517239"/>
            <a:ext cx="1222923" cy="956325"/>
          </a:xfrm>
          <a:prstGeom prst="rect">
            <a:avLst/>
          </a:prstGeom>
        </p:spPr>
      </p:pic>
      <p:sp>
        <p:nvSpPr>
          <p:cNvPr id="10"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200">
                <a:solidFill>
                  <a:schemeClr val="bg1"/>
                </a:solidFill>
              </a:defRPr>
            </a:lvl1pPr>
          </a:lstStyle>
          <a:p>
            <a:pPr lvl="0"/>
            <a:r>
              <a:rPr lang="en-US" dirty="0"/>
              <a:t>Insert date</a:t>
            </a:r>
          </a:p>
        </p:txBody>
      </p:sp>
    </p:spTree>
    <p:extLst>
      <p:ext uri="{BB962C8B-B14F-4D97-AF65-F5344CB8AC3E}">
        <p14:creationId xmlns:p14="http://schemas.microsoft.com/office/powerpoint/2010/main" val="836237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3" y="5487584"/>
            <a:ext cx="918569" cy="1003622"/>
          </a:xfrm>
          <a:prstGeom prst="rect">
            <a:avLst/>
          </a:prstGeom>
        </p:spPr>
      </p:pic>
      <p:sp>
        <p:nvSpPr>
          <p:cNvPr id="8" name="Content Placeholder 19"/>
          <p:cNvSpPr>
            <a:spLocks noGrp="1"/>
          </p:cNvSpPr>
          <p:nvPr>
            <p:ph sz="quarter" idx="10" hasCustomPrompt="1"/>
          </p:nvPr>
        </p:nvSpPr>
        <p:spPr>
          <a:xfrm>
            <a:off x="609600" y="4413338"/>
            <a:ext cx="6812020" cy="514019"/>
          </a:xfrm>
        </p:spPr>
        <p:txBody>
          <a:bodyPr>
            <a:normAutofit/>
          </a:bodyPr>
          <a:lstStyle>
            <a:lvl1pPr marL="0" indent="0">
              <a:buFontTx/>
              <a:buNone/>
              <a:defRPr sz="135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2700">
                <a:solidFill>
                  <a:schemeClr val="bg1"/>
                </a:solidFill>
                <a:latin typeface="Arial"/>
                <a:cs typeface="Arial"/>
              </a:defRPr>
            </a:lvl1pPr>
          </a:lstStyle>
          <a:p>
            <a:r>
              <a:rPr lang="en-GB" sz="2700" b="0" dirty="0">
                <a:solidFill>
                  <a:schemeClr val="bg1"/>
                </a:solidFill>
                <a:latin typeface="+mn-lt"/>
                <a:cs typeface="Arial"/>
              </a:rPr>
              <a:t>“You can use this slide to pull out a quote. Use point size 36.”</a:t>
            </a:r>
            <a:endParaRPr lang="en-US" sz="2700" b="0" dirty="0">
              <a:solidFill>
                <a:schemeClr val="bg1"/>
              </a:solidFill>
            </a:endParaRPr>
          </a:p>
        </p:txBody>
      </p:sp>
    </p:spTree>
    <p:extLst>
      <p:ext uri="{BB962C8B-B14F-4D97-AF65-F5344CB8AC3E}">
        <p14:creationId xmlns:p14="http://schemas.microsoft.com/office/powerpoint/2010/main" val="367630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2"/>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3" y="749914"/>
            <a:ext cx="6253088" cy="667725"/>
          </a:xfrm>
        </p:spPr>
        <p:txBody>
          <a:bodyPr/>
          <a:lstStyle/>
          <a:p>
            <a:r>
              <a:rPr lang="en-GB" dirty="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8" y="5517239"/>
            <a:ext cx="1222923" cy="956325"/>
          </a:xfrm>
          <a:prstGeom prst="rect">
            <a:avLst/>
          </a:prstGeom>
        </p:spPr>
      </p:pic>
    </p:spTree>
    <p:extLst>
      <p:ext uri="{BB962C8B-B14F-4D97-AF65-F5344CB8AC3E}">
        <p14:creationId xmlns:p14="http://schemas.microsoft.com/office/powerpoint/2010/main" val="323921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1"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94119BBB-AE1D-49E0-B037-048C6F1586DE}"/>
              </a:ext>
            </a:extLst>
          </p:cNvPr>
          <p:cNvPicPr>
            <a:picLocks noChangeAspect="1"/>
          </p:cNvPicPr>
          <p:nvPr userDrawn="1"/>
        </p:nvPicPr>
        <p:blipFill>
          <a:blip r:embed="rId2"/>
          <a:stretch>
            <a:fillRect/>
          </a:stretch>
        </p:blipFill>
        <p:spPr>
          <a:xfrm>
            <a:off x="7215250" y="252180"/>
            <a:ext cx="1735025" cy="702795"/>
          </a:xfrm>
          <a:prstGeom prst="rect">
            <a:avLst/>
          </a:prstGeom>
        </p:spPr>
      </p:pic>
    </p:spTree>
    <p:extLst>
      <p:ext uri="{BB962C8B-B14F-4D97-AF65-F5344CB8AC3E}">
        <p14:creationId xmlns:p14="http://schemas.microsoft.com/office/powerpoint/2010/main" val="59183613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3" y="2480567"/>
            <a:ext cx="3746684" cy="2160734"/>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1" y="4949691"/>
            <a:ext cx="3675271" cy="991523"/>
          </a:xfrm>
        </p:spPr>
        <p:txBody>
          <a:bodyPr anchor="b">
            <a:normAutofit/>
          </a:bodyPr>
          <a:lstStyle>
            <a:lvl1pPr marL="0" indent="0">
              <a:buFontTx/>
              <a:buNone/>
              <a:defRPr sz="21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200">
                <a:solidFill>
                  <a:schemeClr val="accent3"/>
                </a:solidFill>
              </a:defRPr>
            </a:lvl1pPr>
          </a:lstStyle>
          <a:p>
            <a:pPr lvl="0"/>
            <a:r>
              <a:rPr lang="en-US" dirty="0"/>
              <a:t>Insert date</a:t>
            </a:r>
          </a:p>
        </p:txBody>
      </p:sp>
      <p:pic>
        <p:nvPicPr>
          <p:cNvPr id="7" name="Picture 6" descr="A picture containing clipart&#10;&#10;Description generated with very high confidence">
            <a:extLst>
              <a:ext uri="{FF2B5EF4-FFF2-40B4-BE49-F238E27FC236}">
                <a16:creationId xmlns:a16="http://schemas.microsoft.com/office/drawing/2014/main" id="{7E008F69-BA29-42D6-88C5-359BD984F6D8}"/>
              </a:ext>
            </a:extLst>
          </p:cNvPr>
          <p:cNvPicPr>
            <a:picLocks noChangeAspect="1"/>
          </p:cNvPicPr>
          <p:nvPr userDrawn="1"/>
        </p:nvPicPr>
        <p:blipFill>
          <a:blip r:embed="rId3"/>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131696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875CB-16CA-8040-8038-D061E6820511}" type="datetimeFigureOut">
              <a:rPr lang="en-GB" smtClean="0">
                <a:solidFill>
                  <a:srgbClr val="000000">
                    <a:tint val="75000"/>
                  </a:srgbClr>
                </a:solidFill>
              </a:rPr>
              <a:pPr/>
              <a:t>08/07/2021</a:t>
            </a:fld>
            <a:endParaRPr lang="en-GB">
              <a:solidFill>
                <a:srgbClr val="000000">
                  <a:tint val="75000"/>
                </a:srgbClr>
              </a:solidFill>
            </a:endParaRPr>
          </a:p>
        </p:txBody>
      </p:sp>
      <p:sp>
        <p:nvSpPr>
          <p:cNvPr id="3" name="Footer Placeholder 2"/>
          <p:cNvSpPr>
            <a:spLocks noGrp="1"/>
          </p:cNvSpPr>
          <p:nvPr>
            <p:ph type="ftr" sz="quarter" idx="11"/>
          </p:nvPr>
        </p:nvSpPr>
        <p:spPr/>
        <p:txBody>
          <a:bodyPr/>
          <a:lstStyle/>
          <a:p>
            <a:endParaRPr lang="en-GB">
              <a:solidFill>
                <a:srgbClr val="000000">
                  <a:tint val="75000"/>
                </a:srgbClr>
              </a:solidFill>
            </a:endParaRPr>
          </a:p>
        </p:txBody>
      </p:sp>
      <p:sp>
        <p:nvSpPr>
          <p:cNvPr id="4" name="Slide Number Placeholder 3"/>
          <p:cNvSpPr>
            <a:spLocks noGrp="1"/>
          </p:cNvSpPr>
          <p:nvPr>
            <p:ph type="sldNum" sz="quarter" idx="12"/>
          </p:nvPr>
        </p:nvSpPr>
        <p:spPr/>
        <p:txBody>
          <a:bodyPr/>
          <a:lstStyle/>
          <a:p>
            <a:fld id="{3680B5A9-E9A1-8642-89C4-F140D3D00EA2}" type="slidenum">
              <a:rPr lang="en-GB" smtClean="0">
                <a:solidFill>
                  <a:srgbClr val="000000">
                    <a:tint val="75000"/>
                  </a:srgbClr>
                </a:solidFill>
              </a:rPr>
              <a:pPr/>
              <a:t>‹#›</a:t>
            </a:fld>
            <a:endParaRPr lang="en-GB">
              <a:solidFill>
                <a:srgbClr val="000000">
                  <a:tint val="75000"/>
                </a:srgbClr>
              </a:solidFill>
            </a:endParaRPr>
          </a:p>
        </p:txBody>
      </p:sp>
      <p:pic>
        <p:nvPicPr>
          <p:cNvPr id="5" name="Picture 4" descr="A picture containing clipart&#10;&#10;Description generated with very high confidence">
            <a:extLst>
              <a:ext uri="{FF2B5EF4-FFF2-40B4-BE49-F238E27FC236}">
                <a16:creationId xmlns:a16="http://schemas.microsoft.com/office/drawing/2014/main" id="{1019C0F6-7C62-4DF2-93B6-36C9DFB15273}"/>
              </a:ext>
            </a:extLst>
          </p:cNvPr>
          <p:cNvPicPr>
            <a:picLocks noChangeAspect="1"/>
          </p:cNvPicPr>
          <p:nvPr userDrawn="1"/>
        </p:nvPicPr>
        <p:blipFill>
          <a:blip r:embed="rId2"/>
          <a:stretch>
            <a:fillRect/>
          </a:stretch>
        </p:blipFill>
        <p:spPr>
          <a:xfrm>
            <a:off x="7118128" y="280216"/>
            <a:ext cx="1829131" cy="738687"/>
          </a:xfrm>
          <a:prstGeom prst="rect">
            <a:avLst/>
          </a:prstGeom>
        </p:spPr>
      </p:pic>
    </p:spTree>
    <p:extLst>
      <p:ext uri="{BB962C8B-B14F-4D97-AF65-F5344CB8AC3E}">
        <p14:creationId xmlns:p14="http://schemas.microsoft.com/office/powerpoint/2010/main" val="1283667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329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2" y="749912"/>
            <a:ext cx="6253088" cy="667725"/>
          </a:xfrm>
        </p:spPr>
        <p:txBody>
          <a:bodyPr/>
          <a:lstStyle/>
          <a:p>
            <a:r>
              <a:rPr lang="en-GB" dirty="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8"/>
            <a:ext cx="7886700" cy="689541"/>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60"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8"/>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21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649628"/>
            <a:ext cx="7737674" cy="2244128"/>
          </a:xfrm>
          <a:prstGeom prst="rect">
            <a:avLst/>
          </a:prstGeom>
        </p:spPr>
        <p:txBody>
          <a:bodyPr/>
          <a:lstStyle>
            <a:lvl1pPr>
              <a:defRPr sz="788">
                <a:latin typeface="Arial" panose="020B0604020202020204" pitchFamily="34" charset="0"/>
                <a:cs typeface="Arial" panose="020B0604020202020204" pitchFamily="34" charset="0"/>
              </a:defRPr>
            </a:lvl1pPr>
            <a:lvl2pPr>
              <a:defRPr sz="788">
                <a:latin typeface="Arial" panose="020B0604020202020204" pitchFamily="34" charset="0"/>
                <a:cs typeface="Arial" panose="020B0604020202020204" pitchFamily="34" charset="0"/>
              </a:defRPr>
            </a:lvl2pPr>
            <a:lvl3pPr>
              <a:defRPr sz="788">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3" y="854470"/>
            <a:ext cx="6567055" cy="611649"/>
          </a:xfrm>
          <a:prstGeom prst="rect">
            <a:avLst/>
          </a:prstGeom>
        </p:spPr>
        <p:txBody>
          <a:bodyPr/>
          <a:lstStyle>
            <a:lvl1pPr>
              <a:defRPr sz="2025"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1575" dirty="0">
              <a:solidFill>
                <a:srgbClr val="005EB8"/>
              </a:solidFill>
              <a:latin typeface="Arial" charset="0"/>
              <a:ea typeface="Arial" charset="0"/>
              <a:cs typeface="Arial" charset="0"/>
            </a:endParaRPr>
          </a:p>
        </p:txBody>
      </p:sp>
      <p:sp>
        <p:nvSpPr>
          <p:cNvPr id="8" name="TextBox 7"/>
          <p:cNvSpPr txBox="1"/>
          <p:nvPr userDrawn="1"/>
        </p:nvSpPr>
        <p:spPr>
          <a:xfrm>
            <a:off x="291315" y="6372539"/>
            <a:ext cx="647362" cy="196208"/>
          </a:xfrm>
          <a:prstGeom prst="rect">
            <a:avLst/>
          </a:prstGeom>
          <a:noFill/>
        </p:spPr>
        <p:txBody>
          <a:bodyPr wrap="square" rtlCol="0">
            <a:spAutoFit/>
          </a:bodyPr>
          <a:lstStyle/>
          <a:p>
            <a:pPr algn="l"/>
            <a:fld id="{34F92BC6-D7C3-584B-87F2-0B845776A5AD}" type="slidenum">
              <a:rPr lang="en-US" sz="6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675" dirty="0">
                <a:solidFill>
                  <a:schemeClr val="accent3">
                    <a:lumMod val="60000"/>
                    <a:lumOff val="40000"/>
                  </a:schemeClr>
                </a:solidFill>
                <a:latin typeface="Arial" panose="020B0604020202020204" pitchFamily="34" charset="0"/>
                <a:cs typeface="Arial" panose="020B0604020202020204" pitchFamily="34" charset="0"/>
              </a:rPr>
              <a:t> </a:t>
            </a:r>
            <a:r>
              <a:rPr lang="en-US" sz="675" dirty="0">
                <a:solidFill>
                  <a:schemeClr val="accent3"/>
                </a:solidFill>
                <a:latin typeface="Arial" panose="020B0604020202020204" pitchFamily="34" charset="0"/>
                <a:cs typeface="Arial" panose="020B0604020202020204" pitchFamily="34" charset="0"/>
              </a:rPr>
              <a:t>  </a:t>
            </a:r>
            <a:r>
              <a:rPr lang="en-US" sz="675" dirty="0">
                <a:solidFill>
                  <a:srgbClr val="005EB8"/>
                </a:solidFill>
                <a:latin typeface="Arial" panose="020B0604020202020204" pitchFamily="34" charset="0"/>
                <a:cs typeface="Arial" panose="020B0604020202020204" pitchFamily="34" charset="0"/>
              </a:rPr>
              <a:t>|</a:t>
            </a:r>
            <a:endParaRPr lang="en-US" sz="675"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8" y="6333445"/>
            <a:ext cx="5723164" cy="365125"/>
          </a:xfrm>
          <a:prstGeom prst="rect">
            <a:avLst/>
          </a:prstGeom>
        </p:spPr>
        <p:txBody>
          <a:bodyPr vert="horz" lIns="91440" tIns="45720" rIns="91440" bIns="45720" rtlCol="0" anchor="ctr"/>
          <a:lstStyle>
            <a:lvl1pPr algn="l">
              <a:defRPr sz="675"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62" y="293024"/>
            <a:ext cx="1080655" cy="436418"/>
          </a:xfrm>
          <a:prstGeom prst="rect">
            <a:avLst/>
          </a:prstGeom>
        </p:spPr>
      </p:pic>
    </p:spTree>
    <p:extLst>
      <p:ext uri="{BB962C8B-B14F-4D97-AF65-F5344CB8AC3E}">
        <p14:creationId xmlns:p14="http://schemas.microsoft.com/office/powerpoint/2010/main" val="325443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1" y="1649628"/>
            <a:ext cx="7737674" cy="2244128"/>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1" y="854466"/>
            <a:ext cx="6567055"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100" dirty="0">
              <a:solidFill>
                <a:srgbClr val="005EB8"/>
              </a:solidFill>
              <a:latin typeface="Arial" charset="0"/>
              <a:ea typeface="Arial" charset="0"/>
              <a:cs typeface="Arial" charset="0"/>
            </a:endParaRPr>
          </a:p>
        </p:txBody>
      </p:sp>
      <p:sp>
        <p:nvSpPr>
          <p:cNvPr id="8" name="TextBox 7"/>
          <p:cNvSpPr txBox="1"/>
          <p:nvPr userDrawn="1"/>
        </p:nvSpPr>
        <p:spPr>
          <a:xfrm>
            <a:off x="291315" y="6372537"/>
            <a:ext cx="647362"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dirty="0">
                <a:solidFill>
                  <a:schemeClr val="accent3">
                    <a:lumMod val="60000"/>
                    <a:lumOff val="40000"/>
                  </a:schemeClr>
                </a:solidFill>
                <a:latin typeface="Arial" panose="020B0604020202020204" pitchFamily="34" charset="0"/>
                <a:cs typeface="Arial" panose="020B0604020202020204" pitchFamily="34" charset="0"/>
              </a:rPr>
              <a:t> </a:t>
            </a:r>
            <a:r>
              <a:rPr lang="en-US" sz="900" dirty="0">
                <a:solidFill>
                  <a:schemeClr val="accent3"/>
                </a:solidFill>
                <a:latin typeface="Arial" panose="020B0604020202020204" pitchFamily="34" charset="0"/>
                <a:cs typeface="Arial" panose="020B0604020202020204" pitchFamily="34" charset="0"/>
              </a:rPr>
              <a:t>  </a:t>
            </a:r>
            <a:r>
              <a:rPr lang="en-US" sz="900" dirty="0">
                <a:solidFill>
                  <a:srgbClr val="005EB8"/>
                </a:solidFill>
                <a:latin typeface="Arial" panose="020B0604020202020204" pitchFamily="34" charset="0"/>
                <a:cs typeface="Arial" panose="020B0604020202020204" pitchFamily="34" charset="0"/>
              </a:rPr>
              <a:t>|</a:t>
            </a:r>
            <a:endParaRPr lang="en-US" sz="9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7" y="6333441"/>
            <a:ext cx="5723164"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94028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78" name="Shape 178"/>
          <p:cNvSpPr>
            <a:spLocks noGrp="1"/>
          </p:cNvSpPr>
          <p:nvPr>
            <p:ph type="sldNum" sz="quarter" idx="2"/>
          </p:nvPr>
        </p:nvSpPr>
        <p:spPr>
          <a:xfrm>
            <a:off x="6457950" y="5638246"/>
            <a:ext cx="2057400" cy="246381"/>
          </a:xfrm>
          <a:prstGeom prst="rect">
            <a:avLst/>
          </a:prstGeom>
        </p:spPr>
        <p:txBody>
          <a:bodyPr lIns="34289" tIns="34289" rIns="34289" bIns="34289"/>
          <a:lstStyle>
            <a:lvl1pPr defTabSz="685800">
              <a:defRPr sz="900"/>
            </a:lvl1pPr>
          </a:lstStyle>
          <a:p>
            <a:pPr lvl="0"/>
            <a:fld id="{86CB4B4D-7CA3-9044-876B-883B54F8677D}" type="slidenum">
              <a:t>‹#›</a:t>
            </a:fld>
            <a:endParaRPr/>
          </a:p>
        </p:txBody>
      </p:sp>
    </p:spTree>
    <p:extLst>
      <p:ext uri="{BB962C8B-B14F-4D97-AF65-F5344CB8AC3E}">
        <p14:creationId xmlns:p14="http://schemas.microsoft.com/office/powerpoint/2010/main" val="122986989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jp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a:solidFill>
                  <a:schemeClr val="tx1"/>
                </a:solidFill>
                <a:latin typeface="Arial"/>
                <a:ea typeface="+mn-ea"/>
                <a:cs typeface="Arial"/>
              </a:rPr>
              <a:t>www.england.nhs.uk</a:t>
            </a:r>
            <a:endParaRPr lang="en-GB" sz="12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609599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8" name="Picture 7" descr="A picture containing clipart&#10;&#10;Description generated with very high confidence">
            <a:extLst>
              <a:ext uri="{FF2B5EF4-FFF2-40B4-BE49-F238E27FC236}">
                <a16:creationId xmlns:a16="http://schemas.microsoft.com/office/drawing/2014/main" id="{C49387FD-3F50-4396-ABBE-7B9E89C87C28}"/>
              </a:ext>
            </a:extLst>
          </p:cNvPr>
          <p:cNvPicPr>
            <a:picLocks noChangeAspect="1"/>
          </p:cNvPicPr>
          <p:nvPr userDrawn="1"/>
        </p:nvPicPr>
        <p:blipFill>
          <a:blip r:embed="rId11"/>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0" r:id="rId3"/>
    <p:sldLayoutId id="2147483650" r:id="rId4"/>
    <p:sldLayoutId id="2147483678" r:id="rId5"/>
    <p:sldLayoutId id="2147483685" r:id="rId6"/>
    <p:sldLayoutId id="2147483700" r:id="rId7"/>
    <p:sldLayoutId id="2147483704" r:id="rId8"/>
    <p:sldLayoutId id="2147483705" r:id="rId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2"/>
                </a:solidFill>
                <a:latin typeface="Arial"/>
                <a:cs typeface="Arial"/>
              </a:defRPr>
            </a:lvl1pPr>
          </a:lstStyle>
          <a:p>
            <a:pPr defTabSz="685800"/>
            <a:fld id="{61E112CC-F5C7-5E43-8EAA-F554FEB5E453}" type="slidenum">
              <a:rPr lang="en-US" smtClean="0">
                <a:solidFill>
                  <a:srgbClr val="005EB8"/>
                </a:solidFill>
              </a:rPr>
              <a:pPr defTabSz="685800"/>
              <a:t>‹#›</a:t>
            </a:fld>
            <a:endParaRPr lang="en-US" dirty="0">
              <a:solidFill>
                <a:srgbClr val="005EB8"/>
              </a:solidFill>
            </a:endParaRPr>
          </a:p>
        </p:txBody>
      </p:sp>
      <p:sp>
        <p:nvSpPr>
          <p:cNvPr id="23" name="Date Placeholder 3"/>
          <p:cNvSpPr txBox="1">
            <a:spLocks/>
          </p:cNvSpPr>
          <p:nvPr/>
        </p:nvSpPr>
        <p:spPr>
          <a:xfrm>
            <a:off x="457200" y="6356352"/>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000000"/>
                </a:solidFill>
                <a:effectLst/>
                <a:uLnTx/>
                <a:uFillTx/>
                <a:latin typeface="Arial"/>
                <a:ea typeface="+mn-ea"/>
                <a:cs typeface="Arial"/>
              </a:rPr>
              <a:t>www.england.nhs.uk</a:t>
            </a:r>
            <a:endParaRPr kumimoji="0" lang="en-GB" sz="90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Title Placeholder 1"/>
          <p:cNvSpPr>
            <a:spLocks noGrp="1"/>
          </p:cNvSpPr>
          <p:nvPr>
            <p:ph type="title"/>
          </p:nvPr>
        </p:nvSpPr>
        <p:spPr>
          <a:xfrm>
            <a:off x="457202" y="749914"/>
            <a:ext cx="6095999" cy="667725"/>
          </a:xfrm>
          <a:prstGeom prst="rect">
            <a:avLst/>
          </a:prstGeom>
        </p:spPr>
        <p:txBody>
          <a:bodyPr vert="horz" lIns="91440" tIns="45720" rIns="91440" bIns="45720" rtlCol="0" anchor="ctr">
            <a:normAutofit/>
          </a:bodyPr>
          <a:lstStyle/>
          <a:p>
            <a:r>
              <a:rPr lang="en-GB" sz="2700" b="1" dirty="0">
                <a:solidFill>
                  <a:schemeClr val="tx2"/>
                </a:solidFill>
                <a:latin typeface="+mj-lt"/>
                <a:cs typeface="Arial"/>
              </a:rPr>
              <a:t>Click</a:t>
            </a:r>
            <a:r>
              <a:rPr lang="en-GB" sz="2700" b="1" baseline="0" dirty="0">
                <a:solidFill>
                  <a:schemeClr val="tx2"/>
                </a:solidFill>
                <a:latin typeface="+mj-lt"/>
                <a:cs typeface="Arial"/>
              </a:rPr>
              <a:t> to edit the master title style</a:t>
            </a:r>
            <a:endParaRPr lang="en-GB" sz="2700" b="1" dirty="0">
              <a:solidFill>
                <a:schemeClr val="tx2"/>
              </a:solidFill>
              <a:latin typeface="+mj-lt"/>
              <a:cs typeface="Arial"/>
            </a:endParaRPr>
          </a:p>
        </p:txBody>
      </p:sp>
      <p:pic>
        <p:nvPicPr>
          <p:cNvPr id="7" name="Picture 6" descr="A picture containing clipart&#10;&#10;Description generated with very high confidence">
            <a:extLst>
              <a:ext uri="{FF2B5EF4-FFF2-40B4-BE49-F238E27FC236}">
                <a16:creationId xmlns:a16="http://schemas.microsoft.com/office/drawing/2014/main" id="{98BE4E2D-343D-4E57-A1F7-5C95D86E4538}"/>
              </a:ext>
            </a:extLst>
          </p:cNvPr>
          <p:cNvPicPr>
            <a:picLocks noChangeAspect="1"/>
          </p:cNvPicPr>
          <p:nvPr userDrawn="1"/>
        </p:nvPicPr>
        <p:blipFill>
          <a:blip r:embed="rId3"/>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909155497"/>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p:titleStyle>
    <p:bodyStyle>
      <a:lvl1pPr marL="257175" indent="-257175"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557213" indent="-214313"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1543050" indent="-171450"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p:nvSpPr>
        <p:spPr>
          <a:xfrm>
            <a:off x="457200" y="6356352"/>
            <a:ext cx="21336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900" b="0" i="0" u="none" strike="noStrike" kern="1200" baseline="0" dirty="0" err="1">
                <a:solidFill>
                  <a:schemeClr val="tx1"/>
                </a:solidFill>
                <a:latin typeface="Arial"/>
                <a:ea typeface="+mn-ea"/>
                <a:cs typeface="Arial"/>
              </a:rPr>
              <a:t>www.england.nhs.uk</a:t>
            </a:r>
            <a:endParaRPr lang="en-GB" sz="9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2" y="749914"/>
            <a:ext cx="6095999" cy="667725"/>
          </a:xfrm>
          <a:prstGeom prst="rect">
            <a:avLst/>
          </a:prstGeom>
        </p:spPr>
        <p:txBody>
          <a:bodyPr vert="horz" lIns="91440" tIns="45720" rIns="91440" bIns="45720" rtlCol="0" anchor="ctr">
            <a:normAutofit/>
          </a:bodyPr>
          <a:lstStyle/>
          <a:p>
            <a:r>
              <a:rPr lang="en-GB" sz="2700" b="1" dirty="0">
                <a:solidFill>
                  <a:schemeClr val="tx2"/>
                </a:solidFill>
                <a:latin typeface="+mj-lt"/>
                <a:cs typeface="Arial"/>
              </a:rPr>
              <a:t>Click</a:t>
            </a:r>
            <a:r>
              <a:rPr lang="en-GB" sz="2700" b="1" baseline="0" dirty="0">
                <a:solidFill>
                  <a:schemeClr val="tx2"/>
                </a:solidFill>
                <a:latin typeface="+mj-lt"/>
                <a:cs typeface="Arial"/>
              </a:rPr>
              <a:t> to edit the master title style</a:t>
            </a:r>
            <a:endParaRPr lang="en-GB" sz="2700" b="1" dirty="0">
              <a:solidFill>
                <a:schemeClr val="tx2"/>
              </a:solidFill>
              <a:latin typeface="+mj-lt"/>
              <a:cs typeface="Arial"/>
            </a:endParaRPr>
          </a:p>
        </p:txBody>
      </p:sp>
      <p:pic>
        <p:nvPicPr>
          <p:cNvPr id="7" name="Picture 6" descr="A picture containing clipart&#10;&#10;Description generated with very high confidence">
            <a:extLst>
              <a:ext uri="{FF2B5EF4-FFF2-40B4-BE49-F238E27FC236}">
                <a16:creationId xmlns:a16="http://schemas.microsoft.com/office/drawing/2014/main" id="{36C8D438-5B58-4441-96B7-6A2B72E6D6FF}"/>
              </a:ext>
            </a:extLst>
          </p:cNvPr>
          <p:cNvPicPr>
            <a:picLocks noChangeAspect="1"/>
          </p:cNvPicPr>
          <p:nvPr userDrawn="1"/>
        </p:nvPicPr>
        <p:blipFill>
          <a:blip r:embed="rId10"/>
          <a:stretch>
            <a:fillRect/>
          </a:stretch>
        </p:blipFill>
        <p:spPr>
          <a:xfrm>
            <a:off x="7696160" y="293024"/>
            <a:ext cx="1080655" cy="436418"/>
          </a:xfrm>
          <a:prstGeom prst="rect">
            <a:avLst/>
          </a:prstGeom>
        </p:spPr>
      </p:pic>
    </p:spTree>
    <p:extLst>
      <p:ext uri="{BB962C8B-B14F-4D97-AF65-F5344CB8AC3E}">
        <p14:creationId xmlns:p14="http://schemas.microsoft.com/office/powerpoint/2010/main" val="68412209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hdr="0" ftr="0" dt="0"/>
  <p:txStyles>
    <p:title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p:titleStyle>
    <p:bodyStyle>
      <a:lvl1pPr marL="257175" indent="-257175"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557213" indent="-214313"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857250" indent="-171450"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1543050" indent="-171450" algn="l" defTabSz="3429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ngtermplan.nhs.uk/implementation-framework/"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personalisedcare/upc/comprehensive-mode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nhspersonalisedcarebulletin.cmail19.com/t/d-l-qjygul-jdyhtuxhu-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nhs.uk/personal-health-budgets/personal-wheelchair-budgets/frequently-asked-question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tlYhaTURBQ"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gland.nhs.uk/publication/guidance-on-direct-payments-for-healthcare-understanding-the-regulation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www.england.nhs.uk/publication/guidance-on-the-legal-rights-to-have-personal-health-budgets-and-personal-wheelchair-budgets/" TargetMode="External"/><Relationship Id="rId4" Type="http://schemas.openxmlformats.org/officeDocument/2006/relationships/hyperlink" Target="https://www.legislation.gov.uk/uksi/2013/1617/contents/mad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www.youtube.com/watch?v=9xw6pWJV0kQ" TargetMode="External"/><Relationship Id="rId5" Type="http://schemas.openxmlformats.org/officeDocument/2006/relationships/image" Target="../media/image20.png"/><Relationship Id="rId4" Type="http://schemas.openxmlformats.org/officeDocument/2006/relationships/hyperlink" Target="https://www.youtube.com/watch?v=9xw6pWJV0kQ"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form.123formbuilder.com/5940529/"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A644-D0DA-4DBA-81E1-A94211B02633}"/>
              </a:ext>
            </a:extLst>
          </p:cNvPr>
          <p:cNvSpPr>
            <a:spLocks noGrp="1"/>
          </p:cNvSpPr>
          <p:nvPr>
            <p:ph type="title"/>
          </p:nvPr>
        </p:nvSpPr>
        <p:spPr>
          <a:xfrm>
            <a:off x="449539" y="2628582"/>
            <a:ext cx="7886700" cy="517156"/>
          </a:xfrm>
        </p:spPr>
        <p:txBody>
          <a:bodyPr>
            <a:noAutofit/>
          </a:bodyPr>
          <a:lstStyle/>
          <a:p>
            <a:r>
              <a:rPr lang="en-GB" sz="3200" dirty="0">
                <a:solidFill>
                  <a:srgbClr val="0070C0"/>
                </a:solidFill>
              </a:rPr>
              <a:t>Personalised Care and Personal Health Budgets</a:t>
            </a:r>
          </a:p>
        </p:txBody>
      </p:sp>
      <p:sp>
        <p:nvSpPr>
          <p:cNvPr id="5" name="Subtitle 2">
            <a:extLst>
              <a:ext uri="{FF2B5EF4-FFF2-40B4-BE49-F238E27FC236}">
                <a16:creationId xmlns:a16="http://schemas.microsoft.com/office/drawing/2014/main" id="{24700A81-842F-40F9-BF7F-2499D1980B46}"/>
              </a:ext>
            </a:extLst>
          </p:cNvPr>
          <p:cNvSpPr txBox="1">
            <a:spLocks/>
          </p:cNvSpPr>
          <p:nvPr/>
        </p:nvSpPr>
        <p:spPr>
          <a:xfrm>
            <a:off x="449539" y="3229195"/>
            <a:ext cx="6400800" cy="1752600"/>
          </a:xfrm>
          <a:prstGeom prst="rect">
            <a:avLst/>
          </a:prstGeom>
        </p:spPr>
        <p:txBody>
          <a:bodyPr vert="horz" lIns="91440" tIns="45720" rIns="91440" bIns="45720" rtlCol="0">
            <a:normAutofit/>
          </a:bodyPr>
          <a:lstStyle>
            <a:lvl1pPr marL="0" indent="0" algn="l" defTabSz="342900" rtl="0" eaLnBrk="1" latinLnBrk="0" hangingPunct="1">
              <a:spcBef>
                <a:spcPct val="20000"/>
              </a:spcBef>
              <a:buClr>
                <a:schemeClr val="tx2"/>
              </a:buClr>
              <a:buFont typeface="Arial"/>
              <a:buNone/>
              <a:defRPr sz="1350" b="0" i="0" kern="1200" baseline="0">
                <a:solidFill>
                  <a:srgbClr val="005EB8"/>
                </a:solidFill>
                <a:latin typeface="Arial" charset="0"/>
                <a:ea typeface="Arial" charset="0"/>
                <a:cs typeface="Arial" charset="0"/>
              </a:defRPr>
            </a:lvl1pPr>
            <a:lvl2pPr marL="342900" indent="0" algn="ctr" defTabSz="342900" rtl="0" eaLnBrk="1" latinLnBrk="0" hangingPunct="1">
              <a:spcBef>
                <a:spcPct val="20000"/>
              </a:spcBef>
              <a:buClr>
                <a:schemeClr val="tx2"/>
              </a:buClr>
              <a:buFont typeface="Arial"/>
              <a:buNone/>
              <a:defRPr sz="1500" kern="1200">
                <a:solidFill>
                  <a:schemeClr val="tx1"/>
                </a:solidFill>
                <a:latin typeface="+mn-lt"/>
                <a:ea typeface="+mn-ea"/>
                <a:cs typeface="+mn-cs"/>
              </a:defRPr>
            </a:lvl2pPr>
            <a:lvl3pPr marL="685800" indent="0" algn="ctr" defTabSz="342900" rtl="0" eaLnBrk="1" latinLnBrk="0" hangingPunct="1">
              <a:spcBef>
                <a:spcPct val="20000"/>
              </a:spcBef>
              <a:buClr>
                <a:schemeClr val="tx2"/>
              </a:buClr>
              <a:buFont typeface="Arial"/>
              <a:buNone/>
              <a:defRPr sz="1350" kern="1200">
                <a:solidFill>
                  <a:schemeClr val="tx1"/>
                </a:solidFill>
                <a:latin typeface="+mn-lt"/>
                <a:ea typeface="+mn-ea"/>
                <a:cs typeface="+mn-cs"/>
              </a:defRPr>
            </a:lvl3pPr>
            <a:lvl4pPr marL="1028700" indent="0" algn="ctr" defTabSz="342900" rtl="0" eaLnBrk="1" latinLnBrk="0" hangingPunct="1">
              <a:spcBef>
                <a:spcPct val="20000"/>
              </a:spcBef>
              <a:buClr>
                <a:schemeClr val="tx2"/>
              </a:buClr>
              <a:buFont typeface="Arial"/>
              <a:buNone/>
              <a:defRPr sz="1200" kern="1200">
                <a:solidFill>
                  <a:schemeClr val="tx1"/>
                </a:solidFill>
                <a:latin typeface="+mn-lt"/>
                <a:ea typeface="+mn-ea"/>
                <a:cs typeface="+mn-cs"/>
              </a:defRPr>
            </a:lvl4pPr>
            <a:lvl5pPr marL="1371600" indent="0" algn="ctr" defTabSz="342900" rtl="0" eaLnBrk="1" latinLnBrk="0" hangingPunct="1">
              <a:spcBef>
                <a:spcPct val="20000"/>
              </a:spcBef>
              <a:buClr>
                <a:schemeClr val="tx2"/>
              </a:buClr>
              <a:buFont typeface="Arial"/>
              <a:buNone/>
              <a:defRPr sz="1200" kern="1200">
                <a:solidFill>
                  <a:schemeClr val="tx1"/>
                </a:solidFill>
                <a:latin typeface="+mn-lt"/>
                <a:ea typeface="+mn-ea"/>
                <a:cs typeface="+mn-cs"/>
              </a:defRPr>
            </a:lvl5pPr>
            <a:lvl6pPr marL="1714500" indent="0" algn="ctr" defTabSz="3429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3429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3429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342900" rtl="0" eaLnBrk="1" latinLnBrk="0" hangingPunct="1">
              <a:spcBef>
                <a:spcPct val="20000"/>
              </a:spcBef>
              <a:buFont typeface="Arial"/>
              <a:buNone/>
              <a:defRPr sz="1200" kern="1200">
                <a:solidFill>
                  <a:schemeClr val="tx1"/>
                </a:solidFill>
                <a:latin typeface="+mn-lt"/>
                <a:ea typeface="+mn-ea"/>
                <a:cs typeface="+mn-cs"/>
              </a:defRPr>
            </a:lvl9pPr>
          </a:lstStyle>
          <a:p>
            <a:endParaRPr lang="en-GB" sz="1800" dirty="0">
              <a:solidFill>
                <a:srgbClr val="FF0000"/>
              </a:solidFill>
            </a:endParaRPr>
          </a:p>
          <a:p>
            <a:endParaRPr lang="en-GB" sz="1800" dirty="0">
              <a:solidFill>
                <a:srgbClr val="FF0000"/>
              </a:solidFill>
            </a:endParaRPr>
          </a:p>
          <a:p>
            <a:r>
              <a:rPr lang="en-GB" sz="1800" b="1" dirty="0">
                <a:solidFill>
                  <a:srgbClr val="0070C0"/>
                </a:solidFill>
              </a:rPr>
              <a:t>9</a:t>
            </a:r>
            <a:r>
              <a:rPr lang="en-GB" sz="1800" b="1" baseline="30000" dirty="0">
                <a:solidFill>
                  <a:srgbClr val="0070C0"/>
                </a:solidFill>
              </a:rPr>
              <a:t>th</a:t>
            </a:r>
            <a:r>
              <a:rPr lang="en-GB" sz="1800" b="1" dirty="0">
                <a:solidFill>
                  <a:srgbClr val="0070C0"/>
                </a:solidFill>
              </a:rPr>
              <a:t> July 2021</a:t>
            </a:r>
          </a:p>
          <a:p>
            <a:endParaRPr lang="en-GB" sz="1800" dirty="0">
              <a:solidFill>
                <a:srgbClr val="FF0000"/>
              </a:solidFill>
            </a:endParaRPr>
          </a:p>
        </p:txBody>
      </p:sp>
      <p:sp>
        <p:nvSpPr>
          <p:cNvPr id="8" name="Rectangle 7">
            <a:extLst>
              <a:ext uri="{FF2B5EF4-FFF2-40B4-BE49-F238E27FC236}">
                <a16:creationId xmlns:a16="http://schemas.microsoft.com/office/drawing/2014/main" id="{9E1422DE-9A4F-4961-BD01-4B4D918AE1E0}"/>
              </a:ext>
            </a:extLst>
          </p:cNvPr>
          <p:cNvSpPr/>
          <p:nvPr/>
        </p:nvSpPr>
        <p:spPr>
          <a:xfrm>
            <a:off x="449539" y="4412408"/>
            <a:ext cx="6154462" cy="1508105"/>
          </a:xfrm>
          <a:prstGeom prst="rect">
            <a:avLst/>
          </a:prstGeom>
        </p:spPr>
        <p:txBody>
          <a:bodyPr wrap="square">
            <a:spAutoFit/>
          </a:bodyPr>
          <a:lstStyle/>
          <a:p>
            <a:r>
              <a:rPr lang="en-US" sz="1600" dirty="0"/>
              <a:t>Gemma Robinson</a:t>
            </a:r>
          </a:p>
          <a:p>
            <a:r>
              <a:rPr lang="en-US" sz="1200" dirty="0"/>
              <a:t>Senior Programme Manager </a:t>
            </a:r>
            <a:r>
              <a:rPr lang="en-US" sz="1200" dirty="0" err="1"/>
              <a:t>Personalised</a:t>
            </a:r>
            <a:r>
              <a:rPr lang="en-US" sz="1200" dirty="0"/>
              <a:t> Care (PHB), NHSE/I</a:t>
            </a:r>
          </a:p>
          <a:p>
            <a:r>
              <a:rPr lang="en-US" sz="1200" dirty="0"/>
              <a:t>gemma.robinson10@nhs.net</a:t>
            </a:r>
          </a:p>
          <a:p>
            <a:endParaRPr lang="en-US" sz="1200" dirty="0"/>
          </a:p>
          <a:p>
            <a:r>
              <a:rPr lang="en-US" sz="1600" dirty="0"/>
              <a:t>Tasnim Shah </a:t>
            </a:r>
          </a:p>
          <a:p>
            <a:r>
              <a:rPr lang="en-US" sz="1200" dirty="0"/>
              <a:t>Senior Manager, </a:t>
            </a:r>
            <a:r>
              <a:rPr lang="en-US" sz="1200" dirty="0" err="1"/>
              <a:t>Personalised</a:t>
            </a:r>
            <a:r>
              <a:rPr lang="en-US" sz="1200" dirty="0"/>
              <a:t> Care (PHB), NHSE/I</a:t>
            </a:r>
          </a:p>
          <a:p>
            <a:r>
              <a:rPr lang="en-US" sz="1200" dirty="0"/>
              <a:t>tasnim.shah@nhs.net</a:t>
            </a:r>
          </a:p>
        </p:txBody>
      </p:sp>
    </p:spTree>
    <p:extLst>
      <p:ext uri="{BB962C8B-B14F-4D97-AF65-F5344CB8AC3E}">
        <p14:creationId xmlns:p14="http://schemas.microsoft.com/office/powerpoint/2010/main" val="17212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A102-D2EE-45C4-BA5C-7E5D0E60257E}"/>
              </a:ext>
            </a:extLst>
          </p:cNvPr>
          <p:cNvSpPr>
            <a:spLocks noGrp="1"/>
          </p:cNvSpPr>
          <p:nvPr>
            <p:ph type="title"/>
          </p:nvPr>
        </p:nvSpPr>
        <p:spPr/>
        <p:txBody>
          <a:bodyPr>
            <a:noAutofit/>
          </a:bodyPr>
          <a:lstStyle/>
          <a:p>
            <a:r>
              <a:rPr lang="en-GB" sz="2800" b="1" dirty="0"/>
              <a:t>The NHS Long Term Plan: Personalised Care Commitments:</a:t>
            </a:r>
            <a:br>
              <a:rPr lang="en-GB" sz="2800" b="1" dirty="0"/>
            </a:br>
            <a:endParaRPr lang="en-GB" sz="2800" b="1" dirty="0"/>
          </a:p>
        </p:txBody>
      </p:sp>
      <p:sp>
        <p:nvSpPr>
          <p:cNvPr id="3" name="TextBox 2">
            <a:extLst>
              <a:ext uri="{FF2B5EF4-FFF2-40B4-BE49-F238E27FC236}">
                <a16:creationId xmlns:a16="http://schemas.microsoft.com/office/drawing/2014/main" id="{9E6559FC-B659-4A21-9C4B-F8B00CE348A7}"/>
              </a:ext>
            </a:extLst>
          </p:cNvPr>
          <p:cNvSpPr txBox="1"/>
          <p:nvPr/>
        </p:nvSpPr>
        <p:spPr>
          <a:xfrm>
            <a:off x="461193" y="2188024"/>
            <a:ext cx="8106339" cy="3200876"/>
          </a:xfrm>
          <a:prstGeom prst="rect">
            <a:avLst/>
          </a:prstGeom>
          <a:noFill/>
        </p:spPr>
        <p:txBody>
          <a:bodyPr wrap="square" rtlCol="0">
            <a:spAutoFit/>
          </a:bodyPr>
          <a:lstStyle/>
          <a:p>
            <a:endParaRPr lang="en-GB" sz="1500" dirty="0">
              <a:latin typeface="Arial" panose="020B0604020202020204" pitchFamily="34" charset="0"/>
              <a:cs typeface="Arial" panose="020B0604020202020204" pitchFamily="34" charset="0"/>
            </a:endParaRPr>
          </a:p>
          <a:p>
            <a:pPr marL="342900" indent="-342900">
              <a:spcAft>
                <a:spcPts val="600"/>
              </a:spcAft>
              <a:buFont typeface="+mj-lt"/>
              <a:buAutoNum type="arabicPeriod"/>
            </a:pPr>
            <a:r>
              <a:rPr lang="en-GB" dirty="0">
                <a:latin typeface="Arial" panose="020B0604020202020204" pitchFamily="34" charset="0"/>
                <a:cs typeface="Arial" panose="020B0604020202020204" pitchFamily="34" charset="0"/>
              </a:rPr>
              <a:t>People will get </a:t>
            </a:r>
            <a:r>
              <a:rPr lang="en-GB" b="1" dirty="0">
                <a:solidFill>
                  <a:srgbClr val="0070C0"/>
                </a:solidFill>
                <a:latin typeface="Arial" panose="020B0604020202020204" pitchFamily="34" charset="0"/>
                <a:cs typeface="Arial" panose="020B0604020202020204" pitchFamily="34" charset="0"/>
              </a:rPr>
              <a:t>more control </a:t>
            </a:r>
            <a:r>
              <a:rPr lang="en-GB" dirty="0">
                <a:latin typeface="Arial" panose="020B0604020202020204" pitchFamily="34" charset="0"/>
                <a:cs typeface="Arial" panose="020B0604020202020204" pitchFamily="34" charset="0"/>
              </a:rPr>
              <a:t>over their own health, and </a:t>
            </a:r>
            <a:r>
              <a:rPr lang="en-GB" b="1" dirty="0">
                <a:solidFill>
                  <a:srgbClr val="0070C0"/>
                </a:solidFill>
                <a:latin typeface="Arial" panose="020B0604020202020204" pitchFamily="34" charset="0"/>
                <a:cs typeface="Arial" panose="020B0604020202020204" pitchFamily="34" charset="0"/>
              </a:rPr>
              <a:t>more personalised care </a:t>
            </a:r>
            <a:r>
              <a:rPr lang="en-GB" dirty="0">
                <a:latin typeface="Arial" panose="020B0604020202020204" pitchFamily="34" charset="0"/>
                <a:cs typeface="Arial" panose="020B0604020202020204" pitchFamily="34" charset="0"/>
              </a:rPr>
              <a:t>when they need it.</a:t>
            </a:r>
          </a:p>
          <a:p>
            <a:pPr>
              <a:spcAft>
                <a:spcPts val="600"/>
              </a:spcAft>
            </a:pPr>
            <a:endParaRPr lang="en-GB" dirty="0">
              <a:latin typeface="Arial" panose="020B0604020202020204" pitchFamily="34" charset="0"/>
              <a:cs typeface="Arial" panose="020B0604020202020204" pitchFamily="34" charset="0"/>
            </a:endParaRPr>
          </a:p>
          <a:p>
            <a:pPr marL="342900" indent="-342900">
              <a:spcAft>
                <a:spcPts val="600"/>
              </a:spcAft>
              <a:buFont typeface="+mj-lt"/>
              <a:buAutoNum type="arabicPeriod" startAt="2"/>
            </a:pPr>
            <a:r>
              <a:rPr lang="en-GB" dirty="0">
                <a:latin typeface="Arial" panose="020B0604020202020204" pitchFamily="34" charset="0"/>
                <a:cs typeface="Arial" panose="020B0604020202020204" pitchFamily="34" charset="0"/>
              </a:rPr>
              <a:t>Personalised care will be </a:t>
            </a:r>
            <a:r>
              <a:rPr lang="en-GB" b="1" dirty="0">
                <a:solidFill>
                  <a:srgbClr val="0070C0"/>
                </a:solidFill>
                <a:latin typeface="Arial" panose="020B0604020202020204" pitchFamily="34" charset="0"/>
                <a:cs typeface="Arial" panose="020B0604020202020204" pitchFamily="34" charset="0"/>
              </a:rPr>
              <a:t>business as usual</a:t>
            </a:r>
            <a:r>
              <a:rPr lang="en-GB" dirty="0">
                <a:latin typeface="Arial" panose="020B0604020202020204" pitchFamily="34" charset="0"/>
                <a:cs typeface="Arial" panose="020B0604020202020204" pitchFamily="34" charset="0"/>
              </a:rPr>
              <a:t> for </a:t>
            </a:r>
            <a:r>
              <a:rPr lang="en-GB" b="1" dirty="0">
                <a:solidFill>
                  <a:srgbClr val="0070C0"/>
                </a:solidFill>
                <a:latin typeface="Arial" panose="020B0604020202020204" pitchFamily="34" charset="0"/>
                <a:cs typeface="Arial" panose="020B0604020202020204" pitchFamily="34" charset="0"/>
              </a:rPr>
              <a:t>2.5 million people </a:t>
            </a:r>
            <a:r>
              <a:rPr lang="en-GB" dirty="0">
                <a:latin typeface="Arial" panose="020B0604020202020204" pitchFamily="34" charset="0"/>
                <a:cs typeface="Arial" panose="020B0604020202020204" pitchFamily="34" charset="0"/>
              </a:rPr>
              <a:t>(adults and children) across the health and care system by 2023/24</a:t>
            </a:r>
          </a:p>
          <a:p>
            <a:pPr marL="342900" indent="-342900">
              <a:spcAft>
                <a:spcPts val="600"/>
              </a:spcAft>
              <a:buFont typeface="+mj-lt"/>
              <a:buAutoNum type="arabicPeriod" startAt="2"/>
            </a:pPr>
            <a:endParaRPr lang="en-GB" dirty="0">
              <a:latin typeface="Arial" panose="020B0604020202020204" pitchFamily="34" charset="0"/>
              <a:cs typeface="Arial" panose="020B0604020202020204" pitchFamily="34" charset="0"/>
            </a:endParaRPr>
          </a:p>
          <a:p>
            <a:pPr marL="342900" indent="-342900">
              <a:spcAft>
                <a:spcPts val="600"/>
              </a:spcAft>
              <a:buFont typeface="+mj-lt"/>
              <a:buAutoNum type="arabicPeriod" startAt="2"/>
            </a:pPr>
            <a:r>
              <a:rPr lang="en-GB" dirty="0">
                <a:latin typeface="Arial" panose="020B0604020202020204" pitchFamily="34" charset="0"/>
                <a:cs typeface="Arial" panose="020B0604020202020204" pitchFamily="34" charset="0"/>
              </a:rPr>
              <a:t>Deliver </a:t>
            </a:r>
            <a:r>
              <a:rPr lang="en-GB" b="1" dirty="0">
                <a:solidFill>
                  <a:srgbClr val="0070C0"/>
                </a:solidFill>
                <a:latin typeface="Arial" panose="020B0604020202020204" pitchFamily="34" charset="0"/>
                <a:cs typeface="Arial" panose="020B0604020202020204" pitchFamily="34" charset="0"/>
              </a:rPr>
              <a:t>200,000 PHBs </a:t>
            </a:r>
            <a:r>
              <a:rPr lang="en-GB" dirty="0">
                <a:latin typeface="Arial" panose="020B0604020202020204" pitchFamily="34" charset="0"/>
                <a:cs typeface="Arial" panose="020B0604020202020204" pitchFamily="34" charset="0"/>
              </a:rPr>
              <a:t>by 2023/24</a:t>
            </a:r>
          </a:p>
          <a:p>
            <a:pPr marL="342900" indent="-342900">
              <a:buFont typeface="+mj-lt"/>
              <a:buAutoNum type="arabicPeriod" startAt="2"/>
            </a:pPr>
            <a:endParaRPr lang="en-GB" dirty="0">
              <a:latin typeface="Arial" panose="020B0604020202020204" pitchFamily="34" charset="0"/>
              <a:cs typeface="Arial" panose="020B0604020202020204" pitchFamily="34" charset="0"/>
            </a:endParaRPr>
          </a:p>
          <a:p>
            <a:pPr marL="342900" indent="-342900">
              <a:buFont typeface="+mj-lt"/>
              <a:buAutoNum type="arabicPeriod" startAt="2"/>
            </a:pP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4DF4335-5573-4A47-9D1D-8AECB38AA4F2}"/>
              </a:ext>
            </a:extLst>
          </p:cNvPr>
          <p:cNvSpPr txBox="1"/>
          <p:nvPr/>
        </p:nvSpPr>
        <p:spPr>
          <a:xfrm>
            <a:off x="461193" y="5789010"/>
            <a:ext cx="3073743"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3"/>
              </a:rPr>
              <a:t>NHS Long Term Plan </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8468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113390-EC29-4221-BD55-057423016A5B}"/>
              </a:ext>
            </a:extLst>
          </p:cNvPr>
          <p:cNvSpPr>
            <a:spLocks noGrp="1"/>
          </p:cNvSpPr>
          <p:nvPr>
            <p:ph type="title"/>
          </p:nvPr>
        </p:nvSpPr>
        <p:spPr>
          <a:xfrm>
            <a:off x="457201" y="416049"/>
            <a:ext cx="7172035" cy="667725"/>
          </a:xfrm>
        </p:spPr>
        <p:txBody>
          <a:bodyPr>
            <a:noAutofit/>
          </a:bodyPr>
          <a:lstStyle/>
          <a:p>
            <a:r>
              <a:rPr lang="en-GB" sz="2800" dirty="0"/>
              <a:t>Universal Personalised Care: Implementing the Comprehensive Model </a:t>
            </a:r>
          </a:p>
        </p:txBody>
      </p:sp>
      <p:sp>
        <p:nvSpPr>
          <p:cNvPr id="6" name="Content Placeholder 5">
            <a:extLst>
              <a:ext uri="{FF2B5EF4-FFF2-40B4-BE49-F238E27FC236}">
                <a16:creationId xmlns:a16="http://schemas.microsoft.com/office/drawing/2014/main" id="{914BE070-8F12-40C4-81FF-1270D343B845}"/>
              </a:ext>
            </a:extLst>
          </p:cNvPr>
          <p:cNvSpPr>
            <a:spLocks noGrp="1"/>
          </p:cNvSpPr>
          <p:nvPr>
            <p:ph idx="1"/>
          </p:nvPr>
        </p:nvSpPr>
        <p:spPr>
          <a:xfrm>
            <a:off x="3177309" y="1719026"/>
            <a:ext cx="4979719" cy="4231831"/>
          </a:xfrm>
        </p:spPr>
        <p:txBody>
          <a:bodyPr>
            <a:normAutofit fontScale="92500" lnSpcReduction="20000"/>
          </a:bodyPr>
          <a:lstStyle/>
          <a:p>
            <a:r>
              <a:rPr lang="en-GB" sz="1600" dirty="0"/>
              <a:t>Launched in January 2019.</a:t>
            </a:r>
          </a:p>
          <a:p>
            <a:r>
              <a:rPr lang="en-GB" sz="1600" dirty="0"/>
              <a:t>Confirms how we will </a:t>
            </a:r>
            <a:r>
              <a:rPr lang="en-GB" sz="1600" u="sng" dirty="0"/>
              <a:t>deliver</a:t>
            </a:r>
            <a:r>
              <a:rPr lang="en-GB" sz="1600" dirty="0"/>
              <a:t> </a:t>
            </a:r>
            <a:r>
              <a:rPr lang="en-GB" sz="1600" dirty="0">
                <a:solidFill>
                  <a:schemeClr val="tx2"/>
                </a:solidFill>
              </a:rPr>
              <a:t>personalised care </a:t>
            </a:r>
            <a:r>
              <a:rPr lang="en-GB" sz="1600" dirty="0"/>
              <a:t>so it is ‘business as usual’ for 2.5 million people (adults and children) across the health and care system by 2024, as set out in the </a:t>
            </a:r>
            <a:r>
              <a:rPr lang="en-GB" sz="1600" u="sng" dirty="0"/>
              <a:t>NHS Long Term Plan</a:t>
            </a:r>
            <a:r>
              <a:rPr lang="en-GB" sz="1600" dirty="0"/>
              <a:t>.</a:t>
            </a:r>
          </a:p>
          <a:p>
            <a:r>
              <a:rPr lang="en-GB" sz="1600" dirty="0">
                <a:solidFill>
                  <a:srgbClr val="0070C0"/>
                </a:solidFill>
              </a:rPr>
              <a:t>Key commitments by 2024 include ensuring 200,000 people have a </a:t>
            </a:r>
            <a:r>
              <a:rPr lang="en-GB" sz="1600" b="1" dirty="0">
                <a:solidFill>
                  <a:srgbClr val="0070C0"/>
                </a:solidFill>
              </a:rPr>
              <a:t>personal health budget </a:t>
            </a:r>
            <a:r>
              <a:rPr lang="en-GB" sz="1600" dirty="0">
                <a:solidFill>
                  <a:srgbClr val="0070C0"/>
                </a:solidFill>
              </a:rPr>
              <a:t>and that all GP practices have access to a social prescribing link worker so that 900,000 people can benefit from </a:t>
            </a:r>
            <a:r>
              <a:rPr lang="en-GB" sz="1600" b="1" dirty="0">
                <a:solidFill>
                  <a:srgbClr val="0070C0"/>
                </a:solidFill>
              </a:rPr>
              <a:t>social prescribing and community-based support</a:t>
            </a:r>
            <a:r>
              <a:rPr lang="en-GB" sz="1600" dirty="0">
                <a:solidFill>
                  <a:srgbClr val="0070C0"/>
                </a:solidFill>
              </a:rPr>
              <a:t>.</a:t>
            </a:r>
          </a:p>
          <a:p>
            <a:r>
              <a:rPr lang="en-GB" sz="1600" dirty="0"/>
              <a:t>Will be delivered with partners from across national and local government, and organisations from across health, care, voluntary and community-based sectors, as well as with people with lived experience. </a:t>
            </a:r>
          </a:p>
          <a:p>
            <a:pPr marL="0" indent="0" algn="ctr">
              <a:buNone/>
            </a:pPr>
            <a:endParaRPr lang="en-GB" sz="1600" dirty="0">
              <a:hlinkClick r:id="" action="ppaction://noaction">
                <a:extLst>
                  <a:ext uri="{A12FA001-AC4F-418D-AE19-62706E023703}">
                    <ahyp:hlinkClr xmlns:ahyp="http://schemas.microsoft.com/office/drawing/2018/hyperlinkcolor" val="tx"/>
                  </a:ext>
                </a:extLst>
              </a:hlinkClick>
            </a:endParaRPr>
          </a:p>
          <a:p>
            <a:pPr marL="0" indent="0" algn="ctr">
              <a:buNone/>
            </a:pPr>
            <a:endParaRPr lang="en-GB" sz="1600" dirty="0">
              <a:solidFill>
                <a:srgbClr val="0070C0"/>
              </a:solidFill>
              <a:hlinkClick r:id="" action="ppaction://noaction">
                <a:extLst>
                  <a:ext uri="{A12FA001-AC4F-418D-AE19-62706E023703}">
                    <ahyp:hlinkClr xmlns:ahyp="http://schemas.microsoft.com/office/drawing/2018/hyperlinkcolor" val="tx"/>
                  </a:ext>
                </a:extLst>
              </a:hlinkClick>
            </a:endParaRPr>
          </a:p>
          <a:p>
            <a:pPr marL="0" indent="0" algn="ctr">
              <a:buNone/>
            </a:pPr>
            <a:r>
              <a:rPr lang="en-GB" sz="1600" dirty="0">
                <a:solidFill>
                  <a:srgbClr val="0070C0"/>
                </a:solidFill>
                <a:hlinkClick r:id="rId3">
                  <a:extLst>
                    <a:ext uri="{A12FA001-AC4F-418D-AE19-62706E023703}">
                      <ahyp:hlinkClr xmlns:ahyp="http://schemas.microsoft.com/office/drawing/2018/hyperlinkcolor" val="tx"/>
                    </a:ext>
                  </a:extLst>
                </a:hlinkClick>
              </a:rPr>
              <a:t>https://www.england.nhs.uk/personalisedcare/upc/comprehensive-model/</a:t>
            </a:r>
            <a:endParaRPr lang="en-GB" sz="1600" dirty="0">
              <a:solidFill>
                <a:srgbClr val="0070C0"/>
              </a:solidFill>
            </a:endParaRPr>
          </a:p>
          <a:p>
            <a:pPr marL="0" indent="0" algn="ctr">
              <a:buNone/>
            </a:pPr>
            <a:endParaRPr lang="en-GB" sz="1600" dirty="0"/>
          </a:p>
          <a:p>
            <a:pPr marL="0" indent="0">
              <a:buNone/>
            </a:pPr>
            <a:endParaRPr lang="en-GB" dirty="0"/>
          </a:p>
        </p:txBody>
      </p:sp>
      <p:pic>
        <p:nvPicPr>
          <p:cNvPr id="2" name="Picture 1">
            <a:extLst>
              <a:ext uri="{FF2B5EF4-FFF2-40B4-BE49-F238E27FC236}">
                <a16:creationId xmlns:a16="http://schemas.microsoft.com/office/drawing/2014/main" id="{E522E21E-8467-4D8A-8DB1-2F3B89C05FE1}"/>
              </a:ext>
            </a:extLst>
          </p:cNvPr>
          <p:cNvPicPr>
            <a:picLocks noChangeAspect="1"/>
          </p:cNvPicPr>
          <p:nvPr/>
        </p:nvPicPr>
        <p:blipFill>
          <a:blip r:embed="rId4"/>
          <a:stretch>
            <a:fillRect/>
          </a:stretch>
        </p:blipFill>
        <p:spPr>
          <a:xfrm>
            <a:off x="457201" y="1719026"/>
            <a:ext cx="2408129" cy="3475021"/>
          </a:xfrm>
          <a:prstGeom prst="rect">
            <a:avLst/>
          </a:prstGeom>
        </p:spPr>
      </p:pic>
    </p:spTree>
    <p:extLst>
      <p:ext uri="{BB962C8B-B14F-4D97-AF65-F5344CB8AC3E}">
        <p14:creationId xmlns:p14="http://schemas.microsoft.com/office/powerpoint/2010/main" val="245241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195EDA-CF97-40DF-868C-ED719209E52F}"/>
              </a:ext>
            </a:extLst>
          </p:cNvPr>
          <p:cNvSpPr>
            <a:spLocks noGrp="1"/>
          </p:cNvSpPr>
          <p:nvPr>
            <p:ph sz="quarter" idx="10"/>
          </p:nvPr>
        </p:nvSpPr>
        <p:spPr/>
        <p:txBody>
          <a:bodyPr>
            <a:normAutofit/>
          </a:bodyPr>
          <a:lstStyle/>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GB" sz="1600" u="sng" dirty="0">
              <a:solidFill>
                <a:srgbClr val="005EB8"/>
              </a:solidFill>
              <a:ea typeface="Calibri" panose="020F0502020204030204" pitchFamily="34" charset="0"/>
              <a:hlinkClick r:id="rId3">
                <a:extLst>
                  <a:ext uri="{A12FA001-AC4F-418D-AE19-62706E023703}">
                    <ahyp:hlinkClr xmlns:ahyp="http://schemas.microsoft.com/office/drawing/2018/hyperlinkcolor" val="tx"/>
                  </a:ext>
                </a:extLst>
              </a:hlinkClick>
            </a:endParaRPr>
          </a:p>
        </p:txBody>
      </p:sp>
      <p:sp>
        <p:nvSpPr>
          <p:cNvPr id="3" name="Title 2">
            <a:extLst>
              <a:ext uri="{FF2B5EF4-FFF2-40B4-BE49-F238E27FC236}">
                <a16:creationId xmlns:a16="http://schemas.microsoft.com/office/drawing/2014/main" id="{32C68309-A23B-4FAD-B46E-C938411069F7}"/>
              </a:ext>
            </a:extLst>
          </p:cNvPr>
          <p:cNvSpPr>
            <a:spLocks noGrp="1"/>
          </p:cNvSpPr>
          <p:nvPr>
            <p:ph type="title"/>
          </p:nvPr>
        </p:nvSpPr>
        <p:spPr>
          <a:xfrm>
            <a:off x="461193" y="548645"/>
            <a:ext cx="6567055" cy="611649"/>
          </a:xfrm>
        </p:spPr>
        <p:txBody>
          <a:bodyPr>
            <a:noAutofit/>
          </a:bodyPr>
          <a:lstStyle/>
          <a:p>
            <a:r>
              <a:rPr lang="en-GB" sz="2800" b="1" dirty="0"/>
              <a:t>2021/22 Operational Planning and Contracting Guidance</a:t>
            </a:r>
          </a:p>
        </p:txBody>
      </p:sp>
      <p:sp>
        <p:nvSpPr>
          <p:cNvPr id="4" name="TextBox 3">
            <a:extLst>
              <a:ext uri="{FF2B5EF4-FFF2-40B4-BE49-F238E27FC236}">
                <a16:creationId xmlns:a16="http://schemas.microsoft.com/office/drawing/2014/main" id="{1389D2A1-CF79-49B2-BD61-7CAD0E41646D}"/>
              </a:ext>
            </a:extLst>
          </p:cNvPr>
          <p:cNvSpPr txBox="1"/>
          <p:nvPr/>
        </p:nvSpPr>
        <p:spPr>
          <a:xfrm>
            <a:off x="465181" y="6035040"/>
            <a:ext cx="7737674" cy="338554"/>
          </a:xfrm>
          <a:prstGeom prst="rect">
            <a:avLst/>
          </a:prstGeom>
          <a:noFill/>
        </p:spPr>
        <p:txBody>
          <a:bodyPr wrap="square" rtlCol="0">
            <a:spAutoFit/>
          </a:bodyPr>
          <a:lstStyle/>
          <a:p>
            <a:pPr lvl="0">
              <a:spcBef>
                <a:spcPct val="20000"/>
              </a:spcBef>
              <a:buClr>
                <a:srgbClr val="005EB8"/>
              </a:buClr>
            </a:pPr>
            <a:r>
              <a:rPr lang="en-GB" sz="1600" u="sng">
                <a:solidFill>
                  <a:srgbClr val="005EB8"/>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2021/22 Operational Planning and Contracting Guidance</a:t>
            </a:r>
            <a:endParaRPr lang="en-GB" sz="1600" dirty="0">
              <a:solidFill>
                <a:srgbClr val="00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CE67046-DBC8-4A00-BD42-CDCE8F4EB702}"/>
              </a:ext>
            </a:extLst>
          </p:cNvPr>
          <p:cNvSpPr txBox="1"/>
          <p:nvPr/>
        </p:nvSpPr>
        <p:spPr>
          <a:xfrm>
            <a:off x="609600" y="1649628"/>
            <a:ext cx="8069219" cy="3724096"/>
          </a:xfrm>
          <a:prstGeom prst="rect">
            <a:avLst/>
          </a:prstGeom>
          <a:noFill/>
        </p:spPr>
        <p:txBody>
          <a:bodyPr wrap="square" rtlCol="0">
            <a:spAutoFit/>
          </a:bodyPr>
          <a:lstStyle/>
          <a:p>
            <a:r>
              <a:rPr lang="en-GB" sz="2400" b="1" dirty="0"/>
              <a:t>Personalised Care Commitments:</a:t>
            </a:r>
          </a:p>
          <a:p>
            <a:r>
              <a:rPr lang="en-GB" sz="2000" dirty="0"/>
              <a:t> </a:t>
            </a:r>
          </a:p>
          <a:p>
            <a:pPr marL="342900" indent="-342900">
              <a:buFont typeface="Arial" panose="020B0604020202020204" pitchFamily="34" charset="0"/>
              <a:buChar char="•"/>
            </a:pPr>
            <a:r>
              <a:rPr lang="en-GB" sz="2400" dirty="0"/>
              <a:t>1.2 million personalised care interventions in 2021/21 </a:t>
            </a:r>
          </a:p>
          <a:p>
            <a:r>
              <a:rPr lang="en-GB" sz="2400" dirty="0"/>
              <a:t> 	</a:t>
            </a:r>
          </a:p>
          <a:p>
            <a:pPr marL="342900" indent="-342900">
              <a:buFont typeface="Arial" panose="020B0604020202020204" pitchFamily="34" charset="0"/>
              <a:buChar char="•"/>
            </a:pPr>
            <a:r>
              <a:rPr lang="en-GB" sz="2400" dirty="0"/>
              <a:t>Population health management and personalised care approaches in primary care</a:t>
            </a:r>
          </a:p>
          <a:p>
            <a:endParaRPr lang="en-GB" sz="2400" dirty="0"/>
          </a:p>
          <a:p>
            <a:pPr marL="342900" indent="-342900">
              <a:buFont typeface="Arial" panose="020B0604020202020204" pitchFamily="34" charset="0"/>
              <a:buChar char="•"/>
            </a:pPr>
            <a:r>
              <a:rPr lang="en-GB" sz="2400" dirty="0"/>
              <a:t>Personalised care approaches in other key areas including maternity, cancer, mental health and learning disability.</a:t>
            </a:r>
          </a:p>
        </p:txBody>
      </p:sp>
    </p:spTree>
    <p:extLst>
      <p:ext uri="{BB962C8B-B14F-4D97-AF65-F5344CB8AC3E}">
        <p14:creationId xmlns:p14="http://schemas.microsoft.com/office/powerpoint/2010/main" val="199623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1712DB-8319-4EC4-B0E8-BFA3ED6C4269}"/>
              </a:ext>
            </a:extLst>
          </p:cNvPr>
          <p:cNvSpPr>
            <a:spLocks noGrp="1"/>
          </p:cNvSpPr>
          <p:nvPr>
            <p:ph sz="quarter" idx="10"/>
          </p:nvPr>
        </p:nvSpPr>
        <p:spPr>
          <a:xfrm>
            <a:off x="461193" y="1160294"/>
            <a:ext cx="7737674" cy="611649"/>
          </a:xfrm>
        </p:spPr>
        <p:txBody>
          <a:bodyPr>
            <a:normAutofit/>
          </a:bodyPr>
          <a:lstStyle/>
          <a:p>
            <a:r>
              <a:rPr lang="en-GB" sz="2500" dirty="0">
                <a:solidFill>
                  <a:srgbClr val="0070C0"/>
                </a:solidFill>
              </a:rPr>
              <a:t>200,000 people will benefit from a PHB by 2023/24</a:t>
            </a:r>
          </a:p>
          <a:p>
            <a:endParaRPr lang="en-GB" sz="2400" dirty="0">
              <a:solidFill>
                <a:srgbClr val="FF0000"/>
              </a:solidFill>
            </a:endParaRPr>
          </a:p>
        </p:txBody>
      </p:sp>
      <p:sp>
        <p:nvSpPr>
          <p:cNvPr id="3" name="Title 2">
            <a:extLst>
              <a:ext uri="{FF2B5EF4-FFF2-40B4-BE49-F238E27FC236}">
                <a16:creationId xmlns:a16="http://schemas.microsoft.com/office/drawing/2014/main" id="{65B645C9-BA88-4CF5-AA0D-F876E6A1BC66}"/>
              </a:ext>
            </a:extLst>
          </p:cNvPr>
          <p:cNvSpPr>
            <a:spLocks noGrp="1"/>
          </p:cNvSpPr>
          <p:nvPr>
            <p:ph type="title"/>
          </p:nvPr>
        </p:nvSpPr>
        <p:spPr/>
        <p:txBody>
          <a:bodyPr>
            <a:normAutofit fontScale="90000"/>
          </a:bodyPr>
          <a:lstStyle/>
          <a:p>
            <a:r>
              <a:rPr lang="en-GB" sz="3100" b="1" dirty="0"/>
              <a:t>NHS Mandate 2021/22</a:t>
            </a:r>
            <a:br>
              <a:rPr lang="en-GB" sz="2800" b="1" dirty="0"/>
            </a:br>
            <a:endParaRPr lang="en-GB" sz="2800" b="1" dirty="0"/>
          </a:p>
        </p:txBody>
      </p:sp>
      <p:sp>
        <p:nvSpPr>
          <p:cNvPr id="6" name="TextBox 5">
            <a:extLst>
              <a:ext uri="{FF2B5EF4-FFF2-40B4-BE49-F238E27FC236}">
                <a16:creationId xmlns:a16="http://schemas.microsoft.com/office/drawing/2014/main" id="{737E2B03-3F72-40D3-92E4-56DC7F4C03AD}"/>
              </a:ext>
            </a:extLst>
          </p:cNvPr>
          <p:cNvSpPr txBox="1"/>
          <p:nvPr/>
        </p:nvSpPr>
        <p:spPr>
          <a:xfrm>
            <a:off x="461193" y="2217878"/>
            <a:ext cx="8260776" cy="3785652"/>
          </a:xfrm>
          <a:prstGeom prst="rect">
            <a:avLst/>
          </a:prstGeom>
          <a:noFill/>
        </p:spPr>
        <p:txBody>
          <a:bodyPr wrap="square" rtlCol="0">
            <a:spAutoFit/>
          </a:bodyPr>
          <a:lstStyle/>
          <a:p>
            <a:r>
              <a:rPr lang="en-GB" sz="2800" b="1" dirty="0">
                <a:solidFill>
                  <a:srgbClr val="0070C0"/>
                </a:solidFill>
              </a:rPr>
              <a:t>NHS Standard Contract 2021/22</a:t>
            </a:r>
          </a:p>
          <a:p>
            <a:pPr marL="457200" indent="-457200">
              <a:buFont typeface="Arial" panose="020B0604020202020204" pitchFamily="34" charset="0"/>
              <a:buChar char="•"/>
            </a:pPr>
            <a:r>
              <a:rPr lang="en-GB" sz="2500" dirty="0">
                <a:solidFill>
                  <a:srgbClr val="0070C0"/>
                </a:solidFill>
              </a:rPr>
              <a:t>People should have greater choice and control over the way their care is planned and delivered.</a:t>
            </a:r>
          </a:p>
          <a:p>
            <a:pPr marL="457200" indent="-457200">
              <a:buFont typeface="Arial" panose="020B0604020202020204" pitchFamily="34" charset="0"/>
              <a:buChar char="•"/>
            </a:pPr>
            <a:endParaRPr lang="en-GB" sz="2500" dirty="0">
              <a:solidFill>
                <a:srgbClr val="0070C0"/>
              </a:solidFill>
            </a:endParaRPr>
          </a:p>
          <a:p>
            <a:endParaRPr lang="en-GB" sz="2500" dirty="0">
              <a:solidFill>
                <a:srgbClr val="0070C0"/>
              </a:solidFill>
            </a:endParaRPr>
          </a:p>
          <a:p>
            <a:r>
              <a:rPr lang="en-GB" sz="2800" b="1" dirty="0">
                <a:solidFill>
                  <a:srgbClr val="0070C0"/>
                </a:solidFill>
              </a:rPr>
              <a:t> 2021/22 Network Directed Enhanced Service (DES) Contract Specification </a:t>
            </a:r>
          </a:p>
          <a:p>
            <a:pPr marL="457200" indent="-457200">
              <a:buFont typeface="Arial" panose="020B0604020202020204" pitchFamily="34" charset="0"/>
              <a:buChar char="•"/>
            </a:pPr>
            <a:r>
              <a:rPr lang="en-GB" sz="2800" dirty="0">
                <a:solidFill>
                  <a:srgbClr val="0070C0"/>
                </a:solidFill>
              </a:rPr>
              <a:t>Reinforces the importance of personalised care roles in general practice</a:t>
            </a:r>
          </a:p>
        </p:txBody>
      </p:sp>
    </p:spTree>
    <p:extLst>
      <p:ext uri="{BB962C8B-B14F-4D97-AF65-F5344CB8AC3E}">
        <p14:creationId xmlns:p14="http://schemas.microsoft.com/office/powerpoint/2010/main" val="81088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36DC8-F1DE-4765-A65D-B1B717835D9A}"/>
              </a:ext>
            </a:extLst>
          </p:cNvPr>
          <p:cNvSpPr>
            <a:spLocks noGrp="1"/>
          </p:cNvSpPr>
          <p:nvPr>
            <p:ph sz="quarter" idx="10"/>
          </p:nvPr>
        </p:nvSpPr>
        <p:spPr/>
        <p:txBody>
          <a:bodyPr/>
          <a:lstStyle/>
          <a:p>
            <a:endParaRPr lang="en-GB"/>
          </a:p>
        </p:txBody>
      </p:sp>
      <p:sp>
        <p:nvSpPr>
          <p:cNvPr id="3" name="Title 2">
            <a:extLst>
              <a:ext uri="{FF2B5EF4-FFF2-40B4-BE49-F238E27FC236}">
                <a16:creationId xmlns:a16="http://schemas.microsoft.com/office/drawing/2014/main" id="{FA0AD75B-D8CB-4A20-AD35-05B4BB162B9A}"/>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2F9B7D3A-3CCE-463D-B164-EA5D22006C76}"/>
              </a:ext>
            </a:extLst>
          </p:cNvPr>
          <p:cNvPicPr>
            <a:picLocks noChangeAspect="1"/>
          </p:cNvPicPr>
          <p:nvPr/>
        </p:nvPicPr>
        <p:blipFill>
          <a:blip r:embed="rId3"/>
          <a:stretch>
            <a:fillRect/>
          </a:stretch>
        </p:blipFill>
        <p:spPr>
          <a:xfrm>
            <a:off x="165203" y="722190"/>
            <a:ext cx="8513616" cy="5556544"/>
          </a:xfrm>
          <a:prstGeom prst="rect">
            <a:avLst/>
          </a:prstGeom>
        </p:spPr>
      </p:pic>
    </p:spTree>
    <p:extLst>
      <p:ext uri="{BB962C8B-B14F-4D97-AF65-F5344CB8AC3E}">
        <p14:creationId xmlns:p14="http://schemas.microsoft.com/office/powerpoint/2010/main" val="464379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495" y="2499826"/>
            <a:ext cx="6855416" cy="1501820"/>
          </a:xfrm>
        </p:spPr>
        <p:txBody>
          <a:bodyPr/>
          <a:lstStyle/>
          <a:p>
            <a:pPr algn="r"/>
            <a:r>
              <a:rPr lang="en-GB" sz="6000" dirty="0"/>
              <a:t>Any Questions?</a:t>
            </a:r>
          </a:p>
        </p:txBody>
      </p:sp>
    </p:spTree>
    <p:extLst>
      <p:ext uri="{BB962C8B-B14F-4D97-AF65-F5344CB8AC3E}">
        <p14:creationId xmlns:p14="http://schemas.microsoft.com/office/powerpoint/2010/main" val="421246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9559" y="834519"/>
            <a:ext cx="7644881" cy="1501820"/>
          </a:xfrm>
        </p:spPr>
        <p:txBody>
          <a:bodyPr/>
          <a:lstStyle/>
          <a:p>
            <a:r>
              <a:rPr lang="en-GB" sz="7200" dirty="0"/>
              <a:t>What is a personal health budget?</a:t>
            </a:r>
          </a:p>
        </p:txBody>
      </p:sp>
    </p:spTree>
    <p:extLst>
      <p:ext uri="{BB962C8B-B14F-4D97-AF65-F5344CB8AC3E}">
        <p14:creationId xmlns:p14="http://schemas.microsoft.com/office/powerpoint/2010/main" val="698723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66C4C68-9C76-5449-BBA0-107A51179E14}" type="slidenum">
              <a:rPr lang="en-US">
                <a:solidFill>
                  <a:srgbClr val="005EB8"/>
                </a:solidFill>
              </a:rPr>
              <a:pPr defTabSz="342900"/>
              <a:t>17</a:t>
            </a:fld>
            <a:endParaRPr lang="en-US" dirty="0">
              <a:solidFill>
                <a:srgbClr val="005EB8"/>
              </a:solidFill>
            </a:endParaRPr>
          </a:p>
        </p:txBody>
      </p:sp>
      <p:sp>
        <p:nvSpPr>
          <p:cNvPr id="4" name="Title 1"/>
          <p:cNvSpPr>
            <a:spLocks noGrp="1"/>
          </p:cNvSpPr>
          <p:nvPr>
            <p:ph type="title"/>
          </p:nvPr>
        </p:nvSpPr>
        <p:spPr>
          <a:xfrm>
            <a:off x="1485901" y="1206844"/>
            <a:ext cx="5790525" cy="891941"/>
          </a:xfrm>
        </p:spPr>
        <p:txBody>
          <a:bodyPr>
            <a:normAutofit/>
          </a:bodyPr>
          <a:lstStyle/>
          <a:p>
            <a:r>
              <a:rPr lang="en-US" sz="2100" dirty="0"/>
              <a:t>What is a personal health budget?</a:t>
            </a:r>
          </a:p>
        </p:txBody>
      </p:sp>
      <p:sp>
        <p:nvSpPr>
          <p:cNvPr id="5" name="Content Placeholder 2"/>
          <p:cNvSpPr>
            <a:spLocks noGrp="1"/>
          </p:cNvSpPr>
          <p:nvPr>
            <p:ph idx="1"/>
          </p:nvPr>
        </p:nvSpPr>
        <p:spPr>
          <a:xfrm>
            <a:off x="1610448" y="2641378"/>
            <a:ext cx="5790525" cy="2060675"/>
          </a:xfrm>
        </p:spPr>
        <p:txBody>
          <a:bodyPr>
            <a:normAutofit/>
          </a:bodyPr>
          <a:lstStyle/>
          <a:p>
            <a:pPr marL="0" indent="0">
              <a:buNone/>
            </a:pPr>
            <a:r>
              <a:rPr lang="en-GB" altLang="en-US" sz="2100" dirty="0">
                <a:latin typeface="Arial" panose="020B0604020202020204" pitchFamily="34" charset="0"/>
                <a:cs typeface="Arial" panose="020B0604020202020204" pitchFamily="34" charset="0"/>
              </a:rPr>
              <a:t>“A personal health budget is </a:t>
            </a:r>
            <a:r>
              <a:rPr lang="en-GB" sz="2100" dirty="0">
                <a:latin typeface="Arial" panose="020B0604020202020204" pitchFamily="34" charset="0"/>
                <a:cs typeface="Arial" panose="020B0604020202020204" pitchFamily="34" charset="0"/>
              </a:rPr>
              <a:t>an amount of money to support a person’s identified health and wellbeing needs, planned and agreed between the person and their local NHS team”.</a:t>
            </a:r>
          </a:p>
          <a:p>
            <a:pPr marL="0" indent="0">
              <a:buNone/>
            </a:pPr>
            <a:endParaRPr lang="en-GB"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323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66C4C68-9C76-5449-BBA0-107A51179E14}" type="slidenum">
              <a:rPr lang="en-US">
                <a:solidFill>
                  <a:srgbClr val="005EB8"/>
                </a:solidFill>
              </a:rPr>
              <a:pPr defTabSz="342900"/>
              <a:t>18</a:t>
            </a:fld>
            <a:endParaRPr lang="en-US" dirty="0">
              <a:solidFill>
                <a:srgbClr val="005EB8"/>
              </a:solidFill>
            </a:endParaRPr>
          </a:p>
        </p:txBody>
      </p:sp>
      <p:sp>
        <p:nvSpPr>
          <p:cNvPr id="5" name="Title 1"/>
          <p:cNvSpPr>
            <a:spLocks noGrp="1"/>
          </p:cNvSpPr>
          <p:nvPr>
            <p:ph type="title"/>
          </p:nvPr>
        </p:nvSpPr>
        <p:spPr>
          <a:xfrm>
            <a:off x="640682" y="1206844"/>
            <a:ext cx="6362831" cy="500794"/>
          </a:xfrm>
        </p:spPr>
        <p:txBody>
          <a:bodyPr>
            <a:normAutofit/>
          </a:bodyPr>
          <a:lstStyle/>
          <a:p>
            <a:r>
              <a:rPr lang="en-GB" sz="2100" dirty="0"/>
              <a:t>Aim</a:t>
            </a:r>
            <a:endParaRPr lang="en-US" sz="2100" dirty="0"/>
          </a:p>
        </p:txBody>
      </p:sp>
      <p:sp>
        <p:nvSpPr>
          <p:cNvPr id="6" name="Content Placeholder 1"/>
          <p:cNvSpPr>
            <a:spLocks noGrp="1"/>
          </p:cNvSpPr>
          <p:nvPr>
            <p:ph idx="1"/>
          </p:nvPr>
        </p:nvSpPr>
        <p:spPr>
          <a:xfrm>
            <a:off x="640682" y="2184549"/>
            <a:ext cx="7047497" cy="2963052"/>
          </a:xfrm>
        </p:spPr>
        <p:txBody>
          <a:bodyPr>
            <a:normAutofit fontScale="85000" lnSpcReduction="10000"/>
          </a:bodyPr>
          <a:lstStyle/>
          <a:p>
            <a:r>
              <a:rPr lang="en-GB" dirty="0">
                <a:latin typeface="Arial" panose="020B0604020202020204" pitchFamily="34" charset="0"/>
                <a:cs typeface="Arial" panose="020B0604020202020204" pitchFamily="34" charset="0"/>
              </a:rPr>
              <a:t>To give people greater </a:t>
            </a:r>
            <a:r>
              <a:rPr lang="en-GB" b="1" dirty="0">
                <a:solidFill>
                  <a:schemeClr val="bg2">
                    <a:lumMod val="60000"/>
                    <a:lumOff val="40000"/>
                  </a:schemeClr>
                </a:solidFill>
                <a:latin typeface="Arial" panose="020B0604020202020204" pitchFamily="34" charset="0"/>
                <a:cs typeface="Arial" panose="020B0604020202020204" pitchFamily="34" charset="0"/>
              </a:rPr>
              <a:t>choice, flexibility </a:t>
            </a:r>
            <a:r>
              <a:rPr lang="en-GB" dirty="0">
                <a:solidFill>
                  <a:schemeClr val="bg2">
                    <a:lumMod val="60000"/>
                    <a:lumOff val="40000"/>
                  </a:schemeClr>
                </a:solidFill>
                <a:latin typeface="Arial" panose="020B0604020202020204" pitchFamily="34" charset="0"/>
                <a:cs typeface="Arial" panose="020B0604020202020204" pitchFamily="34" charset="0"/>
              </a:rPr>
              <a:t>and</a:t>
            </a:r>
            <a:r>
              <a:rPr lang="en-GB" b="1" dirty="0">
                <a:solidFill>
                  <a:schemeClr val="bg2">
                    <a:lumMod val="60000"/>
                    <a:lumOff val="40000"/>
                  </a:schemeClr>
                </a:solidFill>
                <a:latin typeface="Arial" panose="020B0604020202020204" pitchFamily="34" charset="0"/>
                <a:cs typeface="Arial" panose="020B0604020202020204" pitchFamily="34" charset="0"/>
              </a:rPr>
              <a:t> control </a:t>
            </a:r>
            <a:r>
              <a:rPr lang="en-GB" dirty="0">
                <a:solidFill>
                  <a:schemeClr val="bg2">
                    <a:lumMod val="60000"/>
                    <a:lumOff val="40000"/>
                  </a:schemeClr>
                </a:solidFill>
                <a:latin typeface="Arial" panose="020B0604020202020204" pitchFamily="34" charset="0"/>
                <a:cs typeface="Arial" panose="020B0604020202020204" pitchFamily="34" charset="0"/>
              </a:rPr>
              <a:t>over the health care and support they receive</a:t>
            </a:r>
          </a:p>
          <a:p>
            <a:pPr lvl="1"/>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 opportunity for people to work in </a:t>
            </a:r>
            <a:r>
              <a:rPr lang="en-GB" b="1" dirty="0">
                <a:solidFill>
                  <a:srgbClr val="00B050"/>
                </a:solidFill>
                <a:latin typeface="Arial" panose="020B0604020202020204" pitchFamily="34" charset="0"/>
                <a:cs typeface="Arial" panose="020B0604020202020204" pitchFamily="34" charset="0"/>
              </a:rPr>
              <a:t>equal partnership </a:t>
            </a:r>
            <a:r>
              <a:rPr lang="en-GB" dirty="0">
                <a:latin typeface="Arial" panose="020B0604020202020204" pitchFamily="34" charset="0"/>
                <a:cs typeface="Arial" panose="020B0604020202020204" pitchFamily="34" charset="0"/>
              </a:rPr>
              <a:t>with the NHS about how their health and wellbeing needs can best be met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target people for whom </a:t>
            </a:r>
            <a:r>
              <a:rPr lang="en-GB" dirty="0">
                <a:solidFill>
                  <a:srgbClr val="0070C0"/>
                </a:solidFill>
                <a:latin typeface="Arial" panose="020B0604020202020204" pitchFamily="34" charset="0"/>
                <a:cs typeface="Arial" panose="020B0604020202020204" pitchFamily="34" charset="0"/>
              </a:rPr>
              <a:t>local commissioned services are </a:t>
            </a:r>
            <a:r>
              <a:rPr lang="en-GB" b="1" dirty="0">
                <a:solidFill>
                  <a:srgbClr val="0070C0"/>
                </a:solidFill>
                <a:latin typeface="Arial" panose="020B0604020202020204" pitchFamily="34" charset="0"/>
                <a:cs typeface="Arial" panose="020B0604020202020204" pitchFamily="34" charset="0"/>
              </a:rPr>
              <a:t>not working</a:t>
            </a:r>
          </a:p>
          <a:p>
            <a:endParaRPr lang="en-GB" dirty="0"/>
          </a:p>
        </p:txBody>
      </p:sp>
    </p:spTree>
    <p:extLst>
      <p:ext uri="{BB962C8B-B14F-4D97-AF65-F5344CB8AC3E}">
        <p14:creationId xmlns:p14="http://schemas.microsoft.com/office/powerpoint/2010/main" val="426811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19</a:t>
            </a:fld>
            <a:endParaRPr lang="en-US" dirty="0"/>
          </a:p>
        </p:txBody>
      </p:sp>
      <p:sp>
        <p:nvSpPr>
          <p:cNvPr id="5" name="Title 1"/>
          <p:cNvSpPr>
            <a:spLocks noGrp="1"/>
          </p:cNvSpPr>
          <p:nvPr>
            <p:ph type="title"/>
          </p:nvPr>
        </p:nvSpPr>
        <p:spPr>
          <a:xfrm>
            <a:off x="457201" y="466124"/>
            <a:ext cx="7356815" cy="667725"/>
          </a:xfrm>
        </p:spPr>
        <p:txBody>
          <a:bodyPr>
            <a:normAutofit/>
          </a:bodyPr>
          <a:lstStyle/>
          <a:p>
            <a:r>
              <a:rPr lang="en-GB" sz="2800" dirty="0"/>
              <a:t>Principles</a:t>
            </a:r>
            <a:endParaRPr lang="en-US" sz="2800" dirty="0"/>
          </a:p>
        </p:txBody>
      </p:sp>
      <p:sp>
        <p:nvSpPr>
          <p:cNvPr id="6" name="Content Placeholder 4"/>
          <p:cNvSpPr>
            <a:spLocks noGrp="1"/>
          </p:cNvSpPr>
          <p:nvPr>
            <p:ph sz="half" idx="1"/>
          </p:nvPr>
        </p:nvSpPr>
        <p:spPr>
          <a:xfrm>
            <a:off x="457200" y="1729562"/>
            <a:ext cx="4038600" cy="3331166"/>
          </a:xfrm>
        </p:spPr>
        <p:txBody>
          <a:bodyPr/>
          <a:lstStyle/>
          <a:p>
            <a:r>
              <a:rPr lang="en-GB" dirty="0">
                <a:latin typeface="Arial" panose="020B0604020202020204" pitchFamily="34" charset="0"/>
                <a:cs typeface="Arial" panose="020B0604020202020204" pitchFamily="34" charset="0"/>
              </a:rPr>
              <a:t>NHS values still hold</a:t>
            </a:r>
          </a:p>
          <a:p>
            <a:r>
              <a:rPr lang="en-GB" dirty="0">
                <a:latin typeface="Arial" panose="020B0604020202020204" pitchFamily="34" charset="0"/>
                <a:cs typeface="Arial" panose="020B0604020202020204" pitchFamily="34" charset="0"/>
              </a:rPr>
              <a:t>No entitlement to ‘more’</a:t>
            </a:r>
          </a:p>
          <a:p>
            <a:r>
              <a:rPr lang="en-GB" dirty="0">
                <a:latin typeface="Arial" panose="020B0604020202020204" pitchFamily="34" charset="0"/>
                <a:cs typeface="Arial" panose="020B0604020202020204" pitchFamily="34" charset="0"/>
              </a:rPr>
              <a:t>Services should be safe and effective</a:t>
            </a:r>
          </a:p>
          <a:p>
            <a:r>
              <a:rPr lang="en-GB" dirty="0">
                <a:latin typeface="Arial" panose="020B0604020202020204" pitchFamily="34" charset="0"/>
                <a:cs typeface="Arial" panose="020B0604020202020204" pitchFamily="34" charset="0"/>
              </a:rPr>
              <a:t>Personal health budgets should be a positive experience</a:t>
            </a:r>
          </a:p>
        </p:txBody>
      </p:sp>
      <p:sp>
        <p:nvSpPr>
          <p:cNvPr id="7" name="Content Placeholder 5"/>
          <p:cNvSpPr txBox="1">
            <a:spLocks/>
          </p:cNvSpPr>
          <p:nvPr/>
        </p:nvSpPr>
        <p:spPr>
          <a:xfrm>
            <a:off x="4648200" y="1711349"/>
            <a:ext cx="4038600" cy="3065603"/>
          </a:xfrm>
          <a:prstGeom prst="rect">
            <a:avLst/>
          </a:prstGeom>
        </p:spPr>
        <p:txBody>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Access to services that best suit the individual</a:t>
            </a:r>
          </a:p>
          <a:p>
            <a:r>
              <a:rPr lang="en-GB" dirty="0">
                <a:latin typeface="Arial" panose="020B0604020202020204" pitchFamily="34" charset="0"/>
                <a:cs typeface="Arial" panose="020B0604020202020204" pitchFamily="34" charset="0"/>
              </a:rPr>
              <a:t>Control over decision making</a:t>
            </a:r>
          </a:p>
          <a:p>
            <a:r>
              <a:rPr lang="en-GB" dirty="0">
                <a:latin typeface="Arial" panose="020B0604020202020204" pitchFamily="34" charset="0"/>
                <a:cs typeface="Arial" panose="020B0604020202020204" pitchFamily="34" charset="0"/>
              </a:rPr>
              <a:t>Not mandatory </a:t>
            </a:r>
            <a:r>
              <a:rPr lang="en-GB" sz="2000" dirty="0">
                <a:latin typeface="Arial" panose="020B0604020202020204" pitchFamily="34" charset="0"/>
                <a:cs typeface="Arial" panose="020B0604020202020204" pitchFamily="34" charset="0"/>
              </a:rPr>
              <a:t>(PHB default for CHC homecare packages)</a:t>
            </a:r>
          </a:p>
          <a:p>
            <a:r>
              <a:rPr lang="en-GB" dirty="0">
                <a:latin typeface="Arial" panose="020B0604020202020204" pitchFamily="34" charset="0"/>
                <a:cs typeface="Arial" panose="020B0604020202020204" pitchFamily="34" charset="0"/>
              </a:rPr>
              <a:t>Support planning is key</a:t>
            </a:r>
          </a:p>
        </p:txBody>
      </p:sp>
    </p:spTree>
    <p:extLst>
      <p:ext uri="{BB962C8B-B14F-4D97-AF65-F5344CB8AC3E}">
        <p14:creationId xmlns:p14="http://schemas.microsoft.com/office/powerpoint/2010/main" val="6988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43050"/>
            <a:ext cx="7841707" cy="4572000"/>
          </a:xfrm>
        </p:spPr>
        <p:txBody>
          <a:bodyPr>
            <a:normAutofit/>
          </a:bodyPr>
          <a:lstStyle/>
          <a:p>
            <a:pPr marL="0" indent="0">
              <a:buNone/>
            </a:pPr>
            <a:r>
              <a:rPr lang="en-GB" dirty="0"/>
              <a:t>The aim of this session is provide advocates with the knowledge, skills and confidence to support individuals to access a personal health budget.</a:t>
            </a:r>
          </a:p>
          <a:p>
            <a:pPr marL="0" indent="0">
              <a:buNone/>
            </a:pPr>
            <a:endParaRPr lang="en-GB" dirty="0"/>
          </a:p>
          <a:p>
            <a:pPr>
              <a:buFontTx/>
              <a:buChar char="-"/>
            </a:pPr>
            <a:r>
              <a:rPr lang="en-GB" dirty="0"/>
              <a:t>What is Personalised Care?</a:t>
            </a:r>
          </a:p>
          <a:p>
            <a:pPr>
              <a:buFontTx/>
              <a:buChar char="-"/>
            </a:pPr>
            <a:r>
              <a:rPr lang="en-GB" dirty="0"/>
              <a:t>National Context</a:t>
            </a:r>
          </a:p>
          <a:p>
            <a:pPr>
              <a:buFontTx/>
              <a:buChar char="-"/>
            </a:pPr>
            <a:r>
              <a:rPr lang="en-GB" dirty="0"/>
              <a:t>What is a Personal Health Budget</a:t>
            </a:r>
          </a:p>
          <a:p>
            <a:pPr>
              <a:buFontTx/>
              <a:buChar char="-"/>
            </a:pPr>
            <a:r>
              <a:rPr lang="en-GB" dirty="0"/>
              <a:t>Legislation, Regulations and Guidance</a:t>
            </a:r>
          </a:p>
          <a:p>
            <a:pPr>
              <a:buFontTx/>
              <a:buChar char="-"/>
            </a:pPr>
            <a:r>
              <a:rPr lang="en-GB" dirty="0"/>
              <a:t>Technical Aspects – end to end process</a:t>
            </a:r>
          </a:p>
          <a:p>
            <a:pPr>
              <a:buFontTx/>
              <a:buChar char="-"/>
            </a:pPr>
            <a:endParaRPr lang="en-GB" dirty="0">
              <a:solidFill>
                <a:srgbClr val="FF0000"/>
              </a:solidFill>
            </a:endParaRPr>
          </a:p>
          <a:p>
            <a:pPr>
              <a:buFontTx/>
              <a:buChar char="-"/>
            </a:pPr>
            <a:endParaRPr lang="en-GB" dirty="0"/>
          </a:p>
        </p:txBody>
      </p:sp>
      <p:sp>
        <p:nvSpPr>
          <p:cNvPr id="7" name="Title 6"/>
          <p:cNvSpPr>
            <a:spLocks noGrp="1"/>
          </p:cNvSpPr>
          <p:nvPr>
            <p:ph type="title"/>
          </p:nvPr>
        </p:nvSpPr>
        <p:spPr/>
        <p:txBody>
          <a:bodyPr>
            <a:normAutofit/>
          </a:bodyPr>
          <a:lstStyle/>
          <a:p>
            <a:r>
              <a:rPr lang="en-GB" sz="2800" dirty="0"/>
              <a:t>Aims / Content</a:t>
            </a:r>
          </a:p>
        </p:txBody>
      </p:sp>
    </p:spTree>
    <p:extLst>
      <p:ext uri="{BB962C8B-B14F-4D97-AF65-F5344CB8AC3E}">
        <p14:creationId xmlns:p14="http://schemas.microsoft.com/office/powerpoint/2010/main" val="114206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20</a:t>
            </a:fld>
            <a:endParaRPr lang="en-US" dirty="0"/>
          </a:p>
        </p:txBody>
      </p:sp>
      <p:sp>
        <p:nvSpPr>
          <p:cNvPr id="4" name="Title 1"/>
          <p:cNvSpPr>
            <a:spLocks noGrp="1"/>
          </p:cNvSpPr>
          <p:nvPr>
            <p:ph type="title"/>
          </p:nvPr>
        </p:nvSpPr>
        <p:spPr>
          <a:xfrm>
            <a:off x="457200" y="349702"/>
            <a:ext cx="7356815" cy="667725"/>
          </a:xfrm>
        </p:spPr>
        <p:txBody>
          <a:bodyPr>
            <a:normAutofit fontScale="90000"/>
          </a:bodyPr>
          <a:lstStyle/>
          <a:p>
            <a:br>
              <a:rPr lang="en-GB" dirty="0"/>
            </a:br>
            <a:r>
              <a:rPr lang="en-GB" dirty="0"/>
              <a:t>For people to have a personalised and integrated approach to care a person should...</a:t>
            </a:r>
            <a:endParaRPr lang="en-US" sz="2800" dirty="0"/>
          </a:p>
        </p:txBody>
      </p:sp>
      <p:sp>
        <p:nvSpPr>
          <p:cNvPr id="6" name="Content Placeholder 1"/>
          <p:cNvSpPr>
            <a:spLocks noGrp="1"/>
          </p:cNvSpPr>
          <p:nvPr>
            <p:ph idx="1"/>
          </p:nvPr>
        </p:nvSpPr>
        <p:spPr>
          <a:xfrm>
            <a:off x="457200" y="1916723"/>
            <a:ext cx="7841707" cy="3932284"/>
          </a:xfrm>
        </p:spPr>
        <p:txBody>
          <a:bodyPr>
            <a:noAutofit/>
          </a:bodyPr>
          <a:lstStyle/>
          <a:p>
            <a:endParaRPr lang="en-GB" sz="1800" dirty="0"/>
          </a:p>
          <a:p>
            <a:endParaRPr lang="en-GB" sz="1800" dirty="0"/>
          </a:p>
        </p:txBody>
      </p:sp>
      <p:sp>
        <p:nvSpPr>
          <p:cNvPr id="2" name="Rectangle 1">
            <a:extLst>
              <a:ext uri="{FF2B5EF4-FFF2-40B4-BE49-F238E27FC236}">
                <a16:creationId xmlns:a16="http://schemas.microsoft.com/office/drawing/2014/main" id="{B494981A-2BFA-4BE5-8B0A-0FF1C0883EEB}"/>
              </a:ext>
            </a:extLst>
          </p:cNvPr>
          <p:cNvSpPr/>
          <p:nvPr/>
        </p:nvSpPr>
        <p:spPr>
          <a:xfrm>
            <a:off x="304800" y="1916723"/>
            <a:ext cx="8381999" cy="3747885"/>
          </a:xfrm>
          <a:prstGeom prst="rect">
            <a:avLst/>
          </a:prstGeom>
        </p:spPr>
        <p:txBody>
          <a:bodyPr wrap="square">
            <a:spAutoFit/>
          </a:bodyPr>
          <a:lstStyle/>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2000" dirty="0">
                <a:solidFill>
                  <a:srgbClr val="231F20"/>
                </a:solidFill>
                <a:latin typeface="Arial" panose="020B0604020202020204" pitchFamily="34" charset="0"/>
                <a:ea typeface="Calibri" panose="020F0502020204030204" pitchFamily="34" charset="0"/>
                <a:cs typeface="Times New Roman" panose="02020603050405020304" pitchFamily="18" charset="0"/>
              </a:rPr>
              <a:t>be able to access information and advice that is clear and timely and meets their individual information needs and preferences</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2000" dirty="0">
                <a:solidFill>
                  <a:srgbClr val="231F20"/>
                </a:solidFill>
                <a:latin typeface="Arial" panose="020B0604020202020204" pitchFamily="34" charset="0"/>
                <a:ea typeface="Calibri" panose="020F0502020204030204" pitchFamily="34" charset="0"/>
                <a:cs typeface="Times New Roman" panose="02020603050405020304" pitchFamily="18" charset="0"/>
              </a:rPr>
              <a:t>experience a co-ordinated approach that is transparent and empowering</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2000" dirty="0">
                <a:solidFill>
                  <a:srgbClr val="231F20"/>
                </a:solidFill>
                <a:latin typeface="Arial" panose="020B0604020202020204" pitchFamily="34" charset="0"/>
                <a:ea typeface="Calibri" panose="020F0502020204030204" pitchFamily="34" charset="0"/>
                <a:cs typeface="Times New Roman" panose="02020603050405020304" pitchFamily="18" charset="0"/>
              </a:rPr>
              <a:t>have access to a range of peer support options and community based resources, to help build knowledge, skills and confidence to manage their health and wellbeing</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2000" dirty="0">
                <a:solidFill>
                  <a:srgbClr val="231F20"/>
                </a:solidFill>
                <a:latin typeface="Arial" panose="020B0604020202020204" pitchFamily="34" charset="0"/>
                <a:ea typeface="Calibri" panose="020F0502020204030204" pitchFamily="34" charset="0"/>
                <a:cs typeface="Times New Roman" panose="02020603050405020304" pitchFamily="18" charset="0"/>
              </a:rPr>
              <a:t>be valued as an active participant in conversations and decisions about their health and wellbeing</a:t>
            </a:r>
          </a:p>
          <a:p>
            <a:pPr marL="342900" lvl="0" indent="-342900">
              <a:lnSpc>
                <a:spcPts val="1800"/>
              </a:lnSpc>
              <a:spcAft>
                <a:spcPts val="250"/>
              </a:spcAft>
              <a:buClr>
                <a:srgbClr val="005EB8"/>
              </a:buClr>
              <a:buSzPts val="1600"/>
              <a:buFont typeface="Arial" panose="020B0604020202020204" pitchFamily="34" charset="0"/>
              <a:buChar char="•"/>
              <a:tabLst>
                <a:tab pos="540385" algn="l"/>
              </a:tabLst>
            </a:pPr>
            <a:r>
              <a:rPr lang="en-GB" sz="2000" dirty="0">
                <a:latin typeface="Arial" panose="020B0604020202020204" pitchFamily="34" charset="0"/>
                <a:ea typeface="Calibri" panose="020F0502020204030204" pitchFamily="34" charset="0"/>
              </a:rPr>
              <a:t>be central in developing their personalised care and support plan and agree who is involved</a:t>
            </a:r>
          </a:p>
          <a:p>
            <a:pPr marL="342900" lvl="0" indent="-342900">
              <a:lnSpc>
                <a:spcPts val="1800"/>
              </a:lnSpc>
              <a:spcAft>
                <a:spcPts val="1400"/>
              </a:spcAft>
              <a:buClr>
                <a:srgbClr val="005EB8"/>
              </a:buClr>
              <a:buSzPts val="1600"/>
              <a:buFont typeface="Arial" panose="020B0604020202020204" pitchFamily="34" charset="0"/>
              <a:buChar char="•"/>
              <a:tabLst>
                <a:tab pos="540385" algn="l"/>
              </a:tabLst>
            </a:pPr>
            <a:r>
              <a:rPr lang="en-GB" sz="2000" dirty="0">
                <a:latin typeface="Arial" panose="020B0604020202020204" pitchFamily="34" charset="0"/>
                <a:ea typeface="Calibri" panose="020F0502020204030204" pitchFamily="34" charset="0"/>
              </a:rPr>
              <a:t>be able to agree the health and wellbeing outcomes (and learning outcomes, in the case of children and young people) they want to achieve, in dialogue with the relevant health, education and social care professionals.</a:t>
            </a:r>
            <a:endParaRPr lang="en-GB"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1884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21</a:t>
            </a:fld>
            <a:endParaRPr lang="en-US" dirty="0"/>
          </a:p>
        </p:txBody>
      </p:sp>
      <p:sp>
        <p:nvSpPr>
          <p:cNvPr id="4" name="Title 1"/>
          <p:cNvSpPr>
            <a:spLocks noGrp="1"/>
          </p:cNvSpPr>
          <p:nvPr>
            <p:ph type="title"/>
          </p:nvPr>
        </p:nvSpPr>
        <p:spPr>
          <a:xfrm>
            <a:off x="457201" y="466124"/>
            <a:ext cx="7356815" cy="667725"/>
          </a:xfrm>
        </p:spPr>
        <p:txBody>
          <a:bodyPr>
            <a:normAutofit fontScale="90000"/>
          </a:bodyPr>
          <a:lstStyle/>
          <a:p>
            <a:r>
              <a:rPr lang="en-GB" dirty="0"/>
              <a:t>If this leads to a personal health budget, a person should...</a:t>
            </a:r>
          </a:p>
        </p:txBody>
      </p:sp>
      <p:sp>
        <p:nvSpPr>
          <p:cNvPr id="5" name="Content Placeholder 4">
            <a:extLst>
              <a:ext uri="{FF2B5EF4-FFF2-40B4-BE49-F238E27FC236}">
                <a16:creationId xmlns:a16="http://schemas.microsoft.com/office/drawing/2014/main" id="{7C97052C-B0C7-4D69-B53E-8ECB9444B4BF}"/>
              </a:ext>
            </a:extLst>
          </p:cNvPr>
          <p:cNvSpPr>
            <a:spLocks noGrp="1"/>
          </p:cNvSpPr>
          <p:nvPr>
            <p:ph idx="1"/>
          </p:nvPr>
        </p:nvSpPr>
        <p:spPr/>
        <p:txBody>
          <a:bodyPr>
            <a:normAutofit fontScale="92500" lnSpcReduction="20000"/>
          </a:bodyPr>
          <a:lstStyle/>
          <a:p>
            <a:pPr lvl="0"/>
            <a:r>
              <a:rPr lang="en-GB" dirty="0"/>
              <a:t>know upfront an indication of how much money they have available for healthcare and support (this may be flexible in the case of one-off budgets)</a:t>
            </a:r>
          </a:p>
          <a:p>
            <a:pPr lvl="0"/>
            <a:r>
              <a:rPr lang="en-GB" dirty="0"/>
              <a:t>have enough money in their budget to meet the health and wellbeing needs and outcomes</a:t>
            </a:r>
            <a:r>
              <a:rPr lang="en-GB" dirty="0">
                <a:latin typeface="Arial" panose="020B0604020202020204" pitchFamily="34" charset="0"/>
                <a:ea typeface="Calibri" panose="020F0502020204030204" pitchFamily="34" charset="0"/>
              </a:rPr>
              <a:t> (and learning outcomes, in the case of children and young people)</a:t>
            </a:r>
            <a:r>
              <a:rPr lang="en-GB" dirty="0"/>
              <a:t> agreed in the personalised care and support plan</a:t>
            </a:r>
          </a:p>
          <a:p>
            <a:pPr lvl="0"/>
            <a:r>
              <a:rPr lang="en-GB" dirty="0"/>
              <a:t>have the option to manage the money as a direct payment, a notional budget, a third party budget or a mix of these approaches</a:t>
            </a:r>
          </a:p>
          <a:p>
            <a:pPr lvl="0"/>
            <a:r>
              <a:rPr lang="en-GB" dirty="0"/>
              <a:t>be able to use the money to meet their outcomes in ways and at times that make sense to them, as agreed in their personalised care and support plan.</a:t>
            </a:r>
          </a:p>
          <a:p>
            <a:endParaRPr lang="en-GB" dirty="0"/>
          </a:p>
        </p:txBody>
      </p:sp>
    </p:spTree>
    <p:extLst>
      <p:ext uri="{BB962C8B-B14F-4D97-AF65-F5344CB8AC3E}">
        <p14:creationId xmlns:p14="http://schemas.microsoft.com/office/powerpoint/2010/main" val="280378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A21A3B-53CB-40F0-92C7-BAC12999074F}"/>
              </a:ext>
            </a:extLst>
          </p:cNvPr>
          <p:cNvSpPr>
            <a:spLocks noGrp="1"/>
          </p:cNvSpPr>
          <p:nvPr>
            <p:ph idx="1"/>
          </p:nvPr>
        </p:nvSpPr>
        <p:spPr>
          <a:xfrm>
            <a:off x="381000" y="840147"/>
            <a:ext cx="7841707" cy="5177705"/>
          </a:xfrm>
        </p:spPr>
        <p:txBody>
          <a:bodyPr>
            <a:normAutofit lnSpcReduction="10000"/>
          </a:bodyPr>
          <a:lstStyle/>
          <a:p>
            <a:r>
              <a:rPr lang="en-GB" dirty="0"/>
              <a:t>Personal wheelchair budgets offer the opportunity for person level integration </a:t>
            </a:r>
          </a:p>
          <a:p>
            <a:endParaRPr lang="en-US" dirty="0"/>
          </a:p>
          <a:p>
            <a:r>
              <a:rPr lang="en-US" dirty="0"/>
              <a:t>The personal wheelchair budget model offers a clear framework for CCGs to commission wheelchair services</a:t>
            </a:r>
          </a:p>
          <a:p>
            <a:endParaRPr lang="en-US" dirty="0"/>
          </a:p>
          <a:p>
            <a:r>
              <a:rPr lang="en-US" dirty="0"/>
              <a:t>Personal wheelchair budgets enable postural and mobility needs to be included </a:t>
            </a:r>
            <a:r>
              <a:rPr lang="en-GB" u="sng" dirty="0">
                <a:latin typeface="Arial" panose="020B0604020202020204" pitchFamily="34" charset="0"/>
                <a:cs typeface="Arial" panose="020B0604020202020204" pitchFamily="34" charset="0"/>
                <a:hlinkClick r:id="rId3"/>
              </a:rPr>
              <a:t>PWB FAQs</a:t>
            </a:r>
            <a:endParaRPr lang="en-GB" u="sng" dirty="0">
              <a:latin typeface="Arial" panose="020B0604020202020204" pitchFamily="34" charset="0"/>
              <a:cs typeface="Arial" panose="020B0604020202020204" pitchFamily="34" charset="0"/>
            </a:endParaRPr>
          </a:p>
          <a:p>
            <a:endParaRPr lang="en-GB" dirty="0"/>
          </a:p>
          <a:p>
            <a:r>
              <a:rPr lang="en-GB" dirty="0"/>
              <a:t>Personal wheelchair budgets offer the opportunity for holistic assessments which encourage the wider system to work together  </a:t>
            </a:r>
            <a:endParaRPr lang="en-US" dirty="0"/>
          </a:p>
        </p:txBody>
      </p:sp>
      <p:sp>
        <p:nvSpPr>
          <p:cNvPr id="3" name="Slide Number Placeholder 2">
            <a:extLst>
              <a:ext uri="{FF2B5EF4-FFF2-40B4-BE49-F238E27FC236}">
                <a16:creationId xmlns:a16="http://schemas.microsoft.com/office/drawing/2014/main" id="{841689DE-FC84-4092-B1AD-D1AD54907C94}"/>
              </a:ext>
            </a:extLst>
          </p:cNvPr>
          <p:cNvSpPr>
            <a:spLocks noGrp="1"/>
          </p:cNvSpPr>
          <p:nvPr>
            <p:ph type="sldNum" sz="quarter" idx="10"/>
          </p:nvPr>
        </p:nvSpPr>
        <p:spPr/>
        <p:txBody>
          <a:bodyPr/>
          <a:lstStyle/>
          <a:p>
            <a:fld id="{D66C4C68-9C76-5449-BBA0-107A51179E14}" type="slidenum">
              <a:rPr lang="en-US" smtClean="0"/>
              <a:pPr/>
              <a:t>22</a:t>
            </a:fld>
            <a:endParaRPr lang="en-US" dirty="0"/>
          </a:p>
        </p:txBody>
      </p:sp>
      <p:sp>
        <p:nvSpPr>
          <p:cNvPr id="4" name="Title 3">
            <a:extLst>
              <a:ext uri="{FF2B5EF4-FFF2-40B4-BE49-F238E27FC236}">
                <a16:creationId xmlns:a16="http://schemas.microsoft.com/office/drawing/2014/main" id="{E6264586-41A0-49B3-898E-CE9D885A9378}"/>
              </a:ext>
            </a:extLst>
          </p:cNvPr>
          <p:cNvSpPr>
            <a:spLocks noGrp="1"/>
          </p:cNvSpPr>
          <p:nvPr>
            <p:ph type="title"/>
          </p:nvPr>
        </p:nvSpPr>
        <p:spPr>
          <a:xfrm>
            <a:off x="457202" y="157185"/>
            <a:ext cx="6253088" cy="667725"/>
          </a:xfrm>
        </p:spPr>
        <p:txBody>
          <a:bodyPr>
            <a:normAutofit fontScale="90000"/>
          </a:bodyPr>
          <a:lstStyle/>
          <a:p>
            <a:r>
              <a:rPr lang="en-GB" dirty="0">
                <a:solidFill>
                  <a:srgbClr val="0070C0"/>
                </a:solidFill>
              </a:rPr>
              <a:t>Personal Wheelchair Budgets </a:t>
            </a:r>
          </a:p>
        </p:txBody>
      </p:sp>
    </p:spTree>
    <p:extLst>
      <p:ext uri="{BB962C8B-B14F-4D97-AF65-F5344CB8AC3E}">
        <p14:creationId xmlns:p14="http://schemas.microsoft.com/office/powerpoint/2010/main" val="24833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25FC1-FE24-4E02-B9A9-2845E5A3AEFD}"/>
              </a:ext>
            </a:extLst>
          </p:cNvPr>
          <p:cNvSpPr>
            <a:spLocks noGrp="1"/>
          </p:cNvSpPr>
          <p:nvPr>
            <p:ph type="title"/>
          </p:nvPr>
        </p:nvSpPr>
        <p:spPr/>
        <p:txBody>
          <a:bodyPr>
            <a:normAutofit/>
          </a:bodyPr>
          <a:lstStyle/>
          <a:p>
            <a:r>
              <a:rPr lang="en-GB" sz="2800" b="1" dirty="0">
                <a:solidFill>
                  <a:srgbClr val="0070C0"/>
                </a:solidFill>
              </a:rPr>
              <a:t>Introduction to PHBs</a:t>
            </a:r>
          </a:p>
        </p:txBody>
      </p:sp>
      <p:sp>
        <p:nvSpPr>
          <p:cNvPr id="4" name="Footer Placeholder 3">
            <a:extLst>
              <a:ext uri="{FF2B5EF4-FFF2-40B4-BE49-F238E27FC236}">
                <a16:creationId xmlns:a16="http://schemas.microsoft.com/office/drawing/2014/main" id="{4FA86496-BD2A-4A3B-B1B1-61686E587DEA}"/>
              </a:ext>
            </a:extLst>
          </p:cNvPr>
          <p:cNvSpPr>
            <a:spLocks noGrp="1"/>
          </p:cNvSpPr>
          <p:nvPr>
            <p:ph type="ftr" sz="quarter" idx="3"/>
          </p:nvPr>
        </p:nvSpPr>
        <p:spPr/>
        <p:txBody>
          <a:bodyPr/>
          <a:lstStyle/>
          <a:p>
            <a:endParaRPr lang="en-US" dirty="0"/>
          </a:p>
        </p:txBody>
      </p:sp>
      <p:sp>
        <p:nvSpPr>
          <p:cNvPr id="6" name="TextBox 5">
            <a:extLst>
              <a:ext uri="{FF2B5EF4-FFF2-40B4-BE49-F238E27FC236}">
                <a16:creationId xmlns:a16="http://schemas.microsoft.com/office/drawing/2014/main" id="{484276E6-52CD-4EB6-B21F-14744DA8FDA9}"/>
              </a:ext>
            </a:extLst>
          </p:cNvPr>
          <p:cNvSpPr txBox="1"/>
          <p:nvPr/>
        </p:nvSpPr>
        <p:spPr>
          <a:xfrm>
            <a:off x="1547812" y="5194756"/>
            <a:ext cx="6048375" cy="369332"/>
          </a:xfrm>
          <a:prstGeom prst="rect">
            <a:avLst/>
          </a:prstGeom>
          <a:noFill/>
        </p:spPr>
        <p:txBody>
          <a:bodyPr wrap="square" rtlCol="0">
            <a:spAutoFit/>
          </a:bodyPr>
          <a:lstStyle/>
          <a:p>
            <a:r>
              <a:rPr lang="en-US" alt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https://www.youtube.com/watch?v=LtlYhaTURBQ</a:t>
            </a:r>
            <a:endParaRPr lang="en-US" altLang="en-US" dirty="0">
              <a:solidFill>
                <a:srgbClr val="0070C0"/>
              </a:solidFill>
              <a:latin typeface="Arial" panose="020B0604020202020204" pitchFamily="34" charset="0"/>
              <a:cs typeface="Arial" panose="020B0604020202020204" pitchFamily="34" charset="0"/>
            </a:endParaRPr>
          </a:p>
        </p:txBody>
      </p:sp>
      <p:pic>
        <p:nvPicPr>
          <p:cNvPr id="2" name="Picture 1">
            <a:hlinkClick r:id="rId3"/>
            <a:extLst>
              <a:ext uri="{FF2B5EF4-FFF2-40B4-BE49-F238E27FC236}">
                <a16:creationId xmlns:a16="http://schemas.microsoft.com/office/drawing/2014/main" id="{92AD1928-1402-4FFF-8E53-0CC736A11A7F}"/>
              </a:ext>
            </a:extLst>
          </p:cNvPr>
          <p:cNvPicPr>
            <a:picLocks noChangeAspect="1"/>
          </p:cNvPicPr>
          <p:nvPr/>
        </p:nvPicPr>
        <p:blipFill>
          <a:blip r:embed="rId4"/>
          <a:stretch>
            <a:fillRect/>
          </a:stretch>
        </p:blipFill>
        <p:spPr>
          <a:xfrm>
            <a:off x="1234746" y="1713413"/>
            <a:ext cx="5919481" cy="3096668"/>
          </a:xfrm>
          <a:prstGeom prst="rect">
            <a:avLst/>
          </a:prstGeom>
        </p:spPr>
      </p:pic>
    </p:spTree>
    <p:extLst>
      <p:ext uri="{BB962C8B-B14F-4D97-AF65-F5344CB8AC3E}">
        <p14:creationId xmlns:p14="http://schemas.microsoft.com/office/powerpoint/2010/main" val="1359029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49559" y="1413685"/>
            <a:ext cx="7644881" cy="1501820"/>
          </a:xfrm>
        </p:spPr>
        <p:txBody>
          <a:bodyPr/>
          <a:lstStyle/>
          <a:p>
            <a:r>
              <a:rPr lang="en-GB" sz="7200" dirty="0"/>
              <a:t>Legislation, regulations and guidance</a:t>
            </a:r>
          </a:p>
        </p:txBody>
      </p:sp>
    </p:spTree>
    <p:extLst>
      <p:ext uri="{BB962C8B-B14F-4D97-AF65-F5344CB8AC3E}">
        <p14:creationId xmlns:p14="http://schemas.microsoft.com/office/powerpoint/2010/main" val="863634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25</a:t>
            </a:fld>
            <a:endParaRPr lang="en-US" dirty="0"/>
          </a:p>
        </p:txBody>
      </p:sp>
      <p:sp>
        <p:nvSpPr>
          <p:cNvPr id="5" name="Title 1"/>
          <p:cNvSpPr>
            <a:spLocks noGrp="1"/>
          </p:cNvSpPr>
          <p:nvPr>
            <p:ph type="title"/>
          </p:nvPr>
        </p:nvSpPr>
        <p:spPr>
          <a:xfrm>
            <a:off x="457201" y="466123"/>
            <a:ext cx="7356815" cy="753078"/>
          </a:xfrm>
        </p:spPr>
        <p:txBody>
          <a:bodyPr>
            <a:noAutofit/>
          </a:bodyPr>
          <a:lstStyle/>
          <a:p>
            <a:r>
              <a:rPr lang="en-US" sz="2800" dirty="0"/>
              <a:t>Legal Rights to Have a PHB:</a:t>
            </a:r>
            <a:br>
              <a:rPr lang="en-US" sz="2800" dirty="0"/>
            </a:br>
            <a:endParaRPr lang="en-US" sz="2800" b="0" dirty="0"/>
          </a:p>
        </p:txBody>
      </p:sp>
      <p:sp>
        <p:nvSpPr>
          <p:cNvPr id="6" name="Content Placeholder 1"/>
          <p:cNvSpPr>
            <a:spLocks noGrp="1"/>
          </p:cNvSpPr>
          <p:nvPr>
            <p:ph idx="1"/>
          </p:nvPr>
        </p:nvSpPr>
        <p:spPr>
          <a:xfrm>
            <a:off x="504498" y="1219201"/>
            <a:ext cx="7841707" cy="4535251"/>
          </a:xfrm>
        </p:spPr>
        <p:txBody>
          <a:bodyPr>
            <a:normAutofit fontScale="85000" lnSpcReduction="20000"/>
          </a:bodyPr>
          <a:lstStyle/>
          <a:p>
            <a:pPr marL="0" indent="0">
              <a:buNone/>
            </a:pPr>
            <a:r>
              <a:rPr lang="en-US" dirty="0">
                <a:solidFill>
                  <a:srgbClr val="0070C0"/>
                </a:solidFill>
              </a:rPr>
              <a:t>NHS continuing healthcare &amp;</a:t>
            </a:r>
            <a:br>
              <a:rPr lang="en-US" dirty="0">
                <a:solidFill>
                  <a:srgbClr val="0070C0"/>
                </a:solidFill>
              </a:rPr>
            </a:br>
            <a:r>
              <a:rPr lang="en-US" dirty="0">
                <a:solidFill>
                  <a:srgbClr val="0070C0"/>
                </a:solidFill>
              </a:rPr>
              <a:t>children and young people’s continuing care</a:t>
            </a:r>
            <a:endParaRPr lang="en-GB" b="1" dirty="0">
              <a:solidFill>
                <a:srgbClr val="0070C0"/>
              </a:solidFill>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From 1</a:t>
            </a:r>
            <a:r>
              <a:rPr lang="en-GB" sz="1800" baseline="30000" dirty="0">
                <a:latin typeface="Arial" panose="020B0604020202020204" pitchFamily="34" charset="0"/>
                <a:cs typeface="Arial" panose="020B0604020202020204" pitchFamily="34" charset="0"/>
              </a:rPr>
              <a:t>st</a:t>
            </a:r>
            <a:r>
              <a:rPr lang="en-GB" sz="1800" dirty="0">
                <a:latin typeface="Arial" panose="020B0604020202020204" pitchFamily="34" charset="0"/>
                <a:cs typeface="Arial" panose="020B0604020202020204" pitchFamily="34" charset="0"/>
              </a:rPr>
              <a:t> October 2014 (amendment)</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dirty="0">
                <a:solidFill>
                  <a:srgbClr val="0070C0"/>
                </a:solidFill>
                <a:latin typeface="Arial" panose="020B0604020202020204" pitchFamily="34" charset="0"/>
                <a:cs typeface="Arial" panose="020B0604020202020204" pitchFamily="34" charset="0"/>
              </a:rPr>
              <a:t>People eligible for a NHS Wheelchair</a:t>
            </a:r>
          </a:p>
          <a:p>
            <a:pPr marL="0" indent="0">
              <a:buNone/>
            </a:pPr>
            <a:r>
              <a:rPr lang="en-GB" sz="1800" dirty="0">
                <a:latin typeface="Arial" panose="020B0604020202020204" pitchFamily="34" charset="0"/>
                <a:cs typeface="Arial" panose="020B0604020202020204" pitchFamily="34" charset="0"/>
              </a:rPr>
              <a:t>From 2</a:t>
            </a:r>
            <a:r>
              <a:rPr lang="en-GB" sz="1800" baseline="30000" dirty="0">
                <a:latin typeface="Arial" panose="020B0604020202020204" pitchFamily="34" charset="0"/>
                <a:cs typeface="Arial" panose="020B0604020202020204" pitchFamily="34" charset="0"/>
              </a:rPr>
              <a:t>nd</a:t>
            </a:r>
            <a:r>
              <a:rPr lang="en-GB" sz="1800" dirty="0">
                <a:latin typeface="Arial" panose="020B0604020202020204" pitchFamily="34" charset="0"/>
                <a:cs typeface="Arial" panose="020B0604020202020204" pitchFamily="34" charset="0"/>
              </a:rPr>
              <a:t> December 2019</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dirty="0">
                <a:solidFill>
                  <a:srgbClr val="0070C0"/>
                </a:solidFill>
                <a:latin typeface="Arial" panose="020B0604020202020204" pitchFamily="34" charset="0"/>
                <a:cs typeface="Arial" panose="020B0604020202020204" pitchFamily="34" charset="0"/>
              </a:rPr>
              <a:t>People eligible for s117 Aftercare Funding</a:t>
            </a:r>
          </a:p>
          <a:p>
            <a:pPr marL="0" indent="0">
              <a:buNone/>
            </a:pPr>
            <a:r>
              <a:rPr lang="en-GB" sz="1900" dirty="0">
                <a:latin typeface="Arial" panose="020B0604020202020204" pitchFamily="34" charset="0"/>
                <a:cs typeface="Arial" panose="020B0604020202020204" pitchFamily="34" charset="0"/>
              </a:rPr>
              <a:t>From 2</a:t>
            </a:r>
            <a:r>
              <a:rPr lang="en-GB" sz="1900" baseline="30000" dirty="0">
                <a:latin typeface="Arial" panose="020B0604020202020204" pitchFamily="34" charset="0"/>
                <a:cs typeface="Arial" panose="020B0604020202020204" pitchFamily="34" charset="0"/>
              </a:rPr>
              <a:t>nd</a:t>
            </a:r>
            <a:r>
              <a:rPr lang="en-GB" sz="1900" dirty="0">
                <a:latin typeface="Arial" panose="020B0604020202020204" pitchFamily="34" charset="0"/>
                <a:cs typeface="Arial" panose="020B0604020202020204" pitchFamily="34" charset="0"/>
              </a:rPr>
              <a:t> December 2019</a:t>
            </a:r>
          </a:p>
          <a:p>
            <a:pPr marL="0" indent="0">
              <a:buNone/>
            </a:pPr>
            <a:endParaRPr lang="en-GB" sz="1900"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 relevant body is required to grant a personal health budget to a person who meets the above criteria and requests one, unless it is not appropriate in the circumstances. This means these people have the </a:t>
            </a:r>
            <a:r>
              <a:rPr lang="en-GB" b="1" dirty="0">
                <a:latin typeface="Arial" panose="020B0604020202020204" pitchFamily="34" charset="0"/>
                <a:cs typeface="Arial" panose="020B0604020202020204" pitchFamily="34" charset="0"/>
              </a:rPr>
              <a:t>‘right to have’</a:t>
            </a:r>
            <a:r>
              <a:rPr lang="en-GB" dirty="0">
                <a:latin typeface="Arial" panose="020B0604020202020204" pitchFamily="34" charset="0"/>
                <a:cs typeface="Arial" panose="020B0604020202020204" pitchFamily="34" charset="0"/>
              </a:rPr>
              <a:t> a personal health budget.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Everyone has the right to </a:t>
            </a:r>
            <a:r>
              <a:rPr lang="en-GB" b="1" dirty="0">
                <a:latin typeface="Arial" panose="020B0604020202020204" pitchFamily="34" charset="0"/>
                <a:cs typeface="Arial" panose="020B0604020202020204" pitchFamily="34" charset="0"/>
              </a:rPr>
              <a:t>ask</a:t>
            </a:r>
            <a:r>
              <a:rPr lang="en-GB" dirty="0">
                <a:latin typeface="Arial" panose="020B0604020202020204" pitchFamily="34" charset="0"/>
                <a:cs typeface="Arial" panose="020B0604020202020204" pitchFamily="34" charset="0"/>
              </a:rPr>
              <a:t> for a PHB</a:t>
            </a:r>
          </a:p>
          <a:p>
            <a:endParaRPr lang="en-GB" dirty="0"/>
          </a:p>
        </p:txBody>
      </p:sp>
    </p:spTree>
    <p:extLst>
      <p:ext uri="{BB962C8B-B14F-4D97-AF65-F5344CB8AC3E}">
        <p14:creationId xmlns:p14="http://schemas.microsoft.com/office/powerpoint/2010/main" val="847385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3DA2A-6920-4871-A2F5-2763894852CC}"/>
              </a:ext>
            </a:extLst>
          </p:cNvPr>
          <p:cNvSpPr>
            <a:spLocks noGrp="1"/>
          </p:cNvSpPr>
          <p:nvPr>
            <p:ph type="title"/>
          </p:nvPr>
        </p:nvSpPr>
        <p:spPr/>
        <p:txBody>
          <a:bodyPr/>
          <a:lstStyle/>
          <a:p>
            <a:r>
              <a:rPr lang="en-US" dirty="0"/>
              <a:t>Diversification of PHBs</a:t>
            </a:r>
            <a:endParaRPr lang="en-GB" dirty="0"/>
          </a:p>
        </p:txBody>
      </p:sp>
      <p:sp>
        <p:nvSpPr>
          <p:cNvPr id="4" name="Footer Placeholder 3">
            <a:extLst>
              <a:ext uri="{FF2B5EF4-FFF2-40B4-BE49-F238E27FC236}">
                <a16:creationId xmlns:a16="http://schemas.microsoft.com/office/drawing/2014/main" id="{7A1F9362-6F9D-420D-9E01-AE4762E36AEE}"/>
              </a:ext>
            </a:extLst>
          </p:cNvPr>
          <p:cNvSpPr>
            <a:spLocks noGrp="1"/>
          </p:cNvSpPr>
          <p:nvPr>
            <p:ph type="ftr" sz="quarter" idx="3"/>
          </p:nvPr>
        </p:nvSpPr>
        <p:spPr/>
        <p:txBody>
          <a:bodyPr/>
          <a:lstStyle/>
          <a:p>
            <a:endParaRPr lang="en-US" dirty="0"/>
          </a:p>
        </p:txBody>
      </p:sp>
      <p:graphicFrame>
        <p:nvGraphicFramePr>
          <p:cNvPr id="5" name="Content Placeholder 4">
            <a:extLst>
              <a:ext uri="{FF2B5EF4-FFF2-40B4-BE49-F238E27FC236}">
                <a16:creationId xmlns:a16="http://schemas.microsoft.com/office/drawing/2014/main" id="{0F8645E5-CFC0-43D3-B2E4-52DEBF3619BD}"/>
              </a:ext>
            </a:extLst>
          </p:cNvPr>
          <p:cNvGraphicFramePr>
            <a:graphicFrameLocks/>
          </p:cNvGraphicFramePr>
          <p:nvPr/>
        </p:nvGraphicFramePr>
        <p:xfrm>
          <a:off x="666976" y="1700808"/>
          <a:ext cx="7848872" cy="3844240"/>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tblGrid>
              <a:tr h="1728192">
                <a:tc>
                  <a:txBody>
                    <a:bodyPr/>
                    <a:lstStyle/>
                    <a:p>
                      <a:pPr algn="ctr"/>
                      <a:endParaRPr lang="en-GB" sz="1600" b="1" dirty="0">
                        <a:solidFill>
                          <a:schemeClr val="bg1"/>
                        </a:solidFill>
                      </a:endParaRPr>
                    </a:p>
                    <a:p>
                      <a:pPr algn="ctr"/>
                      <a:r>
                        <a:rPr lang="en-GB" sz="1600" b="1" dirty="0">
                          <a:solidFill>
                            <a:schemeClr val="bg1"/>
                          </a:solidFill>
                        </a:rPr>
                        <a:t>Continuing Health Care </a:t>
                      </a:r>
                    </a:p>
                    <a:p>
                      <a:pPr algn="ctr"/>
                      <a:r>
                        <a:rPr lang="en-GB" sz="1600" b="1" dirty="0">
                          <a:solidFill>
                            <a:schemeClr val="bg1"/>
                          </a:solidFill>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Children’s Continuing Care </a:t>
                      </a:r>
                    </a:p>
                    <a:p>
                      <a:pPr algn="ctr"/>
                      <a:endParaRPr lang="en-GB" sz="1600" b="1" dirty="0">
                        <a:solidFill>
                          <a:schemeClr val="bg1"/>
                        </a:solidFill>
                      </a:endParaRPr>
                    </a:p>
                  </a:txBody>
                  <a:tcPr>
                    <a:solidFill>
                      <a:schemeClr val="accent1"/>
                    </a:solidFill>
                  </a:tcPr>
                </a:tc>
                <a:tc>
                  <a:txBody>
                    <a:bodyPr/>
                    <a:lstStyle/>
                    <a:p>
                      <a:pPr algn="ctr"/>
                      <a:endParaRPr lang="en-GB" sz="1600" b="1" dirty="0">
                        <a:solidFill>
                          <a:schemeClr val="bg1"/>
                        </a:solidFill>
                      </a:endParaRPr>
                    </a:p>
                    <a:p>
                      <a:pPr algn="ctr"/>
                      <a:endParaRPr lang="en-GB" sz="1600" b="1" dirty="0">
                        <a:solidFill>
                          <a:schemeClr val="bg1"/>
                        </a:solidFill>
                      </a:endParaRPr>
                    </a:p>
                    <a:p>
                      <a:pPr algn="ctr"/>
                      <a:r>
                        <a:rPr lang="en-GB" sz="1600" b="1" dirty="0">
                          <a:solidFill>
                            <a:schemeClr val="tx1"/>
                          </a:solidFill>
                        </a:rPr>
                        <a:t>Mental Health</a:t>
                      </a:r>
                    </a:p>
                    <a:p>
                      <a:pPr algn="ctr"/>
                      <a:r>
                        <a:rPr lang="en-GB" sz="1600" b="1" dirty="0">
                          <a:solidFill>
                            <a:schemeClr val="tx1"/>
                          </a:solidFill>
                        </a:rPr>
                        <a:t>including S117</a:t>
                      </a:r>
                    </a:p>
                  </a:txBody>
                  <a:tcPr>
                    <a:solidFill>
                      <a:schemeClr val="accent3">
                        <a:lumMod val="40000"/>
                        <a:lumOff val="60000"/>
                      </a:schemeClr>
                    </a:solidFill>
                  </a:tcPr>
                </a:tc>
                <a:tc>
                  <a:txBody>
                    <a:bodyPr/>
                    <a:lstStyle/>
                    <a:p>
                      <a:pPr algn="ctr"/>
                      <a:endParaRPr lang="en-GB" sz="1600" dirty="0"/>
                    </a:p>
                    <a:p>
                      <a:pPr algn="ctr"/>
                      <a:endParaRPr lang="en-GB" sz="1600" b="1" dirty="0">
                        <a:solidFill>
                          <a:schemeClr val="bg1"/>
                        </a:solidFill>
                      </a:endParaRPr>
                    </a:p>
                    <a:p>
                      <a:pPr algn="ctr"/>
                      <a:r>
                        <a:rPr lang="en-GB" sz="1600" b="1" dirty="0">
                          <a:solidFill>
                            <a:schemeClr val="bg1"/>
                          </a:solidFill>
                        </a:rPr>
                        <a:t>Choice in End</a:t>
                      </a:r>
                      <a:r>
                        <a:rPr lang="en-GB" sz="1600" b="1" baseline="0" dirty="0">
                          <a:solidFill>
                            <a:schemeClr val="bg1"/>
                          </a:solidFill>
                        </a:rPr>
                        <a:t> of Life Care</a:t>
                      </a:r>
                      <a:endParaRPr lang="en-GB" sz="1600" b="1" dirty="0">
                        <a:solidFill>
                          <a:schemeClr val="bg1"/>
                        </a:solidFill>
                      </a:endParaRPr>
                    </a:p>
                  </a:txBody>
                  <a:tcPr>
                    <a:solidFill>
                      <a:schemeClr val="tx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endParaRPr>
                    </a:p>
                    <a:p>
                      <a:pPr algn="ctr"/>
                      <a:r>
                        <a:rPr lang="en-GB" sz="1600" b="1" dirty="0">
                          <a:solidFill>
                            <a:schemeClr val="bg1"/>
                          </a:solidFill>
                        </a:rPr>
                        <a:t>High Intensity Users </a:t>
                      </a:r>
                    </a:p>
                  </a:txBody>
                  <a:tcP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Wheelchairs and other specialist equipment</a:t>
                      </a:r>
                    </a:p>
                    <a:p>
                      <a:pPr algn="ctr"/>
                      <a:endParaRPr lang="en-GB" sz="1600" b="1" dirty="0">
                        <a:solidFill>
                          <a:schemeClr val="bg1"/>
                        </a:solidFill>
                      </a:endParaRPr>
                    </a:p>
                  </a:txBody>
                  <a:tcPr>
                    <a:solidFill>
                      <a:schemeClr val="accent3">
                        <a:lumMod val="40000"/>
                        <a:lumOff val="60000"/>
                      </a:schemeClr>
                    </a:solidFill>
                  </a:tcPr>
                </a:tc>
                <a:extLst>
                  <a:ext uri="{0D108BD9-81ED-4DB2-BD59-A6C34878D82A}">
                    <a16:rowId xmlns:a16="http://schemas.microsoft.com/office/drawing/2014/main" val="10000"/>
                  </a:ext>
                </a:extLst>
              </a:tr>
              <a:tr h="1802080">
                <a:tc>
                  <a:txBody>
                    <a:bodyPr/>
                    <a:lstStyle/>
                    <a:p>
                      <a:pPr algn="ctr"/>
                      <a:endParaRPr lang="en-GB" sz="1600" b="1" dirty="0">
                        <a:solidFill>
                          <a:schemeClr val="bg1"/>
                        </a:solidFill>
                      </a:endParaRPr>
                    </a:p>
                    <a:p>
                      <a:pPr algn="ctr"/>
                      <a:endParaRPr lang="en-GB" sz="1600" b="1" dirty="0">
                        <a:solidFill>
                          <a:schemeClr val="bg1"/>
                        </a:solidFill>
                      </a:endParaRPr>
                    </a:p>
                    <a:p>
                      <a:pPr algn="ctr"/>
                      <a:r>
                        <a:rPr lang="en-GB" sz="1600" b="1" dirty="0">
                          <a:solidFill>
                            <a:schemeClr val="bg1"/>
                          </a:solidFill>
                        </a:rPr>
                        <a:t>Renal Transport</a:t>
                      </a:r>
                    </a:p>
                  </a:txBody>
                  <a:tcPr>
                    <a:solidFill>
                      <a:schemeClr val="tx2">
                        <a:lumMod val="60000"/>
                        <a:lumOff val="40000"/>
                      </a:schemeClr>
                    </a:solidFill>
                  </a:tcPr>
                </a:tc>
                <a:tc>
                  <a:txBody>
                    <a:bodyPr/>
                    <a:lstStyle/>
                    <a:p>
                      <a:pPr algn="ctr"/>
                      <a:endParaRPr lang="en-GB" sz="1600" b="1" dirty="0">
                        <a:solidFill>
                          <a:schemeClr val="bg1"/>
                        </a:solidFill>
                      </a:endParaRPr>
                    </a:p>
                    <a:p>
                      <a:pPr algn="ctr"/>
                      <a:endParaRPr lang="en-GB" sz="1600" b="1" dirty="0">
                        <a:solidFill>
                          <a:schemeClr val="bg1"/>
                        </a:solidFill>
                      </a:endParaRPr>
                    </a:p>
                    <a:p>
                      <a:pPr algn="ctr"/>
                      <a:r>
                        <a:rPr lang="en-GB" sz="1600" b="1" dirty="0">
                          <a:solidFill>
                            <a:schemeClr val="bg1"/>
                          </a:solidFill>
                        </a:rPr>
                        <a:t>Neurological disability</a:t>
                      </a:r>
                    </a:p>
                  </a:txBody>
                  <a:tcPr>
                    <a:solidFill>
                      <a:schemeClr val="accent1"/>
                    </a:solidFill>
                  </a:tcPr>
                </a:tc>
                <a:tc>
                  <a:txBody>
                    <a:bodyPr/>
                    <a:lstStyle/>
                    <a:p>
                      <a:pPr algn="ctr"/>
                      <a:endParaRPr lang="en-GB" sz="1600" b="1" dirty="0">
                        <a:solidFill>
                          <a:schemeClr val="bg1"/>
                        </a:solidFill>
                      </a:endParaRPr>
                    </a:p>
                    <a:p>
                      <a:pPr algn="ctr"/>
                      <a:endParaRPr lang="en-GB" sz="1600" b="1" dirty="0">
                        <a:solidFill>
                          <a:schemeClr val="bg1"/>
                        </a:solidFill>
                      </a:endParaRPr>
                    </a:p>
                    <a:p>
                      <a:pPr algn="ctr"/>
                      <a:r>
                        <a:rPr lang="en-GB" sz="1600" b="1" dirty="0">
                          <a:solidFill>
                            <a:schemeClr val="tx1"/>
                          </a:solidFill>
                        </a:rPr>
                        <a:t>People with a learning disability</a:t>
                      </a:r>
                    </a:p>
                  </a:txBody>
                  <a:tcPr>
                    <a:solidFill>
                      <a:schemeClr val="accent3">
                        <a:lumMod val="40000"/>
                        <a:lumOff val="60000"/>
                      </a:schemeClr>
                    </a:solidFill>
                  </a:tcPr>
                </a:tc>
                <a:tc>
                  <a:txBody>
                    <a:bodyPr/>
                    <a:lstStyle/>
                    <a:p>
                      <a:pPr algn="ctr"/>
                      <a:endParaRPr lang="en-GB" sz="1600" b="1" dirty="0">
                        <a:solidFill>
                          <a:schemeClr val="bg1"/>
                        </a:solidFill>
                      </a:endParaRPr>
                    </a:p>
                    <a:p>
                      <a:pPr algn="ctr"/>
                      <a:endParaRPr lang="en-GB" sz="1600" b="1" dirty="0">
                        <a:solidFill>
                          <a:schemeClr val="bg1"/>
                        </a:solidFill>
                      </a:endParaRPr>
                    </a:p>
                    <a:p>
                      <a:pPr algn="ctr"/>
                      <a:r>
                        <a:rPr lang="en-GB" sz="1600" b="1" dirty="0">
                          <a:solidFill>
                            <a:schemeClr val="bg1"/>
                          </a:solidFill>
                        </a:rPr>
                        <a:t>Integrated</a:t>
                      </a:r>
                      <a:r>
                        <a:rPr lang="en-GB" sz="1600" b="1" baseline="0" dirty="0">
                          <a:solidFill>
                            <a:schemeClr val="bg1"/>
                          </a:solidFill>
                        </a:rPr>
                        <a:t> Budgets</a:t>
                      </a:r>
                      <a:endParaRPr lang="en-GB" sz="1600" b="1" dirty="0">
                        <a:solidFill>
                          <a:schemeClr val="bg1"/>
                        </a:solidFill>
                      </a:endParaRPr>
                    </a:p>
                  </a:txBody>
                  <a:tcPr>
                    <a:solidFill>
                      <a:schemeClr val="tx2">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Veterans</a:t>
                      </a:r>
                    </a:p>
                    <a:p>
                      <a:pPr algn="ctr"/>
                      <a:endParaRPr lang="en-GB" sz="1600" b="1" dirty="0">
                        <a:solidFill>
                          <a:schemeClr val="bg1"/>
                        </a:solidFill>
                      </a:endParaRPr>
                    </a:p>
                  </a:txBody>
                  <a:tcPr>
                    <a:solidFill>
                      <a:schemeClr val="accent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0352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1371"/>
            <a:ext cx="7841707" cy="3950736"/>
          </a:xfrm>
        </p:spPr>
        <p:txBody>
          <a:bodyPr>
            <a:normAutofit/>
          </a:bodyPr>
          <a:lstStyle/>
          <a:p>
            <a:pPr marL="0" indent="0">
              <a:buNone/>
            </a:pPr>
            <a:r>
              <a:rPr lang="en-GB" dirty="0"/>
              <a:t>A letter from NHS England to CCGs (1</a:t>
            </a:r>
            <a:r>
              <a:rPr lang="en-GB" baseline="30000" dirty="0"/>
              <a:t>st</a:t>
            </a:r>
            <a:r>
              <a:rPr lang="en-GB" dirty="0"/>
              <a:t> May 2018) set the expectation that PHBs will become the default/standard operating model for NHS CHC home care packages by April 2019. </a:t>
            </a:r>
          </a:p>
          <a:p>
            <a:endParaRPr lang="en-GB" dirty="0"/>
          </a:p>
          <a:p>
            <a:pPr marL="0" indent="0">
              <a:buNone/>
            </a:pPr>
            <a:endParaRPr lang="en-GB" b="1"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27</a:t>
            </a:fld>
            <a:endParaRPr lang="en-US" dirty="0"/>
          </a:p>
        </p:txBody>
      </p:sp>
      <p:sp>
        <p:nvSpPr>
          <p:cNvPr id="4" name="Title 3"/>
          <p:cNvSpPr>
            <a:spLocks noGrp="1"/>
          </p:cNvSpPr>
          <p:nvPr>
            <p:ph type="title"/>
          </p:nvPr>
        </p:nvSpPr>
        <p:spPr/>
        <p:txBody>
          <a:bodyPr>
            <a:noAutofit/>
          </a:bodyPr>
          <a:lstStyle/>
          <a:p>
            <a:r>
              <a:rPr lang="en-GB" sz="2800" dirty="0">
                <a:solidFill>
                  <a:srgbClr val="0070C0"/>
                </a:solidFill>
              </a:rPr>
              <a:t>Default PHBs for NHS CHC home care packages</a:t>
            </a:r>
          </a:p>
        </p:txBody>
      </p:sp>
    </p:spTree>
    <p:extLst>
      <p:ext uri="{BB962C8B-B14F-4D97-AF65-F5344CB8AC3E}">
        <p14:creationId xmlns:p14="http://schemas.microsoft.com/office/powerpoint/2010/main" val="326087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FCF0C5-55CC-4CED-A421-E6CAD1F664D4}"/>
              </a:ext>
            </a:extLst>
          </p:cNvPr>
          <p:cNvSpPr>
            <a:spLocks noGrp="1"/>
          </p:cNvSpPr>
          <p:nvPr>
            <p:ph sz="quarter" idx="10"/>
          </p:nvPr>
        </p:nvSpPr>
        <p:spPr>
          <a:xfrm>
            <a:off x="331617" y="1863637"/>
            <a:ext cx="7737674" cy="3487878"/>
          </a:xfrm>
        </p:spPr>
        <p:txBody>
          <a:bodyPr>
            <a:normAutofit/>
          </a:bodyPr>
          <a:lstStyle/>
          <a:p>
            <a:pPr marL="628650" lvl="1"/>
            <a:endParaRPr lang="en-GB" sz="1800" dirty="0">
              <a:hlinkClick r:id="rId3"/>
            </a:endParaRPr>
          </a:p>
          <a:p>
            <a:pPr marL="628650" lvl="1"/>
            <a:r>
              <a:rPr lang="en-GB" sz="2400" dirty="0">
                <a:hlinkClick r:id="rId4"/>
              </a:rPr>
              <a:t>Direct Payments in Healthcare Regulations</a:t>
            </a:r>
            <a:r>
              <a:rPr lang="en-GB" sz="2400" dirty="0"/>
              <a:t> </a:t>
            </a:r>
          </a:p>
          <a:p>
            <a:pPr marL="342900" lvl="1" indent="0">
              <a:buNone/>
            </a:pPr>
            <a:endParaRPr lang="en-GB" sz="2400" dirty="0">
              <a:hlinkClick r:id="rId3"/>
            </a:endParaRPr>
          </a:p>
          <a:p>
            <a:pPr marL="628650" lvl="1"/>
            <a:r>
              <a:rPr lang="en-GB" sz="2400" dirty="0">
                <a:hlinkClick r:id="rId3"/>
              </a:rPr>
              <a:t>Direct Payments and Healthcare Guidance </a:t>
            </a:r>
            <a:endParaRPr lang="en-GB" sz="2400" dirty="0"/>
          </a:p>
          <a:p>
            <a:pPr marL="342900" lvl="1" indent="0">
              <a:buNone/>
            </a:pPr>
            <a:endParaRPr lang="en-GB" sz="2400" dirty="0"/>
          </a:p>
          <a:p>
            <a:pPr marL="628650" lvl="1"/>
            <a:r>
              <a:rPr lang="en-GB" sz="2400" dirty="0">
                <a:hlinkClick r:id="rId5"/>
              </a:rPr>
              <a:t>Right to Have Guidance</a:t>
            </a:r>
            <a:r>
              <a:rPr lang="en-GB" sz="2400" dirty="0"/>
              <a:t> </a:t>
            </a:r>
          </a:p>
        </p:txBody>
      </p:sp>
      <p:sp>
        <p:nvSpPr>
          <p:cNvPr id="3" name="Title 2">
            <a:extLst>
              <a:ext uri="{FF2B5EF4-FFF2-40B4-BE49-F238E27FC236}">
                <a16:creationId xmlns:a16="http://schemas.microsoft.com/office/drawing/2014/main" id="{BCE5D53B-F7C1-4DFA-8373-3F003E737673}"/>
              </a:ext>
            </a:extLst>
          </p:cNvPr>
          <p:cNvSpPr>
            <a:spLocks noGrp="1"/>
          </p:cNvSpPr>
          <p:nvPr>
            <p:ph type="title"/>
          </p:nvPr>
        </p:nvSpPr>
        <p:spPr>
          <a:xfrm>
            <a:off x="465181" y="873202"/>
            <a:ext cx="6567055" cy="611649"/>
          </a:xfrm>
        </p:spPr>
        <p:txBody>
          <a:bodyPr>
            <a:noAutofit/>
          </a:bodyPr>
          <a:lstStyle/>
          <a:p>
            <a:pPr lvl="0"/>
            <a:r>
              <a:rPr lang="en-GB" sz="2800" b="1" dirty="0"/>
              <a:t>Guidance on the Delivery of Personal Health Budgets.</a:t>
            </a:r>
            <a:br>
              <a:rPr lang="en-GB" sz="2800" b="1" dirty="0"/>
            </a:br>
            <a:r>
              <a:rPr lang="en-GB" sz="2800" b="1" dirty="0"/>
              <a:t> </a:t>
            </a:r>
            <a:br>
              <a:rPr lang="en-GB" sz="2800" b="1" dirty="0"/>
            </a:br>
            <a:endParaRPr lang="en-GB" sz="2800" b="1" dirty="0"/>
          </a:p>
        </p:txBody>
      </p:sp>
    </p:spTree>
    <p:extLst>
      <p:ext uri="{BB962C8B-B14F-4D97-AF65-F5344CB8AC3E}">
        <p14:creationId xmlns:p14="http://schemas.microsoft.com/office/powerpoint/2010/main" val="216219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495" y="2499826"/>
            <a:ext cx="6855416" cy="1501820"/>
          </a:xfrm>
        </p:spPr>
        <p:txBody>
          <a:bodyPr/>
          <a:lstStyle/>
          <a:p>
            <a:pPr algn="r"/>
            <a:r>
              <a:rPr lang="en-GB" sz="6000" dirty="0"/>
              <a:t>Any Questions?</a:t>
            </a:r>
          </a:p>
        </p:txBody>
      </p:sp>
    </p:spTree>
    <p:extLst>
      <p:ext uri="{BB962C8B-B14F-4D97-AF65-F5344CB8AC3E}">
        <p14:creationId xmlns:p14="http://schemas.microsoft.com/office/powerpoint/2010/main" val="288999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744" y="1276789"/>
            <a:ext cx="6897749" cy="1501820"/>
          </a:xfrm>
        </p:spPr>
        <p:txBody>
          <a:bodyPr/>
          <a:lstStyle/>
          <a:p>
            <a:r>
              <a:rPr lang="en-GB" sz="7200" dirty="0"/>
              <a:t>What is  personalised Care?</a:t>
            </a:r>
            <a:br>
              <a:rPr lang="en-GB" dirty="0"/>
            </a:br>
            <a:endParaRPr lang="en-GB" dirty="0"/>
          </a:p>
        </p:txBody>
      </p:sp>
    </p:spTree>
    <p:extLst>
      <p:ext uri="{BB962C8B-B14F-4D97-AF65-F5344CB8AC3E}">
        <p14:creationId xmlns:p14="http://schemas.microsoft.com/office/powerpoint/2010/main" val="70143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7200" dirty="0"/>
              <a:t>Technical aspects – end to end process</a:t>
            </a:r>
          </a:p>
        </p:txBody>
      </p:sp>
    </p:spTree>
    <p:extLst>
      <p:ext uri="{BB962C8B-B14F-4D97-AF65-F5344CB8AC3E}">
        <p14:creationId xmlns:p14="http://schemas.microsoft.com/office/powerpoint/2010/main" val="859938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C:\Users\Smriti Singh\Downloads\PHBStepsWebWo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544513"/>
            <a:ext cx="6530975"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62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a:t>Step 1 -</a:t>
            </a:r>
            <a:br>
              <a:rPr lang="en-GB" sz="5400" dirty="0"/>
            </a:br>
            <a:r>
              <a:rPr lang="en-GB" sz="5400" dirty="0"/>
              <a:t>Making Contact and Getting Clear Information</a:t>
            </a:r>
          </a:p>
        </p:txBody>
      </p:sp>
    </p:spTree>
    <p:extLst>
      <p:ext uri="{BB962C8B-B14F-4D97-AF65-F5344CB8AC3E}">
        <p14:creationId xmlns:p14="http://schemas.microsoft.com/office/powerpoint/2010/main" val="167924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57175" indent="-257175" defTabSz="342900">
              <a:buClr>
                <a:srgbClr val="0072C6"/>
              </a:buClr>
            </a:pPr>
            <a:r>
              <a:rPr lang="en-US" altLang="en-US" sz="2800" dirty="0">
                <a:solidFill>
                  <a:prstClr val="black"/>
                </a:solidFill>
              </a:rPr>
              <a:t>Staff should be confident to explain what a PHB is</a:t>
            </a:r>
          </a:p>
          <a:p>
            <a:pPr marL="257175" indent="-257175" defTabSz="342900">
              <a:buClr>
                <a:srgbClr val="0072C6"/>
              </a:buClr>
            </a:pPr>
            <a:r>
              <a:rPr lang="en-US" altLang="en-US" sz="2800" dirty="0">
                <a:solidFill>
                  <a:prstClr val="black"/>
                </a:solidFill>
              </a:rPr>
              <a:t>The CCGs Local Offer should be clear and transparent?</a:t>
            </a:r>
          </a:p>
          <a:p>
            <a:pPr marL="257175" indent="-257175" defTabSz="342900">
              <a:buClr>
                <a:srgbClr val="0072C6"/>
              </a:buClr>
            </a:pPr>
            <a:r>
              <a:rPr lang="en-US" altLang="en-US" sz="2800" dirty="0">
                <a:solidFill>
                  <a:prstClr val="black"/>
                </a:solidFill>
              </a:rPr>
              <a:t>Information about PHBs should be available in a variety of formats</a:t>
            </a:r>
          </a:p>
          <a:p>
            <a:pPr marL="257175" indent="-257175" defTabSz="342900">
              <a:buClr>
                <a:srgbClr val="0072C6"/>
              </a:buClr>
            </a:pPr>
            <a:r>
              <a:rPr lang="en-US" altLang="en-US" sz="2800" dirty="0">
                <a:solidFill>
                  <a:prstClr val="black"/>
                </a:solidFill>
              </a:rPr>
              <a:t>Is information easy to find?</a:t>
            </a:r>
          </a:p>
          <a:p>
            <a:pPr marL="257175" indent="-257175" defTabSz="342900">
              <a:buClr>
                <a:srgbClr val="0072C6"/>
              </a:buClr>
            </a:pPr>
            <a:r>
              <a:rPr lang="en-US" altLang="en-US" sz="2800" dirty="0">
                <a:solidFill>
                  <a:prstClr val="black"/>
                </a:solidFill>
              </a:rPr>
              <a:t>Do you know who to get in touch with about the PHB?</a:t>
            </a:r>
          </a:p>
        </p:txBody>
      </p:sp>
      <p:sp>
        <p:nvSpPr>
          <p:cNvPr id="4" name="Title 3"/>
          <p:cNvSpPr>
            <a:spLocks noGrp="1"/>
          </p:cNvSpPr>
          <p:nvPr>
            <p:ph type="title"/>
          </p:nvPr>
        </p:nvSpPr>
        <p:spPr/>
        <p:txBody>
          <a:bodyPr>
            <a:normAutofit/>
          </a:bodyPr>
          <a:lstStyle/>
          <a:p>
            <a:r>
              <a:rPr lang="en-GB" dirty="0"/>
              <a:t> </a:t>
            </a:r>
            <a:r>
              <a:rPr lang="en-GB" sz="2800" dirty="0"/>
              <a:t>Things to consider</a:t>
            </a:r>
          </a:p>
        </p:txBody>
      </p:sp>
    </p:spTree>
    <p:extLst>
      <p:ext uri="{BB962C8B-B14F-4D97-AF65-F5344CB8AC3E}">
        <p14:creationId xmlns:p14="http://schemas.microsoft.com/office/powerpoint/2010/main" val="313465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a:t>Step 2 -</a:t>
            </a:r>
            <a:br>
              <a:rPr lang="en-GB" sz="5400" dirty="0"/>
            </a:br>
            <a:r>
              <a:rPr lang="en-GB" sz="5400" dirty="0"/>
              <a:t>Understanding the Person’s Health and Well-Being Needs</a:t>
            </a:r>
          </a:p>
        </p:txBody>
      </p:sp>
    </p:spTree>
    <p:extLst>
      <p:ext uri="{BB962C8B-B14F-4D97-AF65-F5344CB8AC3E}">
        <p14:creationId xmlns:p14="http://schemas.microsoft.com/office/powerpoint/2010/main" val="4123751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9912"/>
            <a:ext cx="6253088" cy="667725"/>
          </a:xfrm>
        </p:spPr>
        <p:txBody>
          <a:bodyPr>
            <a:normAutofit/>
          </a:bodyPr>
          <a:lstStyle/>
          <a:p>
            <a:r>
              <a:rPr lang="en-GB" sz="2800" dirty="0"/>
              <a:t>What to do?!</a:t>
            </a:r>
          </a:p>
        </p:txBody>
      </p:sp>
      <p:sp>
        <p:nvSpPr>
          <p:cNvPr id="3" name="Content Placeholder 2"/>
          <p:cNvSpPr>
            <a:spLocks noGrp="1"/>
          </p:cNvSpPr>
          <p:nvPr>
            <p:ph idx="1"/>
          </p:nvPr>
        </p:nvSpPr>
        <p:spPr>
          <a:xfrm>
            <a:off x="457200" y="1565655"/>
            <a:ext cx="7841707" cy="4705265"/>
          </a:xfrm>
        </p:spPr>
        <p:txBody>
          <a:bodyPr>
            <a:normAutofit/>
          </a:bodyPr>
          <a:lstStyle/>
          <a:p>
            <a:pPr marL="0" indent="0" defTabSz="342900">
              <a:buClr>
                <a:srgbClr val="0072C6"/>
              </a:buClr>
              <a:buNone/>
            </a:pPr>
            <a:r>
              <a:rPr lang="en-GB" sz="3200" dirty="0">
                <a:solidFill>
                  <a:prstClr val="black"/>
                </a:solidFill>
              </a:rPr>
              <a:t>Processes should be:</a:t>
            </a:r>
          </a:p>
          <a:p>
            <a:pPr marL="0" indent="0" defTabSz="342900">
              <a:buClr>
                <a:srgbClr val="0072C6"/>
              </a:buClr>
              <a:buNone/>
            </a:pPr>
            <a:endParaRPr lang="en-GB" sz="3200" dirty="0">
              <a:solidFill>
                <a:prstClr val="black"/>
              </a:solidFill>
            </a:endParaRPr>
          </a:p>
          <a:p>
            <a:pPr marL="257175" indent="-257175" defTabSz="342900">
              <a:buClr>
                <a:srgbClr val="0072C6"/>
              </a:buClr>
            </a:pPr>
            <a:r>
              <a:rPr lang="en-GB" sz="3200" dirty="0">
                <a:solidFill>
                  <a:prstClr val="black"/>
                </a:solidFill>
              </a:rPr>
              <a:t>Personalised </a:t>
            </a:r>
          </a:p>
          <a:p>
            <a:pPr marL="257175" indent="-257175" defTabSz="342900">
              <a:buClr>
                <a:srgbClr val="0072C6"/>
              </a:buClr>
            </a:pPr>
            <a:r>
              <a:rPr lang="en-GB" sz="3200" dirty="0">
                <a:solidFill>
                  <a:prstClr val="black"/>
                </a:solidFill>
              </a:rPr>
              <a:t>Timely</a:t>
            </a:r>
          </a:p>
          <a:p>
            <a:pPr marL="257175" indent="-257175" defTabSz="342900">
              <a:buClr>
                <a:srgbClr val="0072C6"/>
              </a:buClr>
            </a:pPr>
            <a:r>
              <a:rPr lang="en-GB" sz="3200" dirty="0">
                <a:solidFill>
                  <a:prstClr val="black"/>
                </a:solidFill>
              </a:rPr>
              <a:t>Equitable and consistent</a:t>
            </a:r>
          </a:p>
          <a:p>
            <a:pPr marL="257175" indent="-257175" defTabSz="342900">
              <a:buClr>
                <a:srgbClr val="0072C6"/>
              </a:buClr>
            </a:pPr>
            <a:r>
              <a:rPr lang="en-GB" sz="3200" dirty="0">
                <a:solidFill>
                  <a:prstClr val="black"/>
                </a:solidFill>
              </a:rPr>
              <a:t>Whole person – health and well being needs</a:t>
            </a:r>
          </a:p>
          <a:p>
            <a:endParaRPr lang="en-GB" sz="3200" dirty="0"/>
          </a:p>
          <a:p>
            <a:endParaRPr lang="en-GB" dirty="0"/>
          </a:p>
        </p:txBody>
      </p:sp>
    </p:spTree>
    <p:extLst>
      <p:ext uri="{BB962C8B-B14F-4D97-AF65-F5344CB8AC3E}">
        <p14:creationId xmlns:p14="http://schemas.microsoft.com/office/powerpoint/2010/main" val="317120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GB" sz="5400" dirty="0"/>
            </a:br>
            <a:r>
              <a:rPr lang="en-GB" sz="5400" dirty="0"/>
              <a:t>Step 3 -</a:t>
            </a:r>
            <a:br>
              <a:rPr lang="en-GB" sz="5400" dirty="0"/>
            </a:br>
            <a:r>
              <a:rPr lang="en-GB" sz="5400" dirty="0"/>
              <a:t>Working Out  The Amount of Money Available</a:t>
            </a:r>
          </a:p>
        </p:txBody>
      </p:sp>
    </p:spTree>
    <p:extLst>
      <p:ext uri="{BB962C8B-B14F-4D97-AF65-F5344CB8AC3E}">
        <p14:creationId xmlns:p14="http://schemas.microsoft.com/office/powerpoint/2010/main" val="412620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37</a:t>
            </a:fld>
            <a:endParaRPr lang="en-US" dirty="0"/>
          </a:p>
        </p:txBody>
      </p:sp>
      <p:sp>
        <p:nvSpPr>
          <p:cNvPr id="5" name="Title 1"/>
          <p:cNvSpPr>
            <a:spLocks noGrp="1"/>
          </p:cNvSpPr>
          <p:nvPr>
            <p:ph type="title"/>
          </p:nvPr>
        </p:nvSpPr>
        <p:spPr>
          <a:xfrm>
            <a:off x="457201" y="466124"/>
            <a:ext cx="7356815" cy="667725"/>
          </a:xfrm>
        </p:spPr>
        <p:txBody>
          <a:bodyPr>
            <a:normAutofit/>
          </a:bodyPr>
          <a:lstStyle/>
          <a:p>
            <a:r>
              <a:rPr lang="en-US" sz="2800" dirty="0"/>
              <a:t>Indicative budget</a:t>
            </a:r>
          </a:p>
        </p:txBody>
      </p:sp>
      <p:sp>
        <p:nvSpPr>
          <p:cNvPr id="6" name="Content Placeholder 5"/>
          <p:cNvSpPr>
            <a:spLocks noGrp="1"/>
          </p:cNvSpPr>
          <p:nvPr>
            <p:ph idx="1"/>
          </p:nvPr>
        </p:nvSpPr>
        <p:spPr>
          <a:xfrm>
            <a:off x="457200" y="1680294"/>
            <a:ext cx="8229600" cy="4846630"/>
          </a:xfrm>
        </p:spPr>
        <p:txBody>
          <a:bodyPr>
            <a:normAutofit fontScale="62500" lnSpcReduction="20000"/>
          </a:bodyPr>
          <a:lstStyle/>
          <a:p>
            <a:pPr marL="257175" indent="-257175" defTabSz="342900">
              <a:lnSpc>
                <a:spcPct val="110000"/>
              </a:lnSpc>
              <a:buClr>
                <a:srgbClr val="0072C6"/>
              </a:buClr>
            </a:pPr>
            <a:r>
              <a:rPr lang="en-US" altLang="en-US" sz="3200" b="1" dirty="0"/>
              <a:t>C</a:t>
            </a:r>
            <a:r>
              <a:rPr lang="en-US" altLang="en-US" sz="3200" dirty="0"/>
              <a:t>lear information about the offer</a:t>
            </a:r>
          </a:p>
          <a:p>
            <a:pPr marL="257175" indent="-257175" defTabSz="342900">
              <a:lnSpc>
                <a:spcPct val="110000"/>
              </a:lnSpc>
              <a:buClr>
                <a:srgbClr val="0072C6"/>
              </a:buClr>
            </a:pPr>
            <a:r>
              <a:rPr lang="en-US" altLang="en-US" sz="3200" b="1" dirty="0"/>
              <a:t>U</a:t>
            </a:r>
            <a:r>
              <a:rPr lang="en-US" altLang="en-US" sz="3200" dirty="0"/>
              <a:t>pfront allocation</a:t>
            </a:r>
          </a:p>
          <a:p>
            <a:pPr marL="257175" indent="-257175" defTabSz="342900">
              <a:lnSpc>
                <a:spcPct val="110000"/>
              </a:lnSpc>
              <a:buClr>
                <a:srgbClr val="0072C6"/>
              </a:buClr>
            </a:pPr>
            <a:r>
              <a:rPr lang="en-US" altLang="en-US" sz="3200" b="1" dirty="0"/>
              <a:t>T</a:t>
            </a:r>
            <a:r>
              <a:rPr lang="en-US" altLang="en-US" sz="3200" dirty="0"/>
              <a:t>ransparent calculation</a:t>
            </a:r>
          </a:p>
          <a:p>
            <a:pPr marL="257175" indent="-257175" defTabSz="342900">
              <a:lnSpc>
                <a:spcPct val="110000"/>
              </a:lnSpc>
              <a:buClr>
                <a:srgbClr val="0072C6"/>
              </a:buClr>
            </a:pPr>
            <a:r>
              <a:rPr lang="en-US" altLang="en-US" sz="3200" b="1" dirty="0"/>
              <a:t>E</a:t>
            </a:r>
            <a:r>
              <a:rPr lang="en-US" altLang="en-US" sz="3200" dirty="0"/>
              <a:t>nough to meet assessed needs</a:t>
            </a:r>
          </a:p>
          <a:p>
            <a:pPr marL="0" indent="0" defTabSz="342900">
              <a:lnSpc>
                <a:spcPct val="110000"/>
              </a:lnSpc>
              <a:buClr>
                <a:srgbClr val="0072C6"/>
              </a:buClr>
              <a:buNone/>
            </a:pPr>
            <a:endParaRPr lang="en-US" altLang="en-US" sz="3200" dirty="0">
              <a:solidFill>
                <a:prstClr val="black"/>
              </a:solidFill>
            </a:endParaRPr>
          </a:p>
          <a:p>
            <a:pPr marL="257175" indent="-257175" defTabSz="342900">
              <a:lnSpc>
                <a:spcPct val="110000"/>
              </a:lnSpc>
              <a:buClr>
                <a:srgbClr val="0072C6"/>
              </a:buClr>
            </a:pPr>
            <a:r>
              <a:rPr lang="en-US" altLang="en-US" sz="3200" dirty="0">
                <a:solidFill>
                  <a:prstClr val="black"/>
                </a:solidFill>
              </a:rPr>
              <a:t>Expectations managed</a:t>
            </a:r>
          </a:p>
          <a:p>
            <a:pPr marL="257175" indent="-257175" defTabSz="342900">
              <a:lnSpc>
                <a:spcPct val="110000"/>
              </a:lnSpc>
              <a:buClr>
                <a:srgbClr val="0072C6"/>
              </a:buClr>
            </a:pPr>
            <a:r>
              <a:rPr lang="en-US" altLang="en-US" sz="3200" dirty="0">
                <a:solidFill>
                  <a:prstClr val="black"/>
                </a:solidFill>
              </a:rPr>
              <a:t>Consistent approach</a:t>
            </a:r>
          </a:p>
          <a:p>
            <a:pPr marL="257175" indent="-257175" defTabSz="342900">
              <a:lnSpc>
                <a:spcPct val="110000"/>
              </a:lnSpc>
              <a:buClr>
                <a:srgbClr val="0072C6"/>
              </a:buClr>
            </a:pPr>
            <a:r>
              <a:rPr lang="en-US" altLang="en-US" sz="3200" dirty="0">
                <a:solidFill>
                  <a:prstClr val="black"/>
                </a:solidFill>
              </a:rPr>
              <a:t>Sign off</a:t>
            </a:r>
          </a:p>
          <a:p>
            <a:pPr marL="257175" indent="-257175" defTabSz="342900">
              <a:lnSpc>
                <a:spcPct val="110000"/>
              </a:lnSpc>
              <a:buClr>
                <a:srgbClr val="0072C6"/>
              </a:buClr>
            </a:pPr>
            <a:endParaRPr lang="en-US" altLang="en-US" sz="3200" dirty="0">
              <a:solidFill>
                <a:prstClr val="black"/>
              </a:solidFill>
            </a:endParaRPr>
          </a:p>
          <a:p>
            <a:pPr marL="0" indent="0" defTabSz="342900">
              <a:lnSpc>
                <a:spcPct val="110000"/>
              </a:lnSpc>
              <a:spcBef>
                <a:spcPts val="450"/>
              </a:spcBef>
              <a:spcAft>
                <a:spcPct val="30000"/>
              </a:spcAft>
              <a:buClr>
                <a:srgbClr val="0072C6"/>
              </a:buClr>
              <a:buNone/>
            </a:pPr>
            <a:r>
              <a:rPr lang="en-GB" altLang="en-US" sz="3200" b="1" dirty="0">
                <a:solidFill>
                  <a:srgbClr val="A00054"/>
                </a:solidFill>
              </a:rPr>
              <a:t>Important Principle</a:t>
            </a:r>
            <a:endParaRPr lang="en-GB" altLang="en-US" sz="3200" b="1" dirty="0">
              <a:solidFill>
                <a:srgbClr val="000000"/>
              </a:solidFill>
            </a:endParaRPr>
          </a:p>
          <a:p>
            <a:pPr marL="0" indent="0" defTabSz="342900">
              <a:lnSpc>
                <a:spcPct val="120000"/>
              </a:lnSpc>
              <a:spcBef>
                <a:spcPts val="450"/>
              </a:spcBef>
              <a:spcAft>
                <a:spcPct val="30000"/>
              </a:spcAft>
              <a:buClr>
                <a:srgbClr val="0072C6"/>
              </a:buClr>
              <a:buNone/>
            </a:pPr>
            <a:r>
              <a:rPr lang="en-GB" altLang="en-US" sz="3200" dirty="0">
                <a:solidFill>
                  <a:srgbClr val="000000"/>
                </a:solidFill>
              </a:rPr>
              <a:t>PHBs are about using existing funding differently – enabling people to have more choice, control &amp; responsibility about how their health and care needs are met</a:t>
            </a:r>
          </a:p>
          <a:p>
            <a:endParaRPr lang="en-GB" dirty="0"/>
          </a:p>
        </p:txBody>
      </p:sp>
    </p:spTree>
    <p:extLst>
      <p:ext uri="{BB962C8B-B14F-4D97-AF65-F5344CB8AC3E}">
        <p14:creationId xmlns:p14="http://schemas.microsoft.com/office/powerpoint/2010/main" val="702812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495" y="2499826"/>
            <a:ext cx="6855416" cy="1501820"/>
          </a:xfrm>
        </p:spPr>
        <p:txBody>
          <a:bodyPr/>
          <a:lstStyle/>
          <a:p>
            <a:pPr algn="r"/>
            <a:r>
              <a:rPr lang="en-GB" sz="6000" dirty="0"/>
              <a:t>Any Questions?</a:t>
            </a:r>
          </a:p>
        </p:txBody>
      </p:sp>
    </p:spTree>
    <p:extLst>
      <p:ext uri="{BB962C8B-B14F-4D97-AF65-F5344CB8AC3E}">
        <p14:creationId xmlns:p14="http://schemas.microsoft.com/office/powerpoint/2010/main" val="3668228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a:t>Step 4 - </a:t>
            </a:r>
            <a:br>
              <a:rPr lang="en-GB" sz="5400" dirty="0"/>
            </a:br>
            <a:r>
              <a:rPr lang="en-GB" sz="5400" dirty="0"/>
              <a:t>Making a Care Plan</a:t>
            </a:r>
          </a:p>
        </p:txBody>
      </p:sp>
    </p:spTree>
    <p:extLst>
      <p:ext uri="{BB962C8B-B14F-4D97-AF65-F5344CB8AC3E}">
        <p14:creationId xmlns:p14="http://schemas.microsoft.com/office/powerpoint/2010/main" val="37812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FD565E-58CA-4E32-818D-5D3F00A3AC05}"/>
              </a:ext>
            </a:extLst>
          </p:cNvPr>
          <p:cNvSpPr>
            <a:spLocks noGrp="1"/>
          </p:cNvSpPr>
          <p:nvPr>
            <p:ph type="title"/>
          </p:nvPr>
        </p:nvSpPr>
        <p:spPr>
          <a:xfrm>
            <a:off x="457214" y="651009"/>
            <a:ext cx="7376429" cy="500794"/>
          </a:xfrm>
        </p:spPr>
        <p:txBody>
          <a:bodyPr>
            <a:noAutofit/>
          </a:bodyPr>
          <a:lstStyle/>
          <a:p>
            <a:r>
              <a:rPr lang="en-GB" sz="3200" dirty="0">
                <a:latin typeface="Arial" panose="020B0604020202020204" pitchFamily="34" charset="0"/>
                <a:cs typeface="Arial" panose="020B0604020202020204" pitchFamily="34" charset="0"/>
              </a:rPr>
              <a:t>What is personalised care?</a:t>
            </a:r>
          </a:p>
        </p:txBody>
      </p:sp>
      <p:sp>
        <p:nvSpPr>
          <p:cNvPr id="8" name="Content Placeholder 7">
            <a:extLst>
              <a:ext uri="{FF2B5EF4-FFF2-40B4-BE49-F238E27FC236}">
                <a16:creationId xmlns:a16="http://schemas.microsoft.com/office/drawing/2014/main" id="{E35B97BE-AEB9-42E6-8A5C-5930E6DBE690}"/>
              </a:ext>
            </a:extLst>
          </p:cNvPr>
          <p:cNvSpPr>
            <a:spLocks noGrp="1"/>
          </p:cNvSpPr>
          <p:nvPr>
            <p:ph idx="1"/>
          </p:nvPr>
        </p:nvSpPr>
        <p:spPr>
          <a:xfrm>
            <a:off x="457214" y="1907361"/>
            <a:ext cx="8051816" cy="3853918"/>
          </a:xfrm>
        </p:spPr>
        <p:txBody>
          <a:bodyPr vert="horz" lIns="91416" tIns="45708" rIns="91416" bIns="45708" rtlCol="0" anchor="t">
            <a:noAutofit/>
          </a:bodyPr>
          <a:lstStyle/>
          <a:p>
            <a:pPr marL="342265" indent="-342265"/>
            <a:r>
              <a:rPr lang="en-GB" dirty="0">
                <a:latin typeface="Arial"/>
                <a:cs typeface="Arial"/>
              </a:rPr>
              <a:t>Personalised care helps a range of people </a:t>
            </a:r>
          </a:p>
          <a:p>
            <a:pPr marL="342265" indent="-342265"/>
            <a:endParaRPr lang="en-GB" dirty="0">
              <a:latin typeface="Arial"/>
              <a:cs typeface="Arial"/>
            </a:endParaRPr>
          </a:p>
          <a:p>
            <a:pPr marL="342265" indent="-342265"/>
            <a:r>
              <a:rPr lang="en-GB" dirty="0">
                <a:latin typeface="Arial"/>
                <a:cs typeface="Arial"/>
              </a:rPr>
              <a:t>It helps people make decisions about managing their health </a:t>
            </a:r>
          </a:p>
          <a:p>
            <a:pPr marL="342265" indent="-342265"/>
            <a:endParaRPr lang="en-GB" dirty="0">
              <a:latin typeface="Arial"/>
              <a:cs typeface="Arial"/>
            </a:endParaRPr>
          </a:p>
          <a:p>
            <a:pPr marL="342265" indent="-342265"/>
            <a:r>
              <a:rPr lang="en-GB" dirty="0">
                <a:latin typeface="Arial"/>
                <a:cs typeface="Arial"/>
              </a:rPr>
              <a:t>Personalised Care is in response to a one-size-fits-all health and care system</a:t>
            </a:r>
          </a:p>
          <a:p>
            <a:pPr marL="342265" indent="-342265"/>
            <a:endParaRPr lang="en-GB" dirty="0">
              <a:latin typeface="Arial" panose="020B0604020202020204" pitchFamily="34" charset="0"/>
              <a:cs typeface="Arial" panose="020B0604020202020204" pitchFamily="34" charset="0"/>
            </a:endParaRPr>
          </a:p>
          <a:p>
            <a:pPr marL="342265" indent="-342265"/>
            <a:r>
              <a:rPr lang="en-GB" dirty="0">
                <a:latin typeface="Arial"/>
                <a:cs typeface="Arial"/>
              </a:rPr>
              <a:t>Evidence shows that people will have better experiences and improved health</a:t>
            </a:r>
          </a:p>
        </p:txBody>
      </p:sp>
    </p:spTree>
    <p:extLst>
      <p:ext uri="{BB962C8B-B14F-4D97-AF65-F5344CB8AC3E}">
        <p14:creationId xmlns:p14="http://schemas.microsoft.com/office/powerpoint/2010/main" val="83275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40</a:t>
            </a:fld>
            <a:endParaRPr lang="en-US" dirty="0"/>
          </a:p>
        </p:txBody>
      </p:sp>
      <p:sp>
        <p:nvSpPr>
          <p:cNvPr id="4" name="Title 3"/>
          <p:cNvSpPr>
            <a:spLocks noGrp="1"/>
          </p:cNvSpPr>
          <p:nvPr>
            <p:ph type="title"/>
          </p:nvPr>
        </p:nvSpPr>
        <p:spPr>
          <a:xfrm>
            <a:off x="712076" y="1059193"/>
            <a:ext cx="7567446" cy="929663"/>
          </a:xfrm>
        </p:spPr>
        <p:txBody>
          <a:bodyPr>
            <a:noAutofit/>
          </a:bodyPr>
          <a:lstStyle/>
          <a:p>
            <a:r>
              <a:rPr lang="en-GB" sz="4400" dirty="0"/>
              <a:t>Changing the conversation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3044" y="2664372"/>
            <a:ext cx="3468413" cy="2664373"/>
          </a:xfrm>
        </p:spPr>
      </p:pic>
      <p:sp>
        <p:nvSpPr>
          <p:cNvPr id="8" name="Title 1"/>
          <p:cNvSpPr txBox="1">
            <a:spLocks/>
          </p:cNvSpPr>
          <p:nvPr/>
        </p:nvSpPr>
        <p:spPr>
          <a:xfrm>
            <a:off x="1093074" y="1995689"/>
            <a:ext cx="6805450"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3200" dirty="0">
                <a:solidFill>
                  <a:srgbClr val="0EA3AA"/>
                </a:solidFill>
              </a:rPr>
              <a:t>From – what's the matter with you </a:t>
            </a:r>
          </a:p>
        </p:txBody>
      </p:sp>
      <p:sp>
        <p:nvSpPr>
          <p:cNvPr id="9" name="Title 1"/>
          <p:cNvSpPr txBox="1">
            <a:spLocks/>
          </p:cNvSpPr>
          <p:nvPr/>
        </p:nvSpPr>
        <p:spPr>
          <a:xfrm>
            <a:off x="1965430" y="5202620"/>
            <a:ext cx="5223643"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3200" dirty="0">
                <a:solidFill>
                  <a:srgbClr val="0EA3AA"/>
                </a:solidFill>
              </a:rPr>
              <a:t>To – what matters to you  </a:t>
            </a:r>
          </a:p>
        </p:txBody>
      </p:sp>
    </p:spTree>
    <p:extLst>
      <p:ext uri="{BB962C8B-B14F-4D97-AF65-F5344CB8AC3E}">
        <p14:creationId xmlns:p14="http://schemas.microsoft.com/office/powerpoint/2010/main" val="2774677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23.png"/>
          <p:cNvPicPr/>
          <p:nvPr/>
        </p:nvPicPr>
        <p:blipFill>
          <a:blip r:embed="rId3"/>
          <a:stretch>
            <a:fillRect/>
          </a:stretch>
        </p:blipFill>
        <p:spPr>
          <a:xfrm>
            <a:off x="1652588" y="1482725"/>
            <a:ext cx="5830888" cy="3892550"/>
          </a:xfrm>
          <a:prstGeom prst="rect">
            <a:avLst/>
          </a:prstGeom>
          <a:ln w="12700">
            <a:miter lim="400000"/>
          </a:ln>
        </p:spPr>
      </p:pic>
      <p:pic>
        <p:nvPicPr>
          <p:cNvPr id="264" name="image24.png"/>
          <p:cNvPicPr/>
          <p:nvPr/>
        </p:nvPicPr>
        <p:blipFill>
          <a:blip r:embed="rId4"/>
          <a:stretch>
            <a:fillRect/>
          </a:stretch>
        </p:blipFill>
        <p:spPr>
          <a:xfrm>
            <a:off x="5292080" y="6072187"/>
            <a:ext cx="1803401" cy="436563"/>
          </a:xfrm>
          <a:prstGeom prst="rect">
            <a:avLst/>
          </a:prstGeom>
          <a:ln w="12700">
            <a:miter lim="400000"/>
          </a:ln>
        </p:spPr>
      </p:pic>
    </p:spTree>
    <p:extLst>
      <p:ext uri="{BB962C8B-B14F-4D97-AF65-F5344CB8AC3E}">
        <p14:creationId xmlns:p14="http://schemas.microsoft.com/office/powerpoint/2010/main" val="579294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p:nvPr/>
        </p:nvSpPr>
        <p:spPr>
          <a:xfrm>
            <a:off x="1345406" y="967312"/>
            <a:ext cx="6858001" cy="436881"/>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defRPr sz="2400" b="1">
                <a:solidFill>
                  <a:srgbClr val="FFFFFF"/>
                </a:solidFill>
                <a:latin typeface="Calibri"/>
                <a:ea typeface="Calibri"/>
                <a:cs typeface="Calibri"/>
                <a:sym typeface="Calibri"/>
              </a:defRPr>
            </a:lvl1pPr>
          </a:lstStyle>
          <a:p>
            <a:pPr lvl="0">
              <a:defRPr sz="1800" b="0">
                <a:solidFill>
                  <a:srgbClr val="000000"/>
                </a:solidFill>
              </a:defRPr>
            </a:pPr>
            <a:r>
              <a:rPr sz="2400" b="1">
                <a:solidFill>
                  <a:srgbClr val="FFFFFF"/>
                </a:solidFill>
              </a:rPr>
              <a:t>The Support Sequence</a:t>
            </a:r>
          </a:p>
        </p:txBody>
      </p:sp>
      <p:pic>
        <p:nvPicPr>
          <p:cNvPr id="381" name="image8.png"/>
          <p:cNvPicPr/>
          <p:nvPr/>
        </p:nvPicPr>
        <p:blipFill>
          <a:blip r:embed="rId3"/>
          <a:stretch>
            <a:fillRect/>
          </a:stretch>
        </p:blipFill>
        <p:spPr>
          <a:xfrm>
            <a:off x="1881317" y="1649830"/>
            <a:ext cx="5715019" cy="4655720"/>
          </a:xfrm>
          <a:prstGeom prst="rect">
            <a:avLst/>
          </a:prstGeom>
          <a:ln w="12700">
            <a:miter lim="400000"/>
          </a:ln>
        </p:spPr>
      </p:pic>
      <p:sp>
        <p:nvSpPr>
          <p:cNvPr id="382" name="Shape 382"/>
          <p:cNvSpPr/>
          <p:nvPr/>
        </p:nvSpPr>
        <p:spPr>
          <a:xfrm>
            <a:off x="2265063" y="2898926"/>
            <a:ext cx="1052778" cy="510421"/>
          </a:xfrm>
          <a:prstGeom prst="rect">
            <a:avLst/>
          </a:prstGeom>
          <a:solidFill>
            <a:srgbClr val="FFFFFF"/>
          </a:solidFill>
          <a:ln w="12700">
            <a:miter lim="400000"/>
          </a:ln>
        </p:spPr>
        <p:txBody>
          <a:bodyPr lIns="34289" tIns="34289" rIns="34289" bIns="34289" anchor="ctr"/>
          <a:lstStyle/>
          <a:p>
            <a:pPr lvl="0" algn="ctr">
              <a:defRPr>
                <a:solidFill>
                  <a:srgbClr val="FFFFFF"/>
                </a:solidFill>
                <a:latin typeface="Calibri"/>
                <a:ea typeface="Calibri"/>
                <a:cs typeface="Calibri"/>
                <a:sym typeface="Calibri"/>
              </a:defRPr>
            </a:pPr>
            <a:endParaRPr/>
          </a:p>
        </p:txBody>
      </p:sp>
      <p:sp>
        <p:nvSpPr>
          <p:cNvPr id="383" name="Shape 383"/>
          <p:cNvSpPr/>
          <p:nvPr/>
        </p:nvSpPr>
        <p:spPr>
          <a:xfrm>
            <a:off x="2268677" y="2856021"/>
            <a:ext cx="918844" cy="568046"/>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p>
            <a:pPr lvl="0" algn="ctr"/>
            <a:r>
              <a:rPr sz="1600" b="1">
                <a:latin typeface="Zemke Hand ITC Std"/>
                <a:ea typeface="Zemke Hand ITC Std"/>
                <a:cs typeface="Zemke Hand ITC Std"/>
                <a:sym typeface="Zemke Hand ITC Std"/>
              </a:rPr>
              <a:t>Paid </a:t>
            </a:r>
          </a:p>
          <a:p>
            <a:pPr lvl="0" algn="ctr"/>
            <a:r>
              <a:rPr sz="1600" b="1">
                <a:latin typeface="Zemke Hand ITC Std"/>
                <a:ea typeface="Zemke Hand ITC Std"/>
                <a:cs typeface="Zemke Hand ITC Std"/>
                <a:sym typeface="Zemke Hand ITC Std"/>
              </a:rPr>
              <a:t>support</a:t>
            </a:r>
          </a:p>
        </p:txBody>
      </p:sp>
      <p:sp>
        <p:nvSpPr>
          <p:cNvPr id="384" name="Shape 384"/>
          <p:cNvSpPr/>
          <p:nvPr/>
        </p:nvSpPr>
        <p:spPr>
          <a:xfrm>
            <a:off x="-19763" y="12700"/>
            <a:ext cx="9183526" cy="1130300"/>
          </a:xfrm>
          <a:prstGeom prst="rect">
            <a:avLst/>
          </a:prstGeom>
          <a:solidFill>
            <a:srgbClr val="003087"/>
          </a:solidFill>
          <a:ln w="25400">
            <a:solidFill>
              <a:srgbClr val="005396"/>
            </a:solidFill>
          </a:ln>
          <a:effectLst>
            <a:outerShdw blurRad="38100" dist="23000" dir="5400000" rotWithShape="0">
              <a:srgbClr val="000000">
                <a:alpha val="35000"/>
              </a:srgbClr>
            </a:outerShdw>
          </a:effectLst>
        </p:spPr>
        <p:txBody>
          <a:bodyPr lIns="0" tIns="0" rIns="0" bIns="0" anchor="ctr"/>
          <a:lstStyle/>
          <a:p>
            <a:pPr lvl="0">
              <a:defRPr>
                <a:solidFill>
                  <a:srgbClr val="FFFFFF"/>
                </a:solidFill>
              </a:defRPr>
            </a:pPr>
            <a:endParaRPr/>
          </a:p>
        </p:txBody>
      </p:sp>
      <p:sp>
        <p:nvSpPr>
          <p:cNvPr id="385" name="Shape 385"/>
          <p:cNvSpPr/>
          <p:nvPr/>
        </p:nvSpPr>
        <p:spPr>
          <a:xfrm>
            <a:off x="2814973" y="291543"/>
            <a:ext cx="3918866" cy="57261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400" b="1">
                <a:solidFill>
                  <a:srgbClr val="FFFFFF"/>
                </a:solidFill>
              </a:defRPr>
            </a:lvl1pPr>
          </a:lstStyle>
          <a:p>
            <a:pPr lvl="0">
              <a:defRPr sz="1800" b="0">
                <a:solidFill>
                  <a:srgbClr val="000000"/>
                </a:solidFill>
              </a:defRPr>
            </a:pPr>
            <a:r>
              <a:rPr sz="3400" b="1">
                <a:solidFill>
                  <a:srgbClr val="FFFFFF"/>
                </a:solidFill>
              </a:rPr>
              <a:t>Support Sequence</a:t>
            </a:r>
          </a:p>
        </p:txBody>
      </p:sp>
    </p:spTree>
    <p:extLst>
      <p:ext uri="{BB962C8B-B14F-4D97-AF65-F5344CB8AC3E}">
        <p14:creationId xmlns:p14="http://schemas.microsoft.com/office/powerpoint/2010/main" val="147802179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p:cNvSpPr>
          <p:nvPr>
            <p:ph type="title"/>
          </p:nvPr>
        </p:nvSpPr>
        <p:spPr>
          <a:xfrm>
            <a:off x="283028" y="416048"/>
            <a:ext cx="7356817" cy="667726"/>
          </a:xfrm>
          <a:prstGeom prst="rect">
            <a:avLst/>
          </a:prstGeom>
        </p:spPr>
        <p:txBody>
          <a:bodyPr lIns="0" tIns="0" rIns="0" bIns="0">
            <a:noAutofit/>
          </a:bodyPr>
          <a:lstStyle>
            <a:lvl1pPr defTabSz="306324">
              <a:defRPr sz="2144">
                <a:solidFill>
                  <a:srgbClr val="0070C0"/>
                </a:solidFill>
              </a:defRPr>
            </a:lvl1pPr>
          </a:lstStyle>
          <a:p>
            <a:pPr lvl="0">
              <a:defRPr sz="1800">
                <a:solidFill>
                  <a:srgbClr val="000000"/>
                </a:solidFill>
              </a:defRPr>
            </a:pPr>
            <a:r>
              <a:rPr sz="2800" dirty="0">
                <a:solidFill>
                  <a:srgbClr val="0070C0"/>
                </a:solidFill>
              </a:rPr>
              <a:t>Personalised Care and Support Planning – Key features</a:t>
            </a:r>
          </a:p>
        </p:txBody>
      </p:sp>
      <p:sp>
        <p:nvSpPr>
          <p:cNvPr id="414" name="Shape 414"/>
          <p:cNvSpPr>
            <a:spLocks noGrp="1"/>
          </p:cNvSpPr>
          <p:nvPr>
            <p:ph type="body" idx="1"/>
          </p:nvPr>
        </p:nvSpPr>
        <p:spPr>
          <a:xfrm>
            <a:off x="283027" y="1417636"/>
            <a:ext cx="8425543" cy="4875587"/>
          </a:xfrm>
          <a:prstGeom prst="rect">
            <a:avLst/>
          </a:prstGeom>
        </p:spPr>
        <p:txBody>
          <a:bodyPr>
            <a:normAutofit lnSpcReduction="10000"/>
          </a:bodyPr>
          <a:lstStyle/>
          <a:p>
            <a:pPr marL="0" indent="0">
              <a:lnSpc>
                <a:spcPct val="90000"/>
              </a:lnSpc>
              <a:buNone/>
              <a:defRPr sz="1800"/>
            </a:pPr>
            <a:r>
              <a:rPr lang="en-GB" sz="2800" b="1" dirty="0">
                <a:latin typeface="+mj-lt"/>
                <a:cs typeface="Arial" panose="020B0604020202020204" pitchFamily="34" charset="0"/>
              </a:rPr>
              <a:t>Perspective </a:t>
            </a:r>
            <a:endParaRPr lang="en-GB" sz="2800" dirty="0">
              <a:latin typeface="+mj-lt"/>
              <a:cs typeface="Arial" panose="020B0604020202020204" pitchFamily="34" charset="0"/>
            </a:endParaRPr>
          </a:p>
          <a:p>
            <a:pPr marL="0" indent="0">
              <a:lnSpc>
                <a:spcPct val="90000"/>
              </a:lnSpc>
              <a:buNone/>
              <a:defRPr sz="1800"/>
            </a:pPr>
            <a:r>
              <a:rPr lang="en-GB" sz="2300" dirty="0">
                <a:latin typeface="+mj-lt"/>
                <a:cs typeface="Arial" panose="020B0604020202020204" pitchFamily="34" charset="0"/>
              </a:rPr>
              <a:t>The changed relationship and different conversation will mean that the person:</a:t>
            </a:r>
          </a:p>
          <a:p>
            <a:pPr marL="0" indent="0">
              <a:lnSpc>
                <a:spcPct val="90000"/>
              </a:lnSpc>
              <a:buNone/>
              <a:defRPr sz="1800"/>
            </a:pPr>
            <a:endParaRPr lang="en-GB" sz="2300" dirty="0">
              <a:latin typeface="+mj-lt"/>
              <a:cs typeface="Arial" panose="020B0604020202020204" pitchFamily="34" charset="0"/>
            </a:endParaRPr>
          </a:p>
          <a:p>
            <a:pPr>
              <a:lnSpc>
                <a:spcPct val="90000"/>
              </a:lnSpc>
              <a:defRPr sz="1800"/>
            </a:pPr>
            <a:r>
              <a:rPr lang="en-GB" sz="2300" dirty="0">
                <a:latin typeface="+mj-lt"/>
                <a:cs typeface="Arial" panose="020B0604020202020204" pitchFamily="34" charset="0"/>
              </a:rPr>
              <a:t>is empowered and builds knowledge, skills and confidence</a:t>
            </a:r>
          </a:p>
          <a:p>
            <a:pPr>
              <a:lnSpc>
                <a:spcPct val="90000"/>
              </a:lnSpc>
              <a:defRPr sz="1800"/>
            </a:pPr>
            <a:r>
              <a:rPr lang="en-GB" sz="2300" dirty="0">
                <a:latin typeface="+mj-lt"/>
                <a:cs typeface="Arial" panose="020B0604020202020204" pitchFamily="34" charset="0"/>
              </a:rPr>
              <a:t>experiences hope and feels confident that the process and the plan will deliver what matters most to them</a:t>
            </a:r>
          </a:p>
          <a:p>
            <a:pPr>
              <a:lnSpc>
                <a:spcPct val="90000"/>
              </a:lnSpc>
              <a:defRPr sz="1800"/>
            </a:pPr>
            <a:r>
              <a:rPr lang="en-GB" sz="2300" dirty="0">
                <a:latin typeface="+mj-lt"/>
                <a:cs typeface="Arial" panose="020B0604020202020204" pitchFamily="34" charset="0"/>
              </a:rPr>
              <a:t>is central in developing their Personalised Care and Support Plan and will agree who is involved.</a:t>
            </a:r>
          </a:p>
          <a:p>
            <a:pPr>
              <a:lnSpc>
                <a:spcPct val="90000"/>
              </a:lnSpc>
              <a:defRPr sz="1800"/>
            </a:pPr>
            <a:r>
              <a:rPr lang="en-GB" sz="2300" dirty="0">
                <a:latin typeface="+mj-lt"/>
                <a:cs typeface="Arial" panose="020B0604020202020204" pitchFamily="34" charset="0"/>
              </a:rPr>
              <a:t>is seen as a whole person within the context of their whole life, valuing their skills, strengths, experience and important relationships</a:t>
            </a:r>
          </a:p>
          <a:p>
            <a:pPr>
              <a:lnSpc>
                <a:spcPct val="90000"/>
              </a:lnSpc>
              <a:defRPr sz="1800"/>
            </a:pPr>
            <a:r>
              <a:rPr lang="en-GB" sz="2300" dirty="0">
                <a:latin typeface="+mj-lt"/>
                <a:cs typeface="Arial" panose="020B0604020202020204" pitchFamily="34" charset="0"/>
              </a:rPr>
              <a:t>is valued as an active participant in conversations and decisions about their health and well being.</a:t>
            </a:r>
          </a:p>
          <a:p>
            <a:pPr marL="0" lvl="0" indent="0">
              <a:lnSpc>
                <a:spcPct val="90000"/>
              </a:lnSpc>
              <a:buSzTx/>
              <a:buNone/>
              <a:defRPr sz="1800"/>
            </a:pPr>
            <a:endParaRPr sz="2200" dirty="0"/>
          </a:p>
        </p:txBody>
      </p:sp>
    </p:spTree>
    <p:extLst>
      <p:ext uri="{BB962C8B-B14F-4D97-AF65-F5344CB8AC3E}">
        <p14:creationId xmlns:p14="http://schemas.microsoft.com/office/powerpoint/2010/main" val="2104365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D00E90-875B-4E46-9DA0-DA8D352E0C9C}"/>
              </a:ext>
            </a:extLst>
          </p:cNvPr>
          <p:cNvSpPr>
            <a:spLocks noGrp="1"/>
          </p:cNvSpPr>
          <p:nvPr>
            <p:ph idx="1"/>
          </p:nvPr>
        </p:nvSpPr>
        <p:spPr>
          <a:xfrm>
            <a:off x="349623" y="1315170"/>
            <a:ext cx="7841707" cy="4478458"/>
          </a:xfrm>
        </p:spPr>
        <p:txBody>
          <a:bodyPr>
            <a:normAutofit fontScale="25000" lnSpcReduction="20000"/>
          </a:bodyPr>
          <a:lstStyle/>
          <a:p>
            <a:pPr marL="0" indent="0">
              <a:buNone/>
            </a:pPr>
            <a:r>
              <a:rPr lang="en-GB" sz="9600" b="1" dirty="0"/>
              <a:t>Process</a:t>
            </a:r>
          </a:p>
          <a:p>
            <a:pPr marL="0" indent="0">
              <a:buNone/>
            </a:pPr>
            <a:endParaRPr lang="en-GB" b="1" dirty="0"/>
          </a:p>
          <a:p>
            <a:pPr marL="0" indent="0">
              <a:buNone/>
            </a:pPr>
            <a:r>
              <a:rPr lang="en-GB" sz="7200" dirty="0"/>
              <a:t>A good personalised care and support planning process will mean that the person:</a:t>
            </a:r>
          </a:p>
          <a:p>
            <a:pPr marL="0" indent="0">
              <a:buNone/>
            </a:pPr>
            <a:endParaRPr lang="en-GB" sz="7200" dirty="0"/>
          </a:p>
          <a:p>
            <a:r>
              <a:rPr lang="en-GB" sz="7200" dirty="0"/>
              <a:t>has the time and support to develop their plan in a safe and reflective space</a:t>
            </a:r>
          </a:p>
          <a:p>
            <a:r>
              <a:rPr lang="en-GB" sz="7200" dirty="0"/>
              <a:t>is able to access information and advice that is clear and timely and meets individual information needs and preferences</a:t>
            </a:r>
          </a:p>
          <a:p>
            <a:r>
              <a:rPr lang="en-GB" sz="7200" dirty="0"/>
              <a:t>feels prepared, knows what to expect and is ready to engage in planning supported by a single, named coordinator</a:t>
            </a:r>
          </a:p>
          <a:p>
            <a:r>
              <a:rPr lang="en-GB" sz="7200" dirty="0"/>
              <a:t>is listened to and understood in a way that builds trusting and effective relationships with key people</a:t>
            </a:r>
          </a:p>
          <a:p>
            <a:r>
              <a:rPr lang="en-GB" sz="7200" dirty="0"/>
              <a:t>is able to agree the health and well-being outcomes (and learning outcomes for children and young people with education, health and care plans) they want to achieve, in dialogue with the relevant health, education and social care professionals</a:t>
            </a:r>
          </a:p>
          <a:p>
            <a:r>
              <a:rPr lang="en-GB" sz="7200" dirty="0"/>
              <a:t>has the chance to formally and informally review their personalised care and support plan.</a:t>
            </a:r>
          </a:p>
        </p:txBody>
      </p:sp>
      <p:sp>
        <p:nvSpPr>
          <p:cNvPr id="3" name="Slide Number Placeholder 2">
            <a:extLst>
              <a:ext uri="{FF2B5EF4-FFF2-40B4-BE49-F238E27FC236}">
                <a16:creationId xmlns:a16="http://schemas.microsoft.com/office/drawing/2014/main" id="{846992C2-C1EA-41CB-BEB4-8A04692894E1}"/>
              </a:ext>
            </a:extLst>
          </p:cNvPr>
          <p:cNvSpPr>
            <a:spLocks noGrp="1"/>
          </p:cNvSpPr>
          <p:nvPr>
            <p:ph type="sldNum" sz="quarter" idx="10"/>
          </p:nvPr>
        </p:nvSpPr>
        <p:spPr/>
        <p:txBody>
          <a:bodyPr/>
          <a:lstStyle/>
          <a:p>
            <a:fld id="{D66C4C68-9C76-5449-BBA0-107A51179E14}" type="slidenum">
              <a:rPr lang="en-US" smtClean="0"/>
              <a:pPr/>
              <a:t>44</a:t>
            </a:fld>
            <a:endParaRPr lang="en-US" dirty="0"/>
          </a:p>
        </p:txBody>
      </p:sp>
      <p:sp>
        <p:nvSpPr>
          <p:cNvPr id="4" name="Title 3">
            <a:extLst>
              <a:ext uri="{FF2B5EF4-FFF2-40B4-BE49-F238E27FC236}">
                <a16:creationId xmlns:a16="http://schemas.microsoft.com/office/drawing/2014/main" id="{C2D2ACFB-4212-4A12-8E14-192B559F5A76}"/>
              </a:ext>
            </a:extLst>
          </p:cNvPr>
          <p:cNvSpPr>
            <a:spLocks noGrp="1"/>
          </p:cNvSpPr>
          <p:nvPr>
            <p:ph type="title"/>
          </p:nvPr>
        </p:nvSpPr>
        <p:spPr>
          <a:xfrm>
            <a:off x="251016" y="416049"/>
            <a:ext cx="8511986" cy="667725"/>
          </a:xfrm>
        </p:spPr>
        <p:txBody>
          <a:bodyPr>
            <a:noAutofit/>
          </a:bodyPr>
          <a:lstStyle/>
          <a:p>
            <a:r>
              <a:rPr lang="en-GB" sz="2800" dirty="0"/>
              <a:t>Personalised Care and Support Planning – </a:t>
            </a:r>
            <a:br>
              <a:rPr lang="en-GB" sz="2800" dirty="0"/>
            </a:br>
            <a:r>
              <a:rPr lang="en-GB" sz="2800" dirty="0"/>
              <a:t>Key features</a:t>
            </a:r>
          </a:p>
        </p:txBody>
      </p:sp>
    </p:spTree>
    <p:extLst>
      <p:ext uri="{BB962C8B-B14F-4D97-AF65-F5344CB8AC3E}">
        <p14:creationId xmlns:p14="http://schemas.microsoft.com/office/powerpoint/2010/main" val="1608748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F1D243-C94F-40FC-B3E2-BEC452BC9932}"/>
              </a:ext>
            </a:extLst>
          </p:cNvPr>
          <p:cNvSpPr>
            <a:spLocks noGrp="1"/>
          </p:cNvSpPr>
          <p:nvPr>
            <p:ph idx="1"/>
          </p:nvPr>
        </p:nvSpPr>
        <p:spPr>
          <a:xfrm>
            <a:off x="457201" y="1680295"/>
            <a:ext cx="7841707" cy="3950736"/>
          </a:xfrm>
        </p:spPr>
        <p:txBody>
          <a:bodyPr>
            <a:normAutofit fontScale="85000" lnSpcReduction="10000"/>
          </a:bodyPr>
          <a:lstStyle/>
          <a:p>
            <a:pPr marL="0" indent="0">
              <a:buNone/>
            </a:pPr>
            <a:r>
              <a:rPr lang="en-GB" sz="3300" b="1" dirty="0"/>
              <a:t>The Plan</a:t>
            </a:r>
          </a:p>
          <a:p>
            <a:pPr marL="0" indent="0">
              <a:buNone/>
            </a:pPr>
            <a:endParaRPr lang="en-GB" dirty="0"/>
          </a:p>
          <a:p>
            <a:pPr marL="0" indent="0">
              <a:buNone/>
            </a:pPr>
            <a:r>
              <a:rPr lang="en-GB" dirty="0"/>
              <a:t>There is no national template but a personalised care and support plan is:</a:t>
            </a:r>
          </a:p>
          <a:p>
            <a:endParaRPr lang="en-GB" dirty="0"/>
          </a:p>
          <a:p>
            <a:r>
              <a:rPr lang="en-GB" dirty="0"/>
              <a:t>a way of capturing and recording conversations, decisions and agreed outcomes in a way that makes sense to the person.</a:t>
            </a:r>
          </a:p>
          <a:p>
            <a:r>
              <a:rPr lang="en-GB" dirty="0"/>
              <a:t>proportionate, flexible and coordinated and adaptable to a person’s health condition, situation and care and support needs.</a:t>
            </a:r>
          </a:p>
          <a:p>
            <a:r>
              <a:rPr lang="en-GB" dirty="0"/>
              <a:t>including a description of the person, what matters to them and all the necessary elements that would make the plan achievable and effective</a:t>
            </a:r>
          </a:p>
        </p:txBody>
      </p:sp>
      <p:sp>
        <p:nvSpPr>
          <p:cNvPr id="3" name="Slide Number Placeholder 2">
            <a:extLst>
              <a:ext uri="{FF2B5EF4-FFF2-40B4-BE49-F238E27FC236}">
                <a16:creationId xmlns:a16="http://schemas.microsoft.com/office/drawing/2014/main" id="{5A1FB60F-5EED-4FE1-A440-08B823F9A3DD}"/>
              </a:ext>
            </a:extLst>
          </p:cNvPr>
          <p:cNvSpPr>
            <a:spLocks noGrp="1"/>
          </p:cNvSpPr>
          <p:nvPr>
            <p:ph type="sldNum" sz="quarter" idx="10"/>
          </p:nvPr>
        </p:nvSpPr>
        <p:spPr/>
        <p:txBody>
          <a:bodyPr/>
          <a:lstStyle/>
          <a:p>
            <a:fld id="{D66C4C68-9C76-5449-BBA0-107A51179E14}" type="slidenum">
              <a:rPr lang="en-US" smtClean="0"/>
              <a:pPr/>
              <a:t>45</a:t>
            </a:fld>
            <a:endParaRPr lang="en-US" dirty="0"/>
          </a:p>
        </p:txBody>
      </p:sp>
      <p:sp>
        <p:nvSpPr>
          <p:cNvPr id="4" name="Title 3">
            <a:extLst>
              <a:ext uri="{FF2B5EF4-FFF2-40B4-BE49-F238E27FC236}">
                <a16:creationId xmlns:a16="http://schemas.microsoft.com/office/drawing/2014/main" id="{FA8C38B0-672A-4FE4-9E88-96A2D5223774}"/>
              </a:ext>
            </a:extLst>
          </p:cNvPr>
          <p:cNvSpPr>
            <a:spLocks noGrp="1"/>
          </p:cNvSpPr>
          <p:nvPr>
            <p:ph type="title"/>
          </p:nvPr>
        </p:nvSpPr>
        <p:spPr>
          <a:xfrm>
            <a:off x="457201" y="749912"/>
            <a:ext cx="7530351" cy="667725"/>
          </a:xfrm>
        </p:spPr>
        <p:txBody>
          <a:bodyPr>
            <a:noAutofit/>
          </a:bodyPr>
          <a:lstStyle/>
          <a:p>
            <a:r>
              <a:rPr lang="en-GB" sz="2800" dirty="0"/>
              <a:t>Personalised Care and Support Planning – </a:t>
            </a:r>
            <a:br>
              <a:rPr lang="en-GB" sz="2800" dirty="0"/>
            </a:br>
            <a:r>
              <a:rPr lang="en-GB" sz="2800" dirty="0"/>
              <a:t>Key features</a:t>
            </a:r>
          </a:p>
        </p:txBody>
      </p:sp>
    </p:spTree>
    <p:extLst>
      <p:ext uri="{BB962C8B-B14F-4D97-AF65-F5344CB8AC3E}">
        <p14:creationId xmlns:p14="http://schemas.microsoft.com/office/powerpoint/2010/main" val="2673300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p:cNvSpPr>
          <p:nvPr>
            <p:ph type="title"/>
          </p:nvPr>
        </p:nvSpPr>
        <p:spPr>
          <a:xfrm>
            <a:off x="283028" y="416048"/>
            <a:ext cx="7356817" cy="667726"/>
          </a:xfrm>
          <a:prstGeom prst="rect">
            <a:avLst/>
          </a:prstGeom>
        </p:spPr>
        <p:txBody>
          <a:bodyPr lIns="0" tIns="0" rIns="0" bIns="0">
            <a:noAutofit/>
          </a:bodyPr>
          <a:lstStyle>
            <a:lvl1pPr defTabSz="306324">
              <a:defRPr sz="2144">
                <a:solidFill>
                  <a:srgbClr val="0070C0"/>
                </a:solidFill>
              </a:defRPr>
            </a:lvl1pPr>
          </a:lstStyle>
          <a:p>
            <a:pPr lvl="0">
              <a:defRPr sz="1800">
                <a:solidFill>
                  <a:srgbClr val="000000"/>
                </a:solidFill>
              </a:defRPr>
            </a:pPr>
            <a:r>
              <a:rPr sz="2800" dirty="0">
                <a:solidFill>
                  <a:srgbClr val="0070C0"/>
                </a:solidFill>
              </a:rPr>
              <a:t>Personalised Care and Support Planning – Key features</a:t>
            </a:r>
          </a:p>
        </p:txBody>
      </p:sp>
      <p:sp>
        <p:nvSpPr>
          <p:cNvPr id="414" name="Shape 414"/>
          <p:cNvSpPr>
            <a:spLocks noGrp="1"/>
          </p:cNvSpPr>
          <p:nvPr>
            <p:ph type="body" idx="1"/>
          </p:nvPr>
        </p:nvSpPr>
        <p:spPr>
          <a:xfrm>
            <a:off x="283027" y="1417637"/>
            <a:ext cx="8425543" cy="4690452"/>
          </a:xfrm>
          <a:prstGeom prst="rect">
            <a:avLst/>
          </a:prstGeom>
        </p:spPr>
        <p:txBody>
          <a:bodyPr>
            <a:normAutofit/>
          </a:bodyPr>
          <a:lstStyle/>
          <a:p>
            <a:pPr marL="0" indent="0">
              <a:lnSpc>
                <a:spcPct val="90000"/>
              </a:lnSpc>
              <a:buNone/>
              <a:defRPr sz="1800"/>
            </a:pPr>
            <a:r>
              <a:rPr lang="en-GB" sz="2800" b="1" dirty="0">
                <a:latin typeface="+mj-lt"/>
                <a:cs typeface="Arial" panose="020B0604020202020204" pitchFamily="34" charset="0"/>
              </a:rPr>
              <a:t>Whole Family Approach</a:t>
            </a:r>
          </a:p>
          <a:p>
            <a:pPr>
              <a:lnSpc>
                <a:spcPct val="90000"/>
              </a:lnSpc>
              <a:buFontTx/>
              <a:buChar char="-"/>
              <a:defRPr sz="1800"/>
            </a:pPr>
            <a:r>
              <a:rPr lang="en-GB" sz="2300" dirty="0">
                <a:latin typeface="+mj-lt"/>
                <a:cs typeface="Arial" panose="020B0604020202020204" pitchFamily="34" charset="0"/>
              </a:rPr>
              <a:t>A holistic view of the person’s needs is required </a:t>
            </a:r>
          </a:p>
          <a:p>
            <a:pPr>
              <a:lnSpc>
                <a:spcPct val="90000"/>
              </a:lnSpc>
              <a:buFontTx/>
              <a:buChar char="-"/>
              <a:defRPr sz="1800"/>
            </a:pPr>
            <a:r>
              <a:rPr lang="en-GB" sz="2300" dirty="0">
                <a:latin typeface="+mj-lt"/>
                <a:cs typeface="Arial" panose="020B0604020202020204" pitchFamily="34" charset="0"/>
              </a:rPr>
              <a:t>We must identify how the needs for care and support impact on family members and others in their support network.</a:t>
            </a:r>
          </a:p>
          <a:p>
            <a:pPr>
              <a:lnSpc>
                <a:spcPct val="90000"/>
              </a:lnSpc>
              <a:buFontTx/>
              <a:buChar char="-"/>
              <a:defRPr sz="1800"/>
            </a:pPr>
            <a:r>
              <a:rPr lang="en-GB" sz="2300" dirty="0">
                <a:latin typeface="+mj-lt"/>
                <a:cs typeface="Arial" panose="020B0604020202020204" pitchFamily="34" charset="0"/>
              </a:rPr>
              <a:t>People should be considered in the context of their families and support networks, not just as isolated individuals with needs</a:t>
            </a:r>
          </a:p>
          <a:p>
            <a:pPr>
              <a:lnSpc>
                <a:spcPct val="90000"/>
              </a:lnSpc>
              <a:buFontTx/>
              <a:buChar char="-"/>
              <a:defRPr sz="1800"/>
            </a:pPr>
            <a:r>
              <a:rPr lang="en-GB" sz="2300" dirty="0">
                <a:latin typeface="+mj-lt"/>
                <a:cs typeface="Arial" panose="020B0604020202020204" pitchFamily="34" charset="0"/>
              </a:rPr>
              <a:t>We should take into account the impact of an individuals need on those who support them, and take steps to help others access information or support.</a:t>
            </a:r>
          </a:p>
          <a:p>
            <a:pPr marL="0" lvl="0" indent="0">
              <a:lnSpc>
                <a:spcPct val="90000"/>
              </a:lnSpc>
              <a:buSzTx/>
              <a:buNone/>
              <a:defRPr sz="1800"/>
            </a:pPr>
            <a:endParaRPr sz="2200" dirty="0"/>
          </a:p>
        </p:txBody>
      </p:sp>
    </p:spTree>
    <p:extLst>
      <p:ext uri="{BB962C8B-B14F-4D97-AF65-F5344CB8AC3E}">
        <p14:creationId xmlns:p14="http://schemas.microsoft.com/office/powerpoint/2010/main" val="162271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47</a:t>
            </a:fld>
            <a:endParaRPr lang="en-US" dirty="0"/>
          </a:p>
        </p:txBody>
      </p:sp>
      <p:sp>
        <p:nvSpPr>
          <p:cNvPr id="4" name="Title 1"/>
          <p:cNvSpPr>
            <a:spLocks noGrp="1"/>
          </p:cNvSpPr>
          <p:nvPr>
            <p:ph type="title"/>
          </p:nvPr>
        </p:nvSpPr>
        <p:spPr>
          <a:xfrm>
            <a:off x="457201" y="466124"/>
            <a:ext cx="7356815" cy="667725"/>
          </a:xfrm>
        </p:spPr>
        <p:txBody>
          <a:bodyPr>
            <a:normAutofit/>
          </a:bodyPr>
          <a:lstStyle/>
          <a:p>
            <a:r>
              <a:rPr lang="en-US" sz="2800" dirty="0"/>
              <a:t>Options to manage the budget</a:t>
            </a:r>
          </a:p>
        </p:txBody>
      </p:sp>
      <p:graphicFrame>
        <p:nvGraphicFramePr>
          <p:cNvPr id="5" name="Content Placeholder 4"/>
          <p:cNvGraphicFramePr>
            <a:graphicFrameLocks noGrp="1"/>
          </p:cNvGraphicFramePr>
          <p:nvPr>
            <p:ph idx="1"/>
          </p:nvPr>
        </p:nvGraphicFramePr>
        <p:xfrm>
          <a:off x="457200" y="2005458"/>
          <a:ext cx="8229600" cy="2865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593065">
                <a:tc>
                  <a:txBody>
                    <a:bodyPr/>
                    <a:lstStyle/>
                    <a:p>
                      <a:endParaRPr lang="en-GB" b="1" dirty="0">
                        <a:solidFill>
                          <a:schemeClr val="bg1"/>
                        </a:solidFill>
                        <a:latin typeface="Arial" panose="020B0604020202020204" pitchFamily="34" charset="0"/>
                        <a:cs typeface="Arial" panose="020B0604020202020204" pitchFamily="34" charset="0"/>
                      </a:endParaRPr>
                    </a:p>
                    <a:p>
                      <a:pPr algn="ctr"/>
                      <a:r>
                        <a:rPr lang="en-GB" sz="2000" b="1" u="sng" dirty="0">
                          <a:solidFill>
                            <a:schemeClr val="bg1"/>
                          </a:solidFill>
                          <a:latin typeface="Arial" panose="020B0604020202020204" pitchFamily="34" charset="0"/>
                          <a:cs typeface="Arial" panose="020B0604020202020204" pitchFamily="34" charset="0"/>
                        </a:rPr>
                        <a:t>Notional Budget </a:t>
                      </a:r>
                    </a:p>
                    <a:p>
                      <a:endParaRPr lang="en-GB" b="1" dirty="0">
                        <a:solidFill>
                          <a:schemeClr val="bg1"/>
                        </a:solidFill>
                        <a:latin typeface="Arial" panose="020B0604020202020204" pitchFamily="34" charset="0"/>
                        <a:cs typeface="Arial" panose="020B0604020202020204" pitchFamily="34" charset="0"/>
                      </a:endParaRPr>
                    </a:p>
                    <a:p>
                      <a:pPr algn="ctr"/>
                      <a:r>
                        <a:rPr lang="en-GB" b="1" dirty="0">
                          <a:solidFill>
                            <a:schemeClr val="bg1"/>
                          </a:solidFill>
                          <a:latin typeface="Arial" panose="020B0604020202020204" pitchFamily="34" charset="0"/>
                          <a:cs typeface="Arial" panose="020B0604020202020204" pitchFamily="34" charset="0"/>
                        </a:rPr>
                        <a:t>Money is held by the NHS </a:t>
                      </a: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GB" b="1" dirty="0">
                        <a:solidFill>
                          <a:schemeClr val="bg1"/>
                        </a:solidFill>
                        <a:latin typeface="Arial" panose="020B0604020202020204" pitchFamily="34" charset="0"/>
                        <a:cs typeface="Arial" panose="020B0604020202020204" pitchFamily="34" charset="0"/>
                      </a:endParaRPr>
                    </a:p>
                    <a:p>
                      <a:pPr algn="ctr"/>
                      <a:r>
                        <a:rPr lang="en-GB" sz="2000" b="1" u="sng" dirty="0">
                          <a:solidFill>
                            <a:schemeClr val="bg1"/>
                          </a:solidFill>
                          <a:latin typeface="Arial" panose="020B0604020202020204" pitchFamily="34" charset="0"/>
                          <a:cs typeface="Arial" panose="020B0604020202020204" pitchFamily="34" charset="0"/>
                        </a:rPr>
                        <a:t>Third Party Budget</a:t>
                      </a:r>
                    </a:p>
                    <a:p>
                      <a:endParaRPr lang="en-GB" b="1" dirty="0">
                        <a:solidFill>
                          <a:schemeClr val="bg1"/>
                        </a:solidFill>
                        <a:latin typeface="Arial" panose="020B0604020202020204" pitchFamily="34" charset="0"/>
                        <a:cs typeface="Arial" panose="020B0604020202020204" pitchFamily="34" charset="0"/>
                      </a:endParaRPr>
                    </a:p>
                    <a:p>
                      <a:pPr algn="ctr"/>
                      <a:r>
                        <a:rPr lang="en-GB" b="1" dirty="0">
                          <a:solidFill>
                            <a:schemeClr val="bg1"/>
                          </a:solidFill>
                          <a:latin typeface="Arial" panose="020B0604020202020204" pitchFamily="34" charset="0"/>
                          <a:cs typeface="Arial" panose="020B0604020202020204" pitchFamily="34" charset="0"/>
                        </a:rPr>
                        <a:t>Money is</a:t>
                      </a:r>
                      <a:r>
                        <a:rPr lang="en-GB" b="1" baseline="0" dirty="0">
                          <a:solidFill>
                            <a:schemeClr val="bg1"/>
                          </a:solidFill>
                          <a:latin typeface="Arial" panose="020B0604020202020204" pitchFamily="34" charset="0"/>
                          <a:cs typeface="Arial" panose="020B0604020202020204" pitchFamily="34" charset="0"/>
                        </a:rPr>
                        <a:t> paid to an organisation that holds the money on the person’s behalf </a:t>
                      </a:r>
                      <a:endParaRPr lang="en-GB" b="1" dirty="0">
                        <a:solidFill>
                          <a:schemeClr val="bg1"/>
                        </a:solidFill>
                        <a:latin typeface="Arial" panose="020B0604020202020204" pitchFamily="34" charset="0"/>
                        <a:cs typeface="Arial" panose="020B0604020202020204" pitchFamily="34" charset="0"/>
                      </a:endParaRPr>
                    </a:p>
                  </a:txBody>
                  <a:tcPr>
                    <a:solidFill>
                      <a:schemeClr val="accent2">
                        <a:lumMod val="60000"/>
                        <a:lumOff val="40000"/>
                      </a:schemeClr>
                    </a:solidFill>
                  </a:tcPr>
                </a:tc>
                <a:tc>
                  <a:txBody>
                    <a:bodyPr/>
                    <a:lstStyle/>
                    <a:p>
                      <a:endParaRPr lang="en-GB" b="1" dirty="0">
                        <a:solidFill>
                          <a:schemeClr val="bg1"/>
                        </a:solidFill>
                        <a:latin typeface="Arial" panose="020B0604020202020204" pitchFamily="34" charset="0"/>
                        <a:cs typeface="Arial" panose="020B0604020202020204" pitchFamily="34" charset="0"/>
                      </a:endParaRPr>
                    </a:p>
                    <a:p>
                      <a:pPr algn="ctr"/>
                      <a:r>
                        <a:rPr lang="en-GB" sz="2000" b="1" u="sng" dirty="0">
                          <a:solidFill>
                            <a:schemeClr val="bg1"/>
                          </a:solidFill>
                          <a:latin typeface="Arial" panose="020B0604020202020204" pitchFamily="34" charset="0"/>
                          <a:cs typeface="Arial" panose="020B0604020202020204" pitchFamily="34" charset="0"/>
                        </a:rPr>
                        <a:t>Direct Payment</a:t>
                      </a:r>
                    </a:p>
                    <a:p>
                      <a:endParaRPr lang="en-GB" b="1" dirty="0">
                        <a:solidFill>
                          <a:schemeClr val="bg1"/>
                        </a:solidFill>
                        <a:latin typeface="Arial" panose="020B0604020202020204" pitchFamily="34" charset="0"/>
                        <a:cs typeface="Arial" panose="020B0604020202020204" pitchFamily="34" charset="0"/>
                      </a:endParaRPr>
                    </a:p>
                    <a:p>
                      <a:pPr algn="ctr"/>
                      <a:r>
                        <a:rPr lang="en-GB" b="1" dirty="0">
                          <a:solidFill>
                            <a:schemeClr val="bg1"/>
                          </a:solidFill>
                          <a:latin typeface="Arial" panose="020B0604020202020204" pitchFamily="34" charset="0"/>
                          <a:cs typeface="Arial" panose="020B0604020202020204" pitchFamily="34" charset="0"/>
                        </a:rPr>
                        <a:t>Money is paid to the person or their representative </a:t>
                      </a:r>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67230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495" y="2499826"/>
            <a:ext cx="6855416" cy="1501820"/>
          </a:xfrm>
        </p:spPr>
        <p:txBody>
          <a:bodyPr/>
          <a:lstStyle/>
          <a:p>
            <a:pPr algn="r"/>
            <a:r>
              <a:rPr lang="en-GB" sz="6000" dirty="0"/>
              <a:t>Any Questions?</a:t>
            </a:r>
          </a:p>
        </p:txBody>
      </p:sp>
    </p:spTree>
    <p:extLst>
      <p:ext uri="{BB962C8B-B14F-4D97-AF65-F5344CB8AC3E}">
        <p14:creationId xmlns:p14="http://schemas.microsoft.com/office/powerpoint/2010/main" val="816763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a:t>Step 5 -</a:t>
            </a:r>
            <a:br>
              <a:rPr lang="en-GB" sz="5400" dirty="0"/>
            </a:br>
            <a:r>
              <a:rPr lang="en-GB" sz="5400" dirty="0"/>
              <a:t>Organising Care and Support</a:t>
            </a:r>
          </a:p>
        </p:txBody>
      </p:sp>
    </p:spTree>
    <p:extLst>
      <p:ext uri="{BB962C8B-B14F-4D97-AF65-F5344CB8AC3E}">
        <p14:creationId xmlns:p14="http://schemas.microsoft.com/office/powerpoint/2010/main" val="78852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1CBD7-7388-433A-BE60-92870903A6E6}"/>
              </a:ext>
            </a:extLst>
          </p:cNvPr>
          <p:cNvSpPr>
            <a:spLocks noGrp="1"/>
          </p:cNvSpPr>
          <p:nvPr>
            <p:ph type="title"/>
          </p:nvPr>
        </p:nvSpPr>
        <p:spPr/>
        <p:txBody>
          <a:bodyPr>
            <a:normAutofit fontScale="90000"/>
          </a:bodyPr>
          <a:lstStyle/>
          <a:p>
            <a:r>
              <a:rPr lang="en-US" dirty="0"/>
              <a:t>Benefits of </a:t>
            </a:r>
            <a:r>
              <a:rPr lang="en-US" dirty="0" err="1"/>
              <a:t>Personalised</a:t>
            </a:r>
            <a:r>
              <a:rPr lang="en-US" dirty="0"/>
              <a:t> care:</a:t>
            </a:r>
          </a:p>
        </p:txBody>
      </p:sp>
      <p:sp>
        <p:nvSpPr>
          <p:cNvPr id="3" name="Slide Number Placeholder 2">
            <a:extLst>
              <a:ext uri="{FF2B5EF4-FFF2-40B4-BE49-F238E27FC236}">
                <a16:creationId xmlns:a16="http://schemas.microsoft.com/office/drawing/2014/main" id="{8BCDB343-7876-4589-8E74-FE2C23E020D6}"/>
              </a:ext>
            </a:extLst>
          </p:cNvPr>
          <p:cNvSpPr>
            <a:spLocks noGrp="1"/>
          </p:cNvSpPr>
          <p:nvPr>
            <p:ph type="sldNum" sz="quarter" idx="10"/>
          </p:nvPr>
        </p:nvSpPr>
        <p:spPr/>
        <p:txBody>
          <a:bodyPr/>
          <a:lstStyle/>
          <a:p>
            <a:fld id="{67DE7D0A-5CC0-CD4F-AD63-02ED5F8284D6}" type="slidenum">
              <a:rPr lang="en-US" smtClean="0">
                <a:solidFill>
                  <a:srgbClr val="005EB8"/>
                </a:solidFill>
              </a:rPr>
              <a:pPr/>
              <a:t>5</a:t>
            </a:fld>
            <a:endParaRPr lang="en-US">
              <a:solidFill>
                <a:srgbClr val="005EB8"/>
              </a:solidFill>
            </a:endParaRPr>
          </a:p>
        </p:txBody>
      </p:sp>
      <p:sp>
        <p:nvSpPr>
          <p:cNvPr id="4" name="Content Placeholder 3">
            <a:extLst>
              <a:ext uri="{FF2B5EF4-FFF2-40B4-BE49-F238E27FC236}">
                <a16:creationId xmlns:a16="http://schemas.microsoft.com/office/drawing/2014/main" id="{F13B68ED-5521-47FC-B492-54024C27F2DF}"/>
              </a:ext>
            </a:extLst>
          </p:cNvPr>
          <p:cNvSpPr>
            <a:spLocks noGrp="1"/>
          </p:cNvSpPr>
          <p:nvPr>
            <p:ph idx="1"/>
          </p:nvPr>
        </p:nvSpPr>
        <p:spPr/>
        <p:txBody>
          <a:bodyPr vert="horz" lIns="91416" tIns="45708" rIns="91416" bIns="45708" rtlCol="0" anchor="t">
            <a:normAutofit/>
          </a:bodyPr>
          <a:lstStyle/>
          <a:p>
            <a:pPr marL="342265" indent="-342265">
              <a:spcBef>
                <a:spcPts val="0"/>
              </a:spcBef>
            </a:pPr>
            <a:r>
              <a:rPr lang="en-GB" dirty="0">
                <a:cs typeface="Arial"/>
              </a:rPr>
              <a:t>Improves people’s health and wellbeing; </a:t>
            </a:r>
            <a:endParaRPr lang="en-US" dirty="0">
              <a:cs typeface="Arial"/>
            </a:endParaRPr>
          </a:p>
          <a:p>
            <a:pPr marL="342265" indent="-342265">
              <a:spcBef>
                <a:spcPts val="0"/>
              </a:spcBef>
            </a:pPr>
            <a:r>
              <a:rPr lang="en-GB" dirty="0">
                <a:cs typeface="Arial"/>
              </a:rPr>
              <a:t>Can reduce pressure on the system and provide efficiencies; and </a:t>
            </a:r>
            <a:endParaRPr lang="en-US" dirty="0">
              <a:cs typeface="Arial"/>
            </a:endParaRPr>
          </a:p>
          <a:p>
            <a:pPr marL="342265" indent="-342265">
              <a:spcBef>
                <a:spcPts val="0"/>
              </a:spcBef>
            </a:pPr>
            <a:r>
              <a:rPr lang="en-GB" dirty="0">
                <a:cs typeface="Arial"/>
              </a:rPr>
              <a:t>Integrate joining up services across health and social care.</a:t>
            </a:r>
            <a:endParaRPr lang="en-US" dirty="0">
              <a:cs typeface="Arial"/>
            </a:endParaRPr>
          </a:p>
          <a:p>
            <a:pPr marL="342265" indent="-342265">
              <a:spcBef>
                <a:spcPts val="0"/>
              </a:spcBef>
            </a:pPr>
            <a:r>
              <a:rPr lang="en-GB" dirty="0">
                <a:cs typeface="Arial"/>
              </a:rPr>
              <a:t>Benefits professionals</a:t>
            </a:r>
          </a:p>
          <a:p>
            <a:pPr marL="0" indent="0">
              <a:buNone/>
            </a:pPr>
            <a:endParaRPr lang="en-US" dirty="0">
              <a:cs typeface="Arial"/>
            </a:endParaRPr>
          </a:p>
        </p:txBody>
      </p:sp>
    </p:spTree>
    <p:extLst>
      <p:ext uri="{BB962C8B-B14F-4D97-AF65-F5344CB8AC3E}">
        <p14:creationId xmlns:p14="http://schemas.microsoft.com/office/powerpoint/2010/main" val="507129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94637"/>
            <a:ext cx="7841707" cy="4415272"/>
          </a:xfrm>
        </p:spPr>
        <p:txBody>
          <a:bodyPr>
            <a:normAutofit/>
          </a:bodyPr>
          <a:lstStyle/>
          <a:p>
            <a:pPr marL="0" indent="0">
              <a:buNone/>
            </a:pPr>
            <a:endParaRPr lang="en-US" altLang="en-US" sz="1800" dirty="0">
              <a:ea typeface="MS PGothic" pitchFamily="34" charset="-128"/>
            </a:endParaRPr>
          </a:p>
          <a:p>
            <a:pPr marL="0" indent="0">
              <a:buNone/>
            </a:pPr>
            <a:r>
              <a:rPr lang="en-US" altLang="en-US" sz="3200" dirty="0">
                <a:ea typeface="MS PGothic" pitchFamily="34" charset="-128"/>
              </a:rPr>
              <a:t>Involves setting up the care and support as described in the agreed care plan. Between step 4 and 5 there is also the technical aspect of setting up a direct payment. This process will vary from place to place.</a:t>
            </a:r>
          </a:p>
          <a:p>
            <a:endParaRPr lang="en-GB" sz="1800" dirty="0"/>
          </a:p>
          <a:p>
            <a:pPr marL="0" indent="0">
              <a:buNone/>
            </a:pPr>
            <a:endParaRPr lang="en-GB" sz="1800" b="1" dirty="0"/>
          </a:p>
        </p:txBody>
      </p:sp>
      <p:sp>
        <p:nvSpPr>
          <p:cNvPr id="7" name="Title 6"/>
          <p:cNvSpPr>
            <a:spLocks noGrp="1"/>
          </p:cNvSpPr>
          <p:nvPr>
            <p:ph type="title"/>
          </p:nvPr>
        </p:nvSpPr>
        <p:spPr/>
        <p:txBody>
          <a:bodyPr>
            <a:noAutofit/>
          </a:bodyPr>
          <a:lstStyle/>
          <a:p>
            <a:r>
              <a:rPr lang="en-GB" sz="2800" dirty="0"/>
              <a:t>Organising Care and Support</a:t>
            </a:r>
            <a:endParaRPr lang="en-US" sz="2800" dirty="0"/>
          </a:p>
        </p:txBody>
      </p:sp>
    </p:spTree>
    <p:extLst>
      <p:ext uri="{BB962C8B-B14F-4D97-AF65-F5344CB8AC3E}">
        <p14:creationId xmlns:p14="http://schemas.microsoft.com/office/powerpoint/2010/main" val="3773983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ED173-4D72-4FE8-B267-78732E8D35AB}"/>
              </a:ext>
            </a:extLst>
          </p:cNvPr>
          <p:cNvSpPr>
            <a:spLocks noGrp="1"/>
          </p:cNvSpPr>
          <p:nvPr>
            <p:ph sz="quarter" idx="10"/>
          </p:nvPr>
        </p:nvSpPr>
        <p:spPr>
          <a:xfrm>
            <a:off x="335378" y="1682996"/>
            <a:ext cx="8199022" cy="4833011"/>
          </a:xfrm>
        </p:spPr>
        <p:txBody>
          <a:bodyPr/>
          <a:lstStyle/>
          <a:p>
            <a:pPr marL="192881" indent="-192881" defTabSz="257175">
              <a:buClr>
                <a:srgbClr val="0072C6"/>
              </a:buClr>
              <a:defRPr/>
            </a:pPr>
            <a:r>
              <a:rPr lang="en-US" sz="2800" dirty="0">
                <a:solidFill>
                  <a:prstClr val="black"/>
                </a:solidFill>
                <a:latin typeface="Arial"/>
                <a:cs typeface="+mn-cs"/>
              </a:rPr>
              <a:t>Recruitment and employment of P.As</a:t>
            </a:r>
          </a:p>
          <a:p>
            <a:pPr marL="192881" indent="-192881" defTabSz="257175">
              <a:buClr>
                <a:srgbClr val="0072C6"/>
              </a:buClr>
              <a:defRPr/>
            </a:pPr>
            <a:r>
              <a:rPr lang="en-US" sz="2800" dirty="0">
                <a:solidFill>
                  <a:prstClr val="black"/>
                </a:solidFill>
                <a:latin typeface="Arial"/>
                <a:cs typeface="+mn-cs"/>
              </a:rPr>
              <a:t>Equipment (outside of existing provider contracts)</a:t>
            </a:r>
          </a:p>
          <a:p>
            <a:pPr marL="192881" indent="-192881" defTabSz="257175">
              <a:buClr>
                <a:srgbClr val="0072C6"/>
              </a:buClr>
              <a:defRPr/>
            </a:pPr>
            <a:r>
              <a:rPr lang="en-US" sz="2800" dirty="0">
                <a:solidFill>
                  <a:prstClr val="black"/>
                </a:solidFill>
                <a:latin typeface="Arial"/>
                <a:cs typeface="+mn-cs"/>
              </a:rPr>
              <a:t>Training – health and care tasks</a:t>
            </a:r>
          </a:p>
          <a:p>
            <a:pPr marL="192881" indent="-192881" defTabSz="257175">
              <a:buClr>
                <a:srgbClr val="0072C6"/>
              </a:buClr>
              <a:defRPr/>
            </a:pPr>
            <a:r>
              <a:rPr lang="en-US" sz="2800" dirty="0">
                <a:solidFill>
                  <a:prstClr val="black"/>
                </a:solidFill>
                <a:latin typeface="Arial"/>
                <a:cs typeface="+mn-cs"/>
              </a:rPr>
              <a:t>Final budget paperwork </a:t>
            </a:r>
          </a:p>
          <a:p>
            <a:pPr marL="192881" indent="-192881" defTabSz="257175">
              <a:buClr>
                <a:srgbClr val="0072C6"/>
              </a:buClr>
              <a:defRPr/>
            </a:pPr>
            <a:r>
              <a:rPr lang="en-US" sz="2800" dirty="0">
                <a:solidFill>
                  <a:prstClr val="black"/>
                </a:solidFill>
                <a:latin typeface="Arial"/>
                <a:cs typeface="+mn-cs"/>
              </a:rPr>
              <a:t>DP agreement</a:t>
            </a:r>
          </a:p>
          <a:p>
            <a:pPr marL="192881" indent="-192881" defTabSz="257175">
              <a:buClr>
                <a:srgbClr val="0072C6"/>
              </a:buClr>
              <a:defRPr/>
            </a:pPr>
            <a:r>
              <a:rPr lang="en-US" sz="2800" dirty="0">
                <a:solidFill>
                  <a:prstClr val="black"/>
                </a:solidFill>
                <a:latin typeface="Arial"/>
                <a:cs typeface="+mn-cs"/>
              </a:rPr>
              <a:t>Third party paperwork</a:t>
            </a:r>
          </a:p>
          <a:p>
            <a:pPr marL="192881" indent="-192881" defTabSz="257175">
              <a:buClr>
                <a:srgbClr val="0072C6"/>
              </a:buClr>
              <a:defRPr/>
            </a:pPr>
            <a:r>
              <a:rPr lang="en-US" sz="2800" dirty="0">
                <a:solidFill>
                  <a:prstClr val="black"/>
                </a:solidFill>
                <a:latin typeface="Arial"/>
                <a:cs typeface="+mn-cs"/>
              </a:rPr>
              <a:t>Direct Payment Support Services</a:t>
            </a:r>
          </a:p>
          <a:p>
            <a:pPr marL="192881" indent="-192881" defTabSz="257175">
              <a:buClr>
                <a:srgbClr val="0072C6"/>
              </a:buClr>
              <a:defRPr/>
            </a:pPr>
            <a:r>
              <a:rPr lang="en-US" sz="2800" dirty="0">
                <a:solidFill>
                  <a:prstClr val="black"/>
                </a:solidFill>
                <a:latin typeface="Arial"/>
                <a:cs typeface="+mn-cs"/>
              </a:rPr>
              <a:t>Payroll support</a:t>
            </a:r>
          </a:p>
          <a:p>
            <a:endParaRPr lang="en-GB" dirty="0"/>
          </a:p>
        </p:txBody>
      </p:sp>
      <p:sp>
        <p:nvSpPr>
          <p:cNvPr id="3" name="Title 2">
            <a:extLst>
              <a:ext uri="{FF2B5EF4-FFF2-40B4-BE49-F238E27FC236}">
                <a16:creationId xmlns:a16="http://schemas.microsoft.com/office/drawing/2014/main" id="{57D18551-9741-468D-B43B-68553FAB99CA}"/>
              </a:ext>
            </a:extLst>
          </p:cNvPr>
          <p:cNvSpPr>
            <a:spLocks noGrp="1"/>
          </p:cNvSpPr>
          <p:nvPr>
            <p:ph type="title"/>
          </p:nvPr>
        </p:nvSpPr>
        <p:spPr>
          <a:xfrm>
            <a:off x="335378" y="483276"/>
            <a:ext cx="6956772" cy="458737"/>
          </a:xfrm>
        </p:spPr>
        <p:txBody>
          <a:bodyPr>
            <a:noAutofit/>
          </a:bodyPr>
          <a:lstStyle/>
          <a:p>
            <a:r>
              <a:rPr lang="en-GB" sz="2800" b="1" dirty="0"/>
              <a:t>Organising care and support – things to consider</a:t>
            </a:r>
          </a:p>
        </p:txBody>
      </p:sp>
      <p:sp>
        <p:nvSpPr>
          <p:cNvPr id="4" name="Footer Placeholder 3">
            <a:extLst>
              <a:ext uri="{FF2B5EF4-FFF2-40B4-BE49-F238E27FC236}">
                <a16:creationId xmlns:a16="http://schemas.microsoft.com/office/drawing/2014/main" id="{4DC1187B-7AAD-4C78-8E13-470D55C09166}"/>
              </a:ext>
            </a:extLst>
          </p:cNvPr>
          <p:cNvSpPr>
            <a:spLocks noGrp="1"/>
          </p:cNvSpPr>
          <p:nvPr>
            <p:ph type="ftr" sz="quarter" idx="3"/>
          </p:nvPr>
        </p:nvSpPr>
        <p:spPr/>
        <p:txBody>
          <a:bodyPr/>
          <a:lstStyle/>
          <a:p>
            <a:pPr defTabSz="514350"/>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2319552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5400" dirty="0"/>
              <a:t>Step 6 -</a:t>
            </a:r>
            <a:br>
              <a:rPr lang="en-GB" sz="5400" dirty="0"/>
            </a:br>
            <a:r>
              <a:rPr lang="en-GB" sz="5400" dirty="0"/>
              <a:t>Monitoring and Review</a:t>
            </a:r>
          </a:p>
        </p:txBody>
      </p:sp>
    </p:spTree>
    <p:extLst>
      <p:ext uri="{BB962C8B-B14F-4D97-AF65-F5344CB8AC3E}">
        <p14:creationId xmlns:p14="http://schemas.microsoft.com/office/powerpoint/2010/main" val="3059795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C66579-7D1E-4A5A-90F9-D317BFC349D0}"/>
              </a:ext>
            </a:extLst>
          </p:cNvPr>
          <p:cNvSpPr>
            <a:spLocks noGrp="1"/>
          </p:cNvSpPr>
          <p:nvPr>
            <p:ph sz="quarter" idx="10"/>
          </p:nvPr>
        </p:nvSpPr>
        <p:spPr>
          <a:xfrm>
            <a:off x="228964" y="1253897"/>
            <a:ext cx="8392521" cy="4740503"/>
          </a:xfrm>
        </p:spPr>
        <p:txBody>
          <a:bodyPr>
            <a:normAutofit/>
          </a:bodyPr>
          <a:lstStyle/>
          <a:p>
            <a:pPr marL="159842" indent="-108942" defTabSz="257175">
              <a:lnSpc>
                <a:spcPct val="120000"/>
              </a:lnSpc>
              <a:spcAft>
                <a:spcPct val="30000"/>
              </a:spcAft>
              <a:buClr>
                <a:srgbClr val="0072C6"/>
              </a:buClr>
            </a:pPr>
            <a:r>
              <a:rPr lang="en-GB" sz="2800" dirty="0">
                <a:solidFill>
                  <a:prstClr val="black"/>
                </a:solidFill>
                <a:latin typeface="Arial" charset="0"/>
                <a:ea typeface="ＭＳ Ｐゴシック" charset="0"/>
                <a:cs typeface="ＭＳ Ｐゴシック" charset="0"/>
              </a:rPr>
              <a:t>Proportionate</a:t>
            </a:r>
          </a:p>
          <a:p>
            <a:pPr marL="159842" indent="-108942" defTabSz="257175">
              <a:lnSpc>
                <a:spcPct val="120000"/>
              </a:lnSpc>
              <a:spcAft>
                <a:spcPct val="30000"/>
              </a:spcAft>
              <a:buClr>
                <a:srgbClr val="0072C6"/>
              </a:buClr>
            </a:pPr>
            <a:r>
              <a:rPr lang="en-GB" sz="2800" dirty="0">
                <a:solidFill>
                  <a:prstClr val="black"/>
                </a:solidFill>
                <a:latin typeface="Arial" charset="0"/>
                <a:ea typeface="ＭＳ Ｐゴシック" charset="0"/>
                <a:cs typeface="ＭＳ Ｐゴシック" charset="0"/>
              </a:rPr>
              <a:t>Outcomes focussed care plan review</a:t>
            </a:r>
          </a:p>
          <a:p>
            <a:pPr marL="159842" indent="-108942" defTabSz="257175">
              <a:lnSpc>
                <a:spcPct val="120000"/>
              </a:lnSpc>
              <a:spcAft>
                <a:spcPct val="30000"/>
              </a:spcAft>
              <a:buClr>
                <a:srgbClr val="0072C6"/>
              </a:buClr>
            </a:pPr>
            <a:r>
              <a:rPr lang="en-GB" sz="2800" dirty="0">
                <a:solidFill>
                  <a:prstClr val="black"/>
                </a:solidFill>
                <a:latin typeface="Arial" charset="0"/>
                <a:ea typeface="ＭＳ Ｐゴシック" charset="0"/>
                <a:cs typeface="ＭＳ Ｐゴシック" charset="0"/>
              </a:rPr>
              <a:t>Financial monitoring</a:t>
            </a:r>
          </a:p>
          <a:p>
            <a:pPr marL="159842" indent="-108942" defTabSz="257175">
              <a:lnSpc>
                <a:spcPct val="120000"/>
              </a:lnSpc>
              <a:spcAft>
                <a:spcPct val="30000"/>
              </a:spcAft>
              <a:buClr>
                <a:srgbClr val="0072C6"/>
              </a:buClr>
            </a:pPr>
            <a:r>
              <a:rPr lang="en-GB" sz="2800" dirty="0">
                <a:solidFill>
                  <a:prstClr val="black"/>
                </a:solidFill>
                <a:latin typeface="Arial" charset="0"/>
                <a:ea typeface="ＭＳ Ｐゴシック" charset="0"/>
                <a:cs typeface="ＭＳ Ｐゴシック" charset="0"/>
              </a:rPr>
              <a:t>Budget review</a:t>
            </a:r>
          </a:p>
          <a:p>
            <a:pPr marL="159842" indent="-108942" defTabSz="257175">
              <a:lnSpc>
                <a:spcPct val="120000"/>
              </a:lnSpc>
              <a:spcAft>
                <a:spcPct val="30000"/>
              </a:spcAft>
              <a:buClr>
                <a:srgbClr val="0072C6"/>
              </a:buClr>
            </a:pPr>
            <a:r>
              <a:rPr lang="en-GB" sz="2800" dirty="0">
                <a:solidFill>
                  <a:prstClr val="black"/>
                </a:solidFill>
                <a:latin typeface="Arial" charset="0"/>
                <a:ea typeface="ＭＳ Ｐゴシック" charset="0"/>
                <a:cs typeface="ＭＳ Ｐゴシック" charset="0"/>
              </a:rPr>
              <a:t>PHB holder experience</a:t>
            </a:r>
          </a:p>
          <a:p>
            <a:pPr marL="159842" indent="-108942" defTabSz="257175">
              <a:lnSpc>
                <a:spcPct val="120000"/>
              </a:lnSpc>
              <a:spcAft>
                <a:spcPct val="30000"/>
              </a:spcAft>
              <a:buClr>
                <a:srgbClr val="0072C6"/>
              </a:buClr>
            </a:pPr>
            <a:r>
              <a:rPr lang="en-GB" sz="2800" dirty="0">
                <a:solidFill>
                  <a:prstClr val="black"/>
                </a:solidFill>
                <a:latin typeface="Arial" charset="0"/>
                <a:ea typeface="ＭＳ Ｐゴシック" charset="0"/>
                <a:cs typeface="ＭＳ Ｐゴシック" charset="0"/>
              </a:rPr>
              <a:t>Evaluation </a:t>
            </a:r>
          </a:p>
          <a:p>
            <a:endParaRPr lang="en-GB" dirty="0"/>
          </a:p>
        </p:txBody>
      </p:sp>
      <p:sp>
        <p:nvSpPr>
          <p:cNvPr id="3" name="Title 2">
            <a:extLst>
              <a:ext uri="{FF2B5EF4-FFF2-40B4-BE49-F238E27FC236}">
                <a16:creationId xmlns:a16="http://schemas.microsoft.com/office/drawing/2014/main" id="{3705E1BA-FA52-46E6-9859-0BCD2788118C}"/>
              </a:ext>
            </a:extLst>
          </p:cNvPr>
          <p:cNvSpPr>
            <a:spLocks noGrp="1"/>
          </p:cNvSpPr>
          <p:nvPr>
            <p:ph type="title"/>
          </p:nvPr>
        </p:nvSpPr>
        <p:spPr>
          <a:xfrm>
            <a:off x="228965" y="302483"/>
            <a:ext cx="7202350" cy="611649"/>
          </a:xfrm>
        </p:spPr>
        <p:txBody>
          <a:bodyPr>
            <a:noAutofit/>
          </a:bodyPr>
          <a:lstStyle/>
          <a:p>
            <a:r>
              <a:rPr lang="en-GB" sz="2800" b="1" dirty="0"/>
              <a:t>Monitoring and review – things to consider</a:t>
            </a:r>
          </a:p>
        </p:txBody>
      </p:sp>
      <p:sp>
        <p:nvSpPr>
          <p:cNvPr id="4" name="Footer Placeholder 3">
            <a:extLst>
              <a:ext uri="{FF2B5EF4-FFF2-40B4-BE49-F238E27FC236}">
                <a16:creationId xmlns:a16="http://schemas.microsoft.com/office/drawing/2014/main" id="{6FFF4E21-2E9E-404B-ABA4-95EDC4767009}"/>
              </a:ext>
            </a:extLst>
          </p:cNvPr>
          <p:cNvSpPr>
            <a:spLocks noGrp="1"/>
          </p:cNvSpPr>
          <p:nvPr>
            <p:ph type="ftr" sz="quarter" idx="3"/>
          </p:nvPr>
        </p:nvSpPr>
        <p:spPr/>
        <p:txBody>
          <a:bodyPr/>
          <a:lstStyle/>
          <a:p>
            <a:pPr defTabSz="514350"/>
            <a:r>
              <a:rPr lang="en-US">
                <a:solidFill>
                  <a:srgbClr val="768692">
                    <a:lumMod val="60000"/>
                    <a:lumOff val="40000"/>
                  </a:srgbClr>
                </a:solidFill>
              </a:rPr>
              <a:t>Presentation title</a:t>
            </a:r>
            <a:endParaRPr lang="en-US" dirty="0">
              <a:solidFill>
                <a:srgbClr val="768692">
                  <a:lumMod val="60000"/>
                  <a:lumOff val="40000"/>
                </a:srgbClr>
              </a:solidFill>
            </a:endParaRPr>
          </a:p>
        </p:txBody>
      </p:sp>
    </p:spTree>
    <p:extLst>
      <p:ext uri="{BB962C8B-B14F-4D97-AF65-F5344CB8AC3E}">
        <p14:creationId xmlns:p14="http://schemas.microsoft.com/office/powerpoint/2010/main" val="3044107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54</a:t>
            </a:fld>
            <a:endParaRPr lang="en-US" dirty="0"/>
          </a:p>
        </p:txBody>
      </p:sp>
      <p:sp>
        <p:nvSpPr>
          <p:cNvPr id="5" name="Title 1"/>
          <p:cNvSpPr>
            <a:spLocks noGrp="1"/>
          </p:cNvSpPr>
          <p:nvPr>
            <p:ph type="title"/>
          </p:nvPr>
        </p:nvSpPr>
        <p:spPr>
          <a:xfrm>
            <a:off x="457201" y="466124"/>
            <a:ext cx="7356815" cy="667725"/>
          </a:xfrm>
        </p:spPr>
        <p:txBody>
          <a:bodyPr>
            <a:normAutofit/>
          </a:bodyPr>
          <a:lstStyle/>
          <a:p>
            <a:r>
              <a:rPr lang="en-US" sz="2800" dirty="0"/>
              <a:t>Success indicators</a:t>
            </a:r>
          </a:p>
        </p:txBody>
      </p:sp>
      <p:sp>
        <p:nvSpPr>
          <p:cNvPr id="6" name="Content Placeholder 5"/>
          <p:cNvSpPr>
            <a:spLocks noGrp="1"/>
          </p:cNvSpPr>
          <p:nvPr>
            <p:ph idx="1"/>
          </p:nvPr>
        </p:nvSpPr>
        <p:spPr>
          <a:xfrm>
            <a:off x="457200" y="1727592"/>
            <a:ext cx="7841707" cy="4767813"/>
          </a:xfrm>
        </p:spPr>
        <p:txBody>
          <a:bodyPr>
            <a:normAutofit/>
          </a:bodyPr>
          <a:lstStyle/>
          <a:p>
            <a:r>
              <a:rPr lang="en-GB" dirty="0">
                <a:latin typeface="Arial" panose="020B0604020202020204" pitchFamily="34" charset="0"/>
                <a:cs typeface="Arial" panose="020B0604020202020204" pitchFamily="34" charset="0"/>
              </a:rPr>
              <a:t>Reviews show outcomes have been achieved</a:t>
            </a:r>
          </a:p>
          <a:p>
            <a:r>
              <a:rPr lang="en-GB" dirty="0">
                <a:latin typeface="Arial" panose="020B0604020202020204" pitchFamily="34" charset="0"/>
                <a:cs typeface="Arial" panose="020B0604020202020204" pitchFamily="34" charset="0"/>
              </a:rPr>
              <a:t>People resolved own issues using contingency planning</a:t>
            </a:r>
          </a:p>
          <a:p>
            <a:r>
              <a:rPr lang="en-GB" dirty="0">
                <a:latin typeface="Arial" panose="020B0604020202020204" pitchFamily="34" charset="0"/>
                <a:cs typeface="Arial" panose="020B0604020202020204" pitchFamily="34" charset="0"/>
              </a:rPr>
              <a:t>Less or no medical interventions required compared to prior to a PHB</a:t>
            </a:r>
          </a:p>
          <a:p>
            <a:r>
              <a:rPr lang="en-GB" dirty="0">
                <a:latin typeface="Arial" panose="020B0604020202020204" pitchFamily="34" charset="0"/>
                <a:cs typeface="Arial" panose="020B0604020202020204" pitchFamily="34" charset="0"/>
              </a:rPr>
              <a:t>Less complaints to the relevant service</a:t>
            </a:r>
          </a:p>
          <a:p>
            <a:endParaRPr lang="en-GB" dirty="0"/>
          </a:p>
        </p:txBody>
      </p:sp>
    </p:spTree>
    <p:extLst>
      <p:ext uri="{BB962C8B-B14F-4D97-AF65-F5344CB8AC3E}">
        <p14:creationId xmlns:p14="http://schemas.microsoft.com/office/powerpoint/2010/main" val="1379379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123" y="336842"/>
            <a:ext cx="8495753" cy="2002426"/>
          </a:xfrm>
        </p:spPr>
        <p:txBody>
          <a:bodyPr/>
          <a:lstStyle/>
          <a:p>
            <a:r>
              <a:rPr lang="en-GB" sz="6000" dirty="0"/>
              <a:t>Have you got any final questions?</a:t>
            </a:r>
            <a:br>
              <a:rPr lang="en-GB" sz="6000" dirty="0"/>
            </a:br>
            <a:br>
              <a:rPr lang="en-GB" sz="6000" dirty="0"/>
            </a:br>
            <a:r>
              <a:rPr lang="en-GB" sz="6000" dirty="0"/>
              <a:t>Did we cover everything?!</a:t>
            </a:r>
          </a:p>
        </p:txBody>
      </p:sp>
    </p:spTree>
    <p:extLst>
      <p:ext uri="{BB962C8B-B14F-4D97-AF65-F5344CB8AC3E}">
        <p14:creationId xmlns:p14="http://schemas.microsoft.com/office/powerpoint/2010/main" val="1969185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56</a:t>
            </a:fld>
            <a:endParaRPr lang="en-US" dirty="0"/>
          </a:p>
        </p:txBody>
      </p:sp>
      <p:pic>
        <p:nvPicPr>
          <p:cNvPr id="2050" name="Picture 2" descr="\\ims.gov.uk\data\Users\GBEXPVD\EXPHOME31\SPruner\Data\Desktop\PHB Essentials\CHC Video 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14525"/>
            <a:ext cx="6048375"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ms.gov.uk\data\Users\GBEXPVD\EXPHOME31\SPruner\Data\Desktop\PHB Essentials\Jonathan Video Screensho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914525"/>
            <a:ext cx="6096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1" y="466124"/>
            <a:ext cx="7356815" cy="667725"/>
          </a:xfrm>
        </p:spPr>
        <p:txBody>
          <a:bodyPr>
            <a:normAutofit/>
          </a:bodyPr>
          <a:lstStyle/>
          <a:p>
            <a:endParaRPr lang="en-US" sz="2800" dirty="0">
              <a:solidFill>
                <a:srgbClr val="FF0000"/>
              </a:solidFill>
            </a:endParaRPr>
          </a:p>
        </p:txBody>
      </p:sp>
      <p:sp>
        <p:nvSpPr>
          <p:cNvPr id="2" name="TextBox 1"/>
          <p:cNvSpPr txBox="1"/>
          <p:nvPr/>
        </p:nvSpPr>
        <p:spPr>
          <a:xfrm>
            <a:off x="1547813" y="5194756"/>
            <a:ext cx="5449612" cy="646331"/>
          </a:xfrm>
          <a:prstGeom prst="rect">
            <a:avLst/>
          </a:prstGeom>
          <a:noFill/>
        </p:spPr>
        <p:txBody>
          <a:bodyPr wrap="square" rtlCol="0">
            <a:spAutoFit/>
          </a:bodyPr>
          <a:lstStyle/>
          <a:p>
            <a:r>
              <a:rPr lang="en-GB" u="sng" dirty="0">
                <a:solidFill>
                  <a:schemeClr val="accent2">
                    <a:lumMod val="75000"/>
                  </a:schemeClr>
                </a:solidFill>
              </a:rPr>
              <a:t>https://</a:t>
            </a:r>
            <a:r>
              <a:rPr lang="en-GB" u="sng" dirty="0">
                <a:solidFill>
                  <a:schemeClr val="accent2">
                    <a:lumMod val="75000"/>
                  </a:schemeClr>
                </a:solidFill>
                <a:hlinkClick r:id="rId6"/>
              </a:rPr>
              <a:t>www.youtube.com/watch?v=9xw6pWJV0kQ</a:t>
            </a:r>
            <a:endParaRPr lang="en-GB" dirty="0">
              <a:solidFill>
                <a:schemeClr val="accent2">
                  <a:lumMod val="75000"/>
                </a:schemeClr>
              </a:solidFill>
            </a:endParaRPr>
          </a:p>
          <a:p>
            <a:endParaRPr lang="en-GB" dirty="0"/>
          </a:p>
        </p:txBody>
      </p:sp>
    </p:spTree>
    <p:extLst>
      <p:ext uri="{BB962C8B-B14F-4D97-AF65-F5344CB8AC3E}">
        <p14:creationId xmlns:p14="http://schemas.microsoft.com/office/powerpoint/2010/main" val="990497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pPr/>
              <a:t>57</a:t>
            </a:fld>
            <a:endParaRPr lang="en-US" dirty="0"/>
          </a:p>
        </p:txBody>
      </p:sp>
      <p:sp>
        <p:nvSpPr>
          <p:cNvPr id="5" name="Title 1"/>
          <p:cNvSpPr>
            <a:spLocks noGrp="1"/>
          </p:cNvSpPr>
          <p:nvPr>
            <p:ph type="title"/>
          </p:nvPr>
        </p:nvSpPr>
        <p:spPr>
          <a:xfrm>
            <a:off x="457201" y="466124"/>
            <a:ext cx="7356815" cy="667725"/>
          </a:xfrm>
        </p:spPr>
        <p:txBody>
          <a:bodyPr>
            <a:normAutofit/>
          </a:bodyPr>
          <a:lstStyle/>
          <a:p>
            <a:r>
              <a:rPr lang="en-US" sz="2800" dirty="0">
                <a:solidFill>
                  <a:srgbClr val="0070C0"/>
                </a:solidFill>
              </a:rPr>
              <a:t>The Training Hub</a:t>
            </a:r>
          </a:p>
        </p:txBody>
      </p:sp>
      <p:sp>
        <p:nvSpPr>
          <p:cNvPr id="4" name="Content Placeholder 3">
            <a:extLst>
              <a:ext uri="{FF2B5EF4-FFF2-40B4-BE49-F238E27FC236}">
                <a16:creationId xmlns:a16="http://schemas.microsoft.com/office/drawing/2014/main" id="{3EFD69D9-FD02-4E4B-97E9-D4E90F97CBB7}"/>
              </a:ext>
            </a:extLst>
          </p:cNvPr>
          <p:cNvSpPr>
            <a:spLocks noGrp="1"/>
          </p:cNvSpPr>
          <p:nvPr>
            <p:ph idx="1"/>
          </p:nvPr>
        </p:nvSpPr>
        <p:spPr/>
        <p:txBody>
          <a:bodyPr/>
          <a:lstStyle/>
          <a:p>
            <a:pPr marL="0" indent="0">
              <a:buNone/>
            </a:pPr>
            <a:endParaRPr lang="en-GB" u="sng" dirty="0">
              <a:hlinkClick r:id="rId3"/>
            </a:endParaRPr>
          </a:p>
          <a:p>
            <a:pPr marL="0" indent="0" algn="ctr">
              <a:buNone/>
            </a:pPr>
            <a:r>
              <a:rPr lang="en-GB" u="sng" dirty="0">
                <a:hlinkClick r:id="rId3"/>
              </a:rPr>
              <a:t>https://form.123formbuilder.com/5940529/</a:t>
            </a:r>
            <a:endParaRPr lang="en-GB" dirty="0"/>
          </a:p>
          <a:p>
            <a:endParaRPr lang="en-GB" dirty="0"/>
          </a:p>
        </p:txBody>
      </p:sp>
    </p:spTree>
    <p:extLst>
      <p:ext uri="{BB962C8B-B14F-4D97-AF65-F5344CB8AC3E}">
        <p14:creationId xmlns:p14="http://schemas.microsoft.com/office/powerpoint/2010/main" val="473424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425" y="5540657"/>
            <a:ext cx="766554" cy="74509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034321"/>
            <a:ext cx="8809037" cy="36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4388" y="4681666"/>
            <a:ext cx="7327314" cy="1200329"/>
          </a:xfrm>
          <a:prstGeom prst="rect">
            <a:avLst/>
          </a:prstGeom>
          <a:noFill/>
        </p:spPr>
        <p:txBody>
          <a:bodyPr wrap="square" rtlCol="0">
            <a:spAutoFit/>
          </a:bodyPr>
          <a:lstStyle/>
          <a:p>
            <a:r>
              <a:rPr lang="en-GB" b="1" dirty="0">
                <a:solidFill>
                  <a:schemeClr val="bg1"/>
                </a:solidFill>
              </a:rPr>
              <a:t>Gemma Robinson	</a:t>
            </a:r>
          </a:p>
          <a:p>
            <a:r>
              <a:rPr lang="en-GB" b="1" dirty="0">
                <a:solidFill>
                  <a:schemeClr val="bg1"/>
                </a:solidFill>
              </a:rPr>
              <a:t>Senior Programme Manager Personalised Care (PHBs)</a:t>
            </a:r>
          </a:p>
          <a:p>
            <a:r>
              <a:rPr lang="en-GB" b="1" u="sng" dirty="0">
                <a:solidFill>
                  <a:schemeClr val="bg1"/>
                </a:solidFill>
              </a:rPr>
              <a:t>Gemma.robinson10@nhs.net</a:t>
            </a:r>
            <a:r>
              <a:rPr lang="en-GB" b="1" dirty="0">
                <a:solidFill>
                  <a:schemeClr val="bg1"/>
                </a:solidFill>
              </a:rPr>
              <a:t> </a:t>
            </a:r>
          </a:p>
          <a:p>
            <a:endParaRPr lang="en-GB" dirty="0"/>
          </a:p>
        </p:txBody>
      </p:sp>
    </p:spTree>
    <p:extLst>
      <p:ext uri="{BB962C8B-B14F-4D97-AF65-F5344CB8AC3E}">
        <p14:creationId xmlns:p14="http://schemas.microsoft.com/office/powerpoint/2010/main" val="388871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66C4C68-9C76-5449-BBA0-107A51179E14}" type="slidenum">
              <a:rPr lang="en-US">
                <a:solidFill>
                  <a:srgbClr val="005EB8"/>
                </a:solidFill>
              </a:rPr>
              <a:pPr defTabSz="342900"/>
              <a:t>6</a:t>
            </a:fld>
            <a:endParaRPr lang="en-US" dirty="0">
              <a:solidFill>
                <a:srgbClr val="005EB8"/>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302" y="857250"/>
            <a:ext cx="6883588" cy="516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56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46C162-795C-8643-BAA9-63B64EF7BA4D}"/>
              </a:ext>
            </a:extLst>
          </p:cNvPr>
          <p:cNvSpPr/>
          <p:nvPr/>
        </p:nvSpPr>
        <p:spPr>
          <a:xfrm>
            <a:off x="1379250" y="2119235"/>
            <a:ext cx="6385500" cy="364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a:solidFill>
                <a:srgbClr val="FFFFFF"/>
              </a:solidFill>
              <a:latin typeface="Calibri" panose="020F0502020204030204"/>
            </a:endParaRPr>
          </a:p>
        </p:txBody>
      </p:sp>
      <p:sp>
        <p:nvSpPr>
          <p:cNvPr id="8" name="Rectangle 7">
            <a:extLst>
              <a:ext uri="{FF2B5EF4-FFF2-40B4-BE49-F238E27FC236}">
                <a16:creationId xmlns:a16="http://schemas.microsoft.com/office/drawing/2014/main" id="{0013CD96-1C6E-D343-9BA5-1BCF5A76AB41}"/>
              </a:ext>
            </a:extLst>
          </p:cNvPr>
          <p:cNvSpPr/>
          <p:nvPr/>
        </p:nvSpPr>
        <p:spPr>
          <a:xfrm>
            <a:off x="2154837" y="2383435"/>
            <a:ext cx="2023672" cy="1486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a:solidFill>
                <a:srgbClr val="FFFFFF"/>
              </a:solidFill>
              <a:latin typeface="Calibri" panose="020F0502020204030204"/>
            </a:endParaRPr>
          </a:p>
        </p:txBody>
      </p:sp>
      <p:sp>
        <p:nvSpPr>
          <p:cNvPr id="9" name="Rectangle 8">
            <a:extLst>
              <a:ext uri="{FF2B5EF4-FFF2-40B4-BE49-F238E27FC236}">
                <a16:creationId xmlns:a16="http://schemas.microsoft.com/office/drawing/2014/main" id="{D7785199-DF82-444E-A927-56CDB41409B9}"/>
              </a:ext>
            </a:extLst>
          </p:cNvPr>
          <p:cNvSpPr/>
          <p:nvPr/>
        </p:nvSpPr>
        <p:spPr>
          <a:xfrm>
            <a:off x="4268450" y="2383435"/>
            <a:ext cx="2765685" cy="148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dirty="0">
              <a:solidFill>
                <a:srgbClr val="FFFFFF"/>
              </a:solidFill>
              <a:latin typeface="Calibri" panose="020F0502020204030204"/>
            </a:endParaRPr>
          </a:p>
        </p:txBody>
      </p:sp>
      <p:sp>
        <p:nvSpPr>
          <p:cNvPr id="11" name="Rectangle 10">
            <a:extLst>
              <a:ext uri="{FF2B5EF4-FFF2-40B4-BE49-F238E27FC236}">
                <a16:creationId xmlns:a16="http://schemas.microsoft.com/office/drawing/2014/main" id="{C1952F9A-C5E9-9041-98D9-A0FE39B1066D}"/>
              </a:ext>
            </a:extLst>
          </p:cNvPr>
          <p:cNvSpPr/>
          <p:nvPr/>
        </p:nvSpPr>
        <p:spPr>
          <a:xfrm>
            <a:off x="2154838" y="4024859"/>
            <a:ext cx="1056806" cy="1672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a:solidFill>
                <a:srgbClr val="FFFFFF"/>
              </a:solidFill>
              <a:latin typeface="Calibri" panose="020F0502020204030204"/>
            </a:endParaRPr>
          </a:p>
        </p:txBody>
      </p:sp>
      <p:sp>
        <p:nvSpPr>
          <p:cNvPr id="12" name="Rectangle 11">
            <a:extLst>
              <a:ext uri="{FF2B5EF4-FFF2-40B4-BE49-F238E27FC236}">
                <a16:creationId xmlns:a16="http://schemas.microsoft.com/office/drawing/2014/main" id="{921C1689-A1C3-E840-BD50-810C059A4E1B}"/>
              </a:ext>
            </a:extLst>
          </p:cNvPr>
          <p:cNvSpPr/>
          <p:nvPr/>
        </p:nvSpPr>
        <p:spPr>
          <a:xfrm>
            <a:off x="5978435" y="4024859"/>
            <a:ext cx="1055700" cy="1672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a:solidFill>
                <a:srgbClr val="FFFFFF"/>
              </a:solidFill>
              <a:latin typeface="Calibri" panose="020F0502020204030204"/>
            </a:endParaRPr>
          </a:p>
        </p:txBody>
      </p:sp>
      <p:sp>
        <p:nvSpPr>
          <p:cNvPr id="13" name="Rectangle 12">
            <a:extLst>
              <a:ext uri="{FF2B5EF4-FFF2-40B4-BE49-F238E27FC236}">
                <a16:creationId xmlns:a16="http://schemas.microsoft.com/office/drawing/2014/main" id="{788D21AF-3CAC-C14F-A652-AEDA3644C691}"/>
              </a:ext>
            </a:extLst>
          </p:cNvPr>
          <p:cNvSpPr/>
          <p:nvPr/>
        </p:nvSpPr>
        <p:spPr>
          <a:xfrm>
            <a:off x="3430107" y="4024859"/>
            <a:ext cx="1055700" cy="1672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a:solidFill>
                <a:srgbClr val="FFFFFF"/>
              </a:solidFill>
              <a:latin typeface="Calibri" panose="020F0502020204030204"/>
            </a:endParaRPr>
          </a:p>
        </p:txBody>
      </p:sp>
      <p:sp>
        <p:nvSpPr>
          <p:cNvPr id="14" name="Rectangle 13">
            <a:extLst>
              <a:ext uri="{FF2B5EF4-FFF2-40B4-BE49-F238E27FC236}">
                <a16:creationId xmlns:a16="http://schemas.microsoft.com/office/drawing/2014/main" id="{3BAA9DC2-ACAB-D344-A069-FA81B24B7A12}"/>
              </a:ext>
            </a:extLst>
          </p:cNvPr>
          <p:cNvSpPr/>
          <p:nvPr/>
        </p:nvSpPr>
        <p:spPr>
          <a:xfrm>
            <a:off x="4704272" y="4024859"/>
            <a:ext cx="1055700" cy="1672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defRPr/>
            </a:pPr>
            <a:endParaRPr lang="en-GB" sz="1350">
              <a:solidFill>
                <a:srgbClr val="FFFFFF"/>
              </a:solidFill>
              <a:latin typeface="Calibri" panose="020F0502020204030204"/>
            </a:endParaRPr>
          </a:p>
        </p:txBody>
      </p:sp>
      <p:sp>
        <p:nvSpPr>
          <p:cNvPr id="7" name="TextBox 6">
            <a:extLst>
              <a:ext uri="{FF2B5EF4-FFF2-40B4-BE49-F238E27FC236}">
                <a16:creationId xmlns:a16="http://schemas.microsoft.com/office/drawing/2014/main" id="{5B49425B-D464-EC42-8746-29AC7BDE8253}"/>
              </a:ext>
            </a:extLst>
          </p:cNvPr>
          <p:cNvSpPr txBox="1"/>
          <p:nvPr/>
        </p:nvSpPr>
        <p:spPr>
          <a:xfrm>
            <a:off x="6029735" y="4482138"/>
            <a:ext cx="953100" cy="1196097"/>
          </a:xfrm>
          <a:prstGeom prst="rect">
            <a:avLst/>
          </a:prstGeom>
          <a:noFill/>
        </p:spPr>
        <p:txBody>
          <a:bodyPr wrap="square" lIns="0" tIns="0" rIns="0" bIns="0" rtlCol="0">
            <a:spAutoFit/>
          </a:bodyPr>
          <a:lstStyle/>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Personal Health</a:t>
            </a:r>
          </a:p>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Budgets and</a:t>
            </a:r>
          </a:p>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Integrated Personal</a:t>
            </a:r>
          </a:p>
          <a:p>
            <a:pPr algn="ctr">
              <a:lnSpc>
                <a:spcPct val="95000"/>
              </a:lnSpc>
              <a:spcAft>
                <a:spcPts val="225"/>
              </a:spcAft>
              <a:defRPr/>
            </a:pPr>
            <a:r>
              <a:rPr lang="en-GB" sz="713" b="1" dirty="0">
                <a:solidFill>
                  <a:srgbClr val="FFFFFF"/>
                </a:solidFill>
                <a:latin typeface="Arial" panose="020B0604020202020204" pitchFamily="34" charset="0"/>
                <a:cs typeface="Arial" panose="020B0604020202020204" pitchFamily="34" charset="0"/>
              </a:rPr>
              <a:t>Budgets</a:t>
            </a:r>
          </a:p>
          <a:p>
            <a:pPr algn="ctr">
              <a:defRPr/>
            </a:pPr>
            <a:r>
              <a:rPr lang="en-GB" sz="544" dirty="0">
                <a:solidFill>
                  <a:srgbClr val="FFFFFF"/>
                </a:solidFill>
                <a:latin typeface="Arial" panose="020B0604020202020204" pitchFamily="34" charset="0"/>
                <a:cs typeface="Arial" panose="020B0604020202020204" pitchFamily="34" charset="0"/>
              </a:rPr>
              <a:t>An amount of money to support a person’s identified health and wellbeing needs, planned and agreed between them and their local CCG.</a:t>
            </a:r>
          </a:p>
          <a:p>
            <a:pPr algn="ctr">
              <a:defRPr/>
            </a:pPr>
            <a:r>
              <a:rPr lang="en-GB" sz="544" dirty="0">
                <a:solidFill>
                  <a:srgbClr val="FFFFFF"/>
                </a:solidFill>
                <a:latin typeface="Arial" panose="020B0604020202020204" pitchFamily="34" charset="0"/>
                <a:cs typeface="Arial" panose="020B0604020202020204" pitchFamily="34" charset="0"/>
              </a:rPr>
              <a:t>May lead to integrated personal budgets for those with both health and social care needs (Initially Specialist)</a:t>
            </a:r>
          </a:p>
        </p:txBody>
      </p:sp>
      <p:sp>
        <p:nvSpPr>
          <p:cNvPr id="15" name="TextBox 14">
            <a:extLst>
              <a:ext uri="{FF2B5EF4-FFF2-40B4-BE49-F238E27FC236}">
                <a16:creationId xmlns:a16="http://schemas.microsoft.com/office/drawing/2014/main" id="{0A9BC290-C1A7-C148-84F7-B37DCD4F2279}"/>
              </a:ext>
            </a:extLst>
          </p:cNvPr>
          <p:cNvSpPr txBox="1"/>
          <p:nvPr/>
        </p:nvSpPr>
        <p:spPr>
          <a:xfrm>
            <a:off x="4755572" y="4482138"/>
            <a:ext cx="953100" cy="954813"/>
          </a:xfrm>
          <a:prstGeom prst="rect">
            <a:avLst/>
          </a:prstGeom>
          <a:noFill/>
        </p:spPr>
        <p:txBody>
          <a:bodyPr wrap="square" lIns="0" tIns="0" rIns="0" bIns="0" rtlCol="0">
            <a:spAutoFit/>
          </a:bodyPr>
          <a:lstStyle/>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Supported Self</a:t>
            </a:r>
          </a:p>
          <a:p>
            <a:pPr algn="ctr">
              <a:lnSpc>
                <a:spcPct val="95000"/>
              </a:lnSpc>
              <a:spcAft>
                <a:spcPts val="225"/>
              </a:spcAft>
              <a:defRPr/>
            </a:pPr>
            <a:r>
              <a:rPr lang="en-GB" sz="713" b="1" dirty="0">
                <a:solidFill>
                  <a:srgbClr val="FFFFFF"/>
                </a:solidFill>
                <a:latin typeface="Arial" panose="020B0604020202020204" pitchFamily="34" charset="0"/>
                <a:cs typeface="Arial" panose="020B0604020202020204" pitchFamily="34" charset="0"/>
              </a:rPr>
              <a:t>Management</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Support people to develop the</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knowledge, skills and confidence (patient activation) to manage their health and wellbeing through interventions such as health coaching, peer support and self-management education (Targeted and Specialist)</a:t>
            </a:r>
          </a:p>
        </p:txBody>
      </p:sp>
      <p:sp>
        <p:nvSpPr>
          <p:cNvPr id="16" name="TextBox 15">
            <a:extLst>
              <a:ext uri="{FF2B5EF4-FFF2-40B4-BE49-F238E27FC236}">
                <a16:creationId xmlns:a16="http://schemas.microsoft.com/office/drawing/2014/main" id="{4A561E6A-0397-BB4C-8924-636D1353FDEE}"/>
              </a:ext>
            </a:extLst>
          </p:cNvPr>
          <p:cNvSpPr txBox="1"/>
          <p:nvPr/>
        </p:nvSpPr>
        <p:spPr>
          <a:xfrm>
            <a:off x="3464330" y="4482137"/>
            <a:ext cx="987254" cy="978922"/>
          </a:xfrm>
          <a:prstGeom prst="rect">
            <a:avLst/>
          </a:prstGeom>
          <a:noFill/>
          <a:ln>
            <a:noFill/>
          </a:ln>
        </p:spPr>
        <p:txBody>
          <a:bodyPr wrap="square" lIns="0" tIns="0" rIns="0" bIns="0" rtlCol="0">
            <a:spAutoFit/>
          </a:bodyPr>
          <a:lstStyle/>
          <a:p>
            <a:pPr algn="ctr">
              <a:lnSpc>
                <a:spcPct val="95000"/>
              </a:lnSpc>
              <a:spcAft>
                <a:spcPts val="225"/>
              </a:spcAft>
              <a:defRPr/>
            </a:pPr>
            <a:r>
              <a:rPr lang="en-GB" sz="713" b="1" dirty="0">
                <a:solidFill>
                  <a:srgbClr val="FFFFFF"/>
                </a:solidFill>
                <a:latin typeface="Arial" panose="020B0604020202020204" pitchFamily="34" charset="0"/>
                <a:cs typeface="Arial" panose="020B0604020202020204" pitchFamily="34" charset="0"/>
              </a:rPr>
              <a:t>Social Prescribing and Community-Based Support</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Enables professionals to</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refer people to a ‘link worker’</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to connect them into</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community-based support,</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building on what matters to the</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person and making the most of</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community and informal</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support (All tiers)</a:t>
            </a:r>
          </a:p>
        </p:txBody>
      </p:sp>
      <p:sp>
        <p:nvSpPr>
          <p:cNvPr id="17" name="TextBox 16">
            <a:extLst>
              <a:ext uri="{FF2B5EF4-FFF2-40B4-BE49-F238E27FC236}">
                <a16:creationId xmlns:a16="http://schemas.microsoft.com/office/drawing/2014/main" id="{70756F2D-C6F1-9449-BEFB-DD413D2D7447}"/>
              </a:ext>
            </a:extLst>
          </p:cNvPr>
          <p:cNvSpPr txBox="1"/>
          <p:nvPr/>
        </p:nvSpPr>
        <p:spPr>
          <a:xfrm>
            <a:off x="2206689" y="5069966"/>
            <a:ext cx="953100" cy="312586"/>
          </a:xfrm>
          <a:prstGeom prst="rect">
            <a:avLst/>
          </a:prstGeom>
          <a:noFill/>
        </p:spPr>
        <p:txBody>
          <a:bodyPr wrap="square" lIns="0" tIns="0" rIns="0" bIns="0" rtlCol="0">
            <a:spAutoFit/>
          </a:bodyPr>
          <a:lstStyle/>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Optimal</a:t>
            </a:r>
          </a:p>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Medical</a:t>
            </a:r>
          </a:p>
          <a:p>
            <a:pPr algn="ctr">
              <a:lnSpc>
                <a:spcPct val="95000"/>
              </a:lnSpc>
              <a:defRPr/>
            </a:pPr>
            <a:r>
              <a:rPr lang="en-GB" sz="713" b="1" dirty="0">
                <a:solidFill>
                  <a:srgbClr val="FFFFFF"/>
                </a:solidFill>
                <a:latin typeface="Arial" panose="020B0604020202020204" pitchFamily="34" charset="0"/>
                <a:cs typeface="Arial" panose="020B0604020202020204" pitchFamily="34" charset="0"/>
              </a:rPr>
              <a:t>Pathway</a:t>
            </a:r>
            <a:endParaRPr lang="en-GB" sz="544" dirty="0">
              <a:solidFill>
                <a:srgbClr val="FFFFF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AF4B713-5033-2E4D-98C0-F50C040A3C9F}"/>
              </a:ext>
            </a:extLst>
          </p:cNvPr>
          <p:cNvSpPr txBox="1"/>
          <p:nvPr/>
        </p:nvSpPr>
        <p:spPr>
          <a:xfrm>
            <a:off x="2605036" y="1126537"/>
            <a:ext cx="3898503" cy="276999"/>
          </a:xfrm>
          <a:prstGeom prst="rect">
            <a:avLst/>
          </a:prstGeom>
          <a:noFill/>
        </p:spPr>
        <p:txBody>
          <a:bodyPr wrap="none" lIns="0" tIns="0" rIns="0" bIns="0" rtlCol="0">
            <a:spAutoFit/>
          </a:bodyPr>
          <a:lstStyle/>
          <a:p>
            <a:pPr>
              <a:defRPr/>
            </a:pPr>
            <a:r>
              <a:rPr lang="en-GB" b="1" dirty="0">
                <a:solidFill>
                  <a:srgbClr val="003893"/>
                </a:solidFill>
                <a:latin typeface="Arial" panose="020B0604020202020204" pitchFamily="34" charset="0"/>
                <a:cs typeface="Arial" panose="020B0604020202020204" pitchFamily="34" charset="0"/>
              </a:rPr>
              <a:t>Personalised Care Operating Model</a:t>
            </a:r>
          </a:p>
        </p:txBody>
      </p:sp>
      <p:sp>
        <p:nvSpPr>
          <p:cNvPr id="19" name="TextBox 18">
            <a:extLst>
              <a:ext uri="{FF2B5EF4-FFF2-40B4-BE49-F238E27FC236}">
                <a16:creationId xmlns:a16="http://schemas.microsoft.com/office/drawing/2014/main" id="{C354E796-E1D2-EE4A-BAB1-4624449A4766}"/>
              </a:ext>
            </a:extLst>
          </p:cNvPr>
          <p:cNvSpPr txBox="1"/>
          <p:nvPr/>
        </p:nvSpPr>
        <p:spPr>
          <a:xfrm>
            <a:off x="2404445" y="1537171"/>
            <a:ext cx="1524456" cy="186013"/>
          </a:xfrm>
          <a:prstGeom prst="rect">
            <a:avLst/>
          </a:prstGeom>
          <a:noFill/>
        </p:spPr>
        <p:txBody>
          <a:bodyPr wrap="none" lIns="0" tIns="0" rIns="0" bIns="0" rtlCol="0">
            <a:spAutoFit/>
          </a:bodyPr>
          <a:lstStyle/>
          <a:p>
            <a:pPr algn="ctr">
              <a:lnSpc>
                <a:spcPct val="90000"/>
              </a:lnSpc>
              <a:defRPr/>
            </a:pPr>
            <a:r>
              <a:rPr lang="en-GB" sz="780" b="1" dirty="0">
                <a:solidFill>
                  <a:srgbClr val="003893"/>
                </a:solidFill>
                <a:latin typeface="Arial" panose="020B0604020202020204" pitchFamily="34" charset="0"/>
                <a:cs typeface="Arial" panose="020B0604020202020204" pitchFamily="34" charset="0"/>
              </a:rPr>
              <a:t>ALL AGE WHOLE POPULATION</a:t>
            </a:r>
          </a:p>
          <a:p>
            <a:pPr algn="ctr">
              <a:lnSpc>
                <a:spcPct val="90000"/>
              </a:lnSpc>
              <a:defRPr/>
            </a:pPr>
            <a:r>
              <a:rPr lang="en-GB" sz="563" b="1" dirty="0">
                <a:solidFill>
                  <a:srgbClr val="003893"/>
                </a:solidFill>
                <a:latin typeface="Arial" panose="020B0604020202020204" pitchFamily="34" charset="0"/>
                <a:cs typeface="Arial" panose="020B0604020202020204" pitchFamily="34" charset="0"/>
              </a:rPr>
              <a:t>when someone’s health status changes</a:t>
            </a:r>
          </a:p>
        </p:txBody>
      </p:sp>
      <p:sp>
        <p:nvSpPr>
          <p:cNvPr id="20" name="TextBox 19">
            <a:extLst>
              <a:ext uri="{FF2B5EF4-FFF2-40B4-BE49-F238E27FC236}">
                <a16:creationId xmlns:a16="http://schemas.microsoft.com/office/drawing/2014/main" id="{9B9A8A43-D316-5E49-8A9E-354CAE0B9C87}"/>
              </a:ext>
            </a:extLst>
          </p:cNvPr>
          <p:cNvSpPr txBox="1"/>
          <p:nvPr/>
        </p:nvSpPr>
        <p:spPr>
          <a:xfrm>
            <a:off x="5115089" y="1537172"/>
            <a:ext cx="1072409" cy="263983"/>
          </a:xfrm>
          <a:prstGeom prst="rect">
            <a:avLst/>
          </a:prstGeom>
          <a:noFill/>
        </p:spPr>
        <p:txBody>
          <a:bodyPr wrap="none" lIns="0" tIns="0" rIns="0" bIns="0" rtlCol="0">
            <a:spAutoFit/>
          </a:bodyPr>
          <a:lstStyle/>
          <a:p>
            <a:pPr algn="ctr">
              <a:lnSpc>
                <a:spcPct val="90000"/>
              </a:lnSpc>
              <a:defRPr/>
            </a:pPr>
            <a:r>
              <a:rPr lang="en-GB" sz="780" b="1" dirty="0">
                <a:solidFill>
                  <a:srgbClr val="003893"/>
                </a:solidFill>
                <a:latin typeface="Arial" panose="020B0604020202020204" pitchFamily="34" charset="0"/>
                <a:cs typeface="Arial" panose="020B0604020202020204" pitchFamily="34" charset="0"/>
              </a:rPr>
              <a:t>30% OF POPULATION</a:t>
            </a:r>
          </a:p>
          <a:p>
            <a:pPr algn="ctr">
              <a:lnSpc>
                <a:spcPct val="90000"/>
              </a:lnSpc>
              <a:defRPr/>
            </a:pPr>
            <a:r>
              <a:rPr lang="en-GB" sz="563" b="1" dirty="0">
                <a:solidFill>
                  <a:srgbClr val="003893"/>
                </a:solidFill>
                <a:latin typeface="Arial" panose="020B0604020202020204" pitchFamily="34" charset="0"/>
                <a:cs typeface="Arial" panose="020B0604020202020204" pitchFamily="34" charset="0"/>
              </a:rPr>
              <a:t>People with long term physical</a:t>
            </a:r>
            <a:br>
              <a:rPr lang="en-GB" sz="563" b="1" dirty="0">
                <a:solidFill>
                  <a:srgbClr val="003893"/>
                </a:solidFill>
                <a:latin typeface="Arial" panose="020B0604020202020204" pitchFamily="34" charset="0"/>
                <a:cs typeface="Arial" panose="020B0604020202020204" pitchFamily="34" charset="0"/>
              </a:rPr>
            </a:br>
            <a:r>
              <a:rPr lang="en-GB" sz="563" b="1" dirty="0">
                <a:solidFill>
                  <a:srgbClr val="003893"/>
                </a:solidFill>
                <a:latin typeface="Arial" panose="020B0604020202020204" pitchFamily="34" charset="0"/>
                <a:cs typeface="Arial" panose="020B0604020202020204" pitchFamily="34" charset="0"/>
              </a:rPr>
              <a:t>and mental health conditions</a:t>
            </a:r>
          </a:p>
        </p:txBody>
      </p:sp>
      <p:sp>
        <p:nvSpPr>
          <p:cNvPr id="21" name="Triangle 20">
            <a:extLst>
              <a:ext uri="{FF2B5EF4-FFF2-40B4-BE49-F238E27FC236}">
                <a16:creationId xmlns:a16="http://schemas.microsoft.com/office/drawing/2014/main" id="{C1CB8495-1A61-F54C-BBCC-7F75C524A9A2}"/>
              </a:ext>
            </a:extLst>
          </p:cNvPr>
          <p:cNvSpPr/>
          <p:nvPr/>
        </p:nvSpPr>
        <p:spPr>
          <a:xfrm rot="10800000">
            <a:off x="2962276" y="1846954"/>
            <a:ext cx="408791" cy="3576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a:solidFill>
                <a:srgbClr val="FFFFFF"/>
              </a:solidFill>
              <a:latin typeface="Calibri" panose="020F0502020204030204"/>
            </a:endParaRPr>
          </a:p>
        </p:txBody>
      </p:sp>
      <p:sp>
        <p:nvSpPr>
          <p:cNvPr id="22" name="Triangle 21">
            <a:extLst>
              <a:ext uri="{FF2B5EF4-FFF2-40B4-BE49-F238E27FC236}">
                <a16:creationId xmlns:a16="http://schemas.microsoft.com/office/drawing/2014/main" id="{EA217967-8F2F-EC4C-BDFA-F498E7493CDE}"/>
              </a:ext>
            </a:extLst>
          </p:cNvPr>
          <p:cNvSpPr/>
          <p:nvPr/>
        </p:nvSpPr>
        <p:spPr>
          <a:xfrm rot="10800000">
            <a:off x="5446897" y="1846954"/>
            <a:ext cx="408791" cy="3576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350">
              <a:solidFill>
                <a:srgbClr val="FFFFFF"/>
              </a:solidFill>
              <a:latin typeface="Calibri" panose="020F0502020204030204"/>
            </a:endParaRPr>
          </a:p>
        </p:txBody>
      </p:sp>
      <p:sp>
        <p:nvSpPr>
          <p:cNvPr id="23" name="TextBox 22">
            <a:extLst>
              <a:ext uri="{FF2B5EF4-FFF2-40B4-BE49-F238E27FC236}">
                <a16:creationId xmlns:a16="http://schemas.microsoft.com/office/drawing/2014/main" id="{FB3F2D4A-4C5B-0549-AB47-9544E722BD6D}"/>
              </a:ext>
            </a:extLst>
          </p:cNvPr>
          <p:cNvSpPr txBox="1"/>
          <p:nvPr/>
        </p:nvSpPr>
        <p:spPr>
          <a:xfrm>
            <a:off x="4424195" y="2228237"/>
            <a:ext cx="2454198" cy="83100"/>
          </a:xfrm>
          <a:prstGeom prst="rect">
            <a:avLst/>
          </a:prstGeom>
          <a:noFill/>
        </p:spPr>
        <p:txBody>
          <a:bodyPr wrap="none" lIns="0" tIns="0" rIns="0" bIns="0" rtlCol="0">
            <a:spAutoFit/>
          </a:bodyPr>
          <a:lstStyle/>
          <a:p>
            <a:pPr algn="ctr">
              <a:lnSpc>
                <a:spcPct val="90000"/>
              </a:lnSpc>
              <a:defRPr/>
            </a:pPr>
            <a:r>
              <a:rPr lang="en-GB" sz="600" b="1" dirty="0">
                <a:solidFill>
                  <a:srgbClr val="003893"/>
                </a:solidFill>
                <a:latin typeface="Arial" panose="020B0604020202020204" pitchFamily="34" charset="0"/>
                <a:cs typeface="Arial" panose="020B0604020202020204" pitchFamily="34" charset="0"/>
              </a:rPr>
              <a:t>Cohorts proactively identified on basis of local priorities and needs</a:t>
            </a:r>
          </a:p>
        </p:txBody>
      </p:sp>
      <p:sp>
        <p:nvSpPr>
          <p:cNvPr id="24" name="TextBox 23">
            <a:extLst>
              <a:ext uri="{FF2B5EF4-FFF2-40B4-BE49-F238E27FC236}">
                <a16:creationId xmlns:a16="http://schemas.microsoft.com/office/drawing/2014/main" id="{993EEAA4-9B13-714F-81E3-9B42169B2F45}"/>
              </a:ext>
            </a:extLst>
          </p:cNvPr>
          <p:cNvSpPr txBox="1"/>
          <p:nvPr/>
        </p:nvSpPr>
        <p:spPr>
          <a:xfrm>
            <a:off x="2248902" y="2833398"/>
            <a:ext cx="1835542" cy="623184"/>
          </a:xfrm>
          <a:prstGeom prst="rect">
            <a:avLst/>
          </a:prstGeom>
          <a:noFill/>
        </p:spPr>
        <p:txBody>
          <a:bodyPr wrap="square" lIns="0" tIns="0" rIns="0" bIns="0" rtlCol="0">
            <a:spAutoFit/>
          </a:bodyPr>
          <a:lstStyle/>
          <a:p>
            <a:pPr algn="ctr">
              <a:lnSpc>
                <a:spcPct val="95000"/>
              </a:lnSpc>
              <a:spcAft>
                <a:spcPts val="300"/>
              </a:spcAft>
              <a:defRPr/>
            </a:pPr>
            <a:r>
              <a:rPr lang="en-GB" sz="713" b="1" dirty="0">
                <a:solidFill>
                  <a:srgbClr val="FFFFFF"/>
                </a:solidFill>
                <a:latin typeface="Arial" panose="020B0604020202020204" pitchFamily="34" charset="0"/>
                <a:cs typeface="Arial" panose="020B0604020202020204" pitchFamily="34" charset="0"/>
              </a:rPr>
              <a:t>Shared Decision Making</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People are supported to a) understand the care, treatment</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and support options available and the risks, benefits and</a:t>
            </a:r>
          </a:p>
          <a:p>
            <a:pPr algn="ctr">
              <a:lnSpc>
                <a:spcPct val="95000"/>
              </a:lnSpc>
              <a:defRPr/>
            </a:pPr>
            <a:r>
              <a:rPr lang="en-GB" sz="548" dirty="0">
                <a:solidFill>
                  <a:srgbClr val="FFFFFF"/>
                </a:solidFill>
                <a:latin typeface="Arial" panose="020B0604020202020204" pitchFamily="34" charset="0"/>
                <a:cs typeface="Arial" panose="020B0604020202020204" pitchFamily="34" charset="0"/>
              </a:rPr>
              <a:t>consequences of those options, and b) make a decision about a preferred course of action, based on their personal preferences and, where relevant, utilising legal rights to choice (All tiers)</a:t>
            </a:r>
          </a:p>
        </p:txBody>
      </p:sp>
      <p:sp>
        <p:nvSpPr>
          <p:cNvPr id="25" name="TextBox 24">
            <a:extLst>
              <a:ext uri="{FF2B5EF4-FFF2-40B4-BE49-F238E27FC236}">
                <a16:creationId xmlns:a16="http://schemas.microsoft.com/office/drawing/2014/main" id="{8F8555EF-C76E-E740-B4CF-06C826EC6CAB}"/>
              </a:ext>
            </a:extLst>
          </p:cNvPr>
          <p:cNvSpPr txBox="1"/>
          <p:nvPr/>
        </p:nvSpPr>
        <p:spPr>
          <a:xfrm>
            <a:off x="4348425" y="2833398"/>
            <a:ext cx="2605736" cy="382925"/>
          </a:xfrm>
          <a:prstGeom prst="rect">
            <a:avLst/>
          </a:prstGeom>
          <a:noFill/>
        </p:spPr>
        <p:txBody>
          <a:bodyPr wrap="square" lIns="0" tIns="0" rIns="0" bIns="0" rtlCol="0">
            <a:spAutoFit/>
          </a:bodyPr>
          <a:lstStyle/>
          <a:p>
            <a:pPr algn="ctr">
              <a:lnSpc>
                <a:spcPct val="95000"/>
              </a:lnSpc>
              <a:spcAft>
                <a:spcPts val="263"/>
              </a:spcAft>
              <a:defRPr/>
            </a:pPr>
            <a:r>
              <a:rPr lang="en-GB" sz="713" b="1" dirty="0">
                <a:solidFill>
                  <a:srgbClr val="FFFFFF"/>
                </a:solidFill>
                <a:latin typeface="Arial" panose="020B0604020202020204" pitchFamily="34" charset="0"/>
                <a:cs typeface="Arial" panose="020B0604020202020204" pitchFamily="34" charset="0"/>
              </a:rPr>
              <a:t>Personalised Care and Support Planning</a:t>
            </a:r>
          </a:p>
          <a:p>
            <a:pPr algn="ctr">
              <a:lnSpc>
                <a:spcPct val="95000"/>
              </a:lnSpc>
              <a:spcAft>
                <a:spcPts val="225"/>
              </a:spcAft>
              <a:defRPr/>
            </a:pPr>
            <a:r>
              <a:rPr lang="en-GB" sz="548" dirty="0">
                <a:solidFill>
                  <a:srgbClr val="FFFFFF"/>
                </a:solidFill>
                <a:latin typeface="Arial" panose="020B0604020202020204" pitchFamily="34" charset="0"/>
                <a:cs typeface="Arial" panose="020B0604020202020204" pitchFamily="34" charset="0"/>
              </a:rPr>
              <a:t>People have a proactive, personalised conversation which focuses on what matters to them, delivered through a six-stage process and paying attention to their clinical needs as well as their wider health and wellbeing.</a:t>
            </a:r>
          </a:p>
        </p:txBody>
      </p:sp>
      <p:sp>
        <p:nvSpPr>
          <p:cNvPr id="26" name="TextBox 25">
            <a:extLst>
              <a:ext uri="{FF2B5EF4-FFF2-40B4-BE49-F238E27FC236}">
                <a16:creationId xmlns:a16="http://schemas.microsoft.com/office/drawing/2014/main" id="{45C5D8D0-68CB-204D-A0B5-F3DC929E738E}"/>
              </a:ext>
            </a:extLst>
          </p:cNvPr>
          <p:cNvSpPr txBox="1"/>
          <p:nvPr/>
        </p:nvSpPr>
        <p:spPr>
          <a:xfrm>
            <a:off x="4544295" y="3364188"/>
            <a:ext cx="2213999" cy="459000"/>
          </a:xfrm>
          <a:prstGeom prst="rect">
            <a:avLst/>
          </a:prstGeom>
          <a:solidFill>
            <a:schemeClr val="bg1"/>
          </a:solidFill>
          <a:ln>
            <a:noFill/>
          </a:ln>
        </p:spPr>
        <p:txBody>
          <a:bodyPr wrap="square" lIns="27000" tIns="27000" rIns="27000" bIns="0" rtlCol="0">
            <a:noAutofit/>
          </a:bodyPr>
          <a:lstStyle/>
          <a:p>
            <a:pPr algn="ctr">
              <a:lnSpc>
                <a:spcPct val="95000"/>
              </a:lnSpc>
              <a:spcAft>
                <a:spcPts val="225"/>
              </a:spcAft>
              <a:defRPr/>
            </a:pPr>
            <a:r>
              <a:rPr lang="en-GB" sz="713" b="1" dirty="0">
                <a:solidFill>
                  <a:srgbClr val="003893"/>
                </a:solidFill>
                <a:latin typeface="Arial" panose="020B0604020202020204" pitchFamily="34" charset="0"/>
                <a:cs typeface="Arial" panose="020B0604020202020204" pitchFamily="34" charset="0"/>
              </a:rPr>
              <a:t>Review</a:t>
            </a:r>
          </a:p>
          <a:p>
            <a:pPr algn="ctr">
              <a:lnSpc>
                <a:spcPct val="95000"/>
              </a:lnSpc>
              <a:defRPr/>
            </a:pPr>
            <a:r>
              <a:rPr lang="en-GB" sz="548" dirty="0">
                <a:solidFill>
                  <a:srgbClr val="003893"/>
                </a:solidFill>
                <a:latin typeface="Arial" panose="020B0604020202020204" pitchFamily="34" charset="0"/>
                <a:cs typeface="Arial" panose="020B0604020202020204" pitchFamily="34" charset="0"/>
              </a:rPr>
              <a:t>A key aspect of the personalised care and support planning cycle.</a:t>
            </a:r>
          </a:p>
          <a:p>
            <a:pPr algn="ctr">
              <a:lnSpc>
                <a:spcPct val="95000"/>
              </a:lnSpc>
              <a:defRPr/>
            </a:pPr>
            <a:r>
              <a:rPr lang="en-GB" sz="548" dirty="0">
                <a:solidFill>
                  <a:srgbClr val="003893"/>
                </a:solidFill>
                <a:latin typeface="Arial" panose="020B0604020202020204" pitchFamily="34" charset="0"/>
                <a:cs typeface="Arial" panose="020B0604020202020204" pitchFamily="34" charset="0"/>
              </a:rPr>
              <a:t>Check what is working and not working and adjust the plan</a:t>
            </a:r>
          </a:p>
          <a:p>
            <a:pPr algn="ctr">
              <a:lnSpc>
                <a:spcPct val="95000"/>
              </a:lnSpc>
              <a:defRPr/>
            </a:pPr>
            <a:r>
              <a:rPr lang="en-GB" sz="548" dirty="0">
                <a:solidFill>
                  <a:srgbClr val="003893"/>
                </a:solidFill>
                <a:latin typeface="Arial" panose="020B0604020202020204" pitchFamily="34" charset="0"/>
                <a:cs typeface="Arial" panose="020B0604020202020204" pitchFamily="34" charset="0"/>
              </a:rPr>
              <a:t>(and budget where applicable)</a:t>
            </a:r>
          </a:p>
        </p:txBody>
      </p:sp>
      <p:cxnSp>
        <p:nvCxnSpPr>
          <p:cNvPr id="28" name="Straight Arrow Connector 27">
            <a:extLst>
              <a:ext uri="{FF2B5EF4-FFF2-40B4-BE49-F238E27FC236}">
                <a16:creationId xmlns:a16="http://schemas.microsoft.com/office/drawing/2014/main" id="{A27B6680-429A-A74D-A82F-2597CD60E9E2}"/>
              </a:ext>
            </a:extLst>
          </p:cNvPr>
          <p:cNvCxnSpPr/>
          <p:nvPr/>
        </p:nvCxnSpPr>
        <p:spPr>
          <a:xfrm>
            <a:off x="2683239" y="3870273"/>
            <a:ext cx="0" cy="15458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9A3F7D4-D4AF-1C40-A3B9-516CFED3306E}"/>
              </a:ext>
            </a:extLst>
          </p:cNvPr>
          <p:cNvCxnSpPr/>
          <p:nvPr/>
        </p:nvCxnSpPr>
        <p:spPr>
          <a:xfrm>
            <a:off x="6504511" y="3870273"/>
            <a:ext cx="3549" cy="154586"/>
          </a:xfrm>
          <a:prstGeom prst="straightConnector1">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5DE518F-3C70-5F48-8826-A56F8CC65D21}"/>
              </a:ext>
            </a:extLst>
          </p:cNvPr>
          <p:cNvCxnSpPr/>
          <p:nvPr/>
        </p:nvCxnSpPr>
        <p:spPr>
          <a:xfrm>
            <a:off x="5230347" y="3870273"/>
            <a:ext cx="3549" cy="154586"/>
          </a:xfrm>
          <a:prstGeom prst="straightConnector1">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74A75F18-4285-5045-B836-D10ED7430FAD}"/>
              </a:ext>
            </a:extLst>
          </p:cNvPr>
          <p:cNvGrpSpPr/>
          <p:nvPr/>
        </p:nvGrpSpPr>
        <p:grpSpPr>
          <a:xfrm>
            <a:off x="3573193" y="3870273"/>
            <a:ext cx="769531" cy="154586"/>
            <a:chOff x="3244499" y="4017364"/>
            <a:chExt cx="1026041" cy="206114"/>
          </a:xfrm>
        </p:grpSpPr>
        <p:cxnSp>
          <p:nvCxnSpPr>
            <p:cNvPr id="33" name="Straight Arrow Connector 32">
              <a:extLst>
                <a:ext uri="{FF2B5EF4-FFF2-40B4-BE49-F238E27FC236}">
                  <a16:creationId xmlns:a16="http://schemas.microsoft.com/office/drawing/2014/main" id="{6B85AFC0-CE83-1E48-B6A7-A0CBFF5066DE}"/>
                </a:ext>
              </a:extLst>
            </p:cNvPr>
            <p:cNvCxnSpPr/>
            <p:nvPr/>
          </p:nvCxnSpPr>
          <p:spPr>
            <a:xfrm>
              <a:off x="3244499" y="4017364"/>
              <a:ext cx="0" cy="2061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A9133DF-6910-6F41-B781-51E621A9053F}"/>
                </a:ext>
              </a:extLst>
            </p:cNvPr>
            <p:cNvCxnSpPr/>
            <p:nvPr/>
          </p:nvCxnSpPr>
          <p:spPr>
            <a:xfrm>
              <a:off x="4270540" y="4017364"/>
              <a:ext cx="0" cy="20611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8412904C-C779-6A4B-B31E-0F0A539DC1D0}"/>
              </a:ext>
            </a:extLst>
          </p:cNvPr>
          <p:cNvCxnSpPr>
            <a:cxnSpLocks/>
          </p:cNvCxnSpPr>
          <p:nvPr/>
        </p:nvCxnSpPr>
        <p:spPr>
          <a:xfrm>
            <a:off x="3211642" y="4785272"/>
            <a:ext cx="218465"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350B00B-F61F-2E44-843A-18E1CEAB3D1B}"/>
              </a:ext>
            </a:extLst>
          </p:cNvPr>
          <p:cNvCxnSpPr>
            <a:cxnSpLocks/>
          </p:cNvCxnSpPr>
          <p:nvPr/>
        </p:nvCxnSpPr>
        <p:spPr>
          <a:xfrm>
            <a:off x="4479577" y="4785272"/>
            <a:ext cx="22469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D20015-FCCC-5749-9E42-C0466F817C9C}"/>
              </a:ext>
            </a:extLst>
          </p:cNvPr>
          <p:cNvCxnSpPr>
            <a:cxnSpLocks/>
          </p:cNvCxnSpPr>
          <p:nvPr/>
        </p:nvCxnSpPr>
        <p:spPr>
          <a:xfrm>
            <a:off x="5755483" y="4785272"/>
            <a:ext cx="222953"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125EF8F-80C3-4640-810B-0DA69EB10030}"/>
              </a:ext>
            </a:extLst>
          </p:cNvPr>
          <p:cNvSpPr txBox="1"/>
          <p:nvPr/>
        </p:nvSpPr>
        <p:spPr>
          <a:xfrm>
            <a:off x="1424222" y="3200791"/>
            <a:ext cx="693594" cy="364202"/>
          </a:xfrm>
          <a:prstGeom prst="rect">
            <a:avLst/>
          </a:prstGeom>
          <a:noFill/>
        </p:spPr>
        <p:txBody>
          <a:bodyPr wrap="square" lIns="0" tIns="0" rIns="0" bIns="0" rtlCol="0">
            <a:spAutoFit/>
          </a:bodyPr>
          <a:lstStyle/>
          <a:p>
            <a:pPr algn="ctr">
              <a:lnSpc>
                <a:spcPct val="95000"/>
              </a:lnSpc>
              <a:spcAft>
                <a:spcPts val="300"/>
              </a:spcAft>
              <a:defRPr/>
            </a:pPr>
            <a:r>
              <a:rPr lang="en-GB" sz="623" b="1" dirty="0">
                <a:solidFill>
                  <a:srgbClr val="003893"/>
                </a:solidFill>
                <a:latin typeface="Arial" panose="020B0604020202020204" pitchFamily="34" charset="0"/>
                <a:cs typeface="Arial" panose="020B0604020202020204" pitchFamily="34" charset="0"/>
              </a:rPr>
              <a:t>LEADERSHIP, CO-PRODUCTION AND CHANGE ENABLER</a:t>
            </a:r>
            <a:endParaRPr lang="en-GB" sz="623" dirty="0">
              <a:solidFill>
                <a:srgbClr val="003893"/>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4F180304-5786-6B4F-8933-2DEDB5FB81F6}"/>
              </a:ext>
            </a:extLst>
          </p:cNvPr>
          <p:cNvSpPr txBox="1"/>
          <p:nvPr/>
        </p:nvSpPr>
        <p:spPr>
          <a:xfrm>
            <a:off x="1424222" y="4994699"/>
            <a:ext cx="693594" cy="182101"/>
          </a:xfrm>
          <a:prstGeom prst="rect">
            <a:avLst/>
          </a:prstGeom>
          <a:noFill/>
        </p:spPr>
        <p:txBody>
          <a:bodyPr wrap="square" lIns="0" tIns="0" rIns="0" bIns="0" rtlCol="0">
            <a:spAutoFit/>
          </a:bodyPr>
          <a:lstStyle/>
          <a:p>
            <a:pPr algn="ctr">
              <a:lnSpc>
                <a:spcPct val="95000"/>
              </a:lnSpc>
              <a:spcAft>
                <a:spcPts val="300"/>
              </a:spcAft>
              <a:defRPr/>
            </a:pPr>
            <a:r>
              <a:rPr lang="en-GB" sz="623" b="1" dirty="0">
                <a:solidFill>
                  <a:srgbClr val="003893"/>
                </a:solidFill>
                <a:latin typeface="Arial" panose="020B0604020202020204" pitchFamily="34" charset="0"/>
                <a:cs typeface="Arial" panose="020B0604020202020204" pitchFamily="34" charset="0"/>
              </a:rPr>
              <a:t>WORKFORCE ENABLER</a:t>
            </a:r>
            <a:endParaRPr lang="en-GB" sz="623" dirty="0">
              <a:solidFill>
                <a:srgbClr val="003893"/>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D92081A2-6461-4B49-8611-81B10307F2CD}"/>
              </a:ext>
            </a:extLst>
          </p:cNvPr>
          <p:cNvSpPr txBox="1"/>
          <p:nvPr/>
        </p:nvSpPr>
        <p:spPr>
          <a:xfrm>
            <a:off x="7052710" y="3200791"/>
            <a:ext cx="693594" cy="182101"/>
          </a:xfrm>
          <a:prstGeom prst="rect">
            <a:avLst/>
          </a:prstGeom>
          <a:noFill/>
        </p:spPr>
        <p:txBody>
          <a:bodyPr wrap="square" lIns="0" tIns="0" rIns="0" bIns="0" rtlCol="0">
            <a:spAutoFit/>
          </a:bodyPr>
          <a:lstStyle/>
          <a:p>
            <a:pPr algn="ctr">
              <a:lnSpc>
                <a:spcPct val="95000"/>
              </a:lnSpc>
              <a:spcAft>
                <a:spcPts val="300"/>
              </a:spcAft>
              <a:defRPr/>
            </a:pPr>
            <a:r>
              <a:rPr lang="en-GB" sz="623" b="1" dirty="0">
                <a:solidFill>
                  <a:srgbClr val="003893"/>
                </a:solidFill>
                <a:latin typeface="Arial" panose="020B0604020202020204" pitchFamily="34" charset="0"/>
                <a:cs typeface="Arial" panose="020B0604020202020204" pitchFamily="34" charset="0"/>
              </a:rPr>
              <a:t>FINANCE ENABLER</a:t>
            </a:r>
            <a:endParaRPr lang="en-GB" sz="623" dirty="0">
              <a:solidFill>
                <a:srgbClr val="003893"/>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F6E27606-CFE8-4A42-9045-6E68E873371B}"/>
              </a:ext>
            </a:extLst>
          </p:cNvPr>
          <p:cNvSpPr txBox="1"/>
          <p:nvPr/>
        </p:nvSpPr>
        <p:spPr>
          <a:xfrm>
            <a:off x="7052710" y="4994698"/>
            <a:ext cx="693594" cy="273152"/>
          </a:xfrm>
          <a:prstGeom prst="rect">
            <a:avLst/>
          </a:prstGeom>
          <a:noFill/>
        </p:spPr>
        <p:txBody>
          <a:bodyPr wrap="square" lIns="0" tIns="0" rIns="0" bIns="0" rtlCol="0">
            <a:spAutoFit/>
          </a:bodyPr>
          <a:lstStyle/>
          <a:p>
            <a:pPr algn="ctr">
              <a:lnSpc>
                <a:spcPct val="95000"/>
              </a:lnSpc>
              <a:spcAft>
                <a:spcPts val="300"/>
              </a:spcAft>
              <a:defRPr/>
            </a:pPr>
            <a:r>
              <a:rPr lang="en-GB" sz="623" b="1" dirty="0">
                <a:solidFill>
                  <a:srgbClr val="003893"/>
                </a:solidFill>
                <a:latin typeface="Arial" panose="020B0604020202020204" pitchFamily="34" charset="0"/>
                <a:cs typeface="Arial" panose="020B0604020202020204" pitchFamily="34" charset="0"/>
              </a:rPr>
              <a:t>COMMISSIONINGAND PAYMENT ENABLER</a:t>
            </a:r>
            <a:endParaRPr lang="en-GB" sz="623" dirty="0">
              <a:solidFill>
                <a:srgbClr val="003893"/>
              </a:solidFill>
              <a:latin typeface="Arial" panose="020B0604020202020204" pitchFamily="34" charset="0"/>
              <a:cs typeface="Arial" panose="020B0604020202020204" pitchFamily="34" charset="0"/>
            </a:endParaRPr>
          </a:p>
        </p:txBody>
      </p:sp>
      <p:sp>
        <p:nvSpPr>
          <p:cNvPr id="4" name="Freeform 5"/>
          <p:cNvSpPr>
            <a:spLocks noEditPoints="1"/>
          </p:cNvSpPr>
          <p:nvPr/>
        </p:nvSpPr>
        <p:spPr bwMode="auto">
          <a:xfrm>
            <a:off x="7266385" y="2899172"/>
            <a:ext cx="266700" cy="266700"/>
          </a:xfrm>
          <a:custGeom>
            <a:avLst/>
            <a:gdLst>
              <a:gd name="T0" fmla="*/ 80 w 747"/>
              <a:gd name="T1" fmla="*/ 560 h 748"/>
              <a:gd name="T2" fmla="*/ 133 w 747"/>
              <a:gd name="T3" fmla="*/ 720 h 748"/>
              <a:gd name="T4" fmla="*/ 80 w 747"/>
              <a:gd name="T5" fmla="*/ 560 h 748"/>
              <a:gd name="T6" fmla="*/ 400 w 747"/>
              <a:gd name="T7" fmla="*/ 480 h 748"/>
              <a:gd name="T8" fmla="*/ 453 w 747"/>
              <a:gd name="T9" fmla="*/ 720 h 748"/>
              <a:gd name="T10" fmla="*/ 400 w 747"/>
              <a:gd name="T11" fmla="*/ 480 h 748"/>
              <a:gd name="T12" fmla="*/ 240 w 747"/>
              <a:gd name="T13" fmla="*/ 427 h 748"/>
              <a:gd name="T14" fmla="*/ 293 w 747"/>
              <a:gd name="T15" fmla="*/ 720 h 748"/>
              <a:gd name="T16" fmla="*/ 240 w 747"/>
              <a:gd name="T17" fmla="*/ 427 h 748"/>
              <a:gd name="T18" fmla="*/ 560 w 747"/>
              <a:gd name="T19" fmla="*/ 374 h 748"/>
              <a:gd name="T20" fmla="*/ 613 w 747"/>
              <a:gd name="T21" fmla="*/ 720 h 748"/>
              <a:gd name="T22" fmla="*/ 560 w 747"/>
              <a:gd name="T23" fmla="*/ 374 h 748"/>
              <a:gd name="T24" fmla="*/ 13 w 747"/>
              <a:gd name="T25" fmla="*/ 0 h 748"/>
              <a:gd name="T26" fmla="*/ 0 w 747"/>
              <a:gd name="T27" fmla="*/ 520 h 748"/>
              <a:gd name="T28" fmla="*/ 0 w 747"/>
              <a:gd name="T29" fmla="*/ 730 h 748"/>
              <a:gd name="T30" fmla="*/ 17 w 747"/>
              <a:gd name="T31" fmla="*/ 747 h 748"/>
              <a:gd name="T32" fmla="*/ 747 w 747"/>
              <a:gd name="T33" fmla="*/ 734 h 748"/>
              <a:gd name="T34" fmla="*/ 733 w 747"/>
              <a:gd name="T35" fmla="*/ 720 h 748"/>
              <a:gd name="T36" fmla="*/ 640 w 747"/>
              <a:gd name="T37" fmla="*/ 360 h 748"/>
              <a:gd name="T38" fmla="*/ 547 w 747"/>
              <a:gd name="T39" fmla="*/ 347 h 748"/>
              <a:gd name="T40" fmla="*/ 533 w 747"/>
              <a:gd name="T41" fmla="*/ 720 h 748"/>
              <a:gd name="T42" fmla="*/ 480 w 747"/>
              <a:gd name="T43" fmla="*/ 467 h 748"/>
              <a:gd name="T44" fmla="*/ 387 w 747"/>
              <a:gd name="T45" fmla="*/ 454 h 748"/>
              <a:gd name="T46" fmla="*/ 373 w 747"/>
              <a:gd name="T47" fmla="*/ 720 h 748"/>
              <a:gd name="T48" fmla="*/ 320 w 747"/>
              <a:gd name="T49" fmla="*/ 414 h 748"/>
              <a:gd name="T50" fmla="*/ 227 w 747"/>
              <a:gd name="T51" fmla="*/ 400 h 748"/>
              <a:gd name="T52" fmla="*/ 213 w 747"/>
              <a:gd name="T53" fmla="*/ 720 h 748"/>
              <a:gd name="T54" fmla="*/ 160 w 747"/>
              <a:gd name="T55" fmla="*/ 547 h 748"/>
              <a:gd name="T56" fmla="*/ 67 w 747"/>
              <a:gd name="T57" fmla="*/ 534 h 748"/>
              <a:gd name="T58" fmla="*/ 53 w 747"/>
              <a:gd name="T59" fmla="*/ 720 h 748"/>
              <a:gd name="T60" fmla="*/ 27 w 747"/>
              <a:gd name="T61" fmla="*/ 526 h 748"/>
              <a:gd name="T62" fmla="*/ 382 w 747"/>
              <a:gd name="T63" fmla="*/ 403 h 748"/>
              <a:gd name="T64" fmla="*/ 613 w 747"/>
              <a:gd name="T65" fmla="*/ 204 h 748"/>
              <a:gd name="T66" fmla="*/ 626 w 747"/>
              <a:gd name="T67" fmla="*/ 241 h 748"/>
              <a:gd name="T68" fmla="*/ 640 w 747"/>
              <a:gd name="T69" fmla="*/ 227 h 748"/>
              <a:gd name="T70" fmla="*/ 629 w 747"/>
              <a:gd name="T71" fmla="*/ 160 h 748"/>
              <a:gd name="T72" fmla="*/ 627 w 747"/>
              <a:gd name="T73" fmla="*/ 160 h 748"/>
              <a:gd name="T74" fmla="*/ 573 w 747"/>
              <a:gd name="T75" fmla="*/ 160 h 748"/>
              <a:gd name="T76" fmla="*/ 573 w 747"/>
              <a:gd name="T77" fmla="*/ 187 h 748"/>
              <a:gd name="T78" fmla="*/ 593 w 747"/>
              <a:gd name="T79" fmla="*/ 187 h 748"/>
              <a:gd name="T80" fmla="*/ 279 w 747"/>
              <a:gd name="T81" fmla="*/ 283 h 748"/>
              <a:gd name="T82" fmla="*/ 27 w 747"/>
              <a:gd name="T83" fmla="*/ 491 h 748"/>
              <a:gd name="T84" fmla="*/ 13 w 747"/>
              <a:gd name="T85" fmla="*/ 0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7" h="748">
                <a:moveTo>
                  <a:pt x="80" y="560"/>
                </a:moveTo>
                <a:lnTo>
                  <a:pt x="80" y="560"/>
                </a:lnTo>
                <a:lnTo>
                  <a:pt x="133" y="560"/>
                </a:lnTo>
                <a:lnTo>
                  <a:pt x="133" y="720"/>
                </a:lnTo>
                <a:lnTo>
                  <a:pt x="80" y="720"/>
                </a:lnTo>
                <a:lnTo>
                  <a:pt x="80" y="560"/>
                </a:lnTo>
                <a:close/>
                <a:moveTo>
                  <a:pt x="400" y="480"/>
                </a:moveTo>
                <a:lnTo>
                  <a:pt x="400" y="480"/>
                </a:lnTo>
                <a:lnTo>
                  <a:pt x="453" y="480"/>
                </a:lnTo>
                <a:lnTo>
                  <a:pt x="453" y="720"/>
                </a:lnTo>
                <a:lnTo>
                  <a:pt x="400" y="720"/>
                </a:lnTo>
                <a:lnTo>
                  <a:pt x="400" y="480"/>
                </a:lnTo>
                <a:close/>
                <a:moveTo>
                  <a:pt x="240" y="427"/>
                </a:moveTo>
                <a:lnTo>
                  <a:pt x="240" y="427"/>
                </a:lnTo>
                <a:lnTo>
                  <a:pt x="293" y="427"/>
                </a:lnTo>
                <a:lnTo>
                  <a:pt x="293" y="720"/>
                </a:lnTo>
                <a:lnTo>
                  <a:pt x="240" y="720"/>
                </a:lnTo>
                <a:lnTo>
                  <a:pt x="240" y="427"/>
                </a:lnTo>
                <a:close/>
                <a:moveTo>
                  <a:pt x="560" y="374"/>
                </a:moveTo>
                <a:lnTo>
                  <a:pt x="560" y="374"/>
                </a:lnTo>
                <a:lnTo>
                  <a:pt x="613" y="374"/>
                </a:lnTo>
                <a:lnTo>
                  <a:pt x="613" y="720"/>
                </a:lnTo>
                <a:lnTo>
                  <a:pt x="560" y="720"/>
                </a:lnTo>
                <a:lnTo>
                  <a:pt x="560" y="374"/>
                </a:lnTo>
                <a:close/>
                <a:moveTo>
                  <a:pt x="13" y="0"/>
                </a:moveTo>
                <a:lnTo>
                  <a:pt x="13" y="0"/>
                </a:lnTo>
                <a:cubicBezTo>
                  <a:pt x="6" y="0"/>
                  <a:pt x="0" y="6"/>
                  <a:pt x="0" y="14"/>
                </a:cubicBezTo>
                <a:lnTo>
                  <a:pt x="0" y="520"/>
                </a:lnTo>
                <a:cubicBezTo>
                  <a:pt x="0" y="520"/>
                  <a:pt x="0" y="521"/>
                  <a:pt x="0" y="521"/>
                </a:cubicBezTo>
                <a:lnTo>
                  <a:pt x="0" y="730"/>
                </a:lnTo>
                <a:cubicBezTo>
                  <a:pt x="0" y="735"/>
                  <a:pt x="0" y="740"/>
                  <a:pt x="4" y="743"/>
                </a:cubicBezTo>
                <a:cubicBezTo>
                  <a:pt x="7" y="747"/>
                  <a:pt x="12" y="748"/>
                  <a:pt x="17" y="747"/>
                </a:cubicBezTo>
                <a:lnTo>
                  <a:pt x="733" y="747"/>
                </a:lnTo>
                <a:cubicBezTo>
                  <a:pt x="741" y="747"/>
                  <a:pt x="747" y="741"/>
                  <a:pt x="747" y="734"/>
                </a:cubicBezTo>
                <a:cubicBezTo>
                  <a:pt x="747" y="727"/>
                  <a:pt x="741" y="720"/>
                  <a:pt x="734" y="720"/>
                </a:cubicBezTo>
                <a:cubicBezTo>
                  <a:pt x="734" y="720"/>
                  <a:pt x="733" y="720"/>
                  <a:pt x="733" y="720"/>
                </a:cubicBezTo>
                <a:lnTo>
                  <a:pt x="640" y="720"/>
                </a:lnTo>
                <a:lnTo>
                  <a:pt x="640" y="360"/>
                </a:lnTo>
                <a:cubicBezTo>
                  <a:pt x="640" y="353"/>
                  <a:pt x="634" y="347"/>
                  <a:pt x="627" y="347"/>
                </a:cubicBezTo>
                <a:lnTo>
                  <a:pt x="547" y="347"/>
                </a:lnTo>
                <a:cubicBezTo>
                  <a:pt x="539" y="347"/>
                  <a:pt x="533" y="353"/>
                  <a:pt x="533" y="360"/>
                </a:cubicBezTo>
                <a:lnTo>
                  <a:pt x="533" y="720"/>
                </a:lnTo>
                <a:lnTo>
                  <a:pt x="480" y="720"/>
                </a:lnTo>
                <a:lnTo>
                  <a:pt x="480" y="467"/>
                </a:lnTo>
                <a:cubicBezTo>
                  <a:pt x="480" y="460"/>
                  <a:pt x="474" y="454"/>
                  <a:pt x="467" y="454"/>
                </a:cubicBezTo>
                <a:lnTo>
                  <a:pt x="387" y="454"/>
                </a:lnTo>
                <a:cubicBezTo>
                  <a:pt x="379" y="454"/>
                  <a:pt x="373" y="460"/>
                  <a:pt x="373" y="467"/>
                </a:cubicBezTo>
                <a:lnTo>
                  <a:pt x="373" y="720"/>
                </a:lnTo>
                <a:lnTo>
                  <a:pt x="320" y="720"/>
                </a:lnTo>
                <a:lnTo>
                  <a:pt x="320" y="414"/>
                </a:lnTo>
                <a:cubicBezTo>
                  <a:pt x="320" y="406"/>
                  <a:pt x="314" y="400"/>
                  <a:pt x="307" y="400"/>
                </a:cubicBezTo>
                <a:lnTo>
                  <a:pt x="227" y="400"/>
                </a:lnTo>
                <a:cubicBezTo>
                  <a:pt x="219" y="400"/>
                  <a:pt x="213" y="406"/>
                  <a:pt x="213" y="414"/>
                </a:cubicBezTo>
                <a:lnTo>
                  <a:pt x="213" y="720"/>
                </a:lnTo>
                <a:lnTo>
                  <a:pt x="160" y="720"/>
                </a:lnTo>
                <a:lnTo>
                  <a:pt x="160" y="547"/>
                </a:lnTo>
                <a:cubicBezTo>
                  <a:pt x="160" y="540"/>
                  <a:pt x="154" y="534"/>
                  <a:pt x="147" y="534"/>
                </a:cubicBezTo>
                <a:lnTo>
                  <a:pt x="67" y="534"/>
                </a:lnTo>
                <a:cubicBezTo>
                  <a:pt x="59" y="534"/>
                  <a:pt x="53" y="540"/>
                  <a:pt x="53" y="547"/>
                </a:cubicBezTo>
                <a:lnTo>
                  <a:pt x="53" y="720"/>
                </a:lnTo>
                <a:lnTo>
                  <a:pt x="27" y="720"/>
                </a:lnTo>
                <a:lnTo>
                  <a:pt x="27" y="526"/>
                </a:lnTo>
                <a:lnTo>
                  <a:pt x="271" y="311"/>
                </a:lnTo>
                <a:lnTo>
                  <a:pt x="382" y="403"/>
                </a:lnTo>
                <a:cubicBezTo>
                  <a:pt x="388" y="407"/>
                  <a:pt x="395" y="407"/>
                  <a:pt x="400" y="402"/>
                </a:cubicBezTo>
                <a:lnTo>
                  <a:pt x="613" y="204"/>
                </a:lnTo>
                <a:lnTo>
                  <a:pt x="613" y="227"/>
                </a:lnTo>
                <a:cubicBezTo>
                  <a:pt x="613" y="234"/>
                  <a:pt x="619" y="240"/>
                  <a:pt x="626" y="241"/>
                </a:cubicBezTo>
                <a:cubicBezTo>
                  <a:pt x="634" y="241"/>
                  <a:pt x="640" y="235"/>
                  <a:pt x="640" y="227"/>
                </a:cubicBezTo>
                <a:cubicBezTo>
                  <a:pt x="640" y="227"/>
                  <a:pt x="640" y="227"/>
                  <a:pt x="640" y="227"/>
                </a:cubicBezTo>
                <a:lnTo>
                  <a:pt x="640" y="175"/>
                </a:lnTo>
                <a:cubicBezTo>
                  <a:pt x="641" y="168"/>
                  <a:pt x="636" y="161"/>
                  <a:pt x="629" y="160"/>
                </a:cubicBezTo>
                <a:cubicBezTo>
                  <a:pt x="628" y="160"/>
                  <a:pt x="627" y="160"/>
                  <a:pt x="627" y="160"/>
                </a:cubicBezTo>
                <a:lnTo>
                  <a:pt x="627" y="160"/>
                </a:lnTo>
                <a:cubicBezTo>
                  <a:pt x="626" y="160"/>
                  <a:pt x="626" y="160"/>
                  <a:pt x="625" y="160"/>
                </a:cubicBezTo>
                <a:lnTo>
                  <a:pt x="573" y="160"/>
                </a:lnTo>
                <a:cubicBezTo>
                  <a:pt x="566" y="160"/>
                  <a:pt x="560" y="166"/>
                  <a:pt x="560" y="174"/>
                </a:cubicBezTo>
                <a:cubicBezTo>
                  <a:pt x="560" y="181"/>
                  <a:pt x="566" y="187"/>
                  <a:pt x="573" y="187"/>
                </a:cubicBezTo>
                <a:cubicBezTo>
                  <a:pt x="573" y="187"/>
                  <a:pt x="573" y="187"/>
                  <a:pt x="573" y="187"/>
                </a:cubicBezTo>
                <a:lnTo>
                  <a:pt x="593" y="187"/>
                </a:lnTo>
                <a:lnTo>
                  <a:pt x="390" y="375"/>
                </a:lnTo>
                <a:lnTo>
                  <a:pt x="279" y="283"/>
                </a:lnTo>
                <a:cubicBezTo>
                  <a:pt x="274" y="279"/>
                  <a:pt x="267" y="279"/>
                  <a:pt x="262" y="284"/>
                </a:cubicBezTo>
                <a:lnTo>
                  <a:pt x="27" y="491"/>
                </a:lnTo>
                <a:lnTo>
                  <a:pt x="27" y="14"/>
                </a:lnTo>
                <a:cubicBezTo>
                  <a:pt x="27" y="6"/>
                  <a:pt x="21" y="0"/>
                  <a:pt x="13" y="0"/>
                </a:cubicBezTo>
                <a:cubicBezTo>
                  <a:pt x="13" y="0"/>
                  <a:pt x="13" y="0"/>
                  <a:pt x="13" y="0"/>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nvGrpSpPr>
          <p:cNvPr id="59" name="Group 58">
            <a:extLst>
              <a:ext uri="{FF2B5EF4-FFF2-40B4-BE49-F238E27FC236}">
                <a16:creationId xmlns:a16="http://schemas.microsoft.com/office/drawing/2014/main" id="{C50617AE-F747-4F4C-81ED-E9685EC79BBE}"/>
              </a:ext>
            </a:extLst>
          </p:cNvPr>
          <p:cNvGrpSpPr/>
          <p:nvPr/>
        </p:nvGrpSpPr>
        <p:grpSpPr>
          <a:xfrm>
            <a:off x="7304486" y="4724401"/>
            <a:ext cx="192881" cy="228600"/>
            <a:chOff x="8215313" y="5156201"/>
            <a:chExt cx="257175" cy="304800"/>
          </a:xfrm>
        </p:grpSpPr>
        <p:sp>
          <p:nvSpPr>
            <p:cNvPr id="27" name="Freeform 9"/>
            <p:cNvSpPr>
              <a:spLocks noEditPoints="1"/>
            </p:cNvSpPr>
            <p:nvPr/>
          </p:nvSpPr>
          <p:spPr bwMode="auto">
            <a:xfrm>
              <a:off x="8356601" y="5232401"/>
              <a:ext cx="65088" cy="76200"/>
            </a:xfrm>
            <a:custGeom>
              <a:avLst/>
              <a:gdLst>
                <a:gd name="T0" fmla="*/ 108 w 132"/>
                <a:gd name="T1" fmla="*/ 50 h 159"/>
                <a:gd name="T2" fmla="*/ 108 w 132"/>
                <a:gd name="T3" fmla="*/ 50 h 159"/>
                <a:gd name="T4" fmla="*/ 65 w 132"/>
                <a:gd name="T5" fmla="*/ 146 h 159"/>
                <a:gd name="T6" fmla="*/ 14 w 132"/>
                <a:gd name="T7" fmla="*/ 122 h 159"/>
                <a:gd name="T8" fmla="*/ 56 w 132"/>
                <a:gd name="T9" fmla="*/ 27 h 159"/>
                <a:gd name="T10" fmla="*/ 85 w 132"/>
                <a:gd name="T11" fmla="*/ 16 h 159"/>
                <a:gd name="T12" fmla="*/ 97 w 132"/>
                <a:gd name="T13" fmla="*/ 22 h 159"/>
                <a:gd name="T14" fmla="*/ 109 w 132"/>
                <a:gd name="T15" fmla="*/ 34 h 159"/>
                <a:gd name="T16" fmla="*/ 108 w 132"/>
                <a:gd name="T17" fmla="*/ 50 h 159"/>
                <a:gd name="T18" fmla="*/ 108 w 132"/>
                <a:gd name="T19" fmla="*/ 50 h 159"/>
                <a:gd name="T20" fmla="*/ 118 w 132"/>
                <a:gd name="T21" fmla="*/ 30 h 159"/>
                <a:gd name="T22" fmla="*/ 118 w 132"/>
                <a:gd name="T23" fmla="*/ 30 h 159"/>
                <a:gd name="T24" fmla="*/ 101 w 132"/>
                <a:gd name="T25" fmla="*/ 13 h 159"/>
                <a:gd name="T26" fmla="*/ 89 w 132"/>
                <a:gd name="T27" fmla="*/ 7 h 159"/>
                <a:gd name="T28" fmla="*/ 47 w 132"/>
                <a:gd name="T29" fmla="*/ 23 h 159"/>
                <a:gd name="T30" fmla="*/ 0 w 132"/>
                <a:gd name="T31" fmla="*/ 127 h 159"/>
                <a:gd name="T32" fmla="*/ 70 w 132"/>
                <a:gd name="T33" fmla="*/ 159 h 159"/>
                <a:gd name="T34" fmla="*/ 109 w 132"/>
                <a:gd name="T35" fmla="*/ 74 h 159"/>
                <a:gd name="T36" fmla="*/ 118 w 132"/>
                <a:gd name="T37" fmla="*/ 107 h 159"/>
                <a:gd name="T38" fmla="*/ 100 w 132"/>
                <a:gd name="T39" fmla="*/ 147 h 159"/>
                <a:gd name="T40" fmla="*/ 102 w 132"/>
                <a:gd name="T41" fmla="*/ 154 h 159"/>
                <a:gd name="T42" fmla="*/ 104 w 132"/>
                <a:gd name="T43" fmla="*/ 155 h 159"/>
                <a:gd name="T44" fmla="*/ 109 w 132"/>
                <a:gd name="T45" fmla="*/ 152 h 159"/>
                <a:gd name="T46" fmla="*/ 127 w 132"/>
                <a:gd name="T47" fmla="*/ 111 h 159"/>
                <a:gd name="T48" fmla="*/ 128 w 132"/>
                <a:gd name="T49" fmla="*/ 83 h 159"/>
                <a:gd name="T50" fmla="*/ 113 w 132"/>
                <a:gd name="T51" fmla="*/ 64 h 159"/>
                <a:gd name="T52" fmla="*/ 117 w 132"/>
                <a:gd name="T53" fmla="*/ 55 h 159"/>
                <a:gd name="T54" fmla="*/ 118 w 132"/>
                <a:gd name="T5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59">
                  <a:moveTo>
                    <a:pt x="108" y="50"/>
                  </a:moveTo>
                  <a:lnTo>
                    <a:pt x="108" y="50"/>
                  </a:lnTo>
                  <a:lnTo>
                    <a:pt x="65" y="146"/>
                  </a:lnTo>
                  <a:lnTo>
                    <a:pt x="14" y="122"/>
                  </a:lnTo>
                  <a:lnTo>
                    <a:pt x="56" y="27"/>
                  </a:lnTo>
                  <a:cubicBezTo>
                    <a:pt x="61" y="16"/>
                    <a:pt x="74" y="12"/>
                    <a:pt x="85" y="16"/>
                  </a:cubicBezTo>
                  <a:lnTo>
                    <a:pt x="97" y="22"/>
                  </a:lnTo>
                  <a:cubicBezTo>
                    <a:pt x="103" y="25"/>
                    <a:pt x="107" y="29"/>
                    <a:pt x="109" y="34"/>
                  </a:cubicBezTo>
                  <a:cubicBezTo>
                    <a:pt x="110" y="39"/>
                    <a:pt x="110" y="45"/>
                    <a:pt x="108" y="50"/>
                  </a:cubicBezTo>
                  <a:lnTo>
                    <a:pt x="108" y="50"/>
                  </a:lnTo>
                  <a:close/>
                  <a:moveTo>
                    <a:pt x="118" y="30"/>
                  </a:moveTo>
                  <a:lnTo>
                    <a:pt x="118" y="30"/>
                  </a:lnTo>
                  <a:cubicBezTo>
                    <a:pt x="115" y="22"/>
                    <a:pt x="109" y="16"/>
                    <a:pt x="101" y="13"/>
                  </a:cubicBezTo>
                  <a:lnTo>
                    <a:pt x="89" y="7"/>
                  </a:lnTo>
                  <a:cubicBezTo>
                    <a:pt x="73" y="0"/>
                    <a:pt x="54" y="7"/>
                    <a:pt x="47" y="23"/>
                  </a:cubicBezTo>
                  <a:lnTo>
                    <a:pt x="0" y="127"/>
                  </a:lnTo>
                  <a:lnTo>
                    <a:pt x="70" y="159"/>
                  </a:lnTo>
                  <a:lnTo>
                    <a:pt x="109" y="74"/>
                  </a:lnTo>
                  <a:cubicBezTo>
                    <a:pt x="119" y="81"/>
                    <a:pt x="123" y="95"/>
                    <a:pt x="118" y="107"/>
                  </a:cubicBezTo>
                  <a:lnTo>
                    <a:pt x="100" y="147"/>
                  </a:lnTo>
                  <a:cubicBezTo>
                    <a:pt x="98" y="150"/>
                    <a:pt x="100" y="153"/>
                    <a:pt x="102" y="154"/>
                  </a:cubicBezTo>
                  <a:cubicBezTo>
                    <a:pt x="103" y="154"/>
                    <a:pt x="104" y="155"/>
                    <a:pt x="104" y="155"/>
                  </a:cubicBezTo>
                  <a:cubicBezTo>
                    <a:pt x="106" y="155"/>
                    <a:pt x="108" y="154"/>
                    <a:pt x="109" y="152"/>
                  </a:cubicBezTo>
                  <a:lnTo>
                    <a:pt x="127" y="111"/>
                  </a:lnTo>
                  <a:cubicBezTo>
                    <a:pt x="131" y="102"/>
                    <a:pt x="132" y="92"/>
                    <a:pt x="128" y="83"/>
                  </a:cubicBezTo>
                  <a:cubicBezTo>
                    <a:pt x="125" y="75"/>
                    <a:pt x="120" y="69"/>
                    <a:pt x="113" y="64"/>
                  </a:cubicBezTo>
                  <a:lnTo>
                    <a:pt x="117" y="55"/>
                  </a:lnTo>
                  <a:cubicBezTo>
                    <a:pt x="121" y="47"/>
                    <a:pt x="121" y="38"/>
                    <a:pt x="118" y="30"/>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29" name="Freeform 10"/>
            <p:cNvSpPr>
              <a:spLocks noEditPoints="1"/>
            </p:cNvSpPr>
            <p:nvPr/>
          </p:nvSpPr>
          <p:spPr bwMode="auto">
            <a:xfrm>
              <a:off x="8329613" y="5302251"/>
              <a:ext cx="55563" cy="88900"/>
            </a:xfrm>
            <a:custGeom>
              <a:avLst/>
              <a:gdLst>
                <a:gd name="T0" fmla="*/ 27 w 111"/>
                <a:gd name="T1" fmla="*/ 91 h 189"/>
                <a:gd name="T2" fmla="*/ 27 w 111"/>
                <a:gd name="T3" fmla="*/ 91 h 189"/>
                <a:gd name="T4" fmla="*/ 61 w 111"/>
                <a:gd name="T5" fmla="*/ 14 h 189"/>
                <a:gd name="T6" fmla="*/ 97 w 111"/>
                <a:gd name="T7" fmla="*/ 30 h 189"/>
                <a:gd name="T8" fmla="*/ 62 w 111"/>
                <a:gd name="T9" fmla="*/ 107 h 189"/>
                <a:gd name="T10" fmla="*/ 22 w 111"/>
                <a:gd name="T11" fmla="*/ 164 h 189"/>
                <a:gd name="T12" fmla="*/ 15 w 111"/>
                <a:gd name="T13" fmla="*/ 165 h 189"/>
                <a:gd name="T14" fmla="*/ 11 w 111"/>
                <a:gd name="T15" fmla="*/ 159 h 189"/>
                <a:gd name="T16" fmla="*/ 27 w 111"/>
                <a:gd name="T17" fmla="*/ 91 h 189"/>
                <a:gd name="T18" fmla="*/ 27 w 111"/>
                <a:gd name="T19" fmla="*/ 91 h 189"/>
                <a:gd name="T20" fmla="*/ 4 w 111"/>
                <a:gd name="T21" fmla="*/ 188 h 189"/>
                <a:gd name="T22" fmla="*/ 4 w 111"/>
                <a:gd name="T23" fmla="*/ 188 h 189"/>
                <a:gd name="T24" fmla="*/ 6 w 111"/>
                <a:gd name="T25" fmla="*/ 189 h 189"/>
                <a:gd name="T26" fmla="*/ 11 w 111"/>
                <a:gd name="T27" fmla="*/ 186 h 189"/>
                <a:gd name="T28" fmla="*/ 16 w 111"/>
                <a:gd name="T29" fmla="*/ 176 h 189"/>
                <a:gd name="T30" fmla="*/ 17 w 111"/>
                <a:gd name="T31" fmla="*/ 176 h 189"/>
                <a:gd name="T32" fmla="*/ 29 w 111"/>
                <a:gd name="T33" fmla="*/ 172 h 189"/>
                <a:gd name="T34" fmla="*/ 72 w 111"/>
                <a:gd name="T35" fmla="*/ 111 h 189"/>
                <a:gd name="T36" fmla="*/ 111 w 111"/>
                <a:gd name="T37" fmla="*/ 25 h 189"/>
                <a:gd name="T38" fmla="*/ 56 w 111"/>
                <a:gd name="T39" fmla="*/ 0 h 189"/>
                <a:gd name="T40" fmla="*/ 17 w 111"/>
                <a:gd name="T41" fmla="*/ 87 h 189"/>
                <a:gd name="T42" fmla="*/ 1 w 111"/>
                <a:gd name="T43" fmla="*/ 159 h 189"/>
                <a:gd name="T44" fmla="*/ 6 w 111"/>
                <a:gd name="T45" fmla="*/ 172 h 189"/>
                <a:gd name="T46" fmla="*/ 2 w 111"/>
                <a:gd name="T47" fmla="*/ 181 h 189"/>
                <a:gd name="T48" fmla="*/ 4 w 111"/>
                <a:gd name="T49"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89">
                  <a:moveTo>
                    <a:pt x="27" y="91"/>
                  </a:moveTo>
                  <a:lnTo>
                    <a:pt x="27" y="91"/>
                  </a:lnTo>
                  <a:lnTo>
                    <a:pt x="61" y="14"/>
                  </a:lnTo>
                  <a:lnTo>
                    <a:pt x="97" y="30"/>
                  </a:lnTo>
                  <a:lnTo>
                    <a:pt x="62" y="107"/>
                  </a:lnTo>
                  <a:cubicBezTo>
                    <a:pt x="53" y="129"/>
                    <a:pt x="39" y="148"/>
                    <a:pt x="22" y="164"/>
                  </a:cubicBezTo>
                  <a:cubicBezTo>
                    <a:pt x="19" y="167"/>
                    <a:pt x="16" y="166"/>
                    <a:pt x="15" y="165"/>
                  </a:cubicBezTo>
                  <a:cubicBezTo>
                    <a:pt x="14" y="164"/>
                    <a:pt x="11" y="163"/>
                    <a:pt x="11" y="159"/>
                  </a:cubicBezTo>
                  <a:cubicBezTo>
                    <a:pt x="11" y="135"/>
                    <a:pt x="17" y="112"/>
                    <a:pt x="27" y="91"/>
                  </a:cubicBezTo>
                  <a:lnTo>
                    <a:pt x="27" y="91"/>
                  </a:lnTo>
                  <a:close/>
                  <a:moveTo>
                    <a:pt x="4" y="188"/>
                  </a:moveTo>
                  <a:lnTo>
                    <a:pt x="4" y="188"/>
                  </a:lnTo>
                  <a:cubicBezTo>
                    <a:pt x="5" y="188"/>
                    <a:pt x="6" y="189"/>
                    <a:pt x="6" y="189"/>
                  </a:cubicBezTo>
                  <a:cubicBezTo>
                    <a:pt x="8" y="189"/>
                    <a:pt x="10" y="188"/>
                    <a:pt x="11" y="186"/>
                  </a:cubicBezTo>
                  <a:lnTo>
                    <a:pt x="16" y="176"/>
                  </a:lnTo>
                  <a:cubicBezTo>
                    <a:pt x="16" y="176"/>
                    <a:pt x="17" y="176"/>
                    <a:pt x="17" y="176"/>
                  </a:cubicBezTo>
                  <a:cubicBezTo>
                    <a:pt x="22" y="176"/>
                    <a:pt x="26" y="175"/>
                    <a:pt x="29" y="172"/>
                  </a:cubicBezTo>
                  <a:cubicBezTo>
                    <a:pt x="47" y="155"/>
                    <a:pt x="62" y="134"/>
                    <a:pt x="72" y="111"/>
                  </a:cubicBezTo>
                  <a:lnTo>
                    <a:pt x="111" y="25"/>
                  </a:lnTo>
                  <a:lnTo>
                    <a:pt x="56" y="0"/>
                  </a:lnTo>
                  <a:lnTo>
                    <a:pt x="17" y="87"/>
                  </a:lnTo>
                  <a:cubicBezTo>
                    <a:pt x="7" y="109"/>
                    <a:pt x="1" y="134"/>
                    <a:pt x="1" y="159"/>
                  </a:cubicBezTo>
                  <a:cubicBezTo>
                    <a:pt x="0" y="164"/>
                    <a:pt x="2" y="169"/>
                    <a:pt x="6" y="172"/>
                  </a:cubicBezTo>
                  <a:lnTo>
                    <a:pt x="2" y="181"/>
                  </a:lnTo>
                  <a:cubicBezTo>
                    <a:pt x="1" y="184"/>
                    <a:pt x="2" y="187"/>
                    <a:pt x="4" y="188"/>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30" name="Freeform 11"/>
            <p:cNvSpPr>
              <a:spLocks/>
            </p:cNvSpPr>
            <p:nvPr/>
          </p:nvSpPr>
          <p:spPr bwMode="auto">
            <a:xfrm>
              <a:off x="8266113" y="5392738"/>
              <a:ext cx="63500" cy="20638"/>
            </a:xfrm>
            <a:custGeom>
              <a:avLst/>
              <a:gdLst>
                <a:gd name="T0" fmla="*/ 35 w 130"/>
                <a:gd name="T1" fmla="*/ 2 h 45"/>
                <a:gd name="T2" fmla="*/ 35 w 130"/>
                <a:gd name="T3" fmla="*/ 2 h 45"/>
                <a:gd name="T4" fmla="*/ 22 w 130"/>
                <a:gd name="T5" fmla="*/ 8 h 45"/>
                <a:gd name="T6" fmla="*/ 2 w 130"/>
                <a:gd name="T7" fmla="*/ 29 h 45"/>
                <a:gd name="T8" fmla="*/ 3 w 130"/>
                <a:gd name="T9" fmla="*/ 36 h 45"/>
                <a:gd name="T10" fmla="*/ 10 w 130"/>
                <a:gd name="T11" fmla="*/ 35 h 45"/>
                <a:gd name="T12" fmla="*/ 27 w 130"/>
                <a:gd name="T13" fmla="*/ 17 h 45"/>
                <a:gd name="T14" fmla="*/ 37 w 130"/>
                <a:gd name="T15" fmla="*/ 13 h 45"/>
                <a:gd name="T16" fmla="*/ 63 w 130"/>
                <a:gd name="T17" fmla="*/ 22 h 45"/>
                <a:gd name="T18" fmla="*/ 70 w 130"/>
                <a:gd name="T19" fmla="*/ 28 h 45"/>
                <a:gd name="T20" fmla="*/ 91 w 130"/>
                <a:gd name="T21" fmla="*/ 42 h 45"/>
                <a:gd name="T22" fmla="*/ 104 w 130"/>
                <a:gd name="T23" fmla="*/ 45 h 45"/>
                <a:gd name="T24" fmla="*/ 114 w 130"/>
                <a:gd name="T25" fmla="*/ 43 h 45"/>
                <a:gd name="T26" fmla="*/ 130 w 130"/>
                <a:gd name="T27" fmla="*/ 18 h 45"/>
                <a:gd name="T28" fmla="*/ 126 w 130"/>
                <a:gd name="T29" fmla="*/ 12 h 45"/>
                <a:gd name="T30" fmla="*/ 120 w 130"/>
                <a:gd name="T31" fmla="*/ 15 h 45"/>
                <a:gd name="T32" fmla="*/ 109 w 130"/>
                <a:gd name="T33" fmla="*/ 33 h 45"/>
                <a:gd name="T34" fmla="*/ 95 w 130"/>
                <a:gd name="T35" fmla="*/ 33 h 45"/>
                <a:gd name="T36" fmla="*/ 77 w 130"/>
                <a:gd name="T37" fmla="*/ 20 h 45"/>
                <a:gd name="T38" fmla="*/ 70 w 130"/>
                <a:gd name="T39" fmla="*/ 14 h 45"/>
                <a:gd name="T40" fmla="*/ 35 w 130"/>
                <a:gd name="T41"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45">
                  <a:moveTo>
                    <a:pt x="35" y="2"/>
                  </a:moveTo>
                  <a:lnTo>
                    <a:pt x="35" y="2"/>
                  </a:lnTo>
                  <a:cubicBezTo>
                    <a:pt x="30" y="3"/>
                    <a:pt x="26" y="5"/>
                    <a:pt x="22" y="8"/>
                  </a:cubicBezTo>
                  <a:cubicBezTo>
                    <a:pt x="14" y="14"/>
                    <a:pt x="7" y="21"/>
                    <a:pt x="2" y="29"/>
                  </a:cubicBezTo>
                  <a:cubicBezTo>
                    <a:pt x="0" y="32"/>
                    <a:pt x="1" y="35"/>
                    <a:pt x="3" y="36"/>
                  </a:cubicBezTo>
                  <a:cubicBezTo>
                    <a:pt x="6" y="38"/>
                    <a:pt x="9" y="37"/>
                    <a:pt x="10" y="35"/>
                  </a:cubicBezTo>
                  <a:cubicBezTo>
                    <a:pt x="15" y="28"/>
                    <a:pt x="21" y="22"/>
                    <a:pt x="27" y="17"/>
                  </a:cubicBezTo>
                  <a:cubicBezTo>
                    <a:pt x="31" y="15"/>
                    <a:pt x="34" y="13"/>
                    <a:pt x="37" y="13"/>
                  </a:cubicBezTo>
                  <a:cubicBezTo>
                    <a:pt x="44" y="11"/>
                    <a:pt x="53" y="14"/>
                    <a:pt x="63" y="22"/>
                  </a:cubicBezTo>
                  <a:cubicBezTo>
                    <a:pt x="65" y="24"/>
                    <a:pt x="67" y="26"/>
                    <a:pt x="70" y="28"/>
                  </a:cubicBezTo>
                  <a:cubicBezTo>
                    <a:pt x="76" y="33"/>
                    <a:pt x="83" y="39"/>
                    <a:pt x="91" y="42"/>
                  </a:cubicBezTo>
                  <a:cubicBezTo>
                    <a:pt x="95" y="44"/>
                    <a:pt x="100" y="45"/>
                    <a:pt x="104" y="45"/>
                  </a:cubicBezTo>
                  <a:cubicBezTo>
                    <a:pt x="108" y="45"/>
                    <a:pt x="111" y="44"/>
                    <a:pt x="114" y="43"/>
                  </a:cubicBezTo>
                  <a:cubicBezTo>
                    <a:pt x="123" y="38"/>
                    <a:pt x="127" y="28"/>
                    <a:pt x="130" y="18"/>
                  </a:cubicBezTo>
                  <a:cubicBezTo>
                    <a:pt x="130" y="16"/>
                    <a:pt x="129" y="13"/>
                    <a:pt x="126" y="12"/>
                  </a:cubicBezTo>
                  <a:cubicBezTo>
                    <a:pt x="123" y="11"/>
                    <a:pt x="120" y="13"/>
                    <a:pt x="120" y="15"/>
                  </a:cubicBezTo>
                  <a:cubicBezTo>
                    <a:pt x="117" y="23"/>
                    <a:pt x="115" y="31"/>
                    <a:pt x="109" y="33"/>
                  </a:cubicBezTo>
                  <a:cubicBezTo>
                    <a:pt x="106" y="35"/>
                    <a:pt x="100" y="35"/>
                    <a:pt x="95" y="33"/>
                  </a:cubicBezTo>
                  <a:cubicBezTo>
                    <a:pt x="88" y="30"/>
                    <a:pt x="83" y="25"/>
                    <a:pt x="77" y="20"/>
                  </a:cubicBezTo>
                  <a:cubicBezTo>
                    <a:pt x="74" y="18"/>
                    <a:pt x="72" y="16"/>
                    <a:pt x="70" y="14"/>
                  </a:cubicBezTo>
                  <a:cubicBezTo>
                    <a:pt x="57" y="4"/>
                    <a:pt x="45" y="0"/>
                    <a:pt x="35" y="2"/>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36" name="Freeform 12"/>
            <p:cNvSpPr>
              <a:spLocks noEditPoints="1"/>
            </p:cNvSpPr>
            <p:nvPr/>
          </p:nvSpPr>
          <p:spPr bwMode="auto">
            <a:xfrm>
              <a:off x="8296276" y="5156201"/>
              <a:ext cx="95250" cy="44450"/>
            </a:xfrm>
            <a:custGeom>
              <a:avLst/>
              <a:gdLst>
                <a:gd name="T0" fmla="*/ 44 w 193"/>
                <a:gd name="T1" fmla="*/ 67 h 93"/>
                <a:gd name="T2" fmla="*/ 44 w 193"/>
                <a:gd name="T3" fmla="*/ 67 h 93"/>
                <a:gd name="T4" fmla="*/ 96 w 193"/>
                <a:gd name="T5" fmla="*/ 26 h 93"/>
                <a:gd name="T6" fmla="*/ 148 w 193"/>
                <a:gd name="T7" fmla="*/ 67 h 93"/>
                <a:gd name="T8" fmla="*/ 44 w 193"/>
                <a:gd name="T9" fmla="*/ 67 h 93"/>
                <a:gd name="T10" fmla="*/ 44 w 193"/>
                <a:gd name="T11" fmla="*/ 67 h 93"/>
                <a:gd name="T12" fmla="*/ 180 w 193"/>
                <a:gd name="T13" fmla="*/ 67 h 93"/>
                <a:gd name="T14" fmla="*/ 180 w 193"/>
                <a:gd name="T15" fmla="*/ 67 h 93"/>
                <a:gd name="T16" fmla="*/ 174 w 193"/>
                <a:gd name="T17" fmla="*/ 67 h 93"/>
                <a:gd name="T18" fmla="*/ 96 w 193"/>
                <a:gd name="T19" fmla="*/ 0 h 93"/>
                <a:gd name="T20" fmla="*/ 18 w 193"/>
                <a:gd name="T21" fmla="*/ 67 h 93"/>
                <a:gd name="T22" fmla="*/ 13 w 193"/>
                <a:gd name="T23" fmla="*/ 67 h 93"/>
                <a:gd name="T24" fmla="*/ 0 w 193"/>
                <a:gd name="T25" fmla="*/ 80 h 93"/>
                <a:gd name="T26" fmla="*/ 13 w 193"/>
                <a:gd name="T27" fmla="*/ 93 h 93"/>
                <a:gd name="T28" fmla="*/ 180 w 193"/>
                <a:gd name="T29" fmla="*/ 93 h 93"/>
                <a:gd name="T30" fmla="*/ 193 w 193"/>
                <a:gd name="T31" fmla="*/ 80 h 93"/>
                <a:gd name="T32" fmla="*/ 180 w 193"/>
                <a:gd name="T33" fmla="*/ 6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93">
                  <a:moveTo>
                    <a:pt x="44" y="67"/>
                  </a:moveTo>
                  <a:lnTo>
                    <a:pt x="44" y="67"/>
                  </a:lnTo>
                  <a:cubicBezTo>
                    <a:pt x="50" y="44"/>
                    <a:pt x="71" y="26"/>
                    <a:pt x="96" y="26"/>
                  </a:cubicBezTo>
                  <a:cubicBezTo>
                    <a:pt x="121" y="26"/>
                    <a:pt x="142" y="44"/>
                    <a:pt x="148" y="67"/>
                  </a:cubicBezTo>
                  <a:lnTo>
                    <a:pt x="44" y="67"/>
                  </a:lnTo>
                  <a:lnTo>
                    <a:pt x="44" y="67"/>
                  </a:lnTo>
                  <a:close/>
                  <a:moveTo>
                    <a:pt x="180" y="67"/>
                  </a:moveTo>
                  <a:lnTo>
                    <a:pt x="180" y="67"/>
                  </a:lnTo>
                  <a:lnTo>
                    <a:pt x="174" y="67"/>
                  </a:lnTo>
                  <a:cubicBezTo>
                    <a:pt x="168" y="29"/>
                    <a:pt x="136" y="0"/>
                    <a:pt x="96" y="0"/>
                  </a:cubicBezTo>
                  <a:cubicBezTo>
                    <a:pt x="57" y="0"/>
                    <a:pt x="24" y="29"/>
                    <a:pt x="18" y="67"/>
                  </a:cubicBezTo>
                  <a:lnTo>
                    <a:pt x="13" y="67"/>
                  </a:lnTo>
                  <a:cubicBezTo>
                    <a:pt x="5" y="67"/>
                    <a:pt x="0" y="73"/>
                    <a:pt x="0" y="80"/>
                  </a:cubicBezTo>
                  <a:cubicBezTo>
                    <a:pt x="0" y="87"/>
                    <a:pt x="6" y="93"/>
                    <a:pt x="13" y="93"/>
                  </a:cubicBezTo>
                  <a:lnTo>
                    <a:pt x="180" y="93"/>
                  </a:lnTo>
                  <a:cubicBezTo>
                    <a:pt x="187" y="93"/>
                    <a:pt x="193" y="87"/>
                    <a:pt x="193" y="80"/>
                  </a:cubicBezTo>
                  <a:cubicBezTo>
                    <a:pt x="193" y="73"/>
                    <a:pt x="187" y="67"/>
                    <a:pt x="180" y="67"/>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37" name="Freeform 13"/>
            <p:cNvSpPr>
              <a:spLocks/>
            </p:cNvSpPr>
            <p:nvPr/>
          </p:nvSpPr>
          <p:spPr bwMode="auto">
            <a:xfrm>
              <a:off x="8215313" y="5187951"/>
              <a:ext cx="257175" cy="273050"/>
            </a:xfrm>
            <a:custGeom>
              <a:avLst/>
              <a:gdLst>
                <a:gd name="T0" fmla="*/ 431 w 525"/>
                <a:gd name="T1" fmla="*/ 0 h 575"/>
                <a:gd name="T2" fmla="*/ 431 w 525"/>
                <a:gd name="T3" fmla="*/ 0 h 575"/>
                <a:gd name="T4" fmla="*/ 413 w 525"/>
                <a:gd name="T5" fmla="*/ 0 h 575"/>
                <a:gd name="T6" fmla="*/ 400 w 525"/>
                <a:gd name="T7" fmla="*/ 13 h 575"/>
                <a:gd name="T8" fmla="*/ 413 w 525"/>
                <a:gd name="T9" fmla="*/ 26 h 575"/>
                <a:gd name="T10" fmla="*/ 431 w 525"/>
                <a:gd name="T11" fmla="*/ 26 h 575"/>
                <a:gd name="T12" fmla="*/ 499 w 525"/>
                <a:gd name="T13" fmla="*/ 94 h 575"/>
                <a:gd name="T14" fmla="*/ 499 w 525"/>
                <a:gd name="T15" fmla="*/ 480 h 575"/>
                <a:gd name="T16" fmla="*/ 431 w 525"/>
                <a:gd name="T17" fmla="*/ 549 h 575"/>
                <a:gd name="T18" fmla="*/ 94 w 525"/>
                <a:gd name="T19" fmla="*/ 549 h 575"/>
                <a:gd name="T20" fmla="*/ 25 w 525"/>
                <a:gd name="T21" fmla="*/ 480 h 575"/>
                <a:gd name="T22" fmla="*/ 25 w 525"/>
                <a:gd name="T23" fmla="*/ 94 h 575"/>
                <a:gd name="T24" fmla="*/ 94 w 525"/>
                <a:gd name="T25" fmla="*/ 26 h 575"/>
                <a:gd name="T26" fmla="*/ 111 w 525"/>
                <a:gd name="T27" fmla="*/ 26 h 575"/>
                <a:gd name="T28" fmla="*/ 124 w 525"/>
                <a:gd name="T29" fmla="*/ 13 h 575"/>
                <a:gd name="T30" fmla="*/ 111 w 525"/>
                <a:gd name="T31" fmla="*/ 0 h 575"/>
                <a:gd name="T32" fmla="*/ 94 w 525"/>
                <a:gd name="T33" fmla="*/ 0 h 575"/>
                <a:gd name="T34" fmla="*/ 0 w 525"/>
                <a:gd name="T35" fmla="*/ 94 h 575"/>
                <a:gd name="T36" fmla="*/ 0 w 525"/>
                <a:gd name="T37" fmla="*/ 480 h 575"/>
                <a:gd name="T38" fmla="*/ 94 w 525"/>
                <a:gd name="T39" fmla="*/ 575 h 575"/>
                <a:gd name="T40" fmla="*/ 431 w 525"/>
                <a:gd name="T41" fmla="*/ 575 h 575"/>
                <a:gd name="T42" fmla="*/ 525 w 525"/>
                <a:gd name="T43" fmla="*/ 480 h 575"/>
                <a:gd name="T44" fmla="*/ 525 w 525"/>
                <a:gd name="T45" fmla="*/ 94 h 575"/>
                <a:gd name="T46" fmla="*/ 431 w 525"/>
                <a:gd name="T4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5" h="575">
                  <a:moveTo>
                    <a:pt x="431" y="0"/>
                  </a:moveTo>
                  <a:lnTo>
                    <a:pt x="431" y="0"/>
                  </a:lnTo>
                  <a:lnTo>
                    <a:pt x="413" y="0"/>
                  </a:lnTo>
                  <a:cubicBezTo>
                    <a:pt x="406" y="0"/>
                    <a:pt x="400" y="6"/>
                    <a:pt x="400" y="13"/>
                  </a:cubicBezTo>
                  <a:cubicBezTo>
                    <a:pt x="400" y="20"/>
                    <a:pt x="406" y="26"/>
                    <a:pt x="413" y="26"/>
                  </a:cubicBezTo>
                  <a:lnTo>
                    <a:pt x="431" y="26"/>
                  </a:lnTo>
                  <a:cubicBezTo>
                    <a:pt x="468" y="26"/>
                    <a:pt x="499" y="56"/>
                    <a:pt x="499" y="94"/>
                  </a:cubicBezTo>
                  <a:lnTo>
                    <a:pt x="499" y="480"/>
                  </a:lnTo>
                  <a:cubicBezTo>
                    <a:pt x="499" y="518"/>
                    <a:pt x="468" y="549"/>
                    <a:pt x="431" y="549"/>
                  </a:cubicBezTo>
                  <a:lnTo>
                    <a:pt x="94" y="549"/>
                  </a:lnTo>
                  <a:cubicBezTo>
                    <a:pt x="56" y="549"/>
                    <a:pt x="25" y="518"/>
                    <a:pt x="25" y="480"/>
                  </a:cubicBezTo>
                  <a:lnTo>
                    <a:pt x="25" y="94"/>
                  </a:lnTo>
                  <a:cubicBezTo>
                    <a:pt x="25" y="56"/>
                    <a:pt x="56" y="26"/>
                    <a:pt x="94" y="26"/>
                  </a:cubicBezTo>
                  <a:lnTo>
                    <a:pt x="111" y="26"/>
                  </a:lnTo>
                  <a:cubicBezTo>
                    <a:pt x="118" y="26"/>
                    <a:pt x="124" y="20"/>
                    <a:pt x="124" y="13"/>
                  </a:cubicBezTo>
                  <a:cubicBezTo>
                    <a:pt x="124" y="6"/>
                    <a:pt x="118" y="0"/>
                    <a:pt x="111" y="0"/>
                  </a:cubicBezTo>
                  <a:lnTo>
                    <a:pt x="94" y="0"/>
                  </a:lnTo>
                  <a:cubicBezTo>
                    <a:pt x="42" y="0"/>
                    <a:pt x="0" y="42"/>
                    <a:pt x="0" y="94"/>
                  </a:cubicBezTo>
                  <a:lnTo>
                    <a:pt x="0" y="480"/>
                  </a:lnTo>
                  <a:cubicBezTo>
                    <a:pt x="0" y="532"/>
                    <a:pt x="42" y="575"/>
                    <a:pt x="94" y="575"/>
                  </a:cubicBezTo>
                  <a:lnTo>
                    <a:pt x="431" y="575"/>
                  </a:lnTo>
                  <a:cubicBezTo>
                    <a:pt x="483" y="575"/>
                    <a:pt x="525" y="532"/>
                    <a:pt x="525" y="480"/>
                  </a:cubicBezTo>
                  <a:lnTo>
                    <a:pt x="525" y="94"/>
                  </a:lnTo>
                  <a:cubicBezTo>
                    <a:pt x="525" y="42"/>
                    <a:pt x="483" y="0"/>
                    <a:pt x="431" y="0"/>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38" name="Group 37">
            <a:extLst>
              <a:ext uri="{FF2B5EF4-FFF2-40B4-BE49-F238E27FC236}">
                <a16:creationId xmlns:a16="http://schemas.microsoft.com/office/drawing/2014/main" id="{21722546-43DA-414C-A191-4AE8AD1DED19}"/>
              </a:ext>
            </a:extLst>
          </p:cNvPr>
          <p:cNvGrpSpPr/>
          <p:nvPr/>
        </p:nvGrpSpPr>
        <p:grpSpPr>
          <a:xfrm>
            <a:off x="1651399" y="4710114"/>
            <a:ext cx="240506" cy="241697"/>
            <a:chOff x="677863" y="5137150"/>
            <a:chExt cx="320675" cy="322263"/>
          </a:xfrm>
        </p:grpSpPr>
        <p:sp>
          <p:nvSpPr>
            <p:cNvPr id="43" name="Freeform 17"/>
            <p:cNvSpPr>
              <a:spLocks noEditPoints="1"/>
            </p:cNvSpPr>
            <p:nvPr/>
          </p:nvSpPr>
          <p:spPr bwMode="auto">
            <a:xfrm>
              <a:off x="749301" y="5181600"/>
              <a:ext cx="120650" cy="152400"/>
            </a:xfrm>
            <a:custGeom>
              <a:avLst/>
              <a:gdLst>
                <a:gd name="T0" fmla="*/ 27 w 254"/>
                <a:gd name="T1" fmla="*/ 160 h 312"/>
                <a:gd name="T2" fmla="*/ 45 w 254"/>
                <a:gd name="T3" fmla="*/ 147 h 312"/>
                <a:gd name="T4" fmla="*/ 42 w 254"/>
                <a:gd name="T5" fmla="*/ 127 h 312"/>
                <a:gd name="T6" fmla="*/ 40 w 254"/>
                <a:gd name="T7" fmla="*/ 116 h 312"/>
                <a:gd name="T8" fmla="*/ 45 w 254"/>
                <a:gd name="T9" fmla="*/ 66 h 312"/>
                <a:gd name="T10" fmla="*/ 63 w 254"/>
                <a:gd name="T11" fmla="*/ 53 h 312"/>
                <a:gd name="T12" fmla="*/ 71 w 254"/>
                <a:gd name="T13" fmla="*/ 43 h 312"/>
                <a:gd name="T14" fmla="*/ 82 w 254"/>
                <a:gd name="T15" fmla="*/ 33 h 312"/>
                <a:gd name="T16" fmla="*/ 127 w 254"/>
                <a:gd name="T17" fmla="*/ 26 h 312"/>
                <a:gd name="T18" fmla="*/ 183 w 254"/>
                <a:gd name="T19" fmla="*/ 38 h 312"/>
                <a:gd name="T20" fmla="*/ 214 w 254"/>
                <a:gd name="T21" fmla="*/ 120 h 312"/>
                <a:gd name="T22" fmla="*/ 211 w 254"/>
                <a:gd name="T23" fmla="*/ 146 h 312"/>
                <a:gd name="T24" fmla="*/ 227 w 254"/>
                <a:gd name="T25" fmla="*/ 159 h 312"/>
                <a:gd name="T26" fmla="*/ 227 w 254"/>
                <a:gd name="T27" fmla="*/ 167 h 312"/>
                <a:gd name="T28" fmla="*/ 225 w 254"/>
                <a:gd name="T29" fmla="*/ 182 h 312"/>
                <a:gd name="T30" fmla="*/ 213 w 254"/>
                <a:gd name="T31" fmla="*/ 203 h 312"/>
                <a:gd name="T32" fmla="*/ 201 w 254"/>
                <a:gd name="T33" fmla="*/ 223 h 312"/>
                <a:gd name="T34" fmla="*/ 191 w 254"/>
                <a:gd name="T35" fmla="*/ 245 h 312"/>
                <a:gd name="T36" fmla="*/ 159 w 254"/>
                <a:gd name="T37" fmla="*/ 275 h 312"/>
                <a:gd name="T38" fmla="*/ 145 w 254"/>
                <a:gd name="T39" fmla="*/ 281 h 312"/>
                <a:gd name="T40" fmla="*/ 128 w 254"/>
                <a:gd name="T41" fmla="*/ 285 h 312"/>
                <a:gd name="T42" fmla="*/ 118 w 254"/>
                <a:gd name="T43" fmla="*/ 284 h 312"/>
                <a:gd name="T44" fmla="*/ 107 w 254"/>
                <a:gd name="T45" fmla="*/ 280 h 312"/>
                <a:gd name="T46" fmla="*/ 87 w 254"/>
                <a:gd name="T47" fmla="*/ 271 h 312"/>
                <a:gd name="T48" fmla="*/ 45 w 254"/>
                <a:gd name="T49" fmla="*/ 208 h 312"/>
                <a:gd name="T50" fmla="*/ 29 w 254"/>
                <a:gd name="T51" fmla="*/ 182 h 312"/>
                <a:gd name="T52" fmla="*/ 27 w 254"/>
                <a:gd name="T53" fmla="*/ 168 h 312"/>
                <a:gd name="T54" fmla="*/ 27 w 254"/>
                <a:gd name="T55" fmla="*/ 160 h 312"/>
                <a:gd name="T56" fmla="*/ 27 w 254"/>
                <a:gd name="T57" fmla="*/ 160 h 312"/>
                <a:gd name="T58" fmla="*/ 0 w 254"/>
                <a:gd name="T59" fmla="*/ 160 h 312"/>
                <a:gd name="T60" fmla="*/ 2 w 254"/>
                <a:gd name="T61" fmla="*/ 181 h 312"/>
                <a:gd name="T62" fmla="*/ 25 w 254"/>
                <a:gd name="T63" fmla="*/ 227 h 312"/>
                <a:gd name="T64" fmla="*/ 82 w 254"/>
                <a:gd name="T65" fmla="*/ 300 h 312"/>
                <a:gd name="T66" fmla="*/ 113 w 254"/>
                <a:gd name="T67" fmla="*/ 311 h 312"/>
                <a:gd name="T68" fmla="*/ 141 w 254"/>
                <a:gd name="T69" fmla="*/ 311 h 312"/>
                <a:gd name="T70" fmla="*/ 172 w 254"/>
                <a:gd name="T71" fmla="*/ 299 h 312"/>
                <a:gd name="T72" fmla="*/ 214 w 254"/>
                <a:gd name="T73" fmla="*/ 260 h 312"/>
                <a:gd name="T74" fmla="*/ 227 w 254"/>
                <a:gd name="T75" fmla="*/ 230 h 312"/>
                <a:gd name="T76" fmla="*/ 231 w 254"/>
                <a:gd name="T77" fmla="*/ 224 h 312"/>
                <a:gd name="T78" fmla="*/ 251 w 254"/>
                <a:gd name="T79" fmla="*/ 186 h 312"/>
                <a:gd name="T80" fmla="*/ 253 w 254"/>
                <a:gd name="T81" fmla="*/ 170 h 312"/>
                <a:gd name="T82" fmla="*/ 240 w 254"/>
                <a:gd name="T83" fmla="*/ 130 h 312"/>
                <a:gd name="T84" fmla="*/ 245 w 254"/>
                <a:gd name="T85" fmla="*/ 96 h 312"/>
                <a:gd name="T86" fmla="*/ 184 w 254"/>
                <a:gd name="T87" fmla="*/ 10 h 312"/>
                <a:gd name="T88" fmla="*/ 114 w 254"/>
                <a:gd name="T89" fmla="*/ 0 h 312"/>
                <a:gd name="T90" fmla="*/ 65 w 254"/>
                <a:gd name="T91" fmla="*/ 12 h 312"/>
                <a:gd name="T92" fmla="*/ 47 w 254"/>
                <a:gd name="T93" fmla="*/ 32 h 312"/>
                <a:gd name="T94" fmla="*/ 41 w 254"/>
                <a:gd name="T95" fmla="*/ 37 h 312"/>
                <a:gd name="T96" fmla="*/ 13 w 254"/>
                <a:gd name="T97" fmla="*/ 87 h 312"/>
                <a:gd name="T98" fmla="*/ 16 w 254"/>
                <a:gd name="T99" fmla="*/ 13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4" h="312">
                  <a:moveTo>
                    <a:pt x="27" y="160"/>
                  </a:moveTo>
                  <a:lnTo>
                    <a:pt x="27" y="160"/>
                  </a:lnTo>
                  <a:cubicBezTo>
                    <a:pt x="27" y="156"/>
                    <a:pt x="29" y="150"/>
                    <a:pt x="32" y="150"/>
                  </a:cubicBezTo>
                  <a:lnTo>
                    <a:pt x="45" y="147"/>
                  </a:lnTo>
                  <a:lnTo>
                    <a:pt x="43" y="135"/>
                  </a:lnTo>
                  <a:cubicBezTo>
                    <a:pt x="43" y="132"/>
                    <a:pt x="43" y="130"/>
                    <a:pt x="42" y="127"/>
                  </a:cubicBezTo>
                  <a:lnTo>
                    <a:pt x="42" y="125"/>
                  </a:lnTo>
                  <a:cubicBezTo>
                    <a:pt x="41" y="122"/>
                    <a:pt x="40" y="119"/>
                    <a:pt x="40" y="116"/>
                  </a:cubicBezTo>
                  <a:cubicBezTo>
                    <a:pt x="40" y="108"/>
                    <a:pt x="39" y="98"/>
                    <a:pt x="40" y="87"/>
                  </a:cubicBezTo>
                  <a:cubicBezTo>
                    <a:pt x="40" y="78"/>
                    <a:pt x="42" y="72"/>
                    <a:pt x="45" y="66"/>
                  </a:cubicBezTo>
                  <a:cubicBezTo>
                    <a:pt x="46" y="64"/>
                    <a:pt x="48" y="62"/>
                    <a:pt x="51" y="61"/>
                  </a:cubicBezTo>
                  <a:cubicBezTo>
                    <a:pt x="55" y="59"/>
                    <a:pt x="58" y="57"/>
                    <a:pt x="63" y="53"/>
                  </a:cubicBezTo>
                  <a:cubicBezTo>
                    <a:pt x="66" y="50"/>
                    <a:pt x="68" y="48"/>
                    <a:pt x="69" y="45"/>
                  </a:cubicBezTo>
                  <a:lnTo>
                    <a:pt x="71" y="43"/>
                  </a:lnTo>
                  <a:cubicBezTo>
                    <a:pt x="73" y="39"/>
                    <a:pt x="76" y="36"/>
                    <a:pt x="80" y="34"/>
                  </a:cubicBezTo>
                  <a:cubicBezTo>
                    <a:pt x="80" y="34"/>
                    <a:pt x="81" y="33"/>
                    <a:pt x="82" y="33"/>
                  </a:cubicBezTo>
                  <a:cubicBezTo>
                    <a:pt x="93" y="28"/>
                    <a:pt x="106" y="27"/>
                    <a:pt x="116" y="26"/>
                  </a:cubicBezTo>
                  <a:cubicBezTo>
                    <a:pt x="120" y="26"/>
                    <a:pt x="123" y="26"/>
                    <a:pt x="127" y="26"/>
                  </a:cubicBezTo>
                  <a:cubicBezTo>
                    <a:pt x="144" y="26"/>
                    <a:pt x="160" y="29"/>
                    <a:pt x="175" y="35"/>
                  </a:cubicBezTo>
                  <a:cubicBezTo>
                    <a:pt x="178" y="36"/>
                    <a:pt x="180" y="37"/>
                    <a:pt x="183" y="38"/>
                  </a:cubicBezTo>
                  <a:cubicBezTo>
                    <a:pt x="206" y="48"/>
                    <a:pt x="219" y="69"/>
                    <a:pt x="218" y="95"/>
                  </a:cubicBezTo>
                  <a:cubicBezTo>
                    <a:pt x="218" y="103"/>
                    <a:pt x="217" y="111"/>
                    <a:pt x="214" y="120"/>
                  </a:cubicBezTo>
                  <a:cubicBezTo>
                    <a:pt x="213" y="123"/>
                    <a:pt x="213" y="127"/>
                    <a:pt x="213" y="131"/>
                  </a:cubicBezTo>
                  <a:lnTo>
                    <a:pt x="211" y="146"/>
                  </a:lnTo>
                  <a:lnTo>
                    <a:pt x="222" y="149"/>
                  </a:lnTo>
                  <a:cubicBezTo>
                    <a:pt x="225" y="150"/>
                    <a:pt x="227" y="155"/>
                    <a:pt x="227" y="159"/>
                  </a:cubicBezTo>
                  <a:lnTo>
                    <a:pt x="227" y="161"/>
                  </a:lnTo>
                  <a:cubicBezTo>
                    <a:pt x="227" y="164"/>
                    <a:pt x="227" y="166"/>
                    <a:pt x="227" y="167"/>
                  </a:cubicBezTo>
                  <a:cubicBezTo>
                    <a:pt x="227" y="171"/>
                    <a:pt x="226" y="174"/>
                    <a:pt x="226" y="177"/>
                  </a:cubicBezTo>
                  <a:cubicBezTo>
                    <a:pt x="225" y="179"/>
                    <a:pt x="225" y="180"/>
                    <a:pt x="225" y="182"/>
                  </a:cubicBezTo>
                  <a:cubicBezTo>
                    <a:pt x="224" y="189"/>
                    <a:pt x="223" y="195"/>
                    <a:pt x="217" y="201"/>
                  </a:cubicBezTo>
                  <a:lnTo>
                    <a:pt x="213" y="203"/>
                  </a:lnTo>
                  <a:cubicBezTo>
                    <a:pt x="211" y="205"/>
                    <a:pt x="208" y="208"/>
                    <a:pt x="206" y="211"/>
                  </a:cubicBezTo>
                  <a:cubicBezTo>
                    <a:pt x="203" y="214"/>
                    <a:pt x="202" y="219"/>
                    <a:pt x="201" y="223"/>
                  </a:cubicBezTo>
                  <a:cubicBezTo>
                    <a:pt x="200" y="225"/>
                    <a:pt x="200" y="227"/>
                    <a:pt x="199" y="229"/>
                  </a:cubicBezTo>
                  <a:cubicBezTo>
                    <a:pt x="196" y="235"/>
                    <a:pt x="194" y="240"/>
                    <a:pt x="191" y="245"/>
                  </a:cubicBezTo>
                  <a:cubicBezTo>
                    <a:pt x="184" y="255"/>
                    <a:pt x="176" y="264"/>
                    <a:pt x="166" y="271"/>
                  </a:cubicBezTo>
                  <a:cubicBezTo>
                    <a:pt x="164" y="273"/>
                    <a:pt x="161" y="274"/>
                    <a:pt x="159" y="275"/>
                  </a:cubicBezTo>
                  <a:cubicBezTo>
                    <a:pt x="155" y="277"/>
                    <a:pt x="151" y="279"/>
                    <a:pt x="146" y="281"/>
                  </a:cubicBezTo>
                  <a:lnTo>
                    <a:pt x="145" y="281"/>
                  </a:lnTo>
                  <a:cubicBezTo>
                    <a:pt x="142" y="283"/>
                    <a:pt x="139" y="284"/>
                    <a:pt x="135" y="284"/>
                  </a:cubicBezTo>
                  <a:cubicBezTo>
                    <a:pt x="133" y="285"/>
                    <a:pt x="130" y="285"/>
                    <a:pt x="128" y="285"/>
                  </a:cubicBezTo>
                  <a:lnTo>
                    <a:pt x="127" y="285"/>
                  </a:lnTo>
                  <a:cubicBezTo>
                    <a:pt x="124" y="285"/>
                    <a:pt x="121" y="285"/>
                    <a:pt x="118" y="284"/>
                  </a:cubicBezTo>
                  <a:cubicBezTo>
                    <a:pt x="115" y="284"/>
                    <a:pt x="112" y="282"/>
                    <a:pt x="109" y="282"/>
                  </a:cubicBezTo>
                  <a:lnTo>
                    <a:pt x="107" y="280"/>
                  </a:lnTo>
                  <a:cubicBezTo>
                    <a:pt x="102" y="279"/>
                    <a:pt x="98" y="277"/>
                    <a:pt x="95" y="275"/>
                  </a:cubicBezTo>
                  <a:cubicBezTo>
                    <a:pt x="92" y="274"/>
                    <a:pt x="90" y="272"/>
                    <a:pt x="87" y="271"/>
                  </a:cubicBezTo>
                  <a:cubicBezTo>
                    <a:pt x="69" y="258"/>
                    <a:pt x="56" y="240"/>
                    <a:pt x="50" y="215"/>
                  </a:cubicBezTo>
                  <a:cubicBezTo>
                    <a:pt x="50" y="214"/>
                    <a:pt x="49" y="211"/>
                    <a:pt x="45" y="208"/>
                  </a:cubicBezTo>
                  <a:lnTo>
                    <a:pt x="43" y="206"/>
                  </a:lnTo>
                  <a:cubicBezTo>
                    <a:pt x="33" y="201"/>
                    <a:pt x="29" y="190"/>
                    <a:pt x="29" y="182"/>
                  </a:cubicBezTo>
                  <a:lnTo>
                    <a:pt x="28" y="177"/>
                  </a:lnTo>
                  <a:cubicBezTo>
                    <a:pt x="27" y="174"/>
                    <a:pt x="27" y="171"/>
                    <a:pt x="27" y="168"/>
                  </a:cubicBezTo>
                  <a:cubicBezTo>
                    <a:pt x="27" y="166"/>
                    <a:pt x="26" y="164"/>
                    <a:pt x="27" y="162"/>
                  </a:cubicBezTo>
                  <a:lnTo>
                    <a:pt x="27" y="160"/>
                  </a:lnTo>
                  <a:lnTo>
                    <a:pt x="27" y="160"/>
                  </a:lnTo>
                  <a:lnTo>
                    <a:pt x="27" y="160"/>
                  </a:lnTo>
                  <a:close/>
                  <a:moveTo>
                    <a:pt x="0" y="160"/>
                  </a:moveTo>
                  <a:lnTo>
                    <a:pt x="0" y="160"/>
                  </a:lnTo>
                  <a:cubicBezTo>
                    <a:pt x="0" y="164"/>
                    <a:pt x="0" y="167"/>
                    <a:pt x="0" y="169"/>
                  </a:cubicBezTo>
                  <a:cubicBezTo>
                    <a:pt x="0" y="173"/>
                    <a:pt x="1" y="177"/>
                    <a:pt x="2" y="181"/>
                  </a:cubicBezTo>
                  <a:lnTo>
                    <a:pt x="2" y="186"/>
                  </a:lnTo>
                  <a:cubicBezTo>
                    <a:pt x="4" y="203"/>
                    <a:pt x="12" y="218"/>
                    <a:pt x="25" y="227"/>
                  </a:cubicBezTo>
                  <a:cubicBezTo>
                    <a:pt x="34" y="256"/>
                    <a:pt x="49" y="278"/>
                    <a:pt x="72" y="294"/>
                  </a:cubicBezTo>
                  <a:cubicBezTo>
                    <a:pt x="75" y="295"/>
                    <a:pt x="78" y="298"/>
                    <a:pt x="82" y="300"/>
                  </a:cubicBezTo>
                  <a:cubicBezTo>
                    <a:pt x="87" y="302"/>
                    <a:pt x="92" y="304"/>
                    <a:pt x="98" y="306"/>
                  </a:cubicBezTo>
                  <a:cubicBezTo>
                    <a:pt x="103" y="308"/>
                    <a:pt x="108" y="310"/>
                    <a:pt x="113" y="311"/>
                  </a:cubicBezTo>
                  <a:cubicBezTo>
                    <a:pt x="117" y="312"/>
                    <a:pt x="122" y="312"/>
                    <a:pt x="127" y="312"/>
                  </a:cubicBezTo>
                  <a:cubicBezTo>
                    <a:pt x="132" y="312"/>
                    <a:pt x="136" y="312"/>
                    <a:pt x="141" y="311"/>
                  </a:cubicBezTo>
                  <a:cubicBezTo>
                    <a:pt x="146" y="310"/>
                    <a:pt x="151" y="309"/>
                    <a:pt x="155" y="307"/>
                  </a:cubicBezTo>
                  <a:cubicBezTo>
                    <a:pt x="161" y="304"/>
                    <a:pt x="167" y="302"/>
                    <a:pt x="172" y="299"/>
                  </a:cubicBezTo>
                  <a:cubicBezTo>
                    <a:pt x="175" y="297"/>
                    <a:pt x="178" y="295"/>
                    <a:pt x="181" y="294"/>
                  </a:cubicBezTo>
                  <a:cubicBezTo>
                    <a:pt x="194" y="285"/>
                    <a:pt x="205" y="273"/>
                    <a:pt x="214" y="260"/>
                  </a:cubicBezTo>
                  <a:cubicBezTo>
                    <a:pt x="217" y="254"/>
                    <a:pt x="221" y="247"/>
                    <a:pt x="224" y="239"/>
                  </a:cubicBezTo>
                  <a:cubicBezTo>
                    <a:pt x="225" y="236"/>
                    <a:pt x="226" y="233"/>
                    <a:pt x="227" y="230"/>
                  </a:cubicBezTo>
                  <a:cubicBezTo>
                    <a:pt x="227" y="229"/>
                    <a:pt x="227" y="228"/>
                    <a:pt x="227" y="227"/>
                  </a:cubicBezTo>
                  <a:cubicBezTo>
                    <a:pt x="228" y="226"/>
                    <a:pt x="230" y="225"/>
                    <a:pt x="231" y="224"/>
                  </a:cubicBezTo>
                  <a:lnTo>
                    <a:pt x="235" y="221"/>
                  </a:lnTo>
                  <a:cubicBezTo>
                    <a:pt x="247" y="210"/>
                    <a:pt x="250" y="196"/>
                    <a:pt x="251" y="186"/>
                  </a:cubicBezTo>
                  <a:cubicBezTo>
                    <a:pt x="252" y="184"/>
                    <a:pt x="252" y="183"/>
                    <a:pt x="252" y="181"/>
                  </a:cubicBezTo>
                  <a:cubicBezTo>
                    <a:pt x="252" y="178"/>
                    <a:pt x="253" y="174"/>
                    <a:pt x="253" y="170"/>
                  </a:cubicBezTo>
                  <a:cubicBezTo>
                    <a:pt x="254" y="167"/>
                    <a:pt x="254" y="164"/>
                    <a:pt x="254" y="161"/>
                  </a:cubicBezTo>
                  <a:cubicBezTo>
                    <a:pt x="254" y="150"/>
                    <a:pt x="249" y="137"/>
                    <a:pt x="240" y="130"/>
                  </a:cubicBezTo>
                  <a:cubicBezTo>
                    <a:pt x="240" y="129"/>
                    <a:pt x="240" y="128"/>
                    <a:pt x="240" y="127"/>
                  </a:cubicBezTo>
                  <a:cubicBezTo>
                    <a:pt x="243" y="116"/>
                    <a:pt x="245" y="106"/>
                    <a:pt x="245" y="96"/>
                  </a:cubicBezTo>
                  <a:cubicBezTo>
                    <a:pt x="246" y="59"/>
                    <a:pt x="227" y="29"/>
                    <a:pt x="194" y="14"/>
                  </a:cubicBezTo>
                  <a:cubicBezTo>
                    <a:pt x="191" y="13"/>
                    <a:pt x="188" y="11"/>
                    <a:pt x="184" y="10"/>
                  </a:cubicBezTo>
                  <a:cubicBezTo>
                    <a:pt x="166" y="3"/>
                    <a:pt x="147" y="0"/>
                    <a:pt x="127" y="0"/>
                  </a:cubicBezTo>
                  <a:cubicBezTo>
                    <a:pt x="123" y="0"/>
                    <a:pt x="119" y="0"/>
                    <a:pt x="114" y="0"/>
                  </a:cubicBezTo>
                  <a:cubicBezTo>
                    <a:pt x="102" y="1"/>
                    <a:pt x="86" y="2"/>
                    <a:pt x="71" y="9"/>
                  </a:cubicBezTo>
                  <a:cubicBezTo>
                    <a:pt x="69" y="10"/>
                    <a:pt x="67" y="11"/>
                    <a:pt x="65" y="12"/>
                  </a:cubicBezTo>
                  <a:cubicBezTo>
                    <a:pt x="59" y="17"/>
                    <a:pt x="53" y="22"/>
                    <a:pt x="49" y="29"/>
                  </a:cubicBezTo>
                  <a:lnTo>
                    <a:pt x="47" y="32"/>
                  </a:lnTo>
                  <a:cubicBezTo>
                    <a:pt x="47" y="32"/>
                    <a:pt x="46" y="33"/>
                    <a:pt x="46" y="33"/>
                  </a:cubicBezTo>
                  <a:cubicBezTo>
                    <a:pt x="44" y="35"/>
                    <a:pt x="42" y="36"/>
                    <a:pt x="41" y="37"/>
                  </a:cubicBezTo>
                  <a:cubicBezTo>
                    <a:pt x="32" y="41"/>
                    <a:pt x="26" y="47"/>
                    <a:pt x="22" y="54"/>
                  </a:cubicBezTo>
                  <a:cubicBezTo>
                    <a:pt x="17" y="63"/>
                    <a:pt x="14" y="74"/>
                    <a:pt x="13" y="87"/>
                  </a:cubicBezTo>
                  <a:cubicBezTo>
                    <a:pt x="13" y="99"/>
                    <a:pt x="14" y="110"/>
                    <a:pt x="14" y="118"/>
                  </a:cubicBezTo>
                  <a:cubicBezTo>
                    <a:pt x="14" y="123"/>
                    <a:pt x="15" y="126"/>
                    <a:pt x="16" y="130"/>
                  </a:cubicBezTo>
                  <a:cubicBezTo>
                    <a:pt x="5" y="136"/>
                    <a:pt x="0" y="149"/>
                    <a:pt x="0" y="160"/>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44" name="Freeform 18"/>
            <p:cNvSpPr>
              <a:spLocks noEditPoints="1"/>
            </p:cNvSpPr>
            <p:nvPr/>
          </p:nvSpPr>
          <p:spPr bwMode="auto">
            <a:xfrm>
              <a:off x="677863" y="5341938"/>
              <a:ext cx="263525" cy="117475"/>
            </a:xfrm>
            <a:custGeom>
              <a:avLst/>
              <a:gdLst>
                <a:gd name="T0" fmla="*/ 68 w 556"/>
                <a:gd name="T1" fmla="*/ 69 h 240"/>
                <a:gd name="T2" fmla="*/ 68 w 556"/>
                <a:gd name="T3" fmla="*/ 69 h 240"/>
                <a:gd name="T4" fmla="*/ 184 w 556"/>
                <a:gd name="T5" fmla="*/ 31 h 240"/>
                <a:gd name="T6" fmla="*/ 278 w 556"/>
                <a:gd name="T7" fmla="*/ 125 h 240"/>
                <a:gd name="T8" fmla="*/ 372 w 556"/>
                <a:gd name="T9" fmla="*/ 31 h 240"/>
                <a:gd name="T10" fmla="*/ 487 w 556"/>
                <a:gd name="T11" fmla="*/ 69 h 240"/>
                <a:gd name="T12" fmla="*/ 529 w 556"/>
                <a:gd name="T13" fmla="*/ 110 h 240"/>
                <a:gd name="T14" fmla="*/ 529 w 556"/>
                <a:gd name="T15" fmla="*/ 182 h 240"/>
                <a:gd name="T16" fmla="*/ 504 w 556"/>
                <a:gd name="T17" fmla="*/ 213 h 240"/>
                <a:gd name="T18" fmla="*/ 51 w 556"/>
                <a:gd name="T19" fmla="*/ 213 h 240"/>
                <a:gd name="T20" fmla="*/ 26 w 556"/>
                <a:gd name="T21" fmla="*/ 182 h 240"/>
                <a:gd name="T22" fmla="*/ 26 w 556"/>
                <a:gd name="T23" fmla="*/ 110 h 240"/>
                <a:gd name="T24" fmla="*/ 68 w 556"/>
                <a:gd name="T25" fmla="*/ 69 h 240"/>
                <a:gd name="T26" fmla="*/ 68 w 556"/>
                <a:gd name="T27" fmla="*/ 69 h 240"/>
                <a:gd name="T28" fmla="*/ 0 w 556"/>
                <a:gd name="T29" fmla="*/ 185 h 240"/>
                <a:gd name="T30" fmla="*/ 0 w 556"/>
                <a:gd name="T31" fmla="*/ 185 h 240"/>
                <a:gd name="T32" fmla="*/ 51 w 556"/>
                <a:gd name="T33" fmla="*/ 239 h 240"/>
                <a:gd name="T34" fmla="*/ 52 w 556"/>
                <a:gd name="T35" fmla="*/ 239 h 240"/>
                <a:gd name="T36" fmla="*/ 504 w 556"/>
                <a:gd name="T37" fmla="*/ 239 h 240"/>
                <a:gd name="T38" fmla="*/ 556 w 556"/>
                <a:gd name="T39" fmla="*/ 185 h 240"/>
                <a:gd name="T40" fmla="*/ 556 w 556"/>
                <a:gd name="T41" fmla="*/ 111 h 240"/>
                <a:gd name="T42" fmla="*/ 496 w 556"/>
                <a:gd name="T43" fmla="*/ 44 h 240"/>
                <a:gd name="T44" fmla="*/ 372 w 556"/>
                <a:gd name="T45" fmla="*/ 3 h 240"/>
                <a:gd name="T46" fmla="*/ 364 w 556"/>
                <a:gd name="T47" fmla="*/ 0 h 240"/>
                <a:gd name="T48" fmla="*/ 278 w 556"/>
                <a:gd name="T49" fmla="*/ 87 h 240"/>
                <a:gd name="T50" fmla="*/ 191 w 556"/>
                <a:gd name="T51" fmla="*/ 0 h 240"/>
                <a:gd name="T52" fmla="*/ 184 w 556"/>
                <a:gd name="T53" fmla="*/ 3 h 240"/>
                <a:gd name="T54" fmla="*/ 60 w 556"/>
                <a:gd name="T55" fmla="*/ 44 h 240"/>
                <a:gd name="T56" fmla="*/ 0 w 556"/>
                <a:gd name="T57" fmla="*/ 111 h 240"/>
                <a:gd name="T58" fmla="*/ 0 w 556"/>
                <a:gd name="T59" fmla="*/ 18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6" h="240">
                  <a:moveTo>
                    <a:pt x="68" y="69"/>
                  </a:moveTo>
                  <a:lnTo>
                    <a:pt x="68" y="69"/>
                  </a:lnTo>
                  <a:cubicBezTo>
                    <a:pt x="69" y="69"/>
                    <a:pt x="151" y="41"/>
                    <a:pt x="184" y="31"/>
                  </a:cubicBezTo>
                  <a:lnTo>
                    <a:pt x="278" y="125"/>
                  </a:lnTo>
                  <a:lnTo>
                    <a:pt x="372" y="31"/>
                  </a:lnTo>
                  <a:cubicBezTo>
                    <a:pt x="404" y="41"/>
                    <a:pt x="486" y="69"/>
                    <a:pt x="487" y="69"/>
                  </a:cubicBezTo>
                  <a:cubicBezTo>
                    <a:pt x="529" y="84"/>
                    <a:pt x="529" y="108"/>
                    <a:pt x="529" y="110"/>
                  </a:cubicBezTo>
                  <a:lnTo>
                    <a:pt x="529" y="182"/>
                  </a:lnTo>
                  <a:cubicBezTo>
                    <a:pt x="526" y="211"/>
                    <a:pt x="508" y="213"/>
                    <a:pt x="504" y="213"/>
                  </a:cubicBezTo>
                  <a:lnTo>
                    <a:pt x="51" y="213"/>
                  </a:lnTo>
                  <a:cubicBezTo>
                    <a:pt x="50" y="213"/>
                    <a:pt x="30" y="213"/>
                    <a:pt x="26" y="182"/>
                  </a:cubicBezTo>
                  <a:lnTo>
                    <a:pt x="26" y="110"/>
                  </a:lnTo>
                  <a:cubicBezTo>
                    <a:pt x="26" y="109"/>
                    <a:pt x="25" y="84"/>
                    <a:pt x="68" y="69"/>
                  </a:cubicBezTo>
                  <a:lnTo>
                    <a:pt x="68" y="69"/>
                  </a:lnTo>
                  <a:close/>
                  <a:moveTo>
                    <a:pt x="0" y="185"/>
                  </a:moveTo>
                  <a:lnTo>
                    <a:pt x="0" y="185"/>
                  </a:lnTo>
                  <a:cubicBezTo>
                    <a:pt x="5" y="228"/>
                    <a:pt x="35" y="239"/>
                    <a:pt x="51" y="239"/>
                  </a:cubicBezTo>
                  <a:cubicBezTo>
                    <a:pt x="51" y="239"/>
                    <a:pt x="51" y="239"/>
                    <a:pt x="52" y="239"/>
                  </a:cubicBezTo>
                  <a:lnTo>
                    <a:pt x="504" y="239"/>
                  </a:lnTo>
                  <a:cubicBezTo>
                    <a:pt x="520" y="240"/>
                    <a:pt x="551" y="229"/>
                    <a:pt x="556" y="185"/>
                  </a:cubicBezTo>
                  <a:lnTo>
                    <a:pt x="556" y="111"/>
                  </a:lnTo>
                  <a:cubicBezTo>
                    <a:pt x="556" y="105"/>
                    <a:pt x="555" y="64"/>
                    <a:pt x="496" y="44"/>
                  </a:cubicBezTo>
                  <a:cubicBezTo>
                    <a:pt x="492" y="42"/>
                    <a:pt x="396" y="10"/>
                    <a:pt x="372" y="3"/>
                  </a:cubicBezTo>
                  <a:lnTo>
                    <a:pt x="364" y="0"/>
                  </a:lnTo>
                  <a:lnTo>
                    <a:pt x="278" y="87"/>
                  </a:lnTo>
                  <a:lnTo>
                    <a:pt x="191" y="0"/>
                  </a:lnTo>
                  <a:lnTo>
                    <a:pt x="184" y="3"/>
                  </a:lnTo>
                  <a:cubicBezTo>
                    <a:pt x="160" y="10"/>
                    <a:pt x="64" y="42"/>
                    <a:pt x="60" y="44"/>
                  </a:cubicBezTo>
                  <a:cubicBezTo>
                    <a:pt x="0" y="64"/>
                    <a:pt x="0" y="105"/>
                    <a:pt x="0" y="111"/>
                  </a:cubicBezTo>
                  <a:lnTo>
                    <a:pt x="0" y="185"/>
                  </a:ln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45" name="Freeform 19"/>
            <p:cNvSpPr>
              <a:spLocks/>
            </p:cNvSpPr>
            <p:nvPr/>
          </p:nvSpPr>
          <p:spPr bwMode="auto">
            <a:xfrm>
              <a:off x="858838" y="5137150"/>
              <a:ext cx="139700" cy="157163"/>
            </a:xfrm>
            <a:custGeom>
              <a:avLst/>
              <a:gdLst>
                <a:gd name="T0" fmla="*/ 268 w 294"/>
                <a:gd name="T1" fmla="*/ 201 h 322"/>
                <a:gd name="T2" fmla="*/ 268 w 294"/>
                <a:gd name="T3" fmla="*/ 201 h 322"/>
                <a:gd name="T4" fmla="*/ 276 w 294"/>
                <a:gd name="T5" fmla="*/ 197 h 322"/>
                <a:gd name="T6" fmla="*/ 292 w 294"/>
                <a:gd name="T7" fmla="*/ 183 h 322"/>
                <a:gd name="T8" fmla="*/ 293 w 294"/>
                <a:gd name="T9" fmla="*/ 174 h 322"/>
                <a:gd name="T10" fmla="*/ 293 w 294"/>
                <a:gd name="T11" fmla="*/ 139 h 322"/>
                <a:gd name="T12" fmla="*/ 277 w 294"/>
                <a:gd name="T13" fmla="*/ 118 h 322"/>
                <a:gd name="T14" fmla="*/ 241 w 294"/>
                <a:gd name="T15" fmla="*/ 88 h 322"/>
                <a:gd name="T16" fmla="*/ 231 w 294"/>
                <a:gd name="T17" fmla="*/ 45 h 322"/>
                <a:gd name="T18" fmla="*/ 220 w 294"/>
                <a:gd name="T19" fmla="*/ 20 h 322"/>
                <a:gd name="T20" fmla="*/ 212 w 294"/>
                <a:gd name="T21" fmla="*/ 16 h 322"/>
                <a:gd name="T22" fmla="*/ 207 w 294"/>
                <a:gd name="T23" fmla="*/ 13 h 322"/>
                <a:gd name="T24" fmla="*/ 190 w 294"/>
                <a:gd name="T25" fmla="*/ 4 h 322"/>
                <a:gd name="T26" fmla="*/ 167 w 294"/>
                <a:gd name="T27" fmla="*/ 4 h 322"/>
                <a:gd name="T28" fmla="*/ 165 w 294"/>
                <a:gd name="T29" fmla="*/ 5 h 322"/>
                <a:gd name="T30" fmla="*/ 162 w 294"/>
                <a:gd name="T31" fmla="*/ 7 h 322"/>
                <a:gd name="T32" fmla="*/ 160 w 294"/>
                <a:gd name="T33" fmla="*/ 8 h 322"/>
                <a:gd name="T34" fmla="*/ 152 w 294"/>
                <a:gd name="T35" fmla="*/ 15 h 322"/>
                <a:gd name="T36" fmla="*/ 149 w 294"/>
                <a:gd name="T37" fmla="*/ 16 h 322"/>
                <a:gd name="T38" fmla="*/ 114 w 294"/>
                <a:gd name="T39" fmla="*/ 24 h 322"/>
                <a:gd name="T40" fmla="*/ 76 w 294"/>
                <a:gd name="T41" fmla="*/ 9 h 322"/>
                <a:gd name="T42" fmla="*/ 49 w 294"/>
                <a:gd name="T43" fmla="*/ 8 h 322"/>
                <a:gd name="T44" fmla="*/ 20 w 294"/>
                <a:gd name="T45" fmla="*/ 25 h 322"/>
                <a:gd name="T46" fmla="*/ 9 w 294"/>
                <a:gd name="T47" fmla="*/ 50 h 322"/>
                <a:gd name="T48" fmla="*/ 3 w 294"/>
                <a:gd name="T49" fmla="*/ 94 h 322"/>
                <a:gd name="T50" fmla="*/ 8 w 294"/>
                <a:gd name="T51" fmla="*/ 112 h 322"/>
                <a:gd name="T52" fmla="*/ 27 w 294"/>
                <a:gd name="T53" fmla="*/ 107 h 322"/>
                <a:gd name="T54" fmla="*/ 36 w 294"/>
                <a:gd name="T55" fmla="*/ 47 h 322"/>
                <a:gd name="T56" fmla="*/ 61 w 294"/>
                <a:gd name="T57" fmla="*/ 32 h 322"/>
                <a:gd name="T58" fmla="*/ 114 w 294"/>
                <a:gd name="T59" fmla="*/ 51 h 322"/>
                <a:gd name="T60" fmla="*/ 159 w 294"/>
                <a:gd name="T61" fmla="*/ 41 h 322"/>
                <a:gd name="T62" fmla="*/ 166 w 294"/>
                <a:gd name="T63" fmla="*/ 38 h 322"/>
                <a:gd name="T64" fmla="*/ 178 w 294"/>
                <a:gd name="T65" fmla="*/ 29 h 322"/>
                <a:gd name="T66" fmla="*/ 193 w 294"/>
                <a:gd name="T67" fmla="*/ 37 h 322"/>
                <a:gd name="T68" fmla="*/ 199 w 294"/>
                <a:gd name="T69" fmla="*/ 40 h 322"/>
                <a:gd name="T70" fmla="*/ 204 w 294"/>
                <a:gd name="T71" fmla="*/ 42 h 322"/>
                <a:gd name="T72" fmla="*/ 217 w 294"/>
                <a:gd name="T73" fmla="*/ 102 h 322"/>
                <a:gd name="T74" fmla="*/ 265 w 294"/>
                <a:gd name="T75" fmla="*/ 143 h 322"/>
                <a:gd name="T76" fmla="*/ 266 w 294"/>
                <a:gd name="T77" fmla="*/ 172 h 322"/>
                <a:gd name="T78" fmla="*/ 253 w 294"/>
                <a:gd name="T79" fmla="*/ 178 h 322"/>
                <a:gd name="T80" fmla="*/ 216 w 294"/>
                <a:gd name="T81" fmla="*/ 222 h 322"/>
                <a:gd name="T82" fmla="*/ 210 w 294"/>
                <a:gd name="T83" fmla="*/ 276 h 322"/>
                <a:gd name="T84" fmla="*/ 185 w 294"/>
                <a:gd name="T85" fmla="*/ 291 h 322"/>
                <a:gd name="T86" fmla="*/ 134 w 294"/>
                <a:gd name="T87" fmla="*/ 272 h 322"/>
                <a:gd name="T88" fmla="*/ 79 w 294"/>
                <a:gd name="T89" fmla="*/ 285 h 322"/>
                <a:gd name="T90" fmla="*/ 67 w 294"/>
                <a:gd name="T91" fmla="*/ 294 h 322"/>
                <a:gd name="T92" fmla="*/ 56 w 294"/>
                <a:gd name="T93" fmla="*/ 288 h 322"/>
                <a:gd name="T94" fmla="*/ 38 w 294"/>
                <a:gd name="T95" fmla="*/ 293 h 322"/>
                <a:gd name="T96" fmla="*/ 43 w 294"/>
                <a:gd name="T97" fmla="*/ 311 h 322"/>
                <a:gd name="T98" fmla="*/ 57 w 294"/>
                <a:gd name="T99" fmla="*/ 319 h 322"/>
                <a:gd name="T100" fmla="*/ 68 w 294"/>
                <a:gd name="T101" fmla="*/ 322 h 322"/>
                <a:gd name="T102" fmla="*/ 78 w 294"/>
                <a:gd name="T103" fmla="*/ 319 h 322"/>
                <a:gd name="T104" fmla="*/ 80 w 294"/>
                <a:gd name="T105" fmla="*/ 318 h 322"/>
                <a:gd name="T106" fmla="*/ 85 w 294"/>
                <a:gd name="T107" fmla="*/ 314 h 322"/>
                <a:gd name="T108" fmla="*/ 92 w 294"/>
                <a:gd name="T109" fmla="*/ 308 h 322"/>
                <a:gd name="T110" fmla="*/ 133 w 294"/>
                <a:gd name="T111" fmla="*/ 299 h 322"/>
                <a:gd name="T112" fmla="*/ 168 w 294"/>
                <a:gd name="T113" fmla="*/ 312 h 322"/>
                <a:gd name="T114" fmla="*/ 184 w 294"/>
                <a:gd name="T115" fmla="*/ 319 h 322"/>
                <a:gd name="T116" fmla="*/ 198 w 294"/>
                <a:gd name="T117" fmla="*/ 315 h 322"/>
                <a:gd name="T118" fmla="*/ 225 w 294"/>
                <a:gd name="T119" fmla="*/ 298 h 322"/>
                <a:gd name="T120" fmla="*/ 236 w 294"/>
                <a:gd name="T121" fmla="*/ 270 h 322"/>
                <a:gd name="T122" fmla="*/ 241 w 294"/>
                <a:gd name="T123" fmla="*/ 233 h 322"/>
                <a:gd name="T124" fmla="*/ 268 w 294"/>
                <a:gd name="T125" fmla="*/ 20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322">
                  <a:moveTo>
                    <a:pt x="268" y="201"/>
                  </a:moveTo>
                  <a:lnTo>
                    <a:pt x="268" y="201"/>
                  </a:lnTo>
                  <a:cubicBezTo>
                    <a:pt x="271" y="199"/>
                    <a:pt x="274" y="197"/>
                    <a:pt x="276" y="197"/>
                  </a:cubicBezTo>
                  <a:cubicBezTo>
                    <a:pt x="284" y="195"/>
                    <a:pt x="289" y="191"/>
                    <a:pt x="292" y="183"/>
                  </a:cubicBezTo>
                  <a:cubicBezTo>
                    <a:pt x="293" y="180"/>
                    <a:pt x="294" y="177"/>
                    <a:pt x="293" y="174"/>
                  </a:cubicBezTo>
                  <a:cubicBezTo>
                    <a:pt x="293" y="162"/>
                    <a:pt x="293" y="150"/>
                    <a:pt x="293" y="139"/>
                  </a:cubicBezTo>
                  <a:cubicBezTo>
                    <a:pt x="292" y="129"/>
                    <a:pt x="287" y="121"/>
                    <a:pt x="277" y="118"/>
                  </a:cubicBezTo>
                  <a:cubicBezTo>
                    <a:pt x="261" y="113"/>
                    <a:pt x="249" y="104"/>
                    <a:pt x="241" y="88"/>
                  </a:cubicBezTo>
                  <a:cubicBezTo>
                    <a:pt x="231" y="73"/>
                    <a:pt x="229" y="59"/>
                    <a:pt x="231" y="45"/>
                  </a:cubicBezTo>
                  <a:cubicBezTo>
                    <a:pt x="233" y="34"/>
                    <a:pt x="229" y="25"/>
                    <a:pt x="220" y="20"/>
                  </a:cubicBezTo>
                  <a:cubicBezTo>
                    <a:pt x="217" y="19"/>
                    <a:pt x="215" y="18"/>
                    <a:pt x="212" y="16"/>
                  </a:cubicBezTo>
                  <a:lnTo>
                    <a:pt x="207" y="13"/>
                  </a:lnTo>
                  <a:cubicBezTo>
                    <a:pt x="201" y="10"/>
                    <a:pt x="195" y="7"/>
                    <a:pt x="190" y="4"/>
                  </a:cubicBezTo>
                  <a:cubicBezTo>
                    <a:pt x="183" y="0"/>
                    <a:pt x="174" y="0"/>
                    <a:pt x="167" y="4"/>
                  </a:cubicBezTo>
                  <a:lnTo>
                    <a:pt x="165" y="5"/>
                  </a:lnTo>
                  <a:cubicBezTo>
                    <a:pt x="164" y="6"/>
                    <a:pt x="162" y="7"/>
                    <a:pt x="162" y="7"/>
                  </a:cubicBezTo>
                  <a:lnTo>
                    <a:pt x="160" y="8"/>
                  </a:lnTo>
                  <a:cubicBezTo>
                    <a:pt x="158" y="11"/>
                    <a:pt x="155" y="13"/>
                    <a:pt x="152" y="15"/>
                  </a:cubicBezTo>
                  <a:cubicBezTo>
                    <a:pt x="151" y="15"/>
                    <a:pt x="150" y="16"/>
                    <a:pt x="149" y="16"/>
                  </a:cubicBezTo>
                  <a:cubicBezTo>
                    <a:pt x="136" y="21"/>
                    <a:pt x="124" y="24"/>
                    <a:pt x="114" y="24"/>
                  </a:cubicBezTo>
                  <a:cubicBezTo>
                    <a:pt x="100" y="24"/>
                    <a:pt x="88" y="19"/>
                    <a:pt x="76" y="9"/>
                  </a:cubicBezTo>
                  <a:cubicBezTo>
                    <a:pt x="68" y="3"/>
                    <a:pt x="58" y="2"/>
                    <a:pt x="49" y="8"/>
                  </a:cubicBezTo>
                  <a:cubicBezTo>
                    <a:pt x="39" y="13"/>
                    <a:pt x="30" y="19"/>
                    <a:pt x="20" y="25"/>
                  </a:cubicBezTo>
                  <a:cubicBezTo>
                    <a:pt x="11" y="31"/>
                    <a:pt x="7" y="40"/>
                    <a:pt x="9" y="50"/>
                  </a:cubicBezTo>
                  <a:cubicBezTo>
                    <a:pt x="13" y="66"/>
                    <a:pt x="11" y="81"/>
                    <a:pt x="3" y="94"/>
                  </a:cubicBezTo>
                  <a:cubicBezTo>
                    <a:pt x="0" y="100"/>
                    <a:pt x="2" y="109"/>
                    <a:pt x="8" y="112"/>
                  </a:cubicBezTo>
                  <a:cubicBezTo>
                    <a:pt x="15" y="116"/>
                    <a:pt x="23" y="114"/>
                    <a:pt x="27" y="107"/>
                  </a:cubicBezTo>
                  <a:cubicBezTo>
                    <a:pt x="37" y="89"/>
                    <a:pt x="40" y="69"/>
                    <a:pt x="36" y="47"/>
                  </a:cubicBezTo>
                  <a:cubicBezTo>
                    <a:pt x="45" y="42"/>
                    <a:pt x="53" y="37"/>
                    <a:pt x="61" y="32"/>
                  </a:cubicBezTo>
                  <a:cubicBezTo>
                    <a:pt x="77" y="44"/>
                    <a:pt x="94" y="50"/>
                    <a:pt x="114" y="51"/>
                  </a:cubicBezTo>
                  <a:cubicBezTo>
                    <a:pt x="128" y="51"/>
                    <a:pt x="143" y="48"/>
                    <a:pt x="159" y="41"/>
                  </a:cubicBezTo>
                  <a:cubicBezTo>
                    <a:pt x="161" y="40"/>
                    <a:pt x="163" y="39"/>
                    <a:pt x="166" y="38"/>
                  </a:cubicBezTo>
                  <a:cubicBezTo>
                    <a:pt x="170" y="35"/>
                    <a:pt x="174" y="32"/>
                    <a:pt x="178" y="29"/>
                  </a:cubicBezTo>
                  <a:cubicBezTo>
                    <a:pt x="184" y="32"/>
                    <a:pt x="189" y="34"/>
                    <a:pt x="193" y="37"/>
                  </a:cubicBezTo>
                  <a:lnTo>
                    <a:pt x="199" y="40"/>
                  </a:lnTo>
                  <a:cubicBezTo>
                    <a:pt x="201" y="41"/>
                    <a:pt x="202" y="42"/>
                    <a:pt x="204" y="42"/>
                  </a:cubicBezTo>
                  <a:cubicBezTo>
                    <a:pt x="201" y="62"/>
                    <a:pt x="205" y="82"/>
                    <a:pt x="217" y="102"/>
                  </a:cubicBezTo>
                  <a:cubicBezTo>
                    <a:pt x="229" y="122"/>
                    <a:pt x="244" y="136"/>
                    <a:pt x="265" y="143"/>
                  </a:cubicBezTo>
                  <a:cubicBezTo>
                    <a:pt x="266" y="152"/>
                    <a:pt x="266" y="162"/>
                    <a:pt x="266" y="172"/>
                  </a:cubicBezTo>
                  <a:cubicBezTo>
                    <a:pt x="262" y="173"/>
                    <a:pt x="257" y="175"/>
                    <a:pt x="253" y="178"/>
                  </a:cubicBezTo>
                  <a:cubicBezTo>
                    <a:pt x="238" y="187"/>
                    <a:pt x="224" y="203"/>
                    <a:pt x="216" y="222"/>
                  </a:cubicBezTo>
                  <a:cubicBezTo>
                    <a:pt x="208" y="241"/>
                    <a:pt x="206" y="260"/>
                    <a:pt x="210" y="276"/>
                  </a:cubicBezTo>
                  <a:lnTo>
                    <a:pt x="185" y="291"/>
                  </a:lnTo>
                  <a:cubicBezTo>
                    <a:pt x="173" y="280"/>
                    <a:pt x="155" y="273"/>
                    <a:pt x="134" y="272"/>
                  </a:cubicBezTo>
                  <a:cubicBezTo>
                    <a:pt x="114" y="271"/>
                    <a:pt x="94" y="276"/>
                    <a:pt x="79" y="285"/>
                  </a:cubicBezTo>
                  <a:cubicBezTo>
                    <a:pt x="74" y="288"/>
                    <a:pt x="70" y="291"/>
                    <a:pt x="67" y="294"/>
                  </a:cubicBezTo>
                  <a:lnTo>
                    <a:pt x="56" y="288"/>
                  </a:lnTo>
                  <a:cubicBezTo>
                    <a:pt x="49" y="284"/>
                    <a:pt x="41" y="287"/>
                    <a:pt x="38" y="293"/>
                  </a:cubicBezTo>
                  <a:cubicBezTo>
                    <a:pt x="34" y="299"/>
                    <a:pt x="37" y="308"/>
                    <a:pt x="43" y="311"/>
                  </a:cubicBezTo>
                  <a:lnTo>
                    <a:pt x="57" y="319"/>
                  </a:lnTo>
                  <a:cubicBezTo>
                    <a:pt x="59" y="320"/>
                    <a:pt x="63" y="322"/>
                    <a:pt x="68" y="322"/>
                  </a:cubicBezTo>
                  <a:cubicBezTo>
                    <a:pt x="72" y="322"/>
                    <a:pt x="75" y="321"/>
                    <a:pt x="78" y="319"/>
                  </a:cubicBezTo>
                  <a:lnTo>
                    <a:pt x="80" y="318"/>
                  </a:lnTo>
                  <a:cubicBezTo>
                    <a:pt x="81" y="317"/>
                    <a:pt x="83" y="316"/>
                    <a:pt x="85" y="314"/>
                  </a:cubicBezTo>
                  <a:cubicBezTo>
                    <a:pt x="87" y="312"/>
                    <a:pt x="89" y="310"/>
                    <a:pt x="92" y="308"/>
                  </a:cubicBezTo>
                  <a:cubicBezTo>
                    <a:pt x="103" y="301"/>
                    <a:pt x="118" y="298"/>
                    <a:pt x="133" y="299"/>
                  </a:cubicBezTo>
                  <a:cubicBezTo>
                    <a:pt x="147" y="300"/>
                    <a:pt x="160" y="305"/>
                    <a:pt x="168" y="312"/>
                  </a:cubicBezTo>
                  <a:cubicBezTo>
                    <a:pt x="172" y="316"/>
                    <a:pt x="178" y="319"/>
                    <a:pt x="184" y="319"/>
                  </a:cubicBezTo>
                  <a:cubicBezTo>
                    <a:pt x="190" y="319"/>
                    <a:pt x="195" y="317"/>
                    <a:pt x="198" y="315"/>
                  </a:cubicBezTo>
                  <a:lnTo>
                    <a:pt x="225" y="298"/>
                  </a:lnTo>
                  <a:cubicBezTo>
                    <a:pt x="236" y="292"/>
                    <a:pt x="239" y="282"/>
                    <a:pt x="236" y="270"/>
                  </a:cubicBezTo>
                  <a:cubicBezTo>
                    <a:pt x="233" y="261"/>
                    <a:pt x="235" y="247"/>
                    <a:pt x="241" y="233"/>
                  </a:cubicBezTo>
                  <a:cubicBezTo>
                    <a:pt x="248" y="219"/>
                    <a:pt x="257" y="207"/>
                    <a:pt x="268" y="201"/>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50" name="Freeform 20"/>
            <p:cNvSpPr>
              <a:spLocks noEditPoints="1"/>
            </p:cNvSpPr>
            <p:nvPr/>
          </p:nvSpPr>
          <p:spPr bwMode="auto">
            <a:xfrm>
              <a:off x="881063" y="5180013"/>
              <a:ext cx="76200" cy="71438"/>
            </a:xfrm>
            <a:custGeom>
              <a:avLst/>
              <a:gdLst>
                <a:gd name="T0" fmla="*/ 15 w 160"/>
                <a:gd name="T1" fmla="*/ 60 h 147"/>
                <a:gd name="T2" fmla="*/ 15 w 160"/>
                <a:gd name="T3" fmla="*/ 60 h 147"/>
                <a:gd name="T4" fmla="*/ 44 w 160"/>
                <a:gd name="T5" fmla="*/ 21 h 147"/>
                <a:gd name="T6" fmla="*/ 76 w 160"/>
                <a:gd name="T7" fmla="*/ 11 h 147"/>
                <a:gd name="T8" fmla="*/ 77 w 160"/>
                <a:gd name="T9" fmla="*/ 11 h 147"/>
                <a:gd name="T10" fmla="*/ 92 w 160"/>
                <a:gd name="T11" fmla="*/ 13 h 147"/>
                <a:gd name="T12" fmla="*/ 131 w 160"/>
                <a:gd name="T13" fmla="*/ 43 h 147"/>
                <a:gd name="T14" fmla="*/ 109 w 160"/>
                <a:gd name="T15" fmla="*/ 127 h 147"/>
                <a:gd name="T16" fmla="*/ 75 w 160"/>
                <a:gd name="T17" fmla="*/ 137 h 147"/>
                <a:gd name="T18" fmla="*/ 24 w 160"/>
                <a:gd name="T19" fmla="*/ 109 h 147"/>
                <a:gd name="T20" fmla="*/ 15 w 160"/>
                <a:gd name="T21" fmla="*/ 60 h 147"/>
                <a:gd name="T22" fmla="*/ 15 w 160"/>
                <a:gd name="T23" fmla="*/ 60 h 147"/>
                <a:gd name="T24" fmla="*/ 75 w 160"/>
                <a:gd name="T25" fmla="*/ 147 h 147"/>
                <a:gd name="T26" fmla="*/ 75 w 160"/>
                <a:gd name="T27" fmla="*/ 147 h 147"/>
                <a:gd name="T28" fmla="*/ 76 w 160"/>
                <a:gd name="T29" fmla="*/ 147 h 147"/>
                <a:gd name="T30" fmla="*/ 115 w 160"/>
                <a:gd name="T31" fmla="*/ 136 h 147"/>
                <a:gd name="T32" fmla="*/ 140 w 160"/>
                <a:gd name="T33" fmla="*/ 38 h 147"/>
                <a:gd name="T34" fmla="*/ 94 w 160"/>
                <a:gd name="T35" fmla="*/ 3 h 147"/>
                <a:gd name="T36" fmla="*/ 78 w 160"/>
                <a:gd name="T37" fmla="*/ 1 h 147"/>
                <a:gd name="T38" fmla="*/ 38 w 160"/>
                <a:gd name="T39" fmla="*/ 11 h 147"/>
                <a:gd name="T40" fmla="*/ 5 w 160"/>
                <a:gd name="T41" fmla="*/ 58 h 147"/>
                <a:gd name="T42" fmla="*/ 15 w 160"/>
                <a:gd name="T43" fmla="*/ 115 h 147"/>
                <a:gd name="T44" fmla="*/ 75 w 160"/>
                <a:gd name="T4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47">
                  <a:moveTo>
                    <a:pt x="15" y="60"/>
                  </a:moveTo>
                  <a:lnTo>
                    <a:pt x="15" y="60"/>
                  </a:lnTo>
                  <a:cubicBezTo>
                    <a:pt x="19" y="44"/>
                    <a:pt x="29" y="29"/>
                    <a:pt x="44" y="21"/>
                  </a:cubicBezTo>
                  <a:cubicBezTo>
                    <a:pt x="54" y="14"/>
                    <a:pt x="65" y="11"/>
                    <a:pt x="76" y="11"/>
                  </a:cubicBezTo>
                  <a:cubicBezTo>
                    <a:pt x="77" y="11"/>
                    <a:pt x="77" y="11"/>
                    <a:pt x="77" y="11"/>
                  </a:cubicBezTo>
                  <a:cubicBezTo>
                    <a:pt x="82" y="11"/>
                    <a:pt x="87" y="12"/>
                    <a:pt x="92" y="13"/>
                  </a:cubicBezTo>
                  <a:cubicBezTo>
                    <a:pt x="108" y="18"/>
                    <a:pt x="122" y="28"/>
                    <a:pt x="131" y="43"/>
                  </a:cubicBezTo>
                  <a:cubicBezTo>
                    <a:pt x="147" y="72"/>
                    <a:pt x="138" y="109"/>
                    <a:pt x="109" y="127"/>
                  </a:cubicBezTo>
                  <a:cubicBezTo>
                    <a:pt x="99" y="134"/>
                    <a:pt x="87" y="137"/>
                    <a:pt x="75" y="137"/>
                  </a:cubicBezTo>
                  <a:cubicBezTo>
                    <a:pt x="54" y="136"/>
                    <a:pt x="35" y="126"/>
                    <a:pt x="24" y="109"/>
                  </a:cubicBezTo>
                  <a:cubicBezTo>
                    <a:pt x="15" y="94"/>
                    <a:pt x="12" y="77"/>
                    <a:pt x="15" y="60"/>
                  </a:cubicBezTo>
                  <a:lnTo>
                    <a:pt x="15" y="60"/>
                  </a:lnTo>
                  <a:close/>
                  <a:moveTo>
                    <a:pt x="75" y="147"/>
                  </a:moveTo>
                  <a:lnTo>
                    <a:pt x="75" y="147"/>
                  </a:lnTo>
                  <a:cubicBezTo>
                    <a:pt x="75" y="147"/>
                    <a:pt x="76" y="147"/>
                    <a:pt x="76" y="147"/>
                  </a:cubicBezTo>
                  <a:cubicBezTo>
                    <a:pt x="89" y="147"/>
                    <a:pt x="103" y="144"/>
                    <a:pt x="115" y="136"/>
                  </a:cubicBezTo>
                  <a:cubicBezTo>
                    <a:pt x="148" y="115"/>
                    <a:pt x="160" y="72"/>
                    <a:pt x="140" y="38"/>
                  </a:cubicBezTo>
                  <a:cubicBezTo>
                    <a:pt x="130" y="20"/>
                    <a:pt x="114" y="7"/>
                    <a:pt x="94" y="3"/>
                  </a:cubicBezTo>
                  <a:cubicBezTo>
                    <a:pt x="89" y="1"/>
                    <a:pt x="83" y="1"/>
                    <a:pt x="78" y="1"/>
                  </a:cubicBezTo>
                  <a:cubicBezTo>
                    <a:pt x="64" y="0"/>
                    <a:pt x="50" y="4"/>
                    <a:pt x="38" y="11"/>
                  </a:cubicBezTo>
                  <a:cubicBezTo>
                    <a:pt x="21" y="22"/>
                    <a:pt x="9" y="38"/>
                    <a:pt x="5" y="58"/>
                  </a:cubicBezTo>
                  <a:cubicBezTo>
                    <a:pt x="0" y="77"/>
                    <a:pt x="4" y="97"/>
                    <a:pt x="15" y="115"/>
                  </a:cubicBezTo>
                  <a:cubicBezTo>
                    <a:pt x="29" y="135"/>
                    <a:pt x="51" y="147"/>
                    <a:pt x="75" y="147"/>
                  </a:cubicBezTo>
                  <a:close/>
                </a:path>
              </a:pathLst>
            </a:custGeom>
            <a:solidFill>
              <a:schemeClr val="accent2"/>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2" name="Group 1">
            <a:extLst>
              <a:ext uri="{FF2B5EF4-FFF2-40B4-BE49-F238E27FC236}">
                <a16:creationId xmlns:a16="http://schemas.microsoft.com/office/drawing/2014/main" id="{0AD4BB88-180F-CE45-8036-75449D0D1E5C}"/>
              </a:ext>
            </a:extLst>
          </p:cNvPr>
          <p:cNvGrpSpPr/>
          <p:nvPr/>
        </p:nvGrpSpPr>
        <p:grpSpPr>
          <a:xfrm>
            <a:off x="1637110" y="2939655"/>
            <a:ext cx="267891" cy="241697"/>
            <a:chOff x="658813" y="2776538"/>
            <a:chExt cx="357188" cy="322263"/>
          </a:xfrm>
          <a:solidFill>
            <a:schemeClr val="accent2"/>
          </a:solidFill>
        </p:grpSpPr>
        <p:sp>
          <p:nvSpPr>
            <p:cNvPr id="53" name="Freeform 24"/>
            <p:cNvSpPr>
              <a:spLocks noEditPoints="1"/>
            </p:cNvSpPr>
            <p:nvPr/>
          </p:nvSpPr>
          <p:spPr bwMode="auto">
            <a:xfrm>
              <a:off x="908051" y="2786063"/>
              <a:ext cx="90488" cy="92075"/>
            </a:xfrm>
            <a:custGeom>
              <a:avLst/>
              <a:gdLst>
                <a:gd name="T0" fmla="*/ 177 w 191"/>
                <a:gd name="T1" fmla="*/ 94 h 189"/>
                <a:gd name="T2" fmla="*/ 177 w 191"/>
                <a:gd name="T3" fmla="*/ 94 h 189"/>
                <a:gd name="T4" fmla="*/ 95 w 191"/>
                <a:gd name="T5" fmla="*/ 177 h 189"/>
                <a:gd name="T6" fmla="*/ 38 w 191"/>
                <a:gd name="T7" fmla="*/ 153 h 189"/>
                <a:gd name="T8" fmla="*/ 12 w 191"/>
                <a:gd name="T9" fmla="*/ 95 h 189"/>
                <a:gd name="T10" fmla="*/ 36 w 191"/>
                <a:gd name="T11" fmla="*/ 37 h 189"/>
                <a:gd name="T12" fmla="*/ 94 w 191"/>
                <a:gd name="T13" fmla="*/ 12 h 189"/>
                <a:gd name="T14" fmla="*/ 95 w 191"/>
                <a:gd name="T15" fmla="*/ 12 h 189"/>
                <a:gd name="T16" fmla="*/ 177 w 191"/>
                <a:gd name="T17" fmla="*/ 94 h 189"/>
                <a:gd name="T18" fmla="*/ 177 w 191"/>
                <a:gd name="T19" fmla="*/ 94 h 189"/>
                <a:gd name="T20" fmla="*/ 94 w 191"/>
                <a:gd name="T21" fmla="*/ 0 h 189"/>
                <a:gd name="T22" fmla="*/ 94 w 191"/>
                <a:gd name="T23" fmla="*/ 0 h 189"/>
                <a:gd name="T24" fmla="*/ 27 w 191"/>
                <a:gd name="T25" fmla="*/ 29 h 189"/>
                <a:gd name="T26" fmla="*/ 0 w 191"/>
                <a:gd name="T27" fmla="*/ 95 h 189"/>
                <a:gd name="T28" fmla="*/ 30 w 191"/>
                <a:gd name="T29" fmla="*/ 162 h 189"/>
                <a:gd name="T30" fmla="*/ 94 w 191"/>
                <a:gd name="T31" fmla="*/ 189 h 189"/>
                <a:gd name="T32" fmla="*/ 96 w 191"/>
                <a:gd name="T33" fmla="*/ 189 h 189"/>
                <a:gd name="T34" fmla="*/ 190 w 191"/>
                <a:gd name="T35" fmla="*/ 93 h 189"/>
                <a:gd name="T36" fmla="*/ 94 w 191"/>
                <a:gd name="T37" fmla="*/ 0 h 189"/>
                <a:gd name="T38" fmla="*/ 94 w 191"/>
                <a:gd name="T3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189">
                  <a:moveTo>
                    <a:pt x="177" y="94"/>
                  </a:moveTo>
                  <a:lnTo>
                    <a:pt x="177" y="94"/>
                  </a:lnTo>
                  <a:cubicBezTo>
                    <a:pt x="178" y="137"/>
                    <a:pt x="139" y="176"/>
                    <a:pt x="95" y="177"/>
                  </a:cubicBezTo>
                  <a:cubicBezTo>
                    <a:pt x="75" y="178"/>
                    <a:pt x="54" y="169"/>
                    <a:pt x="38" y="153"/>
                  </a:cubicBezTo>
                  <a:cubicBezTo>
                    <a:pt x="22" y="138"/>
                    <a:pt x="12" y="116"/>
                    <a:pt x="12" y="95"/>
                  </a:cubicBezTo>
                  <a:cubicBezTo>
                    <a:pt x="12" y="74"/>
                    <a:pt x="20" y="53"/>
                    <a:pt x="36" y="37"/>
                  </a:cubicBezTo>
                  <a:cubicBezTo>
                    <a:pt x="52" y="21"/>
                    <a:pt x="73" y="12"/>
                    <a:pt x="94" y="12"/>
                  </a:cubicBezTo>
                  <a:cubicBezTo>
                    <a:pt x="94" y="12"/>
                    <a:pt x="94" y="12"/>
                    <a:pt x="95" y="12"/>
                  </a:cubicBezTo>
                  <a:cubicBezTo>
                    <a:pt x="139" y="12"/>
                    <a:pt x="177" y="49"/>
                    <a:pt x="177" y="94"/>
                  </a:cubicBezTo>
                  <a:lnTo>
                    <a:pt x="177" y="94"/>
                  </a:lnTo>
                  <a:close/>
                  <a:moveTo>
                    <a:pt x="94" y="0"/>
                  </a:moveTo>
                  <a:lnTo>
                    <a:pt x="94" y="0"/>
                  </a:lnTo>
                  <a:cubicBezTo>
                    <a:pt x="69" y="0"/>
                    <a:pt x="45" y="11"/>
                    <a:pt x="27" y="29"/>
                  </a:cubicBezTo>
                  <a:cubicBezTo>
                    <a:pt x="9" y="47"/>
                    <a:pt x="0" y="70"/>
                    <a:pt x="0" y="95"/>
                  </a:cubicBezTo>
                  <a:cubicBezTo>
                    <a:pt x="0" y="119"/>
                    <a:pt x="11" y="144"/>
                    <a:pt x="30" y="162"/>
                  </a:cubicBezTo>
                  <a:cubicBezTo>
                    <a:pt x="48" y="179"/>
                    <a:pt x="71" y="189"/>
                    <a:pt x="94" y="189"/>
                  </a:cubicBezTo>
                  <a:cubicBezTo>
                    <a:pt x="95" y="189"/>
                    <a:pt x="95" y="189"/>
                    <a:pt x="96" y="189"/>
                  </a:cubicBezTo>
                  <a:cubicBezTo>
                    <a:pt x="146" y="188"/>
                    <a:pt x="191" y="143"/>
                    <a:pt x="190" y="93"/>
                  </a:cubicBezTo>
                  <a:cubicBezTo>
                    <a:pt x="189" y="42"/>
                    <a:pt x="146" y="0"/>
                    <a:pt x="94" y="0"/>
                  </a:cubicBezTo>
                  <a:cubicBezTo>
                    <a:pt x="94" y="0"/>
                    <a:pt x="94" y="0"/>
                    <a:pt x="94"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54" name="Freeform 25"/>
            <p:cNvSpPr>
              <a:spLocks noEditPoints="1"/>
            </p:cNvSpPr>
            <p:nvPr/>
          </p:nvSpPr>
          <p:spPr bwMode="auto">
            <a:xfrm>
              <a:off x="790576" y="2776538"/>
              <a:ext cx="95250" cy="95250"/>
            </a:xfrm>
            <a:custGeom>
              <a:avLst/>
              <a:gdLst>
                <a:gd name="T0" fmla="*/ 167 w 199"/>
                <a:gd name="T1" fmla="*/ 96 h 196"/>
                <a:gd name="T2" fmla="*/ 167 w 199"/>
                <a:gd name="T3" fmla="*/ 96 h 196"/>
                <a:gd name="T4" fmla="*/ 99 w 199"/>
                <a:gd name="T5" fmla="*/ 166 h 196"/>
                <a:gd name="T6" fmla="*/ 52 w 199"/>
                <a:gd name="T7" fmla="*/ 146 h 196"/>
                <a:gd name="T8" fmla="*/ 30 w 199"/>
                <a:gd name="T9" fmla="*/ 98 h 196"/>
                <a:gd name="T10" fmla="*/ 50 w 199"/>
                <a:gd name="T11" fmla="*/ 50 h 196"/>
                <a:gd name="T12" fmla="*/ 98 w 199"/>
                <a:gd name="T13" fmla="*/ 29 h 196"/>
                <a:gd name="T14" fmla="*/ 98 w 199"/>
                <a:gd name="T15" fmla="*/ 29 h 196"/>
                <a:gd name="T16" fmla="*/ 167 w 199"/>
                <a:gd name="T17" fmla="*/ 96 h 196"/>
                <a:gd name="T18" fmla="*/ 167 w 199"/>
                <a:gd name="T19" fmla="*/ 96 h 196"/>
                <a:gd name="T20" fmla="*/ 98 w 199"/>
                <a:gd name="T21" fmla="*/ 0 h 196"/>
                <a:gd name="T22" fmla="*/ 98 w 199"/>
                <a:gd name="T23" fmla="*/ 0 h 196"/>
                <a:gd name="T24" fmla="*/ 29 w 199"/>
                <a:gd name="T25" fmla="*/ 29 h 196"/>
                <a:gd name="T26" fmla="*/ 0 w 199"/>
                <a:gd name="T27" fmla="*/ 98 h 196"/>
                <a:gd name="T28" fmla="*/ 31 w 199"/>
                <a:gd name="T29" fmla="*/ 168 h 196"/>
                <a:gd name="T30" fmla="*/ 99 w 199"/>
                <a:gd name="T31" fmla="*/ 196 h 196"/>
                <a:gd name="T32" fmla="*/ 100 w 199"/>
                <a:gd name="T33" fmla="*/ 196 h 196"/>
                <a:gd name="T34" fmla="*/ 198 w 199"/>
                <a:gd name="T35" fmla="*/ 96 h 196"/>
                <a:gd name="T36" fmla="*/ 99 w 199"/>
                <a:gd name="T37" fmla="*/ 0 h 196"/>
                <a:gd name="T38" fmla="*/ 98 w 199"/>
                <a:gd name="T3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 h="196">
                  <a:moveTo>
                    <a:pt x="167" y="96"/>
                  </a:moveTo>
                  <a:lnTo>
                    <a:pt x="167" y="96"/>
                  </a:lnTo>
                  <a:cubicBezTo>
                    <a:pt x="168" y="132"/>
                    <a:pt x="135" y="165"/>
                    <a:pt x="99" y="166"/>
                  </a:cubicBezTo>
                  <a:cubicBezTo>
                    <a:pt x="83" y="166"/>
                    <a:pt x="66" y="159"/>
                    <a:pt x="52" y="146"/>
                  </a:cubicBezTo>
                  <a:cubicBezTo>
                    <a:pt x="38" y="133"/>
                    <a:pt x="31" y="115"/>
                    <a:pt x="30" y="98"/>
                  </a:cubicBezTo>
                  <a:cubicBezTo>
                    <a:pt x="30" y="80"/>
                    <a:pt x="37" y="63"/>
                    <a:pt x="50" y="50"/>
                  </a:cubicBezTo>
                  <a:cubicBezTo>
                    <a:pt x="63" y="37"/>
                    <a:pt x="80" y="29"/>
                    <a:pt x="98" y="29"/>
                  </a:cubicBezTo>
                  <a:lnTo>
                    <a:pt x="98" y="29"/>
                  </a:lnTo>
                  <a:cubicBezTo>
                    <a:pt x="135" y="29"/>
                    <a:pt x="167" y="60"/>
                    <a:pt x="167" y="96"/>
                  </a:cubicBezTo>
                  <a:lnTo>
                    <a:pt x="167" y="96"/>
                  </a:lnTo>
                  <a:close/>
                  <a:moveTo>
                    <a:pt x="98" y="0"/>
                  </a:moveTo>
                  <a:lnTo>
                    <a:pt x="98" y="0"/>
                  </a:lnTo>
                  <a:cubicBezTo>
                    <a:pt x="72" y="0"/>
                    <a:pt x="47" y="10"/>
                    <a:pt x="29" y="29"/>
                  </a:cubicBezTo>
                  <a:cubicBezTo>
                    <a:pt x="10" y="47"/>
                    <a:pt x="0" y="72"/>
                    <a:pt x="0" y="98"/>
                  </a:cubicBezTo>
                  <a:cubicBezTo>
                    <a:pt x="0" y="123"/>
                    <a:pt x="12" y="149"/>
                    <a:pt x="31" y="168"/>
                  </a:cubicBezTo>
                  <a:cubicBezTo>
                    <a:pt x="50" y="186"/>
                    <a:pt x="74" y="196"/>
                    <a:pt x="99" y="196"/>
                  </a:cubicBezTo>
                  <a:cubicBezTo>
                    <a:pt x="99" y="196"/>
                    <a:pt x="100" y="196"/>
                    <a:pt x="100" y="196"/>
                  </a:cubicBezTo>
                  <a:cubicBezTo>
                    <a:pt x="154" y="195"/>
                    <a:pt x="199" y="148"/>
                    <a:pt x="198" y="96"/>
                  </a:cubicBezTo>
                  <a:cubicBezTo>
                    <a:pt x="197" y="42"/>
                    <a:pt x="153" y="0"/>
                    <a:pt x="99" y="0"/>
                  </a:cubicBezTo>
                  <a:cubicBezTo>
                    <a:pt x="98" y="0"/>
                    <a:pt x="98" y="0"/>
                    <a:pt x="98" y="0"/>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55" name="Freeform 26"/>
            <p:cNvSpPr>
              <a:spLocks/>
            </p:cNvSpPr>
            <p:nvPr/>
          </p:nvSpPr>
          <p:spPr bwMode="auto">
            <a:xfrm>
              <a:off x="904876" y="2889251"/>
              <a:ext cx="111125" cy="204788"/>
            </a:xfrm>
            <a:custGeom>
              <a:avLst/>
              <a:gdLst>
                <a:gd name="T0" fmla="*/ 208 w 232"/>
                <a:gd name="T1" fmla="*/ 19 h 421"/>
                <a:gd name="T2" fmla="*/ 173 w 232"/>
                <a:gd name="T3" fmla="*/ 7 h 421"/>
                <a:gd name="T4" fmla="*/ 164 w 232"/>
                <a:gd name="T5" fmla="*/ 4 h 421"/>
                <a:gd name="T6" fmla="*/ 151 w 232"/>
                <a:gd name="T7" fmla="*/ 0 h 421"/>
                <a:gd name="T8" fmla="*/ 146 w 232"/>
                <a:gd name="T9" fmla="*/ 0 h 421"/>
                <a:gd name="T10" fmla="*/ 138 w 232"/>
                <a:gd name="T11" fmla="*/ 6 h 421"/>
                <a:gd name="T12" fmla="*/ 90 w 232"/>
                <a:gd name="T13" fmla="*/ 67 h 421"/>
                <a:gd name="T14" fmla="*/ 42 w 232"/>
                <a:gd name="T15" fmla="*/ 6 h 421"/>
                <a:gd name="T16" fmla="*/ 32 w 232"/>
                <a:gd name="T17" fmla="*/ 4 h 421"/>
                <a:gd name="T18" fmla="*/ 34 w 232"/>
                <a:gd name="T19" fmla="*/ 14 h 421"/>
                <a:gd name="T20" fmla="*/ 90 w 232"/>
                <a:gd name="T21" fmla="*/ 79 h 421"/>
                <a:gd name="T22" fmla="*/ 146 w 232"/>
                <a:gd name="T23" fmla="*/ 15 h 421"/>
                <a:gd name="T24" fmla="*/ 149 w 232"/>
                <a:gd name="T25" fmla="*/ 12 h 421"/>
                <a:gd name="T26" fmla="*/ 159 w 232"/>
                <a:gd name="T27" fmla="*/ 16 h 421"/>
                <a:gd name="T28" fmla="*/ 169 w 232"/>
                <a:gd name="T29" fmla="*/ 19 h 421"/>
                <a:gd name="T30" fmla="*/ 205 w 232"/>
                <a:gd name="T31" fmla="*/ 31 h 421"/>
                <a:gd name="T32" fmla="*/ 217 w 232"/>
                <a:gd name="T33" fmla="*/ 53 h 421"/>
                <a:gd name="T34" fmla="*/ 219 w 232"/>
                <a:gd name="T35" fmla="*/ 75 h 421"/>
                <a:gd name="T36" fmla="*/ 219 w 232"/>
                <a:gd name="T37" fmla="*/ 213 h 421"/>
                <a:gd name="T38" fmla="*/ 213 w 232"/>
                <a:gd name="T39" fmla="*/ 241 h 421"/>
                <a:gd name="T40" fmla="*/ 196 w 232"/>
                <a:gd name="T41" fmla="*/ 269 h 421"/>
                <a:gd name="T42" fmla="*/ 190 w 232"/>
                <a:gd name="T43" fmla="*/ 290 h 421"/>
                <a:gd name="T44" fmla="*/ 188 w 232"/>
                <a:gd name="T45" fmla="*/ 361 h 421"/>
                <a:gd name="T46" fmla="*/ 53 w 232"/>
                <a:gd name="T47" fmla="*/ 408 h 421"/>
                <a:gd name="T48" fmla="*/ 3 w 232"/>
                <a:gd name="T49" fmla="*/ 394 h 421"/>
                <a:gd name="T50" fmla="*/ 53 w 232"/>
                <a:gd name="T51" fmla="*/ 421 h 421"/>
                <a:gd name="T52" fmla="*/ 200 w 232"/>
                <a:gd name="T53" fmla="*/ 362 h 421"/>
                <a:gd name="T54" fmla="*/ 203 w 232"/>
                <a:gd name="T55" fmla="*/ 290 h 421"/>
                <a:gd name="T56" fmla="*/ 206 w 232"/>
                <a:gd name="T57" fmla="*/ 276 h 421"/>
                <a:gd name="T58" fmla="*/ 225 w 232"/>
                <a:gd name="T59" fmla="*/ 246 h 421"/>
                <a:gd name="T60" fmla="*/ 232 w 232"/>
                <a:gd name="T61" fmla="*/ 214 h 421"/>
                <a:gd name="T62" fmla="*/ 232 w 232"/>
                <a:gd name="T63" fmla="*/ 75 h 421"/>
                <a:gd name="T64" fmla="*/ 229 w 232"/>
                <a:gd name="T65" fmla="*/ 52 h 421"/>
                <a:gd name="T66" fmla="*/ 208 w 232"/>
                <a:gd name="T67" fmla="*/ 1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421">
                  <a:moveTo>
                    <a:pt x="208" y="19"/>
                  </a:moveTo>
                  <a:lnTo>
                    <a:pt x="208" y="19"/>
                  </a:lnTo>
                  <a:lnTo>
                    <a:pt x="207" y="18"/>
                  </a:lnTo>
                  <a:cubicBezTo>
                    <a:pt x="196" y="15"/>
                    <a:pt x="184" y="11"/>
                    <a:pt x="173" y="7"/>
                  </a:cubicBezTo>
                  <a:cubicBezTo>
                    <a:pt x="172" y="7"/>
                    <a:pt x="171" y="6"/>
                    <a:pt x="169" y="6"/>
                  </a:cubicBezTo>
                  <a:cubicBezTo>
                    <a:pt x="168" y="5"/>
                    <a:pt x="166" y="5"/>
                    <a:pt x="164" y="4"/>
                  </a:cubicBezTo>
                  <a:cubicBezTo>
                    <a:pt x="160" y="3"/>
                    <a:pt x="156" y="1"/>
                    <a:pt x="153" y="0"/>
                  </a:cubicBezTo>
                  <a:cubicBezTo>
                    <a:pt x="152" y="0"/>
                    <a:pt x="152" y="0"/>
                    <a:pt x="151" y="0"/>
                  </a:cubicBezTo>
                  <a:lnTo>
                    <a:pt x="149" y="0"/>
                  </a:lnTo>
                  <a:lnTo>
                    <a:pt x="146" y="0"/>
                  </a:lnTo>
                  <a:cubicBezTo>
                    <a:pt x="144" y="1"/>
                    <a:pt x="142" y="2"/>
                    <a:pt x="140" y="4"/>
                  </a:cubicBezTo>
                  <a:cubicBezTo>
                    <a:pt x="139" y="5"/>
                    <a:pt x="139" y="5"/>
                    <a:pt x="138" y="6"/>
                  </a:cubicBezTo>
                  <a:cubicBezTo>
                    <a:pt x="135" y="9"/>
                    <a:pt x="127" y="19"/>
                    <a:pt x="92" y="66"/>
                  </a:cubicBezTo>
                  <a:cubicBezTo>
                    <a:pt x="92" y="67"/>
                    <a:pt x="91" y="67"/>
                    <a:pt x="90" y="67"/>
                  </a:cubicBezTo>
                  <a:cubicBezTo>
                    <a:pt x="89" y="67"/>
                    <a:pt x="89" y="66"/>
                    <a:pt x="88" y="66"/>
                  </a:cubicBezTo>
                  <a:cubicBezTo>
                    <a:pt x="54" y="19"/>
                    <a:pt x="45" y="9"/>
                    <a:pt x="42" y="6"/>
                  </a:cubicBezTo>
                  <a:cubicBezTo>
                    <a:pt x="42" y="5"/>
                    <a:pt x="42" y="5"/>
                    <a:pt x="41" y="4"/>
                  </a:cubicBezTo>
                  <a:cubicBezTo>
                    <a:pt x="38" y="2"/>
                    <a:pt x="35" y="2"/>
                    <a:pt x="32" y="4"/>
                  </a:cubicBezTo>
                  <a:cubicBezTo>
                    <a:pt x="30" y="7"/>
                    <a:pt x="30" y="11"/>
                    <a:pt x="33" y="13"/>
                  </a:cubicBezTo>
                  <a:lnTo>
                    <a:pt x="34" y="14"/>
                  </a:lnTo>
                  <a:cubicBezTo>
                    <a:pt x="36" y="16"/>
                    <a:pt x="43" y="25"/>
                    <a:pt x="79" y="73"/>
                  </a:cubicBezTo>
                  <a:cubicBezTo>
                    <a:pt x="81" y="77"/>
                    <a:pt x="86" y="79"/>
                    <a:pt x="90" y="79"/>
                  </a:cubicBezTo>
                  <a:cubicBezTo>
                    <a:pt x="95" y="79"/>
                    <a:pt x="99" y="77"/>
                    <a:pt x="102" y="73"/>
                  </a:cubicBezTo>
                  <a:cubicBezTo>
                    <a:pt x="138" y="25"/>
                    <a:pt x="145" y="16"/>
                    <a:pt x="146" y="15"/>
                  </a:cubicBezTo>
                  <a:lnTo>
                    <a:pt x="148" y="13"/>
                  </a:lnTo>
                  <a:cubicBezTo>
                    <a:pt x="148" y="12"/>
                    <a:pt x="148" y="12"/>
                    <a:pt x="149" y="12"/>
                  </a:cubicBezTo>
                  <a:cubicBezTo>
                    <a:pt x="149" y="12"/>
                    <a:pt x="149" y="12"/>
                    <a:pt x="150" y="12"/>
                  </a:cubicBezTo>
                  <a:cubicBezTo>
                    <a:pt x="153" y="13"/>
                    <a:pt x="156" y="14"/>
                    <a:pt x="159" y="16"/>
                  </a:cubicBezTo>
                  <a:cubicBezTo>
                    <a:pt x="162" y="17"/>
                    <a:pt x="164" y="17"/>
                    <a:pt x="165" y="17"/>
                  </a:cubicBezTo>
                  <a:cubicBezTo>
                    <a:pt x="166" y="18"/>
                    <a:pt x="168" y="19"/>
                    <a:pt x="169" y="19"/>
                  </a:cubicBezTo>
                  <a:cubicBezTo>
                    <a:pt x="179" y="23"/>
                    <a:pt x="191" y="27"/>
                    <a:pt x="204" y="30"/>
                  </a:cubicBezTo>
                  <a:lnTo>
                    <a:pt x="205" y="31"/>
                  </a:lnTo>
                  <a:cubicBezTo>
                    <a:pt x="212" y="33"/>
                    <a:pt x="215" y="37"/>
                    <a:pt x="216" y="43"/>
                  </a:cubicBezTo>
                  <a:cubicBezTo>
                    <a:pt x="216" y="45"/>
                    <a:pt x="216" y="49"/>
                    <a:pt x="217" y="53"/>
                  </a:cubicBezTo>
                  <a:lnTo>
                    <a:pt x="218" y="62"/>
                  </a:lnTo>
                  <a:cubicBezTo>
                    <a:pt x="218" y="67"/>
                    <a:pt x="219" y="73"/>
                    <a:pt x="219" y="75"/>
                  </a:cubicBezTo>
                  <a:cubicBezTo>
                    <a:pt x="220" y="109"/>
                    <a:pt x="220" y="142"/>
                    <a:pt x="219" y="177"/>
                  </a:cubicBezTo>
                  <a:cubicBezTo>
                    <a:pt x="219" y="189"/>
                    <a:pt x="219" y="201"/>
                    <a:pt x="219" y="213"/>
                  </a:cubicBezTo>
                  <a:lnTo>
                    <a:pt x="219" y="215"/>
                  </a:lnTo>
                  <a:cubicBezTo>
                    <a:pt x="219" y="224"/>
                    <a:pt x="217" y="233"/>
                    <a:pt x="213" y="241"/>
                  </a:cubicBezTo>
                  <a:cubicBezTo>
                    <a:pt x="210" y="250"/>
                    <a:pt x="204" y="259"/>
                    <a:pt x="197" y="268"/>
                  </a:cubicBezTo>
                  <a:cubicBezTo>
                    <a:pt x="196" y="268"/>
                    <a:pt x="196" y="269"/>
                    <a:pt x="196" y="269"/>
                  </a:cubicBezTo>
                  <a:cubicBezTo>
                    <a:pt x="194" y="271"/>
                    <a:pt x="193" y="273"/>
                    <a:pt x="192" y="275"/>
                  </a:cubicBezTo>
                  <a:lnTo>
                    <a:pt x="190" y="290"/>
                  </a:lnTo>
                  <a:cubicBezTo>
                    <a:pt x="190" y="291"/>
                    <a:pt x="190" y="292"/>
                    <a:pt x="190" y="293"/>
                  </a:cubicBezTo>
                  <a:cubicBezTo>
                    <a:pt x="190" y="315"/>
                    <a:pt x="188" y="339"/>
                    <a:pt x="188" y="361"/>
                  </a:cubicBezTo>
                  <a:cubicBezTo>
                    <a:pt x="181" y="392"/>
                    <a:pt x="160" y="408"/>
                    <a:pt x="128" y="408"/>
                  </a:cubicBezTo>
                  <a:lnTo>
                    <a:pt x="53" y="408"/>
                  </a:lnTo>
                  <a:cubicBezTo>
                    <a:pt x="36" y="408"/>
                    <a:pt x="22" y="403"/>
                    <a:pt x="11" y="394"/>
                  </a:cubicBezTo>
                  <a:cubicBezTo>
                    <a:pt x="9" y="392"/>
                    <a:pt x="5" y="392"/>
                    <a:pt x="3" y="394"/>
                  </a:cubicBezTo>
                  <a:cubicBezTo>
                    <a:pt x="0" y="397"/>
                    <a:pt x="0" y="401"/>
                    <a:pt x="3" y="403"/>
                  </a:cubicBezTo>
                  <a:cubicBezTo>
                    <a:pt x="16" y="414"/>
                    <a:pt x="32" y="420"/>
                    <a:pt x="53" y="421"/>
                  </a:cubicBezTo>
                  <a:lnTo>
                    <a:pt x="128" y="421"/>
                  </a:lnTo>
                  <a:cubicBezTo>
                    <a:pt x="166" y="420"/>
                    <a:pt x="191" y="400"/>
                    <a:pt x="200" y="362"/>
                  </a:cubicBezTo>
                  <a:cubicBezTo>
                    <a:pt x="201" y="339"/>
                    <a:pt x="202" y="316"/>
                    <a:pt x="202" y="294"/>
                  </a:cubicBezTo>
                  <a:cubicBezTo>
                    <a:pt x="203" y="293"/>
                    <a:pt x="203" y="291"/>
                    <a:pt x="203" y="290"/>
                  </a:cubicBezTo>
                  <a:lnTo>
                    <a:pt x="203" y="280"/>
                  </a:lnTo>
                  <a:cubicBezTo>
                    <a:pt x="204" y="279"/>
                    <a:pt x="205" y="278"/>
                    <a:pt x="206" y="276"/>
                  </a:cubicBezTo>
                  <a:lnTo>
                    <a:pt x="206" y="276"/>
                  </a:lnTo>
                  <a:cubicBezTo>
                    <a:pt x="215" y="266"/>
                    <a:pt x="221" y="256"/>
                    <a:pt x="225" y="246"/>
                  </a:cubicBezTo>
                  <a:cubicBezTo>
                    <a:pt x="229" y="236"/>
                    <a:pt x="231" y="225"/>
                    <a:pt x="232" y="215"/>
                  </a:cubicBezTo>
                  <a:lnTo>
                    <a:pt x="232" y="214"/>
                  </a:lnTo>
                  <a:cubicBezTo>
                    <a:pt x="232" y="201"/>
                    <a:pt x="232" y="189"/>
                    <a:pt x="232" y="177"/>
                  </a:cubicBezTo>
                  <a:cubicBezTo>
                    <a:pt x="232" y="142"/>
                    <a:pt x="232" y="109"/>
                    <a:pt x="232" y="75"/>
                  </a:cubicBezTo>
                  <a:cubicBezTo>
                    <a:pt x="232" y="72"/>
                    <a:pt x="231" y="66"/>
                    <a:pt x="230" y="60"/>
                  </a:cubicBezTo>
                  <a:lnTo>
                    <a:pt x="229" y="52"/>
                  </a:lnTo>
                  <a:cubicBezTo>
                    <a:pt x="229" y="48"/>
                    <a:pt x="229" y="45"/>
                    <a:pt x="229" y="43"/>
                  </a:cubicBezTo>
                  <a:cubicBezTo>
                    <a:pt x="228" y="36"/>
                    <a:pt x="225" y="24"/>
                    <a:pt x="208" y="1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56" name="Freeform 27"/>
            <p:cNvSpPr>
              <a:spLocks noEditPoints="1"/>
            </p:cNvSpPr>
            <p:nvPr/>
          </p:nvSpPr>
          <p:spPr bwMode="auto">
            <a:xfrm>
              <a:off x="676276" y="2786063"/>
              <a:ext cx="90488" cy="92075"/>
            </a:xfrm>
            <a:custGeom>
              <a:avLst/>
              <a:gdLst>
                <a:gd name="T0" fmla="*/ 96 w 191"/>
                <a:gd name="T1" fmla="*/ 12 h 189"/>
                <a:gd name="T2" fmla="*/ 96 w 191"/>
                <a:gd name="T3" fmla="*/ 12 h 189"/>
                <a:gd name="T4" fmla="*/ 96 w 191"/>
                <a:gd name="T5" fmla="*/ 12 h 189"/>
                <a:gd name="T6" fmla="*/ 154 w 191"/>
                <a:gd name="T7" fmla="*/ 37 h 189"/>
                <a:gd name="T8" fmla="*/ 178 w 191"/>
                <a:gd name="T9" fmla="*/ 95 h 189"/>
                <a:gd name="T10" fmla="*/ 152 w 191"/>
                <a:gd name="T11" fmla="*/ 153 h 189"/>
                <a:gd name="T12" fmla="*/ 96 w 191"/>
                <a:gd name="T13" fmla="*/ 177 h 189"/>
                <a:gd name="T14" fmla="*/ 95 w 191"/>
                <a:gd name="T15" fmla="*/ 177 h 189"/>
                <a:gd name="T16" fmla="*/ 13 w 191"/>
                <a:gd name="T17" fmla="*/ 94 h 189"/>
                <a:gd name="T18" fmla="*/ 96 w 191"/>
                <a:gd name="T19" fmla="*/ 12 h 189"/>
                <a:gd name="T20" fmla="*/ 96 w 191"/>
                <a:gd name="T21" fmla="*/ 12 h 189"/>
                <a:gd name="T22" fmla="*/ 94 w 191"/>
                <a:gd name="T23" fmla="*/ 189 h 189"/>
                <a:gd name="T24" fmla="*/ 94 w 191"/>
                <a:gd name="T25" fmla="*/ 189 h 189"/>
                <a:gd name="T26" fmla="*/ 96 w 191"/>
                <a:gd name="T27" fmla="*/ 189 h 189"/>
                <a:gd name="T28" fmla="*/ 161 w 191"/>
                <a:gd name="T29" fmla="*/ 162 h 189"/>
                <a:gd name="T30" fmla="*/ 190 w 191"/>
                <a:gd name="T31" fmla="*/ 95 h 189"/>
                <a:gd name="T32" fmla="*/ 163 w 191"/>
                <a:gd name="T33" fmla="*/ 29 h 189"/>
                <a:gd name="T34" fmla="*/ 96 w 191"/>
                <a:gd name="T35" fmla="*/ 0 h 189"/>
                <a:gd name="T36" fmla="*/ 96 w 191"/>
                <a:gd name="T37" fmla="*/ 0 h 189"/>
                <a:gd name="T38" fmla="*/ 1 w 191"/>
                <a:gd name="T39" fmla="*/ 93 h 189"/>
                <a:gd name="T40" fmla="*/ 94 w 191"/>
                <a:gd name="T41"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1" h="189">
                  <a:moveTo>
                    <a:pt x="96" y="12"/>
                  </a:moveTo>
                  <a:lnTo>
                    <a:pt x="96" y="12"/>
                  </a:lnTo>
                  <a:cubicBezTo>
                    <a:pt x="96" y="12"/>
                    <a:pt x="96" y="12"/>
                    <a:pt x="96" y="12"/>
                  </a:cubicBezTo>
                  <a:cubicBezTo>
                    <a:pt x="118" y="12"/>
                    <a:pt x="139" y="21"/>
                    <a:pt x="154" y="37"/>
                  </a:cubicBezTo>
                  <a:cubicBezTo>
                    <a:pt x="170" y="53"/>
                    <a:pt x="178" y="74"/>
                    <a:pt x="178" y="95"/>
                  </a:cubicBezTo>
                  <a:cubicBezTo>
                    <a:pt x="178" y="116"/>
                    <a:pt x="168" y="137"/>
                    <a:pt x="152" y="153"/>
                  </a:cubicBezTo>
                  <a:cubicBezTo>
                    <a:pt x="136" y="169"/>
                    <a:pt x="116" y="177"/>
                    <a:pt x="96" y="177"/>
                  </a:cubicBezTo>
                  <a:cubicBezTo>
                    <a:pt x="96" y="177"/>
                    <a:pt x="95" y="177"/>
                    <a:pt x="95" y="177"/>
                  </a:cubicBezTo>
                  <a:cubicBezTo>
                    <a:pt x="51" y="176"/>
                    <a:pt x="12" y="137"/>
                    <a:pt x="13" y="94"/>
                  </a:cubicBezTo>
                  <a:cubicBezTo>
                    <a:pt x="13" y="49"/>
                    <a:pt x="51" y="12"/>
                    <a:pt x="96" y="12"/>
                  </a:cubicBezTo>
                  <a:lnTo>
                    <a:pt x="96" y="12"/>
                  </a:lnTo>
                  <a:close/>
                  <a:moveTo>
                    <a:pt x="94" y="189"/>
                  </a:moveTo>
                  <a:lnTo>
                    <a:pt x="94" y="189"/>
                  </a:lnTo>
                  <a:cubicBezTo>
                    <a:pt x="95" y="189"/>
                    <a:pt x="95" y="189"/>
                    <a:pt x="96" y="189"/>
                  </a:cubicBezTo>
                  <a:cubicBezTo>
                    <a:pt x="119" y="189"/>
                    <a:pt x="142" y="180"/>
                    <a:pt x="161" y="162"/>
                  </a:cubicBezTo>
                  <a:cubicBezTo>
                    <a:pt x="179" y="144"/>
                    <a:pt x="190" y="119"/>
                    <a:pt x="190" y="95"/>
                  </a:cubicBezTo>
                  <a:cubicBezTo>
                    <a:pt x="191" y="70"/>
                    <a:pt x="181" y="47"/>
                    <a:pt x="163" y="29"/>
                  </a:cubicBezTo>
                  <a:cubicBezTo>
                    <a:pt x="145" y="11"/>
                    <a:pt x="121" y="0"/>
                    <a:pt x="96" y="0"/>
                  </a:cubicBezTo>
                  <a:cubicBezTo>
                    <a:pt x="96" y="0"/>
                    <a:pt x="96" y="0"/>
                    <a:pt x="96" y="0"/>
                  </a:cubicBezTo>
                  <a:cubicBezTo>
                    <a:pt x="44" y="0"/>
                    <a:pt x="1" y="42"/>
                    <a:pt x="1" y="93"/>
                  </a:cubicBezTo>
                  <a:cubicBezTo>
                    <a:pt x="0" y="143"/>
                    <a:pt x="44" y="188"/>
                    <a:pt x="94" y="189"/>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57" name="Freeform 28"/>
            <p:cNvSpPr>
              <a:spLocks/>
            </p:cNvSpPr>
            <p:nvPr/>
          </p:nvSpPr>
          <p:spPr bwMode="auto">
            <a:xfrm>
              <a:off x="658813" y="2889251"/>
              <a:ext cx="109538" cy="204788"/>
            </a:xfrm>
            <a:custGeom>
              <a:avLst/>
              <a:gdLst>
                <a:gd name="T0" fmla="*/ 0 w 231"/>
                <a:gd name="T1" fmla="*/ 214 h 422"/>
                <a:gd name="T2" fmla="*/ 6 w 231"/>
                <a:gd name="T3" fmla="*/ 246 h 422"/>
                <a:gd name="T4" fmla="*/ 25 w 231"/>
                <a:gd name="T5" fmla="*/ 277 h 422"/>
                <a:gd name="T6" fmla="*/ 28 w 231"/>
                <a:gd name="T7" fmla="*/ 280 h 422"/>
                <a:gd name="T8" fmla="*/ 29 w 231"/>
                <a:gd name="T9" fmla="*/ 295 h 422"/>
                <a:gd name="T10" fmla="*/ 103 w 231"/>
                <a:gd name="T11" fmla="*/ 422 h 422"/>
                <a:gd name="T12" fmla="*/ 228 w 231"/>
                <a:gd name="T13" fmla="*/ 404 h 422"/>
                <a:gd name="T14" fmla="*/ 220 w 231"/>
                <a:gd name="T15" fmla="*/ 395 h 422"/>
                <a:gd name="T16" fmla="*/ 103 w 231"/>
                <a:gd name="T17" fmla="*/ 409 h 422"/>
                <a:gd name="T18" fmla="*/ 41 w 231"/>
                <a:gd name="T19" fmla="*/ 293 h 422"/>
                <a:gd name="T20" fmla="*/ 40 w 231"/>
                <a:gd name="T21" fmla="*/ 278 h 422"/>
                <a:gd name="T22" fmla="*/ 36 w 231"/>
                <a:gd name="T23" fmla="*/ 271 h 422"/>
                <a:gd name="T24" fmla="*/ 18 w 231"/>
                <a:gd name="T25" fmla="*/ 242 h 422"/>
                <a:gd name="T26" fmla="*/ 12 w 231"/>
                <a:gd name="T27" fmla="*/ 214 h 422"/>
                <a:gd name="T28" fmla="*/ 12 w 231"/>
                <a:gd name="T29" fmla="*/ 76 h 422"/>
                <a:gd name="T30" fmla="*/ 14 w 231"/>
                <a:gd name="T31" fmla="*/ 54 h 422"/>
                <a:gd name="T32" fmla="*/ 26 w 231"/>
                <a:gd name="T33" fmla="*/ 31 h 422"/>
                <a:gd name="T34" fmla="*/ 62 w 231"/>
                <a:gd name="T35" fmla="*/ 20 h 422"/>
                <a:gd name="T36" fmla="*/ 72 w 231"/>
                <a:gd name="T37" fmla="*/ 16 h 422"/>
                <a:gd name="T38" fmla="*/ 82 w 231"/>
                <a:gd name="T39" fmla="*/ 12 h 422"/>
                <a:gd name="T40" fmla="*/ 85 w 231"/>
                <a:gd name="T41" fmla="*/ 15 h 422"/>
                <a:gd name="T42" fmla="*/ 141 w 231"/>
                <a:gd name="T43" fmla="*/ 79 h 422"/>
                <a:gd name="T44" fmla="*/ 196 w 231"/>
                <a:gd name="T45" fmla="*/ 16 h 422"/>
                <a:gd name="T46" fmla="*/ 199 w 231"/>
                <a:gd name="T47" fmla="*/ 5 h 422"/>
                <a:gd name="T48" fmla="*/ 189 w 231"/>
                <a:gd name="T49" fmla="*/ 6 h 422"/>
                <a:gd name="T50" fmla="*/ 141 w 231"/>
                <a:gd name="T51" fmla="*/ 67 h 422"/>
                <a:gd name="T52" fmla="*/ 93 w 231"/>
                <a:gd name="T53" fmla="*/ 6 h 422"/>
                <a:gd name="T54" fmla="*/ 85 w 231"/>
                <a:gd name="T55" fmla="*/ 1 h 422"/>
                <a:gd name="T56" fmla="*/ 80 w 231"/>
                <a:gd name="T57" fmla="*/ 1 h 422"/>
                <a:gd name="T58" fmla="*/ 67 w 231"/>
                <a:gd name="T59" fmla="*/ 5 h 422"/>
                <a:gd name="T60" fmla="*/ 58 w 231"/>
                <a:gd name="T61" fmla="*/ 8 h 422"/>
                <a:gd name="T62" fmla="*/ 22 w 231"/>
                <a:gd name="T63" fmla="*/ 20 h 422"/>
                <a:gd name="T64" fmla="*/ 2 w 231"/>
                <a:gd name="T65" fmla="*/ 53 h 422"/>
                <a:gd name="T66" fmla="*/ 0 w 231"/>
                <a:gd name="T67" fmla="*/ 76 h 422"/>
                <a:gd name="T68" fmla="*/ 0 w 231"/>
                <a:gd name="T69" fmla="*/ 21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 h="422">
                  <a:moveTo>
                    <a:pt x="0" y="214"/>
                  </a:moveTo>
                  <a:lnTo>
                    <a:pt x="0" y="214"/>
                  </a:lnTo>
                  <a:lnTo>
                    <a:pt x="0" y="215"/>
                  </a:lnTo>
                  <a:cubicBezTo>
                    <a:pt x="0" y="226"/>
                    <a:pt x="2" y="237"/>
                    <a:pt x="6" y="246"/>
                  </a:cubicBezTo>
                  <a:cubicBezTo>
                    <a:pt x="11" y="257"/>
                    <a:pt x="17" y="266"/>
                    <a:pt x="25" y="277"/>
                  </a:cubicBezTo>
                  <a:lnTo>
                    <a:pt x="25" y="277"/>
                  </a:lnTo>
                  <a:cubicBezTo>
                    <a:pt x="25" y="277"/>
                    <a:pt x="25" y="277"/>
                    <a:pt x="26" y="277"/>
                  </a:cubicBezTo>
                  <a:cubicBezTo>
                    <a:pt x="26" y="278"/>
                    <a:pt x="27" y="279"/>
                    <a:pt x="28" y="280"/>
                  </a:cubicBezTo>
                  <a:lnTo>
                    <a:pt x="29" y="291"/>
                  </a:lnTo>
                  <a:cubicBezTo>
                    <a:pt x="29" y="292"/>
                    <a:pt x="29" y="294"/>
                    <a:pt x="29" y="295"/>
                  </a:cubicBezTo>
                  <a:cubicBezTo>
                    <a:pt x="30" y="317"/>
                    <a:pt x="31" y="340"/>
                    <a:pt x="32" y="364"/>
                  </a:cubicBezTo>
                  <a:cubicBezTo>
                    <a:pt x="40" y="401"/>
                    <a:pt x="66" y="421"/>
                    <a:pt x="103" y="422"/>
                  </a:cubicBezTo>
                  <a:lnTo>
                    <a:pt x="178" y="422"/>
                  </a:lnTo>
                  <a:cubicBezTo>
                    <a:pt x="199" y="422"/>
                    <a:pt x="215" y="416"/>
                    <a:pt x="228" y="404"/>
                  </a:cubicBezTo>
                  <a:cubicBezTo>
                    <a:pt x="231" y="402"/>
                    <a:pt x="231" y="398"/>
                    <a:pt x="228" y="395"/>
                  </a:cubicBezTo>
                  <a:cubicBezTo>
                    <a:pt x="226" y="393"/>
                    <a:pt x="222" y="393"/>
                    <a:pt x="220" y="395"/>
                  </a:cubicBezTo>
                  <a:cubicBezTo>
                    <a:pt x="209" y="405"/>
                    <a:pt x="196" y="409"/>
                    <a:pt x="178" y="409"/>
                  </a:cubicBezTo>
                  <a:lnTo>
                    <a:pt x="103" y="409"/>
                  </a:lnTo>
                  <a:cubicBezTo>
                    <a:pt x="71" y="409"/>
                    <a:pt x="50" y="393"/>
                    <a:pt x="44" y="363"/>
                  </a:cubicBezTo>
                  <a:cubicBezTo>
                    <a:pt x="43" y="340"/>
                    <a:pt x="42" y="316"/>
                    <a:pt x="41" y="293"/>
                  </a:cubicBezTo>
                  <a:cubicBezTo>
                    <a:pt x="41" y="292"/>
                    <a:pt x="41" y="291"/>
                    <a:pt x="41" y="290"/>
                  </a:cubicBezTo>
                  <a:lnTo>
                    <a:pt x="40" y="278"/>
                  </a:lnTo>
                  <a:lnTo>
                    <a:pt x="39" y="276"/>
                  </a:lnTo>
                  <a:cubicBezTo>
                    <a:pt x="38" y="274"/>
                    <a:pt x="37" y="272"/>
                    <a:pt x="36" y="271"/>
                  </a:cubicBezTo>
                  <a:cubicBezTo>
                    <a:pt x="36" y="270"/>
                    <a:pt x="35" y="269"/>
                    <a:pt x="34" y="269"/>
                  </a:cubicBezTo>
                  <a:cubicBezTo>
                    <a:pt x="27" y="260"/>
                    <a:pt x="21" y="251"/>
                    <a:pt x="18" y="242"/>
                  </a:cubicBezTo>
                  <a:cubicBezTo>
                    <a:pt x="14" y="234"/>
                    <a:pt x="12" y="225"/>
                    <a:pt x="12" y="215"/>
                  </a:cubicBezTo>
                  <a:lnTo>
                    <a:pt x="12" y="214"/>
                  </a:lnTo>
                  <a:cubicBezTo>
                    <a:pt x="12" y="202"/>
                    <a:pt x="12" y="190"/>
                    <a:pt x="12" y="178"/>
                  </a:cubicBezTo>
                  <a:cubicBezTo>
                    <a:pt x="12" y="143"/>
                    <a:pt x="12" y="110"/>
                    <a:pt x="12" y="76"/>
                  </a:cubicBezTo>
                  <a:cubicBezTo>
                    <a:pt x="12" y="74"/>
                    <a:pt x="13" y="68"/>
                    <a:pt x="13" y="62"/>
                  </a:cubicBezTo>
                  <a:lnTo>
                    <a:pt x="14" y="54"/>
                  </a:lnTo>
                  <a:cubicBezTo>
                    <a:pt x="15" y="49"/>
                    <a:pt x="15" y="46"/>
                    <a:pt x="15" y="44"/>
                  </a:cubicBezTo>
                  <a:cubicBezTo>
                    <a:pt x="16" y="38"/>
                    <a:pt x="19" y="34"/>
                    <a:pt x="26" y="31"/>
                  </a:cubicBezTo>
                  <a:lnTo>
                    <a:pt x="28" y="31"/>
                  </a:lnTo>
                  <a:cubicBezTo>
                    <a:pt x="40" y="27"/>
                    <a:pt x="52" y="23"/>
                    <a:pt x="62" y="20"/>
                  </a:cubicBezTo>
                  <a:cubicBezTo>
                    <a:pt x="63" y="19"/>
                    <a:pt x="65" y="19"/>
                    <a:pt x="66" y="18"/>
                  </a:cubicBezTo>
                  <a:cubicBezTo>
                    <a:pt x="68" y="18"/>
                    <a:pt x="69" y="17"/>
                    <a:pt x="72" y="16"/>
                  </a:cubicBezTo>
                  <a:cubicBezTo>
                    <a:pt x="75" y="15"/>
                    <a:pt x="79" y="14"/>
                    <a:pt x="81" y="13"/>
                  </a:cubicBezTo>
                  <a:cubicBezTo>
                    <a:pt x="82" y="13"/>
                    <a:pt x="82" y="12"/>
                    <a:pt x="82" y="12"/>
                  </a:cubicBezTo>
                  <a:cubicBezTo>
                    <a:pt x="83" y="13"/>
                    <a:pt x="83" y="13"/>
                    <a:pt x="83" y="13"/>
                  </a:cubicBezTo>
                  <a:lnTo>
                    <a:pt x="85" y="15"/>
                  </a:lnTo>
                  <a:cubicBezTo>
                    <a:pt x="86" y="16"/>
                    <a:pt x="94" y="26"/>
                    <a:pt x="129" y="73"/>
                  </a:cubicBezTo>
                  <a:cubicBezTo>
                    <a:pt x="132" y="77"/>
                    <a:pt x="136" y="79"/>
                    <a:pt x="141" y="79"/>
                  </a:cubicBezTo>
                  <a:cubicBezTo>
                    <a:pt x="145" y="79"/>
                    <a:pt x="150" y="77"/>
                    <a:pt x="153" y="73"/>
                  </a:cubicBezTo>
                  <a:cubicBezTo>
                    <a:pt x="188" y="26"/>
                    <a:pt x="196" y="17"/>
                    <a:pt x="196" y="16"/>
                  </a:cubicBezTo>
                  <a:lnTo>
                    <a:pt x="199" y="13"/>
                  </a:lnTo>
                  <a:cubicBezTo>
                    <a:pt x="201" y="11"/>
                    <a:pt x="201" y="7"/>
                    <a:pt x="199" y="5"/>
                  </a:cubicBezTo>
                  <a:cubicBezTo>
                    <a:pt x="196" y="2"/>
                    <a:pt x="192" y="2"/>
                    <a:pt x="190" y="5"/>
                  </a:cubicBezTo>
                  <a:cubicBezTo>
                    <a:pt x="190" y="5"/>
                    <a:pt x="189" y="6"/>
                    <a:pt x="189" y="6"/>
                  </a:cubicBezTo>
                  <a:cubicBezTo>
                    <a:pt x="186" y="9"/>
                    <a:pt x="177" y="20"/>
                    <a:pt x="143" y="67"/>
                  </a:cubicBezTo>
                  <a:cubicBezTo>
                    <a:pt x="142" y="67"/>
                    <a:pt x="141" y="67"/>
                    <a:pt x="141" y="67"/>
                  </a:cubicBezTo>
                  <a:cubicBezTo>
                    <a:pt x="140" y="67"/>
                    <a:pt x="139" y="67"/>
                    <a:pt x="139" y="67"/>
                  </a:cubicBezTo>
                  <a:cubicBezTo>
                    <a:pt x="104" y="20"/>
                    <a:pt x="96" y="10"/>
                    <a:pt x="93" y="6"/>
                  </a:cubicBezTo>
                  <a:cubicBezTo>
                    <a:pt x="92" y="6"/>
                    <a:pt x="92" y="5"/>
                    <a:pt x="91" y="4"/>
                  </a:cubicBezTo>
                  <a:cubicBezTo>
                    <a:pt x="89" y="3"/>
                    <a:pt x="87" y="1"/>
                    <a:pt x="85" y="1"/>
                  </a:cubicBezTo>
                  <a:lnTo>
                    <a:pt x="83" y="0"/>
                  </a:lnTo>
                  <a:lnTo>
                    <a:pt x="80" y="1"/>
                  </a:lnTo>
                  <a:cubicBezTo>
                    <a:pt x="80" y="1"/>
                    <a:pt x="79" y="1"/>
                    <a:pt x="78" y="1"/>
                  </a:cubicBezTo>
                  <a:cubicBezTo>
                    <a:pt x="75" y="2"/>
                    <a:pt x="71" y="4"/>
                    <a:pt x="67" y="5"/>
                  </a:cubicBezTo>
                  <a:cubicBezTo>
                    <a:pt x="65" y="6"/>
                    <a:pt x="63" y="6"/>
                    <a:pt x="61" y="7"/>
                  </a:cubicBezTo>
                  <a:cubicBezTo>
                    <a:pt x="60" y="7"/>
                    <a:pt x="59" y="8"/>
                    <a:pt x="58" y="8"/>
                  </a:cubicBezTo>
                  <a:cubicBezTo>
                    <a:pt x="47" y="12"/>
                    <a:pt x="35" y="16"/>
                    <a:pt x="25" y="19"/>
                  </a:cubicBezTo>
                  <a:lnTo>
                    <a:pt x="22" y="20"/>
                  </a:lnTo>
                  <a:cubicBezTo>
                    <a:pt x="6" y="25"/>
                    <a:pt x="3" y="37"/>
                    <a:pt x="3" y="44"/>
                  </a:cubicBezTo>
                  <a:cubicBezTo>
                    <a:pt x="3" y="46"/>
                    <a:pt x="3" y="49"/>
                    <a:pt x="2" y="53"/>
                  </a:cubicBezTo>
                  <a:lnTo>
                    <a:pt x="1" y="61"/>
                  </a:lnTo>
                  <a:cubicBezTo>
                    <a:pt x="1" y="67"/>
                    <a:pt x="0" y="73"/>
                    <a:pt x="0" y="76"/>
                  </a:cubicBezTo>
                  <a:cubicBezTo>
                    <a:pt x="0" y="110"/>
                    <a:pt x="0" y="143"/>
                    <a:pt x="0" y="178"/>
                  </a:cubicBezTo>
                  <a:cubicBezTo>
                    <a:pt x="0" y="190"/>
                    <a:pt x="0" y="202"/>
                    <a:pt x="0" y="21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58" name="Freeform 29"/>
            <p:cNvSpPr>
              <a:spLocks noEditPoints="1"/>
            </p:cNvSpPr>
            <p:nvPr/>
          </p:nvSpPr>
          <p:spPr bwMode="auto">
            <a:xfrm>
              <a:off x="766763" y="2884488"/>
              <a:ext cx="142875" cy="214313"/>
            </a:xfrm>
            <a:custGeom>
              <a:avLst/>
              <a:gdLst>
                <a:gd name="T0" fmla="*/ 31 w 301"/>
                <a:gd name="T1" fmla="*/ 86 h 440"/>
                <a:gd name="T2" fmla="*/ 33 w 301"/>
                <a:gd name="T3" fmla="*/ 64 h 440"/>
                <a:gd name="T4" fmla="*/ 37 w 301"/>
                <a:gd name="T5" fmla="*/ 50 h 440"/>
                <a:gd name="T6" fmla="*/ 73 w 301"/>
                <a:gd name="T7" fmla="*/ 38 h 440"/>
                <a:gd name="T8" fmla="*/ 83 w 301"/>
                <a:gd name="T9" fmla="*/ 34 h 440"/>
                <a:gd name="T10" fmla="*/ 131 w 301"/>
                <a:gd name="T11" fmla="*/ 89 h 440"/>
                <a:gd name="T12" fmla="*/ 169 w 301"/>
                <a:gd name="T13" fmla="*/ 89 h 440"/>
                <a:gd name="T14" fmla="*/ 216 w 301"/>
                <a:gd name="T15" fmla="*/ 34 h 440"/>
                <a:gd name="T16" fmla="*/ 226 w 301"/>
                <a:gd name="T17" fmla="*/ 38 h 440"/>
                <a:gd name="T18" fmla="*/ 262 w 301"/>
                <a:gd name="T19" fmla="*/ 50 h 440"/>
                <a:gd name="T20" fmla="*/ 267 w 301"/>
                <a:gd name="T21" fmla="*/ 64 h 440"/>
                <a:gd name="T22" fmla="*/ 269 w 301"/>
                <a:gd name="T23" fmla="*/ 86 h 440"/>
                <a:gd name="T24" fmla="*/ 269 w 301"/>
                <a:gd name="T25" fmla="*/ 223 h 440"/>
                <a:gd name="T26" fmla="*/ 264 w 301"/>
                <a:gd name="T27" fmla="*/ 248 h 440"/>
                <a:gd name="T28" fmla="*/ 247 w 301"/>
                <a:gd name="T29" fmla="*/ 275 h 440"/>
                <a:gd name="T30" fmla="*/ 242 w 301"/>
                <a:gd name="T31" fmla="*/ 284 h 440"/>
                <a:gd name="T32" fmla="*/ 241 w 301"/>
                <a:gd name="T33" fmla="*/ 303 h 440"/>
                <a:gd name="T34" fmla="*/ 187 w 301"/>
                <a:gd name="T35" fmla="*/ 410 h 440"/>
                <a:gd name="T36" fmla="*/ 62 w 301"/>
                <a:gd name="T37" fmla="*/ 371 h 440"/>
                <a:gd name="T38" fmla="*/ 59 w 301"/>
                <a:gd name="T39" fmla="*/ 300 h 440"/>
                <a:gd name="T40" fmla="*/ 57 w 301"/>
                <a:gd name="T41" fmla="*/ 281 h 440"/>
                <a:gd name="T42" fmla="*/ 50 w 301"/>
                <a:gd name="T43" fmla="*/ 272 h 440"/>
                <a:gd name="T44" fmla="*/ 31 w 301"/>
                <a:gd name="T45" fmla="*/ 225 h 440"/>
                <a:gd name="T46" fmla="*/ 30 w 301"/>
                <a:gd name="T47" fmla="*/ 187 h 440"/>
                <a:gd name="T48" fmla="*/ 31 w 301"/>
                <a:gd name="T49" fmla="*/ 86 h 440"/>
                <a:gd name="T50" fmla="*/ 211 w 301"/>
                <a:gd name="T51" fmla="*/ 32 h 440"/>
                <a:gd name="T52" fmla="*/ 211 w 301"/>
                <a:gd name="T53" fmla="*/ 33 h 440"/>
                <a:gd name="T54" fmla="*/ 211 w 301"/>
                <a:gd name="T55" fmla="*/ 32 h 440"/>
                <a:gd name="T56" fmla="*/ 0 w 301"/>
                <a:gd name="T57" fmla="*/ 224 h 440"/>
                <a:gd name="T58" fmla="*/ 8 w 301"/>
                <a:gd name="T59" fmla="*/ 259 h 440"/>
                <a:gd name="T60" fmla="*/ 28 w 301"/>
                <a:gd name="T61" fmla="*/ 292 h 440"/>
                <a:gd name="T62" fmla="*/ 29 w 301"/>
                <a:gd name="T63" fmla="*/ 299 h 440"/>
                <a:gd name="T64" fmla="*/ 32 w 301"/>
                <a:gd name="T65" fmla="*/ 372 h 440"/>
                <a:gd name="T66" fmla="*/ 113 w 301"/>
                <a:gd name="T67" fmla="*/ 440 h 440"/>
                <a:gd name="T68" fmla="*/ 268 w 301"/>
                <a:gd name="T69" fmla="*/ 375 h 440"/>
                <a:gd name="T70" fmla="*/ 271 w 301"/>
                <a:gd name="T71" fmla="*/ 305 h 440"/>
                <a:gd name="T72" fmla="*/ 272 w 301"/>
                <a:gd name="T73" fmla="*/ 292 h 440"/>
                <a:gd name="T74" fmla="*/ 272 w 301"/>
                <a:gd name="T75" fmla="*/ 291 h 440"/>
                <a:gd name="T76" fmla="*/ 300 w 301"/>
                <a:gd name="T77" fmla="*/ 224 h 440"/>
                <a:gd name="T78" fmla="*/ 300 w 301"/>
                <a:gd name="T79" fmla="*/ 187 h 440"/>
                <a:gd name="T80" fmla="*/ 300 w 301"/>
                <a:gd name="T81" fmla="*/ 84 h 440"/>
                <a:gd name="T82" fmla="*/ 298 w 301"/>
                <a:gd name="T83" fmla="*/ 60 h 440"/>
                <a:gd name="T84" fmla="*/ 270 w 301"/>
                <a:gd name="T85" fmla="*/ 19 h 440"/>
                <a:gd name="T86" fmla="*/ 236 w 301"/>
                <a:gd name="T87" fmla="*/ 8 h 440"/>
                <a:gd name="T88" fmla="*/ 232 w 301"/>
                <a:gd name="T89" fmla="*/ 7 h 440"/>
                <a:gd name="T90" fmla="*/ 216 w 301"/>
                <a:gd name="T91" fmla="*/ 1 h 440"/>
                <a:gd name="T92" fmla="*/ 205 w 301"/>
                <a:gd name="T93" fmla="*/ 0 h 440"/>
                <a:gd name="T94" fmla="*/ 194 w 301"/>
                <a:gd name="T95" fmla="*/ 6 h 440"/>
                <a:gd name="T96" fmla="*/ 191 w 301"/>
                <a:gd name="T97" fmla="*/ 9 h 440"/>
                <a:gd name="T98" fmla="*/ 109 w 301"/>
                <a:gd name="T99" fmla="*/ 10 h 440"/>
                <a:gd name="T100" fmla="*/ 106 w 301"/>
                <a:gd name="T101" fmla="*/ 6 h 440"/>
                <a:gd name="T102" fmla="*/ 94 w 301"/>
                <a:gd name="T103" fmla="*/ 0 h 440"/>
                <a:gd name="T104" fmla="*/ 73 w 301"/>
                <a:gd name="T105" fmla="*/ 5 h 440"/>
                <a:gd name="T106" fmla="*/ 67 w 301"/>
                <a:gd name="T107" fmla="*/ 8 h 440"/>
                <a:gd name="T108" fmla="*/ 31 w 301"/>
                <a:gd name="T109" fmla="*/ 20 h 440"/>
                <a:gd name="T110" fmla="*/ 4 w 301"/>
                <a:gd name="T111" fmla="*/ 53 h 440"/>
                <a:gd name="T112" fmla="*/ 2 w 301"/>
                <a:gd name="T113" fmla="*/ 69 h 440"/>
                <a:gd name="T114" fmla="*/ 0 w 301"/>
                <a:gd name="T115" fmla="*/ 18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 h="440">
                  <a:moveTo>
                    <a:pt x="31" y="86"/>
                  </a:moveTo>
                  <a:lnTo>
                    <a:pt x="31" y="86"/>
                  </a:lnTo>
                  <a:cubicBezTo>
                    <a:pt x="31" y="83"/>
                    <a:pt x="31" y="78"/>
                    <a:pt x="32" y="72"/>
                  </a:cubicBezTo>
                  <a:lnTo>
                    <a:pt x="33" y="64"/>
                  </a:lnTo>
                  <a:cubicBezTo>
                    <a:pt x="33" y="59"/>
                    <a:pt x="34" y="55"/>
                    <a:pt x="34" y="54"/>
                  </a:cubicBezTo>
                  <a:cubicBezTo>
                    <a:pt x="34" y="52"/>
                    <a:pt x="34" y="51"/>
                    <a:pt x="37" y="50"/>
                  </a:cubicBezTo>
                  <a:lnTo>
                    <a:pt x="40" y="49"/>
                  </a:lnTo>
                  <a:cubicBezTo>
                    <a:pt x="51" y="45"/>
                    <a:pt x="63" y="41"/>
                    <a:pt x="73" y="38"/>
                  </a:cubicBezTo>
                  <a:cubicBezTo>
                    <a:pt x="74" y="38"/>
                    <a:pt x="76" y="37"/>
                    <a:pt x="78" y="36"/>
                  </a:cubicBezTo>
                  <a:cubicBezTo>
                    <a:pt x="80" y="35"/>
                    <a:pt x="82" y="35"/>
                    <a:pt x="83" y="34"/>
                  </a:cubicBezTo>
                  <a:cubicBezTo>
                    <a:pt x="85" y="33"/>
                    <a:pt x="87" y="33"/>
                    <a:pt x="88" y="33"/>
                  </a:cubicBezTo>
                  <a:cubicBezTo>
                    <a:pt x="92" y="37"/>
                    <a:pt x="101" y="49"/>
                    <a:pt x="131" y="89"/>
                  </a:cubicBezTo>
                  <a:cubicBezTo>
                    <a:pt x="135" y="95"/>
                    <a:pt x="142" y="99"/>
                    <a:pt x="149" y="98"/>
                  </a:cubicBezTo>
                  <a:cubicBezTo>
                    <a:pt x="157" y="99"/>
                    <a:pt x="165" y="95"/>
                    <a:pt x="169" y="89"/>
                  </a:cubicBezTo>
                  <a:cubicBezTo>
                    <a:pt x="198" y="49"/>
                    <a:pt x="208" y="37"/>
                    <a:pt x="211" y="33"/>
                  </a:cubicBezTo>
                  <a:cubicBezTo>
                    <a:pt x="213" y="33"/>
                    <a:pt x="215" y="33"/>
                    <a:pt x="216" y="34"/>
                  </a:cubicBezTo>
                  <a:cubicBezTo>
                    <a:pt x="218" y="35"/>
                    <a:pt x="220" y="36"/>
                    <a:pt x="222" y="36"/>
                  </a:cubicBezTo>
                  <a:cubicBezTo>
                    <a:pt x="223" y="37"/>
                    <a:pt x="225" y="38"/>
                    <a:pt x="226" y="38"/>
                  </a:cubicBezTo>
                  <a:cubicBezTo>
                    <a:pt x="236" y="42"/>
                    <a:pt x="248" y="46"/>
                    <a:pt x="260" y="49"/>
                  </a:cubicBezTo>
                  <a:lnTo>
                    <a:pt x="262" y="50"/>
                  </a:lnTo>
                  <a:cubicBezTo>
                    <a:pt x="266" y="51"/>
                    <a:pt x="266" y="52"/>
                    <a:pt x="266" y="53"/>
                  </a:cubicBezTo>
                  <a:cubicBezTo>
                    <a:pt x="266" y="55"/>
                    <a:pt x="266" y="59"/>
                    <a:pt x="267" y="64"/>
                  </a:cubicBezTo>
                  <a:lnTo>
                    <a:pt x="268" y="73"/>
                  </a:lnTo>
                  <a:cubicBezTo>
                    <a:pt x="269" y="78"/>
                    <a:pt x="269" y="83"/>
                    <a:pt x="269" y="86"/>
                  </a:cubicBezTo>
                  <a:cubicBezTo>
                    <a:pt x="270" y="119"/>
                    <a:pt x="270" y="152"/>
                    <a:pt x="270" y="187"/>
                  </a:cubicBezTo>
                  <a:cubicBezTo>
                    <a:pt x="270" y="199"/>
                    <a:pt x="269" y="211"/>
                    <a:pt x="269" y="223"/>
                  </a:cubicBezTo>
                  <a:lnTo>
                    <a:pt x="269" y="225"/>
                  </a:lnTo>
                  <a:cubicBezTo>
                    <a:pt x="269" y="233"/>
                    <a:pt x="267" y="241"/>
                    <a:pt x="264" y="248"/>
                  </a:cubicBezTo>
                  <a:cubicBezTo>
                    <a:pt x="261" y="256"/>
                    <a:pt x="256" y="264"/>
                    <a:pt x="249" y="272"/>
                  </a:cubicBezTo>
                  <a:cubicBezTo>
                    <a:pt x="248" y="273"/>
                    <a:pt x="248" y="274"/>
                    <a:pt x="247" y="275"/>
                  </a:cubicBezTo>
                  <a:cubicBezTo>
                    <a:pt x="246" y="277"/>
                    <a:pt x="244" y="279"/>
                    <a:pt x="243" y="281"/>
                  </a:cubicBezTo>
                  <a:lnTo>
                    <a:pt x="242" y="284"/>
                  </a:lnTo>
                  <a:lnTo>
                    <a:pt x="241" y="300"/>
                  </a:lnTo>
                  <a:cubicBezTo>
                    <a:pt x="241" y="301"/>
                    <a:pt x="241" y="301"/>
                    <a:pt x="241" y="303"/>
                  </a:cubicBezTo>
                  <a:cubicBezTo>
                    <a:pt x="240" y="325"/>
                    <a:pt x="239" y="348"/>
                    <a:pt x="238" y="371"/>
                  </a:cubicBezTo>
                  <a:cubicBezTo>
                    <a:pt x="231" y="397"/>
                    <a:pt x="215" y="410"/>
                    <a:pt x="187" y="410"/>
                  </a:cubicBezTo>
                  <a:lnTo>
                    <a:pt x="112" y="410"/>
                  </a:lnTo>
                  <a:cubicBezTo>
                    <a:pt x="85" y="410"/>
                    <a:pt x="68" y="397"/>
                    <a:pt x="62" y="371"/>
                  </a:cubicBezTo>
                  <a:cubicBezTo>
                    <a:pt x="61" y="348"/>
                    <a:pt x="60" y="325"/>
                    <a:pt x="59" y="302"/>
                  </a:cubicBezTo>
                  <a:cubicBezTo>
                    <a:pt x="59" y="301"/>
                    <a:pt x="59" y="301"/>
                    <a:pt x="59" y="300"/>
                  </a:cubicBezTo>
                  <a:lnTo>
                    <a:pt x="58" y="284"/>
                  </a:lnTo>
                  <a:lnTo>
                    <a:pt x="57" y="281"/>
                  </a:lnTo>
                  <a:cubicBezTo>
                    <a:pt x="56" y="279"/>
                    <a:pt x="54" y="277"/>
                    <a:pt x="52" y="275"/>
                  </a:cubicBezTo>
                  <a:cubicBezTo>
                    <a:pt x="52" y="274"/>
                    <a:pt x="51" y="273"/>
                    <a:pt x="50" y="272"/>
                  </a:cubicBezTo>
                  <a:cubicBezTo>
                    <a:pt x="43" y="264"/>
                    <a:pt x="39" y="256"/>
                    <a:pt x="35" y="248"/>
                  </a:cubicBezTo>
                  <a:cubicBezTo>
                    <a:pt x="32" y="241"/>
                    <a:pt x="31" y="233"/>
                    <a:pt x="31" y="225"/>
                  </a:cubicBezTo>
                  <a:lnTo>
                    <a:pt x="31" y="224"/>
                  </a:lnTo>
                  <a:cubicBezTo>
                    <a:pt x="30" y="212"/>
                    <a:pt x="30" y="199"/>
                    <a:pt x="30" y="187"/>
                  </a:cubicBezTo>
                  <a:cubicBezTo>
                    <a:pt x="30" y="152"/>
                    <a:pt x="30" y="119"/>
                    <a:pt x="31" y="86"/>
                  </a:cubicBezTo>
                  <a:lnTo>
                    <a:pt x="31" y="86"/>
                  </a:lnTo>
                  <a:close/>
                  <a:moveTo>
                    <a:pt x="211" y="32"/>
                  </a:moveTo>
                  <a:lnTo>
                    <a:pt x="211" y="32"/>
                  </a:lnTo>
                  <a:lnTo>
                    <a:pt x="211" y="32"/>
                  </a:lnTo>
                  <a:cubicBezTo>
                    <a:pt x="211" y="33"/>
                    <a:pt x="211" y="33"/>
                    <a:pt x="211" y="33"/>
                  </a:cubicBezTo>
                  <a:lnTo>
                    <a:pt x="211" y="32"/>
                  </a:lnTo>
                  <a:lnTo>
                    <a:pt x="211" y="32"/>
                  </a:lnTo>
                  <a:close/>
                  <a:moveTo>
                    <a:pt x="0" y="224"/>
                  </a:moveTo>
                  <a:lnTo>
                    <a:pt x="0" y="224"/>
                  </a:lnTo>
                  <a:lnTo>
                    <a:pt x="0" y="225"/>
                  </a:lnTo>
                  <a:cubicBezTo>
                    <a:pt x="1" y="237"/>
                    <a:pt x="3" y="248"/>
                    <a:pt x="8" y="259"/>
                  </a:cubicBezTo>
                  <a:cubicBezTo>
                    <a:pt x="12" y="270"/>
                    <a:pt x="19" y="280"/>
                    <a:pt x="28" y="292"/>
                  </a:cubicBezTo>
                  <a:lnTo>
                    <a:pt x="28" y="292"/>
                  </a:lnTo>
                  <a:lnTo>
                    <a:pt x="28" y="292"/>
                  </a:lnTo>
                  <a:lnTo>
                    <a:pt x="29" y="299"/>
                  </a:lnTo>
                  <a:cubicBezTo>
                    <a:pt x="29" y="301"/>
                    <a:pt x="29" y="303"/>
                    <a:pt x="29" y="304"/>
                  </a:cubicBezTo>
                  <a:cubicBezTo>
                    <a:pt x="30" y="326"/>
                    <a:pt x="31" y="349"/>
                    <a:pt x="32" y="372"/>
                  </a:cubicBezTo>
                  <a:lnTo>
                    <a:pt x="32" y="375"/>
                  </a:lnTo>
                  <a:cubicBezTo>
                    <a:pt x="41" y="416"/>
                    <a:pt x="70" y="439"/>
                    <a:pt x="113" y="440"/>
                  </a:cubicBezTo>
                  <a:lnTo>
                    <a:pt x="188" y="440"/>
                  </a:lnTo>
                  <a:cubicBezTo>
                    <a:pt x="230" y="439"/>
                    <a:pt x="259" y="416"/>
                    <a:pt x="268" y="375"/>
                  </a:cubicBezTo>
                  <a:lnTo>
                    <a:pt x="268" y="372"/>
                  </a:lnTo>
                  <a:cubicBezTo>
                    <a:pt x="269" y="349"/>
                    <a:pt x="270" y="326"/>
                    <a:pt x="271" y="305"/>
                  </a:cubicBezTo>
                  <a:cubicBezTo>
                    <a:pt x="272" y="303"/>
                    <a:pt x="272" y="301"/>
                    <a:pt x="272" y="300"/>
                  </a:cubicBezTo>
                  <a:lnTo>
                    <a:pt x="272" y="292"/>
                  </a:lnTo>
                  <a:lnTo>
                    <a:pt x="272" y="292"/>
                  </a:lnTo>
                  <a:lnTo>
                    <a:pt x="272" y="291"/>
                  </a:lnTo>
                  <a:cubicBezTo>
                    <a:pt x="282" y="280"/>
                    <a:pt x="288" y="270"/>
                    <a:pt x="293" y="259"/>
                  </a:cubicBezTo>
                  <a:cubicBezTo>
                    <a:pt x="297" y="248"/>
                    <a:pt x="300" y="236"/>
                    <a:pt x="300" y="224"/>
                  </a:cubicBezTo>
                  <a:lnTo>
                    <a:pt x="300" y="223"/>
                  </a:lnTo>
                  <a:cubicBezTo>
                    <a:pt x="300" y="211"/>
                    <a:pt x="300" y="198"/>
                    <a:pt x="300" y="187"/>
                  </a:cubicBezTo>
                  <a:cubicBezTo>
                    <a:pt x="301" y="152"/>
                    <a:pt x="301" y="118"/>
                    <a:pt x="300" y="84"/>
                  </a:cubicBezTo>
                  <a:lnTo>
                    <a:pt x="300" y="84"/>
                  </a:lnTo>
                  <a:cubicBezTo>
                    <a:pt x="300" y="81"/>
                    <a:pt x="299" y="75"/>
                    <a:pt x="299" y="69"/>
                  </a:cubicBezTo>
                  <a:lnTo>
                    <a:pt x="298" y="60"/>
                  </a:lnTo>
                  <a:cubicBezTo>
                    <a:pt x="297" y="57"/>
                    <a:pt x="297" y="54"/>
                    <a:pt x="297" y="52"/>
                  </a:cubicBezTo>
                  <a:cubicBezTo>
                    <a:pt x="296" y="36"/>
                    <a:pt x="287" y="25"/>
                    <a:pt x="270" y="19"/>
                  </a:cubicBezTo>
                  <a:lnTo>
                    <a:pt x="269" y="19"/>
                  </a:lnTo>
                  <a:cubicBezTo>
                    <a:pt x="258" y="15"/>
                    <a:pt x="247" y="12"/>
                    <a:pt x="236" y="8"/>
                  </a:cubicBezTo>
                  <a:cubicBezTo>
                    <a:pt x="236" y="8"/>
                    <a:pt x="235" y="8"/>
                    <a:pt x="234" y="7"/>
                  </a:cubicBezTo>
                  <a:lnTo>
                    <a:pt x="232" y="7"/>
                  </a:lnTo>
                  <a:cubicBezTo>
                    <a:pt x="231" y="6"/>
                    <a:pt x="229" y="6"/>
                    <a:pt x="227" y="5"/>
                  </a:cubicBezTo>
                  <a:cubicBezTo>
                    <a:pt x="223" y="3"/>
                    <a:pt x="219" y="2"/>
                    <a:pt x="216" y="1"/>
                  </a:cubicBezTo>
                  <a:lnTo>
                    <a:pt x="211" y="0"/>
                  </a:lnTo>
                  <a:lnTo>
                    <a:pt x="205" y="0"/>
                  </a:lnTo>
                  <a:lnTo>
                    <a:pt x="203" y="1"/>
                  </a:lnTo>
                  <a:cubicBezTo>
                    <a:pt x="200" y="2"/>
                    <a:pt x="197" y="3"/>
                    <a:pt x="194" y="6"/>
                  </a:cubicBezTo>
                  <a:lnTo>
                    <a:pt x="193" y="7"/>
                  </a:lnTo>
                  <a:cubicBezTo>
                    <a:pt x="192" y="8"/>
                    <a:pt x="191" y="9"/>
                    <a:pt x="191" y="9"/>
                  </a:cubicBezTo>
                  <a:cubicBezTo>
                    <a:pt x="186" y="14"/>
                    <a:pt x="177" y="26"/>
                    <a:pt x="150" y="63"/>
                  </a:cubicBezTo>
                  <a:cubicBezTo>
                    <a:pt x="123" y="27"/>
                    <a:pt x="114" y="15"/>
                    <a:pt x="109" y="10"/>
                  </a:cubicBezTo>
                  <a:cubicBezTo>
                    <a:pt x="109" y="9"/>
                    <a:pt x="108" y="8"/>
                    <a:pt x="107" y="7"/>
                  </a:cubicBezTo>
                  <a:lnTo>
                    <a:pt x="106" y="6"/>
                  </a:lnTo>
                  <a:cubicBezTo>
                    <a:pt x="103" y="3"/>
                    <a:pt x="100" y="2"/>
                    <a:pt x="97" y="1"/>
                  </a:cubicBezTo>
                  <a:lnTo>
                    <a:pt x="94" y="0"/>
                  </a:lnTo>
                  <a:lnTo>
                    <a:pt x="85" y="2"/>
                  </a:lnTo>
                  <a:cubicBezTo>
                    <a:pt x="82" y="3"/>
                    <a:pt x="78" y="4"/>
                    <a:pt x="73" y="5"/>
                  </a:cubicBezTo>
                  <a:cubicBezTo>
                    <a:pt x="72" y="6"/>
                    <a:pt x="70" y="7"/>
                    <a:pt x="69" y="7"/>
                  </a:cubicBezTo>
                  <a:lnTo>
                    <a:pt x="67" y="8"/>
                  </a:lnTo>
                  <a:cubicBezTo>
                    <a:pt x="66" y="8"/>
                    <a:pt x="65" y="8"/>
                    <a:pt x="64" y="9"/>
                  </a:cubicBezTo>
                  <a:cubicBezTo>
                    <a:pt x="54" y="12"/>
                    <a:pt x="43" y="16"/>
                    <a:pt x="31" y="20"/>
                  </a:cubicBezTo>
                  <a:lnTo>
                    <a:pt x="29" y="20"/>
                  </a:lnTo>
                  <a:cubicBezTo>
                    <a:pt x="14" y="25"/>
                    <a:pt x="5" y="37"/>
                    <a:pt x="4" y="53"/>
                  </a:cubicBezTo>
                  <a:cubicBezTo>
                    <a:pt x="4" y="54"/>
                    <a:pt x="3" y="57"/>
                    <a:pt x="3" y="61"/>
                  </a:cubicBezTo>
                  <a:lnTo>
                    <a:pt x="2" y="69"/>
                  </a:lnTo>
                  <a:cubicBezTo>
                    <a:pt x="2" y="76"/>
                    <a:pt x="1" y="81"/>
                    <a:pt x="1" y="85"/>
                  </a:cubicBezTo>
                  <a:cubicBezTo>
                    <a:pt x="0" y="119"/>
                    <a:pt x="0" y="152"/>
                    <a:pt x="0" y="187"/>
                  </a:cubicBezTo>
                  <a:cubicBezTo>
                    <a:pt x="0" y="199"/>
                    <a:pt x="0" y="211"/>
                    <a:pt x="0" y="224"/>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5" name="Group 4">
            <a:extLst>
              <a:ext uri="{FF2B5EF4-FFF2-40B4-BE49-F238E27FC236}">
                <a16:creationId xmlns:a16="http://schemas.microsoft.com/office/drawing/2014/main" id="{01CD5D99-735F-9141-BCBF-D9E03D8B5F30}"/>
              </a:ext>
            </a:extLst>
          </p:cNvPr>
          <p:cNvGrpSpPr/>
          <p:nvPr/>
        </p:nvGrpSpPr>
        <p:grpSpPr>
          <a:xfrm>
            <a:off x="2943225" y="2453880"/>
            <a:ext cx="448866" cy="345281"/>
            <a:chOff x="2400300" y="2128838"/>
            <a:chExt cx="598488" cy="460375"/>
          </a:xfrm>
        </p:grpSpPr>
        <p:sp>
          <p:nvSpPr>
            <p:cNvPr id="61" name="Freeform 33"/>
            <p:cNvSpPr>
              <a:spLocks noEditPoints="1"/>
            </p:cNvSpPr>
            <p:nvPr/>
          </p:nvSpPr>
          <p:spPr bwMode="auto">
            <a:xfrm>
              <a:off x="2446338" y="2324100"/>
              <a:ext cx="123825"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30 w 261"/>
                <a:gd name="T21" fmla="*/ 259 h 259"/>
                <a:gd name="T22" fmla="*/ 130 w 261"/>
                <a:gd name="T23" fmla="*/ 259 h 259"/>
                <a:gd name="T24" fmla="*/ 132 w 261"/>
                <a:gd name="T25" fmla="*/ 259 h 259"/>
                <a:gd name="T26" fmla="*/ 220 w 261"/>
                <a:gd name="T27" fmla="*/ 222 h 259"/>
                <a:gd name="T28" fmla="*/ 261 w 261"/>
                <a:gd name="T29" fmla="*/ 130 h 259"/>
                <a:gd name="T30" fmla="*/ 223 w 261"/>
                <a:gd name="T31" fmla="*/ 39 h 259"/>
                <a:gd name="T32" fmla="*/ 133 w 261"/>
                <a:gd name="T33" fmla="*/ 0 h 259"/>
                <a:gd name="T34" fmla="*/ 1 w 261"/>
                <a:gd name="T35" fmla="*/ 128 h 259"/>
                <a:gd name="T36" fmla="*/ 130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5" y="217"/>
                    <a:pt x="42" y="174"/>
                    <a:pt x="43" y="129"/>
                  </a:cubicBezTo>
                  <a:cubicBezTo>
                    <a:pt x="44" y="82"/>
                    <a:pt x="85" y="42"/>
                    <a:pt x="131" y="42"/>
                  </a:cubicBezTo>
                  <a:lnTo>
                    <a:pt x="131" y="42"/>
                  </a:lnTo>
                  <a:close/>
                  <a:moveTo>
                    <a:pt x="130" y="259"/>
                  </a:moveTo>
                  <a:lnTo>
                    <a:pt x="130"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3" y="0"/>
                  </a:cubicBezTo>
                  <a:cubicBezTo>
                    <a:pt x="61" y="1"/>
                    <a:pt x="2" y="57"/>
                    <a:pt x="1" y="128"/>
                  </a:cubicBezTo>
                  <a:cubicBezTo>
                    <a:pt x="0" y="196"/>
                    <a:pt x="60" y="258"/>
                    <a:pt x="130" y="25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62" name="Freeform 34"/>
            <p:cNvSpPr>
              <a:spLocks/>
            </p:cNvSpPr>
            <p:nvPr/>
          </p:nvSpPr>
          <p:spPr bwMode="auto">
            <a:xfrm>
              <a:off x="2400300" y="2465388"/>
              <a:ext cx="219075" cy="123825"/>
            </a:xfrm>
            <a:custGeom>
              <a:avLst/>
              <a:gdLst>
                <a:gd name="T0" fmla="*/ 439 w 461"/>
                <a:gd name="T1" fmla="*/ 256 h 256"/>
                <a:gd name="T2" fmla="*/ 439 w 461"/>
                <a:gd name="T3" fmla="*/ 256 h 256"/>
                <a:gd name="T4" fmla="*/ 460 w 461"/>
                <a:gd name="T5" fmla="*/ 235 h 256"/>
                <a:gd name="T6" fmla="*/ 460 w 461"/>
                <a:gd name="T7" fmla="*/ 101 h 256"/>
                <a:gd name="T8" fmla="*/ 405 w 461"/>
                <a:gd name="T9" fmla="*/ 37 h 256"/>
                <a:gd name="T10" fmla="*/ 307 w 461"/>
                <a:gd name="T11" fmla="*/ 5 h 256"/>
                <a:gd name="T12" fmla="*/ 295 w 461"/>
                <a:gd name="T13" fmla="*/ 1 h 256"/>
                <a:gd name="T14" fmla="*/ 230 w 461"/>
                <a:gd name="T15" fmla="*/ 66 h 256"/>
                <a:gd name="T16" fmla="*/ 164 w 461"/>
                <a:gd name="T17" fmla="*/ 0 h 256"/>
                <a:gd name="T18" fmla="*/ 152 w 461"/>
                <a:gd name="T19" fmla="*/ 4 h 256"/>
                <a:gd name="T20" fmla="*/ 54 w 461"/>
                <a:gd name="T21" fmla="*/ 37 h 256"/>
                <a:gd name="T22" fmla="*/ 0 w 461"/>
                <a:gd name="T23" fmla="*/ 100 h 256"/>
                <a:gd name="T24" fmla="*/ 0 w 461"/>
                <a:gd name="T25" fmla="*/ 234 h 256"/>
                <a:gd name="T26" fmla="*/ 21 w 461"/>
                <a:gd name="T27" fmla="*/ 255 h 256"/>
                <a:gd name="T28" fmla="*/ 42 w 461"/>
                <a:gd name="T29" fmla="*/ 234 h 256"/>
                <a:gd name="T30" fmla="*/ 42 w 461"/>
                <a:gd name="T31" fmla="*/ 99 h 256"/>
                <a:gd name="T32" fmla="*/ 68 w 461"/>
                <a:gd name="T33" fmla="*/ 77 h 256"/>
                <a:gd name="T34" fmla="*/ 152 w 461"/>
                <a:gd name="T35" fmla="*/ 49 h 256"/>
                <a:gd name="T36" fmla="*/ 230 w 461"/>
                <a:gd name="T37" fmla="*/ 126 h 256"/>
                <a:gd name="T38" fmla="*/ 307 w 461"/>
                <a:gd name="T39" fmla="*/ 49 h 256"/>
                <a:gd name="T40" fmla="*/ 391 w 461"/>
                <a:gd name="T41" fmla="*/ 77 h 256"/>
                <a:gd name="T42" fmla="*/ 418 w 461"/>
                <a:gd name="T43" fmla="*/ 98 h 256"/>
                <a:gd name="T44" fmla="*/ 418 w 461"/>
                <a:gd name="T45" fmla="*/ 234 h 256"/>
                <a:gd name="T46" fmla="*/ 439 w 461"/>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1" h="256">
                  <a:moveTo>
                    <a:pt x="439" y="256"/>
                  </a:moveTo>
                  <a:lnTo>
                    <a:pt x="439" y="256"/>
                  </a:lnTo>
                  <a:cubicBezTo>
                    <a:pt x="451" y="256"/>
                    <a:pt x="460" y="246"/>
                    <a:pt x="460" y="235"/>
                  </a:cubicBezTo>
                  <a:lnTo>
                    <a:pt x="460" y="101"/>
                  </a:lnTo>
                  <a:cubicBezTo>
                    <a:pt x="461" y="84"/>
                    <a:pt x="451" y="52"/>
                    <a:pt x="405" y="37"/>
                  </a:cubicBezTo>
                  <a:cubicBezTo>
                    <a:pt x="402" y="36"/>
                    <a:pt x="326" y="11"/>
                    <a:pt x="307" y="5"/>
                  </a:cubicBezTo>
                  <a:lnTo>
                    <a:pt x="295" y="1"/>
                  </a:lnTo>
                  <a:lnTo>
                    <a:pt x="230" y="66"/>
                  </a:lnTo>
                  <a:lnTo>
                    <a:pt x="164" y="0"/>
                  </a:lnTo>
                  <a:lnTo>
                    <a:pt x="152" y="4"/>
                  </a:lnTo>
                  <a:cubicBezTo>
                    <a:pt x="133" y="10"/>
                    <a:pt x="57" y="36"/>
                    <a:pt x="54" y="37"/>
                  </a:cubicBezTo>
                  <a:cubicBezTo>
                    <a:pt x="9" y="52"/>
                    <a:pt x="0" y="83"/>
                    <a:pt x="0" y="100"/>
                  </a:cubicBezTo>
                  <a:lnTo>
                    <a:pt x="0" y="234"/>
                  </a:lnTo>
                  <a:cubicBezTo>
                    <a:pt x="0" y="246"/>
                    <a:pt x="9" y="255"/>
                    <a:pt x="21" y="255"/>
                  </a:cubicBezTo>
                  <a:cubicBezTo>
                    <a:pt x="32" y="255"/>
                    <a:pt x="42" y="246"/>
                    <a:pt x="42" y="234"/>
                  </a:cubicBezTo>
                  <a:lnTo>
                    <a:pt x="42" y="99"/>
                  </a:lnTo>
                  <a:cubicBezTo>
                    <a:pt x="42" y="98"/>
                    <a:pt x="42" y="85"/>
                    <a:pt x="68" y="77"/>
                  </a:cubicBezTo>
                  <a:cubicBezTo>
                    <a:pt x="68" y="76"/>
                    <a:pt x="124" y="58"/>
                    <a:pt x="152" y="49"/>
                  </a:cubicBezTo>
                  <a:lnTo>
                    <a:pt x="230" y="126"/>
                  </a:lnTo>
                  <a:lnTo>
                    <a:pt x="307" y="49"/>
                  </a:lnTo>
                  <a:cubicBezTo>
                    <a:pt x="335" y="58"/>
                    <a:pt x="391" y="77"/>
                    <a:pt x="391" y="77"/>
                  </a:cubicBezTo>
                  <a:cubicBezTo>
                    <a:pt x="416" y="85"/>
                    <a:pt x="418" y="98"/>
                    <a:pt x="418" y="98"/>
                  </a:cubicBezTo>
                  <a:lnTo>
                    <a:pt x="418" y="234"/>
                  </a:lnTo>
                  <a:cubicBezTo>
                    <a:pt x="418" y="246"/>
                    <a:pt x="427" y="256"/>
                    <a:pt x="439" y="256"/>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63" name="Freeform 35"/>
            <p:cNvSpPr>
              <a:spLocks noEditPoints="1"/>
            </p:cNvSpPr>
            <p:nvPr/>
          </p:nvSpPr>
          <p:spPr bwMode="auto">
            <a:xfrm>
              <a:off x="2509838" y="2128838"/>
              <a:ext cx="247650" cy="188913"/>
            </a:xfrm>
            <a:custGeom>
              <a:avLst/>
              <a:gdLst>
                <a:gd name="T0" fmla="*/ 121 w 522"/>
                <a:gd name="T1" fmla="*/ 14 h 393"/>
                <a:gd name="T2" fmla="*/ 121 w 522"/>
                <a:gd name="T3" fmla="*/ 14 h 393"/>
                <a:gd name="T4" fmla="*/ 14 w 522"/>
                <a:gd name="T5" fmla="*/ 121 h 393"/>
                <a:gd name="T6" fmla="*/ 14 w 522"/>
                <a:gd name="T7" fmla="*/ 189 h 393"/>
                <a:gd name="T8" fmla="*/ 121 w 522"/>
                <a:gd name="T9" fmla="*/ 296 h 393"/>
                <a:gd name="T10" fmla="*/ 186 w 522"/>
                <a:gd name="T11" fmla="*/ 296 h 393"/>
                <a:gd name="T12" fmla="*/ 186 w 522"/>
                <a:gd name="T13" fmla="*/ 363 h 393"/>
                <a:gd name="T14" fmla="*/ 263 w 522"/>
                <a:gd name="T15" fmla="*/ 296 h 393"/>
                <a:gd name="T16" fmla="*/ 401 w 522"/>
                <a:gd name="T17" fmla="*/ 296 h 393"/>
                <a:gd name="T18" fmla="*/ 507 w 522"/>
                <a:gd name="T19" fmla="*/ 189 h 393"/>
                <a:gd name="T20" fmla="*/ 507 w 522"/>
                <a:gd name="T21" fmla="*/ 121 h 393"/>
                <a:gd name="T22" fmla="*/ 401 w 522"/>
                <a:gd name="T23" fmla="*/ 14 h 393"/>
                <a:gd name="T24" fmla="*/ 121 w 522"/>
                <a:gd name="T25" fmla="*/ 14 h 393"/>
                <a:gd name="T26" fmla="*/ 121 w 522"/>
                <a:gd name="T27" fmla="*/ 14 h 393"/>
                <a:gd name="T28" fmla="*/ 172 w 522"/>
                <a:gd name="T29" fmla="*/ 393 h 393"/>
                <a:gd name="T30" fmla="*/ 172 w 522"/>
                <a:gd name="T31" fmla="*/ 393 h 393"/>
                <a:gd name="T32" fmla="*/ 172 w 522"/>
                <a:gd name="T33" fmla="*/ 310 h 393"/>
                <a:gd name="T34" fmla="*/ 121 w 522"/>
                <a:gd name="T35" fmla="*/ 310 h 393"/>
                <a:gd name="T36" fmla="*/ 0 w 522"/>
                <a:gd name="T37" fmla="*/ 189 h 393"/>
                <a:gd name="T38" fmla="*/ 0 w 522"/>
                <a:gd name="T39" fmla="*/ 121 h 393"/>
                <a:gd name="T40" fmla="*/ 121 w 522"/>
                <a:gd name="T41" fmla="*/ 0 h 393"/>
                <a:gd name="T42" fmla="*/ 401 w 522"/>
                <a:gd name="T43" fmla="*/ 0 h 393"/>
                <a:gd name="T44" fmla="*/ 522 w 522"/>
                <a:gd name="T45" fmla="*/ 121 h 393"/>
                <a:gd name="T46" fmla="*/ 522 w 522"/>
                <a:gd name="T47" fmla="*/ 189 h 393"/>
                <a:gd name="T48" fmla="*/ 401 w 522"/>
                <a:gd name="T49" fmla="*/ 310 h 393"/>
                <a:gd name="T50" fmla="*/ 268 w 522"/>
                <a:gd name="T51" fmla="*/ 310 h 393"/>
                <a:gd name="T52" fmla="*/ 172 w 522"/>
                <a:gd name="T53"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2" h="393">
                  <a:moveTo>
                    <a:pt x="121" y="14"/>
                  </a:moveTo>
                  <a:lnTo>
                    <a:pt x="121" y="14"/>
                  </a:lnTo>
                  <a:cubicBezTo>
                    <a:pt x="62" y="14"/>
                    <a:pt x="14" y="62"/>
                    <a:pt x="14" y="121"/>
                  </a:cubicBezTo>
                  <a:lnTo>
                    <a:pt x="14" y="189"/>
                  </a:lnTo>
                  <a:cubicBezTo>
                    <a:pt x="14" y="247"/>
                    <a:pt x="62" y="296"/>
                    <a:pt x="121" y="296"/>
                  </a:cubicBezTo>
                  <a:lnTo>
                    <a:pt x="186" y="296"/>
                  </a:lnTo>
                  <a:lnTo>
                    <a:pt x="186" y="363"/>
                  </a:lnTo>
                  <a:lnTo>
                    <a:pt x="263" y="296"/>
                  </a:lnTo>
                  <a:lnTo>
                    <a:pt x="401" y="296"/>
                  </a:lnTo>
                  <a:cubicBezTo>
                    <a:pt x="459" y="296"/>
                    <a:pt x="507" y="247"/>
                    <a:pt x="507" y="189"/>
                  </a:cubicBezTo>
                  <a:lnTo>
                    <a:pt x="507" y="121"/>
                  </a:lnTo>
                  <a:cubicBezTo>
                    <a:pt x="507" y="62"/>
                    <a:pt x="459" y="14"/>
                    <a:pt x="401" y="14"/>
                  </a:cubicBezTo>
                  <a:lnTo>
                    <a:pt x="121" y="14"/>
                  </a:lnTo>
                  <a:lnTo>
                    <a:pt x="121" y="14"/>
                  </a:lnTo>
                  <a:close/>
                  <a:moveTo>
                    <a:pt x="172" y="393"/>
                  </a:moveTo>
                  <a:lnTo>
                    <a:pt x="172" y="393"/>
                  </a:lnTo>
                  <a:lnTo>
                    <a:pt x="172" y="310"/>
                  </a:lnTo>
                  <a:lnTo>
                    <a:pt x="121" y="310"/>
                  </a:lnTo>
                  <a:cubicBezTo>
                    <a:pt x="54" y="310"/>
                    <a:pt x="0" y="256"/>
                    <a:pt x="0" y="189"/>
                  </a:cubicBezTo>
                  <a:lnTo>
                    <a:pt x="0" y="121"/>
                  </a:lnTo>
                  <a:cubicBezTo>
                    <a:pt x="0" y="54"/>
                    <a:pt x="54" y="0"/>
                    <a:pt x="121" y="0"/>
                  </a:cubicBezTo>
                  <a:lnTo>
                    <a:pt x="401" y="0"/>
                  </a:lnTo>
                  <a:cubicBezTo>
                    <a:pt x="468" y="0"/>
                    <a:pt x="522" y="54"/>
                    <a:pt x="522" y="121"/>
                  </a:cubicBezTo>
                  <a:lnTo>
                    <a:pt x="522" y="189"/>
                  </a:lnTo>
                  <a:cubicBezTo>
                    <a:pt x="522" y="256"/>
                    <a:pt x="468" y="310"/>
                    <a:pt x="401" y="310"/>
                  </a:cubicBezTo>
                  <a:lnTo>
                    <a:pt x="268" y="310"/>
                  </a:lnTo>
                  <a:lnTo>
                    <a:pt x="172" y="393"/>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64" name="Freeform 36"/>
            <p:cNvSpPr>
              <a:spLocks noEditPoints="1"/>
            </p:cNvSpPr>
            <p:nvPr/>
          </p:nvSpPr>
          <p:spPr bwMode="auto">
            <a:xfrm>
              <a:off x="2825750" y="2324100"/>
              <a:ext cx="123825"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30 w 261"/>
                <a:gd name="T21" fmla="*/ 259 h 259"/>
                <a:gd name="T22" fmla="*/ 130 w 261"/>
                <a:gd name="T23" fmla="*/ 259 h 259"/>
                <a:gd name="T24" fmla="*/ 132 w 261"/>
                <a:gd name="T25" fmla="*/ 259 h 259"/>
                <a:gd name="T26" fmla="*/ 220 w 261"/>
                <a:gd name="T27" fmla="*/ 222 h 259"/>
                <a:gd name="T28" fmla="*/ 261 w 261"/>
                <a:gd name="T29" fmla="*/ 130 h 259"/>
                <a:gd name="T30" fmla="*/ 223 w 261"/>
                <a:gd name="T31" fmla="*/ 39 h 259"/>
                <a:gd name="T32" fmla="*/ 133 w 261"/>
                <a:gd name="T33" fmla="*/ 0 h 259"/>
                <a:gd name="T34" fmla="*/ 1 w 261"/>
                <a:gd name="T35" fmla="*/ 128 h 259"/>
                <a:gd name="T36" fmla="*/ 130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5" y="217"/>
                    <a:pt x="42" y="174"/>
                    <a:pt x="43" y="129"/>
                  </a:cubicBezTo>
                  <a:cubicBezTo>
                    <a:pt x="44" y="82"/>
                    <a:pt x="85" y="42"/>
                    <a:pt x="131" y="42"/>
                  </a:cubicBezTo>
                  <a:lnTo>
                    <a:pt x="131" y="42"/>
                  </a:lnTo>
                  <a:close/>
                  <a:moveTo>
                    <a:pt x="130" y="259"/>
                  </a:moveTo>
                  <a:lnTo>
                    <a:pt x="130"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3" y="0"/>
                  </a:cubicBezTo>
                  <a:cubicBezTo>
                    <a:pt x="61" y="1"/>
                    <a:pt x="2" y="57"/>
                    <a:pt x="1" y="128"/>
                  </a:cubicBezTo>
                  <a:cubicBezTo>
                    <a:pt x="0" y="196"/>
                    <a:pt x="60" y="258"/>
                    <a:pt x="130" y="25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65" name="Freeform 37"/>
            <p:cNvSpPr>
              <a:spLocks/>
            </p:cNvSpPr>
            <p:nvPr/>
          </p:nvSpPr>
          <p:spPr bwMode="auto">
            <a:xfrm>
              <a:off x="2779713" y="2465388"/>
              <a:ext cx="219075" cy="123825"/>
            </a:xfrm>
            <a:custGeom>
              <a:avLst/>
              <a:gdLst>
                <a:gd name="T0" fmla="*/ 440 w 462"/>
                <a:gd name="T1" fmla="*/ 256 h 256"/>
                <a:gd name="T2" fmla="*/ 440 w 462"/>
                <a:gd name="T3" fmla="*/ 256 h 256"/>
                <a:gd name="T4" fmla="*/ 461 w 462"/>
                <a:gd name="T5" fmla="*/ 235 h 256"/>
                <a:gd name="T6" fmla="*/ 461 w 462"/>
                <a:gd name="T7" fmla="*/ 101 h 256"/>
                <a:gd name="T8" fmla="*/ 406 w 462"/>
                <a:gd name="T9" fmla="*/ 37 h 256"/>
                <a:gd name="T10" fmla="*/ 308 w 462"/>
                <a:gd name="T11" fmla="*/ 5 h 256"/>
                <a:gd name="T12" fmla="*/ 296 w 462"/>
                <a:gd name="T13" fmla="*/ 1 h 256"/>
                <a:gd name="T14" fmla="*/ 231 w 462"/>
                <a:gd name="T15" fmla="*/ 66 h 256"/>
                <a:gd name="T16" fmla="*/ 165 w 462"/>
                <a:gd name="T17" fmla="*/ 0 h 256"/>
                <a:gd name="T18" fmla="*/ 153 w 462"/>
                <a:gd name="T19" fmla="*/ 4 h 256"/>
                <a:gd name="T20" fmla="*/ 55 w 462"/>
                <a:gd name="T21" fmla="*/ 37 h 256"/>
                <a:gd name="T22" fmla="*/ 1 w 462"/>
                <a:gd name="T23" fmla="*/ 100 h 256"/>
                <a:gd name="T24" fmla="*/ 1 w 462"/>
                <a:gd name="T25" fmla="*/ 234 h 256"/>
                <a:gd name="T26" fmla="*/ 22 w 462"/>
                <a:gd name="T27" fmla="*/ 255 h 256"/>
                <a:gd name="T28" fmla="*/ 43 w 462"/>
                <a:gd name="T29" fmla="*/ 234 h 256"/>
                <a:gd name="T30" fmla="*/ 43 w 462"/>
                <a:gd name="T31" fmla="*/ 99 h 256"/>
                <a:gd name="T32" fmla="*/ 69 w 462"/>
                <a:gd name="T33" fmla="*/ 77 h 256"/>
                <a:gd name="T34" fmla="*/ 153 w 462"/>
                <a:gd name="T35" fmla="*/ 49 h 256"/>
                <a:gd name="T36" fmla="*/ 231 w 462"/>
                <a:gd name="T37" fmla="*/ 126 h 256"/>
                <a:gd name="T38" fmla="*/ 308 w 462"/>
                <a:gd name="T39" fmla="*/ 49 h 256"/>
                <a:gd name="T40" fmla="*/ 392 w 462"/>
                <a:gd name="T41" fmla="*/ 77 h 256"/>
                <a:gd name="T42" fmla="*/ 419 w 462"/>
                <a:gd name="T43" fmla="*/ 98 h 256"/>
                <a:gd name="T44" fmla="*/ 419 w 462"/>
                <a:gd name="T45" fmla="*/ 234 h 256"/>
                <a:gd name="T46" fmla="*/ 440 w 462"/>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256">
                  <a:moveTo>
                    <a:pt x="440" y="256"/>
                  </a:moveTo>
                  <a:lnTo>
                    <a:pt x="440" y="256"/>
                  </a:lnTo>
                  <a:cubicBezTo>
                    <a:pt x="452" y="256"/>
                    <a:pt x="461" y="246"/>
                    <a:pt x="461" y="235"/>
                  </a:cubicBezTo>
                  <a:lnTo>
                    <a:pt x="461" y="101"/>
                  </a:lnTo>
                  <a:cubicBezTo>
                    <a:pt x="462" y="84"/>
                    <a:pt x="452" y="52"/>
                    <a:pt x="406" y="37"/>
                  </a:cubicBezTo>
                  <a:cubicBezTo>
                    <a:pt x="403" y="36"/>
                    <a:pt x="327" y="11"/>
                    <a:pt x="308" y="5"/>
                  </a:cubicBezTo>
                  <a:lnTo>
                    <a:pt x="296" y="1"/>
                  </a:lnTo>
                  <a:lnTo>
                    <a:pt x="231" y="66"/>
                  </a:lnTo>
                  <a:lnTo>
                    <a:pt x="165" y="0"/>
                  </a:lnTo>
                  <a:lnTo>
                    <a:pt x="153" y="4"/>
                  </a:lnTo>
                  <a:cubicBezTo>
                    <a:pt x="134" y="10"/>
                    <a:pt x="58" y="36"/>
                    <a:pt x="55" y="37"/>
                  </a:cubicBezTo>
                  <a:cubicBezTo>
                    <a:pt x="10" y="52"/>
                    <a:pt x="0" y="83"/>
                    <a:pt x="1" y="100"/>
                  </a:cubicBezTo>
                  <a:lnTo>
                    <a:pt x="1" y="234"/>
                  </a:lnTo>
                  <a:cubicBezTo>
                    <a:pt x="1" y="246"/>
                    <a:pt x="10" y="255"/>
                    <a:pt x="22" y="255"/>
                  </a:cubicBezTo>
                  <a:cubicBezTo>
                    <a:pt x="33" y="255"/>
                    <a:pt x="43" y="246"/>
                    <a:pt x="43" y="234"/>
                  </a:cubicBezTo>
                  <a:lnTo>
                    <a:pt x="43" y="99"/>
                  </a:lnTo>
                  <a:cubicBezTo>
                    <a:pt x="43" y="98"/>
                    <a:pt x="43" y="85"/>
                    <a:pt x="69" y="77"/>
                  </a:cubicBezTo>
                  <a:cubicBezTo>
                    <a:pt x="70" y="76"/>
                    <a:pt x="125" y="58"/>
                    <a:pt x="153" y="49"/>
                  </a:cubicBezTo>
                  <a:lnTo>
                    <a:pt x="231" y="126"/>
                  </a:lnTo>
                  <a:lnTo>
                    <a:pt x="308" y="49"/>
                  </a:lnTo>
                  <a:cubicBezTo>
                    <a:pt x="336" y="58"/>
                    <a:pt x="392" y="77"/>
                    <a:pt x="392" y="77"/>
                  </a:cubicBezTo>
                  <a:cubicBezTo>
                    <a:pt x="417" y="85"/>
                    <a:pt x="419" y="98"/>
                    <a:pt x="419" y="98"/>
                  </a:cubicBezTo>
                  <a:lnTo>
                    <a:pt x="419" y="234"/>
                  </a:lnTo>
                  <a:cubicBezTo>
                    <a:pt x="419" y="246"/>
                    <a:pt x="428" y="256"/>
                    <a:pt x="440" y="256"/>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66" name="Freeform 38"/>
            <p:cNvSpPr>
              <a:spLocks/>
            </p:cNvSpPr>
            <p:nvPr/>
          </p:nvSpPr>
          <p:spPr bwMode="auto">
            <a:xfrm>
              <a:off x="2633663" y="2298700"/>
              <a:ext cx="171450" cy="130175"/>
            </a:xfrm>
            <a:custGeom>
              <a:avLst/>
              <a:gdLst>
                <a:gd name="T0" fmla="*/ 175 w 361"/>
                <a:gd name="T1" fmla="*/ 214 h 271"/>
                <a:gd name="T2" fmla="*/ 175 w 361"/>
                <a:gd name="T3" fmla="*/ 214 h 271"/>
                <a:gd name="T4" fmla="*/ 84 w 361"/>
                <a:gd name="T5" fmla="*/ 214 h 271"/>
                <a:gd name="T6" fmla="*/ 0 w 361"/>
                <a:gd name="T7" fmla="*/ 130 h 271"/>
                <a:gd name="T8" fmla="*/ 0 w 361"/>
                <a:gd name="T9" fmla="*/ 83 h 271"/>
                <a:gd name="T10" fmla="*/ 84 w 361"/>
                <a:gd name="T11" fmla="*/ 0 h 271"/>
                <a:gd name="T12" fmla="*/ 278 w 361"/>
                <a:gd name="T13" fmla="*/ 0 h 271"/>
                <a:gd name="T14" fmla="*/ 361 w 361"/>
                <a:gd name="T15" fmla="*/ 83 h 271"/>
                <a:gd name="T16" fmla="*/ 361 w 361"/>
                <a:gd name="T17" fmla="*/ 130 h 271"/>
                <a:gd name="T18" fmla="*/ 278 w 361"/>
                <a:gd name="T19" fmla="*/ 214 h 271"/>
                <a:gd name="T20" fmla="*/ 242 w 361"/>
                <a:gd name="T21" fmla="*/ 214 h 271"/>
                <a:gd name="T22" fmla="*/ 242 w 361"/>
                <a:gd name="T23" fmla="*/ 271 h 271"/>
                <a:gd name="T24" fmla="*/ 175 w 361"/>
                <a:gd name="T25" fmla="*/ 21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271">
                  <a:moveTo>
                    <a:pt x="175" y="214"/>
                  </a:moveTo>
                  <a:lnTo>
                    <a:pt x="175" y="214"/>
                  </a:lnTo>
                  <a:lnTo>
                    <a:pt x="84" y="214"/>
                  </a:lnTo>
                  <a:cubicBezTo>
                    <a:pt x="37" y="214"/>
                    <a:pt x="0" y="177"/>
                    <a:pt x="0" y="130"/>
                  </a:cubicBezTo>
                  <a:lnTo>
                    <a:pt x="0" y="83"/>
                  </a:lnTo>
                  <a:cubicBezTo>
                    <a:pt x="0" y="37"/>
                    <a:pt x="37" y="0"/>
                    <a:pt x="84" y="0"/>
                  </a:cubicBezTo>
                  <a:lnTo>
                    <a:pt x="278" y="0"/>
                  </a:lnTo>
                  <a:cubicBezTo>
                    <a:pt x="324" y="0"/>
                    <a:pt x="361" y="37"/>
                    <a:pt x="361" y="83"/>
                  </a:cubicBezTo>
                  <a:lnTo>
                    <a:pt x="361" y="130"/>
                  </a:lnTo>
                  <a:cubicBezTo>
                    <a:pt x="361" y="177"/>
                    <a:pt x="324" y="214"/>
                    <a:pt x="278" y="214"/>
                  </a:cubicBezTo>
                  <a:lnTo>
                    <a:pt x="242" y="214"/>
                  </a:lnTo>
                  <a:lnTo>
                    <a:pt x="242" y="271"/>
                  </a:lnTo>
                  <a:lnTo>
                    <a:pt x="175" y="214"/>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67" name="Freeform 39"/>
            <p:cNvSpPr>
              <a:spLocks/>
            </p:cNvSpPr>
            <p:nvPr/>
          </p:nvSpPr>
          <p:spPr bwMode="auto">
            <a:xfrm>
              <a:off x="2638425" y="2301875"/>
              <a:ext cx="161925" cy="117475"/>
            </a:xfrm>
            <a:custGeom>
              <a:avLst/>
              <a:gdLst>
                <a:gd name="T0" fmla="*/ 74 w 341"/>
                <a:gd name="T1" fmla="*/ 0 h 242"/>
                <a:gd name="T2" fmla="*/ 74 w 341"/>
                <a:gd name="T3" fmla="*/ 0 h 242"/>
                <a:gd name="T4" fmla="*/ 0 w 341"/>
                <a:gd name="T5" fmla="*/ 74 h 242"/>
                <a:gd name="T6" fmla="*/ 0 w 341"/>
                <a:gd name="T7" fmla="*/ 121 h 242"/>
                <a:gd name="T8" fmla="*/ 74 w 341"/>
                <a:gd name="T9" fmla="*/ 195 h 242"/>
                <a:gd name="T10" fmla="*/ 169 w 341"/>
                <a:gd name="T11" fmla="*/ 195 h 242"/>
                <a:gd name="T12" fmla="*/ 222 w 341"/>
                <a:gd name="T13" fmla="*/ 242 h 242"/>
                <a:gd name="T14" fmla="*/ 222 w 341"/>
                <a:gd name="T15" fmla="*/ 195 h 242"/>
                <a:gd name="T16" fmla="*/ 268 w 341"/>
                <a:gd name="T17" fmla="*/ 195 h 242"/>
                <a:gd name="T18" fmla="*/ 341 w 341"/>
                <a:gd name="T19" fmla="*/ 121 h 242"/>
                <a:gd name="T20" fmla="*/ 341 w 341"/>
                <a:gd name="T21" fmla="*/ 74 h 242"/>
                <a:gd name="T22" fmla="*/ 268 w 341"/>
                <a:gd name="T23" fmla="*/ 0 h 242"/>
                <a:gd name="T24" fmla="*/ 74 w 341"/>
                <a:gd name="T2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242">
                  <a:moveTo>
                    <a:pt x="74" y="0"/>
                  </a:moveTo>
                  <a:lnTo>
                    <a:pt x="74" y="0"/>
                  </a:lnTo>
                  <a:cubicBezTo>
                    <a:pt x="33" y="0"/>
                    <a:pt x="0" y="34"/>
                    <a:pt x="0" y="74"/>
                  </a:cubicBezTo>
                  <a:lnTo>
                    <a:pt x="0" y="121"/>
                  </a:lnTo>
                  <a:cubicBezTo>
                    <a:pt x="0" y="162"/>
                    <a:pt x="33" y="195"/>
                    <a:pt x="74" y="195"/>
                  </a:cubicBezTo>
                  <a:lnTo>
                    <a:pt x="169" y="195"/>
                  </a:lnTo>
                  <a:lnTo>
                    <a:pt x="222" y="242"/>
                  </a:lnTo>
                  <a:lnTo>
                    <a:pt x="222" y="195"/>
                  </a:lnTo>
                  <a:lnTo>
                    <a:pt x="268" y="195"/>
                  </a:lnTo>
                  <a:cubicBezTo>
                    <a:pt x="308" y="195"/>
                    <a:pt x="341" y="162"/>
                    <a:pt x="341" y="121"/>
                  </a:cubicBezTo>
                  <a:lnTo>
                    <a:pt x="341" y="74"/>
                  </a:lnTo>
                  <a:cubicBezTo>
                    <a:pt x="341" y="34"/>
                    <a:pt x="308" y="0"/>
                    <a:pt x="268" y="0"/>
                  </a:cubicBezTo>
                  <a:lnTo>
                    <a:pt x="7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68" name="Group 67">
            <a:extLst>
              <a:ext uri="{FF2B5EF4-FFF2-40B4-BE49-F238E27FC236}">
                <a16:creationId xmlns:a16="http://schemas.microsoft.com/office/drawing/2014/main" id="{C46DE71B-F4BB-3F43-8655-90CBFB70162E}"/>
              </a:ext>
            </a:extLst>
          </p:cNvPr>
          <p:cNvGrpSpPr/>
          <p:nvPr/>
        </p:nvGrpSpPr>
        <p:grpSpPr>
          <a:xfrm>
            <a:off x="5512595" y="2452688"/>
            <a:ext cx="278606" cy="352425"/>
            <a:chOff x="5826125" y="2127251"/>
            <a:chExt cx="371475" cy="469900"/>
          </a:xfrm>
        </p:grpSpPr>
        <p:sp>
          <p:nvSpPr>
            <p:cNvPr id="70" name="Freeform 43"/>
            <p:cNvSpPr>
              <a:spLocks noEditPoints="1"/>
            </p:cNvSpPr>
            <p:nvPr/>
          </p:nvSpPr>
          <p:spPr bwMode="auto">
            <a:xfrm>
              <a:off x="5891213" y="2286001"/>
              <a:ext cx="66675" cy="65088"/>
            </a:xfrm>
            <a:custGeom>
              <a:avLst/>
              <a:gdLst>
                <a:gd name="T0" fmla="*/ 25 w 136"/>
                <a:gd name="T1" fmla="*/ 25 h 136"/>
                <a:gd name="T2" fmla="*/ 25 w 136"/>
                <a:gd name="T3" fmla="*/ 25 h 136"/>
                <a:gd name="T4" fmla="*/ 111 w 136"/>
                <a:gd name="T5" fmla="*/ 25 h 136"/>
                <a:gd name="T6" fmla="*/ 111 w 136"/>
                <a:gd name="T7" fmla="*/ 111 h 136"/>
                <a:gd name="T8" fmla="*/ 25 w 136"/>
                <a:gd name="T9" fmla="*/ 111 h 136"/>
                <a:gd name="T10" fmla="*/ 25 w 136"/>
                <a:gd name="T11" fmla="*/ 25 h 136"/>
                <a:gd name="T12" fmla="*/ 124 w 136"/>
                <a:gd name="T13" fmla="*/ 0 h 136"/>
                <a:gd name="T14" fmla="*/ 124 w 136"/>
                <a:gd name="T15" fmla="*/ 0 h 136"/>
                <a:gd name="T16" fmla="*/ 13 w 136"/>
                <a:gd name="T17" fmla="*/ 0 h 136"/>
                <a:gd name="T18" fmla="*/ 0 w 136"/>
                <a:gd name="T19" fmla="*/ 13 h 136"/>
                <a:gd name="T20" fmla="*/ 0 w 136"/>
                <a:gd name="T21" fmla="*/ 124 h 136"/>
                <a:gd name="T22" fmla="*/ 13 w 136"/>
                <a:gd name="T23" fmla="*/ 136 h 136"/>
                <a:gd name="T24" fmla="*/ 124 w 136"/>
                <a:gd name="T25" fmla="*/ 136 h 136"/>
                <a:gd name="T26" fmla="*/ 136 w 136"/>
                <a:gd name="T27" fmla="*/ 124 h 136"/>
                <a:gd name="T28" fmla="*/ 136 w 136"/>
                <a:gd name="T29" fmla="*/ 13 h 136"/>
                <a:gd name="T30" fmla="*/ 124 w 136"/>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25" y="25"/>
                  </a:moveTo>
                  <a:lnTo>
                    <a:pt x="25" y="25"/>
                  </a:lnTo>
                  <a:lnTo>
                    <a:pt x="111" y="25"/>
                  </a:lnTo>
                  <a:lnTo>
                    <a:pt x="111" y="111"/>
                  </a:lnTo>
                  <a:lnTo>
                    <a:pt x="25" y="111"/>
                  </a:lnTo>
                  <a:lnTo>
                    <a:pt x="25" y="25"/>
                  </a:lnTo>
                  <a:close/>
                  <a:moveTo>
                    <a:pt x="124" y="0"/>
                  </a:moveTo>
                  <a:lnTo>
                    <a:pt x="124" y="0"/>
                  </a:lnTo>
                  <a:lnTo>
                    <a:pt x="13" y="0"/>
                  </a:lnTo>
                  <a:cubicBezTo>
                    <a:pt x="6" y="0"/>
                    <a:pt x="0" y="6"/>
                    <a:pt x="0" y="13"/>
                  </a:cubicBezTo>
                  <a:lnTo>
                    <a:pt x="0" y="124"/>
                  </a:lnTo>
                  <a:cubicBezTo>
                    <a:pt x="0" y="131"/>
                    <a:pt x="6" y="136"/>
                    <a:pt x="13" y="136"/>
                  </a:cubicBezTo>
                  <a:lnTo>
                    <a:pt x="124" y="136"/>
                  </a:lnTo>
                  <a:cubicBezTo>
                    <a:pt x="131" y="136"/>
                    <a:pt x="136" y="131"/>
                    <a:pt x="136" y="124"/>
                  </a:cubicBezTo>
                  <a:lnTo>
                    <a:pt x="136" y="13"/>
                  </a:lnTo>
                  <a:cubicBezTo>
                    <a:pt x="136" y="6"/>
                    <a:pt x="131" y="0"/>
                    <a:pt x="124"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1" name="Freeform 44"/>
            <p:cNvSpPr>
              <a:spLocks noEditPoints="1"/>
            </p:cNvSpPr>
            <p:nvPr/>
          </p:nvSpPr>
          <p:spPr bwMode="auto">
            <a:xfrm>
              <a:off x="5891213" y="2373313"/>
              <a:ext cx="66675" cy="65088"/>
            </a:xfrm>
            <a:custGeom>
              <a:avLst/>
              <a:gdLst>
                <a:gd name="T0" fmla="*/ 25 w 136"/>
                <a:gd name="T1" fmla="*/ 25 h 136"/>
                <a:gd name="T2" fmla="*/ 25 w 136"/>
                <a:gd name="T3" fmla="*/ 25 h 136"/>
                <a:gd name="T4" fmla="*/ 111 w 136"/>
                <a:gd name="T5" fmla="*/ 25 h 136"/>
                <a:gd name="T6" fmla="*/ 111 w 136"/>
                <a:gd name="T7" fmla="*/ 112 h 136"/>
                <a:gd name="T8" fmla="*/ 25 w 136"/>
                <a:gd name="T9" fmla="*/ 112 h 136"/>
                <a:gd name="T10" fmla="*/ 25 w 136"/>
                <a:gd name="T11" fmla="*/ 25 h 136"/>
                <a:gd name="T12" fmla="*/ 124 w 136"/>
                <a:gd name="T13" fmla="*/ 0 h 136"/>
                <a:gd name="T14" fmla="*/ 124 w 136"/>
                <a:gd name="T15" fmla="*/ 0 h 136"/>
                <a:gd name="T16" fmla="*/ 13 w 136"/>
                <a:gd name="T17" fmla="*/ 0 h 136"/>
                <a:gd name="T18" fmla="*/ 0 w 136"/>
                <a:gd name="T19" fmla="*/ 13 h 136"/>
                <a:gd name="T20" fmla="*/ 0 w 136"/>
                <a:gd name="T21" fmla="*/ 124 h 136"/>
                <a:gd name="T22" fmla="*/ 13 w 136"/>
                <a:gd name="T23" fmla="*/ 136 h 136"/>
                <a:gd name="T24" fmla="*/ 124 w 136"/>
                <a:gd name="T25" fmla="*/ 136 h 136"/>
                <a:gd name="T26" fmla="*/ 136 w 136"/>
                <a:gd name="T27" fmla="*/ 124 h 136"/>
                <a:gd name="T28" fmla="*/ 136 w 136"/>
                <a:gd name="T29" fmla="*/ 13 h 136"/>
                <a:gd name="T30" fmla="*/ 124 w 136"/>
                <a:gd name="T3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25" y="25"/>
                  </a:moveTo>
                  <a:lnTo>
                    <a:pt x="25" y="25"/>
                  </a:lnTo>
                  <a:lnTo>
                    <a:pt x="111" y="25"/>
                  </a:lnTo>
                  <a:lnTo>
                    <a:pt x="111" y="112"/>
                  </a:lnTo>
                  <a:lnTo>
                    <a:pt x="25" y="112"/>
                  </a:lnTo>
                  <a:lnTo>
                    <a:pt x="25" y="25"/>
                  </a:lnTo>
                  <a:close/>
                  <a:moveTo>
                    <a:pt x="124" y="0"/>
                  </a:moveTo>
                  <a:lnTo>
                    <a:pt x="124" y="0"/>
                  </a:lnTo>
                  <a:lnTo>
                    <a:pt x="13" y="0"/>
                  </a:lnTo>
                  <a:cubicBezTo>
                    <a:pt x="6" y="0"/>
                    <a:pt x="0" y="6"/>
                    <a:pt x="0" y="13"/>
                  </a:cubicBezTo>
                  <a:lnTo>
                    <a:pt x="0" y="124"/>
                  </a:lnTo>
                  <a:cubicBezTo>
                    <a:pt x="0" y="131"/>
                    <a:pt x="6" y="136"/>
                    <a:pt x="13" y="136"/>
                  </a:cubicBezTo>
                  <a:lnTo>
                    <a:pt x="124" y="136"/>
                  </a:lnTo>
                  <a:cubicBezTo>
                    <a:pt x="131" y="136"/>
                    <a:pt x="136" y="131"/>
                    <a:pt x="136" y="124"/>
                  </a:cubicBezTo>
                  <a:lnTo>
                    <a:pt x="136" y="13"/>
                  </a:lnTo>
                  <a:cubicBezTo>
                    <a:pt x="136" y="6"/>
                    <a:pt x="131" y="0"/>
                    <a:pt x="124"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2" name="Freeform 45"/>
            <p:cNvSpPr>
              <a:spLocks/>
            </p:cNvSpPr>
            <p:nvPr/>
          </p:nvSpPr>
          <p:spPr bwMode="auto">
            <a:xfrm>
              <a:off x="5981700" y="2209801"/>
              <a:ext cx="150813" cy="11113"/>
            </a:xfrm>
            <a:custGeom>
              <a:avLst/>
              <a:gdLst>
                <a:gd name="T0" fmla="*/ 297 w 309"/>
                <a:gd name="T1" fmla="*/ 0 h 24"/>
                <a:gd name="T2" fmla="*/ 297 w 309"/>
                <a:gd name="T3" fmla="*/ 0 h 24"/>
                <a:gd name="T4" fmla="*/ 13 w 309"/>
                <a:gd name="T5" fmla="*/ 0 h 24"/>
                <a:gd name="T6" fmla="*/ 0 w 309"/>
                <a:gd name="T7" fmla="*/ 12 h 24"/>
                <a:gd name="T8" fmla="*/ 13 w 309"/>
                <a:gd name="T9" fmla="*/ 24 h 24"/>
                <a:gd name="T10" fmla="*/ 297 w 309"/>
                <a:gd name="T11" fmla="*/ 24 h 24"/>
                <a:gd name="T12" fmla="*/ 309 w 309"/>
                <a:gd name="T13" fmla="*/ 12 h 24"/>
                <a:gd name="T14" fmla="*/ 297 w 30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4">
                  <a:moveTo>
                    <a:pt x="297" y="0"/>
                  </a:moveTo>
                  <a:lnTo>
                    <a:pt x="297" y="0"/>
                  </a:lnTo>
                  <a:lnTo>
                    <a:pt x="13" y="0"/>
                  </a:lnTo>
                  <a:cubicBezTo>
                    <a:pt x="6" y="0"/>
                    <a:pt x="0" y="5"/>
                    <a:pt x="0" y="12"/>
                  </a:cubicBezTo>
                  <a:cubicBezTo>
                    <a:pt x="0" y="19"/>
                    <a:pt x="6" y="24"/>
                    <a:pt x="13" y="24"/>
                  </a:cubicBezTo>
                  <a:lnTo>
                    <a:pt x="297" y="24"/>
                  </a:lnTo>
                  <a:cubicBezTo>
                    <a:pt x="304" y="24"/>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3" name="Freeform 46"/>
            <p:cNvSpPr>
              <a:spLocks/>
            </p:cNvSpPr>
            <p:nvPr/>
          </p:nvSpPr>
          <p:spPr bwMode="auto">
            <a:xfrm>
              <a:off x="5981700" y="2233613"/>
              <a:ext cx="96838" cy="11113"/>
            </a:xfrm>
            <a:custGeom>
              <a:avLst/>
              <a:gdLst>
                <a:gd name="T0" fmla="*/ 186 w 198"/>
                <a:gd name="T1" fmla="*/ 0 h 25"/>
                <a:gd name="T2" fmla="*/ 186 w 198"/>
                <a:gd name="T3" fmla="*/ 0 h 25"/>
                <a:gd name="T4" fmla="*/ 13 w 198"/>
                <a:gd name="T5" fmla="*/ 0 h 25"/>
                <a:gd name="T6" fmla="*/ 0 w 198"/>
                <a:gd name="T7" fmla="*/ 13 h 25"/>
                <a:gd name="T8" fmla="*/ 13 w 198"/>
                <a:gd name="T9" fmla="*/ 25 h 25"/>
                <a:gd name="T10" fmla="*/ 186 w 198"/>
                <a:gd name="T11" fmla="*/ 25 h 25"/>
                <a:gd name="T12" fmla="*/ 198 w 198"/>
                <a:gd name="T13" fmla="*/ 13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3"/>
                  </a:cubicBezTo>
                  <a:cubicBezTo>
                    <a:pt x="0" y="19"/>
                    <a:pt x="6" y="25"/>
                    <a:pt x="13" y="25"/>
                  </a:cubicBezTo>
                  <a:lnTo>
                    <a:pt x="186" y="25"/>
                  </a:lnTo>
                  <a:cubicBezTo>
                    <a:pt x="192" y="25"/>
                    <a:pt x="198" y="19"/>
                    <a:pt x="198" y="13"/>
                  </a:cubicBezTo>
                  <a:cubicBezTo>
                    <a:pt x="198" y="6"/>
                    <a:pt x="192" y="0"/>
                    <a:pt x="186"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4" name="Freeform 47"/>
            <p:cNvSpPr>
              <a:spLocks/>
            </p:cNvSpPr>
            <p:nvPr/>
          </p:nvSpPr>
          <p:spPr bwMode="auto">
            <a:xfrm>
              <a:off x="5981700" y="2297113"/>
              <a:ext cx="150813" cy="12700"/>
            </a:xfrm>
            <a:custGeom>
              <a:avLst/>
              <a:gdLst>
                <a:gd name="T0" fmla="*/ 297 w 309"/>
                <a:gd name="T1" fmla="*/ 0 h 25"/>
                <a:gd name="T2" fmla="*/ 297 w 309"/>
                <a:gd name="T3" fmla="*/ 0 h 25"/>
                <a:gd name="T4" fmla="*/ 13 w 309"/>
                <a:gd name="T5" fmla="*/ 0 h 25"/>
                <a:gd name="T6" fmla="*/ 0 w 309"/>
                <a:gd name="T7" fmla="*/ 12 h 25"/>
                <a:gd name="T8" fmla="*/ 13 w 309"/>
                <a:gd name="T9" fmla="*/ 25 h 25"/>
                <a:gd name="T10" fmla="*/ 297 w 309"/>
                <a:gd name="T11" fmla="*/ 25 h 25"/>
                <a:gd name="T12" fmla="*/ 309 w 309"/>
                <a:gd name="T13" fmla="*/ 12 h 25"/>
                <a:gd name="T14" fmla="*/ 297 w 30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5">
                  <a:moveTo>
                    <a:pt x="297" y="0"/>
                  </a:moveTo>
                  <a:lnTo>
                    <a:pt x="297" y="0"/>
                  </a:lnTo>
                  <a:lnTo>
                    <a:pt x="13" y="0"/>
                  </a:lnTo>
                  <a:cubicBezTo>
                    <a:pt x="6" y="0"/>
                    <a:pt x="0" y="5"/>
                    <a:pt x="0" y="12"/>
                  </a:cubicBezTo>
                  <a:cubicBezTo>
                    <a:pt x="0" y="19"/>
                    <a:pt x="6" y="25"/>
                    <a:pt x="13" y="25"/>
                  </a:cubicBezTo>
                  <a:lnTo>
                    <a:pt x="297" y="25"/>
                  </a:lnTo>
                  <a:cubicBezTo>
                    <a:pt x="304" y="25"/>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5" name="Freeform 48"/>
            <p:cNvSpPr>
              <a:spLocks/>
            </p:cNvSpPr>
            <p:nvPr/>
          </p:nvSpPr>
          <p:spPr bwMode="auto">
            <a:xfrm>
              <a:off x="5981700" y="2320926"/>
              <a:ext cx="96838" cy="11113"/>
            </a:xfrm>
            <a:custGeom>
              <a:avLst/>
              <a:gdLst>
                <a:gd name="T0" fmla="*/ 186 w 198"/>
                <a:gd name="T1" fmla="*/ 0 h 25"/>
                <a:gd name="T2" fmla="*/ 186 w 198"/>
                <a:gd name="T3" fmla="*/ 0 h 25"/>
                <a:gd name="T4" fmla="*/ 13 w 198"/>
                <a:gd name="T5" fmla="*/ 0 h 25"/>
                <a:gd name="T6" fmla="*/ 0 w 198"/>
                <a:gd name="T7" fmla="*/ 13 h 25"/>
                <a:gd name="T8" fmla="*/ 13 w 198"/>
                <a:gd name="T9" fmla="*/ 25 h 25"/>
                <a:gd name="T10" fmla="*/ 186 w 198"/>
                <a:gd name="T11" fmla="*/ 25 h 25"/>
                <a:gd name="T12" fmla="*/ 198 w 198"/>
                <a:gd name="T13" fmla="*/ 13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3"/>
                  </a:cubicBezTo>
                  <a:cubicBezTo>
                    <a:pt x="0" y="20"/>
                    <a:pt x="6" y="25"/>
                    <a:pt x="13" y="25"/>
                  </a:cubicBezTo>
                  <a:lnTo>
                    <a:pt x="186" y="25"/>
                  </a:lnTo>
                  <a:cubicBezTo>
                    <a:pt x="192" y="25"/>
                    <a:pt x="198" y="20"/>
                    <a:pt x="198" y="13"/>
                  </a:cubicBezTo>
                  <a:cubicBezTo>
                    <a:pt x="198" y="6"/>
                    <a:pt x="192" y="0"/>
                    <a:pt x="186"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6" name="Freeform 49"/>
            <p:cNvSpPr>
              <a:spLocks/>
            </p:cNvSpPr>
            <p:nvPr/>
          </p:nvSpPr>
          <p:spPr bwMode="auto">
            <a:xfrm>
              <a:off x="5981700" y="2390776"/>
              <a:ext cx="150813" cy="12700"/>
            </a:xfrm>
            <a:custGeom>
              <a:avLst/>
              <a:gdLst>
                <a:gd name="T0" fmla="*/ 297 w 309"/>
                <a:gd name="T1" fmla="*/ 0 h 25"/>
                <a:gd name="T2" fmla="*/ 297 w 309"/>
                <a:gd name="T3" fmla="*/ 0 h 25"/>
                <a:gd name="T4" fmla="*/ 13 w 309"/>
                <a:gd name="T5" fmla="*/ 0 h 25"/>
                <a:gd name="T6" fmla="*/ 0 w 309"/>
                <a:gd name="T7" fmla="*/ 13 h 25"/>
                <a:gd name="T8" fmla="*/ 13 w 309"/>
                <a:gd name="T9" fmla="*/ 25 h 25"/>
                <a:gd name="T10" fmla="*/ 297 w 309"/>
                <a:gd name="T11" fmla="*/ 25 h 25"/>
                <a:gd name="T12" fmla="*/ 309 w 309"/>
                <a:gd name="T13" fmla="*/ 13 h 25"/>
                <a:gd name="T14" fmla="*/ 297 w 309"/>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5">
                  <a:moveTo>
                    <a:pt x="297" y="0"/>
                  </a:moveTo>
                  <a:lnTo>
                    <a:pt x="297" y="0"/>
                  </a:lnTo>
                  <a:lnTo>
                    <a:pt x="13" y="0"/>
                  </a:lnTo>
                  <a:cubicBezTo>
                    <a:pt x="6" y="0"/>
                    <a:pt x="0" y="6"/>
                    <a:pt x="0" y="13"/>
                  </a:cubicBezTo>
                  <a:cubicBezTo>
                    <a:pt x="0" y="20"/>
                    <a:pt x="6" y="25"/>
                    <a:pt x="13" y="25"/>
                  </a:cubicBezTo>
                  <a:lnTo>
                    <a:pt x="297" y="25"/>
                  </a:lnTo>
                  <a:cubicBezTo>
                    <a:pt x="304" y="25"/>
                    <a:pt x="309" y="20"/>
                    <a:pt x="309" y="13"/>
                  </a:cubicBezTo>
                  <a:cubicBezTo>
                    <a:pt x="309" y="6"/>
                    <a:pt x="304" y="0"/>
                    <a:pt x="297"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7" name="Freeform 50"/>
            <p:cNvSpPr>
              <a:spLocks/>
            </p:cNvSpPr>
            <p:nvPr/>
          </p:nvSpPr>
          <p:spPr bwMode="auto">
            <a:xfrm>
              <a:off x="5981700" y="2414588"/>
              <a:ext cx="96838" cy="12700"/>
            </a:xfrm>
            <a:custGeom>
              <a:avLst/>
              <a:gdLst>
                <a:gd name="T0" fmla="*/ 186 w 198"/>
                <a:gd name="T1" fmla="*/ 0 h 25"/>
                <a:gd name="T2" fmla="*/ 186 w 198"/>
                <a:gd name="T3" fmla="*/ 0 h 25"/>
                <a:gd name="T4" fmla="*/ 13 w 198"/>
                <a:gd name="T5" fmla="*/ 0 h 25"/>
                <a:gd name="T6" fmla="*/ 0 w 198"/>
                <a:gd name="T7" fmla="*/ 12 h 25"/>
                <a:gd name="T8" fmla="*/ 13 w 198"/>
                <a:gd name="T9" fmla="*/ 25 h 25"/>
                <a:gd name="T10" fmla="*/ 186 w 198"/>
                <a:gd name="T11" fmla="*/ 25 h 25"/>
                <a:gd name="T12" fmla="*/ 198 w 198"/>
                <a:gd name="T13" fmla="*/ 12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5"/>
                    <a:pt x="0" y="12"/>
                  </a:cubicBezTo>
                  <a:cubicBezTo>
                    <a:pt x="0" y="19"/>
                    <a:pt x="6" y="25"/>
                    <a:pt x="13" y="25"/>
                  </a:cubicBezTo>
                  <a:lnTo>
                    <a:pt x="186" y="25"/>
                  </a:lnTo>
                  <a:cubicBezTo>
                    <a:pt x="192" y="25"/>
                    <a:pt x="198" y="19"/>
                    <a:pt x="198" y="12"/>
                  </a:cubicBezTo>
                  <a:cubicBezTo>
                    <a:pt x="198" y="5"/>
                    <a:pt x="192" y="0"/>
                    <a:pt x="186"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8" name="Freeform 51"/>
            <p:cNvSpPr>
              <a:spLocks/>
            </p:cNvSpPr>
            <p:nvPr/>
          </p:nvSpPr>
          <p:spPr bwMode="auto">
            <a:xfrm>
              <a:off x="5981700" y="2479676"/>
              <a:ext cx="150813" cy="11113"/>
            </a:xfrm>
            <a:custGeom>
              <a:avLst/>
              <a:gdLst>
                <a:gd name="T0" fmla="*/ 297 w 309"/>
                <a:gd name="T1" fmla="*/ 0 h 24"/>
                <a:gd name="T2" fmla="*/ 297 w 309"/>
                <a:gd name="T3" fmla="*/ 0 h 24"/>
                <a:gd name="T4" fmla="*/ 13 w 309"/>
                <a:gd name="T5" fmla="*/ 0 h 24"/>
                <a:gd name="T6" fmla="*/ 0 w 309"/>
                <a:gd name="T7" fmla="*/ 12 h 24"/>
                <a:gd name="T8" fmla="*/ 13 w 309"/>
                <a:gd name="T9" fmla="*/ 24 h 24"/>
                <a:gd name="T10" fmla="*/ 297 w 309"/>
                <a:gd name="T11" fmla="*/ 24 h 24"/>
                <a:gd name="T12" fmla="*/ 309 w 309"/>
                <a:gd name="T13" fmla="*/ 12 h 24"/>
                <a:gd name="T14" fmla="*/ 297 w 309"/>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4">
                  <a:moveTo>
                    <a:pt x="297" y="0"/>
                  </a:moveTo>
                  <a:lnTo>
                    <a:pt x="297" y="0"/>
                  </a:lnTo>
                  <a:lnTo>
                    <a:pt x="13" y="0"/>
                  </a:lnTo>
                  <a:cubicBezTo>
                    <a:pt x="6" y="0"/>
                    <a:pt x="0" y="5"/>
                    <a:pt x="0" y="12"/>
                  </a:cubicBezTo>
                  <a:cubicBezTo>
                    <a:pt x="0" y="19"/>
                    <a:pt x="6" y="24"/>
                    <a:pt x="13" y="24"/>
                  </a:cubicBezTo>
                  <a:lnTo>
                    <a:pt x="297" y="24"/>
                  </a:lnTo>
                  <a:cubicBezTo>
                    <a:pt x="304" y="24"/>
                    <a:pt x="309" y="19"/>
                    <a:pt x="309" y="12"/>
                  </a:cubicBezTo>
                  <a:cubicBezTo>
                    <a:pt x="309" y="5"/>
                    <a:pt x="304" y="0"/>
                    <a:pt x="297"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79" name="Freeform 52"/>
            <p:cNvSpPr>
              <a:spLocks/>
            </p:cNvSpPr>
            <p:nvPr/>
          </p:nvSpPr>
          <p:spPr bwMode="auto">
            <a:xfrm>
              <a:off x="5981700" y="2503488"/>
              <a:ext cx="96838" cy="11113"/>
            </a:xfrm>
            <a:custGeom>
              <a:avLst/>
              <a:gdLst>
                <a:gd name="T0" fmla="*/ 186 w 198"/>
                <a:gd name="T1" fmla="*/ 0 h 25"/>
                <a:gd name="T2" fmla="*/ 186 w 198"/>
                <a:gd name="T3" fmla="*/ 0 h 25"/>
                <a:gd name="T4" fmla="*/ 13 w 198"/>
                <a:gd name="T5" fmla="*/ 0 h 25"/>
                <a:gd name="T6" fmla="*/ 0 w 198"/>
                <a:gd name="T7" fmla="*/ 12 h 25"/>
                <a:gd name="T8" fmla="*/ 13 w 198"/>
                <a:gd name="T9" fmla="*/ 25 h 25"/>
                <a:gd name="T10" fmla="*/ 186 w 198"/>
                <a:gd name="T11" fmla="*/ 25 h 25"/>
                <a:gd name="T12" fmla="*/ 198 w 198"/>
                <a:gd name="T13" fmla="*/ 12 h 25"/>
                <a:gd name="T14" fmla="*/ 186 w 198"/>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
                  <a:moveTo>
                    <a:pt x="186" y="0"/>
                  </a:moveTo>
                  <a:lnTo>
                    <a:pt x="186" y="0"/>
                  </a:lnTo>
                  <a:lnTo>
                    <a:pt x="13" y="0"/>
                  </a:lnTo>
                  <a:cubicBezTo>
                    <a:pt x="6" y="0"/>
                    <a:pt x="0" y="6"/>
                    <a:pt x="0" y="12"/>
                  </a:cubicBezTo>
                  <a:cubicBezTo>
                    <a:pt x="0" y="19"/>
                    <a:pt x="6" y="25"/>
                    <a:pt x="13" y="25"/>
                  </a:cubicBezTo>
                  <a:lnTo>
                    <a:pt x="186" y="25"/>
                  </a:lnTo>
                  <a:cubicBezTo>
                    <a:pt x="192" y="25"/>
                    <a:pt x="198" y="19"/>
                    <a:pt x="198" y="12"/>
                  </a:cubicBezTo>
                  <a:cubicBezTo>
                    <a:pt x="198" y="6"/>
                    <a:pt x="192" y="0"/>
                    <a:pt x="186"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80" name="Freeform 53"/>
            <p:cNvSpPr>
              <a:spLocks noEditPoints="1"/>
            </p:cNvSpPr>
            <p:nvPr/>
          </p:nvSpPr>
          <p:spPr bwMode="auto">
            <a:xfrm>
              <a:off x="5826125" y="2127251"/>
              <a:ext cx="371475" cy="469900"/>
            </a:xfrm>
            <a:custGeom>
              <a:avLst/>
              <a:gdLst>
                <a:gd name="T0" fmla="*/ 24 w 765"/>
                <a:gd name="T1" fmla="*/ 69 h 988"/>
                <a:gd name="T2" fmla="*/ 24 w 765"/>
                <a:gd name="T3" fmla="*/ 69 h 988"/>
                <a:gd name="T4" fmla="*/ 68 w 765"/>
                <a:gd name="T5" fmla="*/ 25 h 988"/>
                <a:gd name="T6" fmla="*/ 696 w 765"/>
                <a:gd name="T7" fmla="*/ 25 h 988"/>
                <a:gd name="T8" fmla="*/ 740 w 765"/>
                <a:gd name="T9" fmla="*/ 69 h 988"/>
                <a:gd name="T10" fmla="*/ 740 w 765"/>
                <a:gd name="T11" fmla="*/ 919 h 988"/>
                <a:gd name="T12" fmla="*/ 696 w 765"/>
                <a:gd name="T13" fmla="*/ 963 h 988"/>
                <a:gd name="T14" fmla="*/ 68 w 765"/>
                <a:gd name="T15" fmla="*/ 963 h 988"/>
                <a:gd name="T16" fmla="*/ 24 w 765"/>
                <a:gd name="T17" fmla="*/ 919 h 988"/>
                <a:gd name="T18" fmla="*/ 24 w 765"/>
                <a:gd name="T19" fmla="*/ 69 h 988"/>
                <a:gd name="T20" fmla="*/ 24 w 765"/>
                <a:gd name="T21" fmla="*/ 69 h 988"/>
                <a:gd name="T22" fmla="*/ 0 w 765"/>
                <a:gd name="T23" fmla="*/ 919 h 988"/>
                <a:gd name="T24" fmla="*/ 0 w 765"/>
                <a:gd name="T25" fmla="*/ 919 h 988"/>
                <a:gd name="T26" fmla="*/ 68 w 765"/>
                <a:gd name="T27" fmla="*/ 988 h 988"/>
                <a:gd name="T28" fmla="*/ 696 w 765"/>
                <a:gd name="T29" fmla="*/ 988 h 988"/>
                <a:gd name="T30" fmla="*/ 765 w 765"/>
                <a:gd name="T31" fmla="*/ 919 h 988"/>
                <a:gd name="T32" fmla="*/ 765 w 765"/>
                <a:gd name="T33" fmla="*/ 69 h 988"/>
                <a:gd name="T34" fmla="*/ 696 w 765"/>
                <a:gd name="T35" fmla="*/ 0 h 988"/>
                <a:gd name="T36" fmla="*/ 68 w 765"/>
                <a:gd name="T37" fmla="*/ 0 h 988"/>
                <a:gd name="T38" fmla="*/ 0 w 765"/>
                <a:gd name="T39" fmla="*/ 69 h 988"/>
                <a:gd name="T40" fmla="*/ 0 w 765"/>
                <a:gd name="T41" fmla="*/ 919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5" h="988">
                  <a:moveTo>
                    <a:pt x="24" y="69"/>
                  </a:moveTo>
                  <a:lnTo>
                    <a:pt x="24" y="69"/>
                  </a:lnTo>
                  <a:cubicBezTo>
                    <a:pt x="24" y="45"/>
                    <a:pt x="44" y="25"/>
                    <a:pt x="68" y="25"/>
                  </a:cubicBezTo>
                  <a:lnTo>
                    <a:pt x="696" y="25"/>
                  </a:lnTo>
                  <a:cubicBezTo>
                    <a:pt x="720" y="25"/>
                    <a:pt x="740" y="45"/>
                    <a:pt x="740" y="69"/>
                  </a:cubicBezTo>
                  <a:lnTo>
                    <a:pt x="740" y="919"/>
                  </a:lnTo>
                  <a:cubicBezTo>
                    <a:pt x="740" y="943"/>
                    <a:pt x="720" y="963"/>
                    <a:pt x="696" y="963"/>
                  </a:cubicBezTo>
                  <a:lnTo>
                    <a:pt x="68" y="963"/>
                  </a:lnTo>
                  <a:cubicBezTo>
                    <a:pt x="44" y="963"/>
                    <a:pt x="24" y="943"/>
                    <a:pt x="24" y="919"/>
                  </a:cubicBezTo>
                  <a:lnTo>
                    <a:pt x="24" y="69"/>
                  </a:lnTo>
                  <a:lnTo>
                    <a:pt x="24" y="69"/>
                  </a:lnTo>
                  <a:close/>
                  <a:moveTo>
                    <a:pt x="0" y="919"/>
                  </a:moveTo>
                  <a:lnTo>
                    <a:pt x="0" y="919"/>
                  </a:lnTo>
                  <a:cubicBezTo>
                    <a:pt x="0" y="956"/>
                    <a:pt x="31" y="987"/>
                    <a:pt x="68" y="988"/>
                  </a:cubicBezTo>
                  <a:lnTo>
                    <a:pt x="696" y="988"/>
                  </a:lnTo>
                  <a:cubicBezTo>
                    <a:pt x="734" y="987"/>
                    <a:pt x="765" y="957"/>
                    <a:pt x="765" y="919"/>
                  </a:cubicBezTo>
                  <a:lnTo>
                    <a:pt x="765" y="69"/>
                  </a:lnTo>
                  <a:cubicBezTo>
                    <a:pt x="765" y="31"/>
                    <a:pt x="734" y="0"/>
                    <a:pt x="696" y="0"/>
                  </a:cubicBezTo>
                  <a:lnTo>
                    <a:pt x="68" y="0"/>
                  </a:lnTo>
                  <a:cubicBezTo>
                    <a:pt x="30" y="0"/>
                    <a:pt x="0" y="31"/>
                    <a:pt x="0" y="69"/>
                  </a:cubicBezTo>
                  <a:lnTo>
                    <a:pt x="0" y="919"/>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81" name="Freeform 54"/>
            <p:cNvSpPr>
              <a:spLocks noEditPoints="1"/>
            </p:cNvSpPr>
            <p:nvPr/>
          </p:nvSpPr>
          <p:spPr bwMode="auto">
            <a:xfrm>
              <a:off x="5891213" y="2197101"/>
              <a:ext cx="66675" cy="65088"/>
            </a:xfrm>
            <a:custGeom>
              <a:avLst/>
              <a:gdLst>
                <a:gd name="T0" fmla="*/ 111 w 136"/>
                <a:gd name="T1" fmla="*/ 111 h 136"/>
                <a:gd name="T2" fmla="*/ 111 w 136"/>
                <a:gd name="T3" fmla="*/ 111 h 136"/>
                <a:gd name="T4" fmla="*/ 69 w 136"/>
                <a:gd name="T5" fmla="*/ 111 h 136"/>
                <a:gd name="T6" fmla="*/ 101 w 136"/>
                <a:gd name="T7" fmla="*/ 49 h 136"/>
                <a:gd name="T8" fmla="*/ 97 w 136"/>
                <a:gd name="T9" fmla="*/ 32 h 136"/>
                <a:gd name="T10" fmla="*/ 80 w 136"/>
                <a:gd name="T11" fmla="*/ 36 h 136"/>
                <a:gd name="T12" fmla="*/ 80 w 136"/>
                <a:gd name="T13" fmla="*/ 37 h 136"/>
                <a:gd name="T14" fmla="*/ 56 w 136"/>
                <a:gd name="T15" fmla="*/ 82 h 136"/>
                <a:gd name="T16" fmla="*/ 45 w 136"/>
                <a:gd name="T17" fmla="*/ 66 h 136"/>
                <a:gd name="T18" fmla="*/ 28 w 136"/>
                <a:gd name="T19" fmla="*/ 64 h 136"/>
                <a:gd name="T20" fmla="*/ 25 w 136"/>
                <a:gd name="T21" fmla="*/ 67 h 136"/>
                <a:gd name="T22" fmla="*/ 25 w 136"/>
                <a:gd name="T23" fmla="*/ 25 h 136"/>
                <a:gd name="T24" fmla="*/ 111 w 136"/>
                <a:gd name="T25" fmla="*/ 25 h 136"/>
                <a:gd name="T26" fmla="*/ 111 w 136"/>
                <a:gd name="T27" fmla="*/ 111 h 136"/>
                <a:gd name="T28" fmla="*/ 111 w 136"/>
                <a:gd name="T29" fmla="*/ 111 h 136"/>
                <a:gd name="T30" fmla="*/ 25 w 136"/>
                <a:gd name="T31" fmla="*/ 81 h 136"/>
                <a:gd name="T32" fmla="*/ 25 w 136"/>
                <a:gd name="T33" fmla="*/ 81 h 136"/>
                <a:gd name="T34" fmla="*/ 25 w 136"/>
                <a:gd name="T35" fmla="*/ 81 h 136"/>
                <a:gd name="T36" fmla="*/ 48 w 136"/>
                <a:gd name="T37" fmla="*/ 111 h 136"/>
                <a:gd name="T38" fmla="*/ 25 w 136"/>
                <a:gd name="T39" fmla="*/ 111 h 136"/>
                <a:gd name="T40" fmla="*/ 25 w 136"/>
                <a:gd name="T41" fmla="*/ 81 h 136"/>
                <a:gd name="T42" fmla="*/ 25 w 136"/>
                <a:gd name="T43" fmla="*/ 81 h 136"/>
                <a:gd name="T44" fmla="*/ 124 w 136"/>
                <a:gd name="T45" fmla="*/ 0 h 136"/>
                <a:gd name="T46" fmla="*/ 124 w 136"/>
                <a:gd name="T47" fmla="*/ 0 h 136"/>
                <a:gd name="T48" fmla="*/ 13 w 136"/>
                <a:gd name="T49" fmla="*/ 0 h 136"/>
                <a:gd name="T50" fmla="*/ 0 w 136"/>
                <a:gd name="T51" fmla="*/ 12 h 136"/>
                <a:gd name="T52" fmla="*/ 0 w 136"/>
                <a:gd name="T53" fmla="*/ 124 h 136"/>
                <a:gd name="T54" fmla="*/ 13 w 136"/>
                <a:gd name="T55" fmla="*/ 136 h 136"/>
                <a:gd name="T56" fmla="*/ 124 w 136"/>
                <a:gd name="T57" fmla="*/ 136 h 136"/>
                <a:gd name="T58" fmla="*/ 136 w 136"/>
                <a:gd name="T59" fmla="*/ 124 h 136"/>
                <a:gd name="T60" fmla="*/ 136 w 136"/>
                <a:gd name="T61" fmla="*/ 12 h 136"/>
                <a:gd name="T62" fmla="*/ 124 w 136"/>
                <a:gd name="T6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36">
                  <a:moveTo>
                    <a:pt x="111" y="111"/>
                  </a:moveTo>
                  <a:lnTo>
                    <a:pt x="111" y="111"/>
                  </a:lnTo>
                  <a:lnTo>
                    <a:pt x="69" y="111"/>
                  </a:lnTo>
                  <a:lnTo>
                    <a:pt x="101" y="49"/>
                  </a:lnTo>
                  <a:cubicBezTo>
                    <a:pt x="105" y="44"/>
                    <a:pt x="103" y="36"/>
                    <a:pt x="97" y="32"/>
                  </a:cubicBezTo>
                  <a:cubicBezTo>
                    <a:pt x="91" y="29"/>
                    <a:pt x="84" y="31"/>
                    <a:pt x="80" y="36"/>
                  </a:cubicBezTo>
                  <a:cubicBezTo>
                    <a:pt x="80" y="37"/>
                    <a:pt x="80" y="37"/>
                    <a:pt x="80" y="37"/>
                  </a:cubicBezTo>
                  <a:lnTo>
                    <a:pt x="56" y="82"/>
                  </a:lnTo>
                  <a:lnTo>
                    <a:pt x="45" y="66"/>
                  </a:lnTo>
                  <a:cubicBezTo>
                    <a:pt x="41" y="61"/>
                    <a:pt x="33" y="60"/>
                    <a:pt x="28" y="64"/>
                  </a:cubicBezTo>
                  <a:cubicBezTo>
                    <a:pt x="27" y="64"/>
                    <a:pt x="26" y="65"/>
                    <a:pt x="25" y="67"/>
                  </a:cubicBezTo>
                  <a:lnTo>
                    <a:pt x="25" y="25"/>
                  </a:lnTo>
                  <a:lnTo>
                    <a:pt x="111" y="25"/>
                  </a:lnTo>
                  <a:lnTo>
                    <a:pt x="111" y="111"/>
                  </a:lnTo>
                  <a:lnTo>
                    <a:pt x="111" y="111"/>
                  </a:lnTo>
                  <a:close/>
                  <a:moveTo>
                    <a:pt x="25" y="81"/>
                  </a:moveTo>
                  <a:lnTo>
                    <a:pt x="25" y="81"/>
                  </a:lnTo>
                  <a:lnTo>
                    <a:pt x="25" y="81"/>
                  </a:lnTo>
                  <a:lnTo>
                    <a:pt x="48" y="111"/>
                  </a:lnTo>
                  <a:lnTo>
                    <a:pt x="25" y="111"/>
                  </a:lnTo>
                  <a:lnTo>
                    <a:pt x="25" y="81"/>
                  </a:lnTo>
                  <a:lnTo>
                    <a:pt x="25" y="81"/>
                  </a:lnTo>
                  <a:close/>
                  <a:moveTo>
                    <a:pt x="124" y="0"/>
                  </a:moveTo>
                  <a:lnTo>
                    <a:pt x="124" y="0"/>
                  </a:lnTo>
                  <a:lnTo>
                    <a:pt x="13" y="0"/>
                  </a:lnTo>
                  <a:cubicBezTo>
                    <a:pt x="6" y="0"/>
                    <a:pt x="0" y="6"/>
                    <a:pt x="0" y="12"/>
                  </a:cubicBezTo>
                  <a:lnTo>
                    <a:pt x="0" y="124"/>
                  </a:lnTo>
                  <a:cubicBezTo>
                    <a:pt x="0" y="130"/>
                    <a:pt x="6" y="136"/>
                    <a:pt x="13" y="136"/>
                  </a:cubicBezTo>
                  <a:lnTo>
                    <a:pt x="124" y="136"/>
                  </a:lnTo>
                  <a:cubicBezTo>
                    <a:pt x="131" y="136"/>
                    <a:pt x="136" y="130"/>
                    <a:pt x="136" y="124"/>
                  </a:cubicBezTo>
                  <a:lnTo>
                    <a:pt x="136" y="12"/>
                  </a:lnTo>
                  <a:cubicBezTo>
                    <a:pt x="136" y="6"/>
                    <a:pt x="131" y="0"/>
                    <a:pt x="124"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82" name="Freeform 55"/>
            <p:cNvSpPr>
              <a:spLocks noEditPoints="1"/>
            </p:cNvSpPr>
            <p:nvPr/>
          </p:nvSpPr>
          <p:spPr bwMode="auto">
            <a:xfrm>
              <a:off x="5891213" y="2462213"/>
              <a:ext cx="66675" cy="63500"/>
            </a:xfrm>
            <a:custGeom>
              <a:avLst/>
              <a:gdLst>
                <a:gd name="T0" fmla="*/ 25 w 136"/>
                <a:gd name="T1" fmla="*/ 24 h 135"/>
                <a:gd name="T2" fmla="*/ 25 w 136"/>
                <a:gd name="T3" fmla="*/ 24 h 135"/>
                <a:gd name="T4" fmla="*/ 111 w 136"/>
                <a:gd name="T5" fmla="*/ 24 h 135"/>
                <a:gd name="T6" fmla="*/ 111 w 136"/>
                <a:gd name="T7" fmla="*/ 111 h 135"/>
                <a:gd name="T8" fmla="*/ 25 w 136"/>
                <a:gd name="T9" fmla="*/ 111 h 135"/>
                <a:gd name="T10" fmla="*/ 25 w 136"/>
                <a:gd name="T11" fmla="*/ 24 h 135"/>
                <a:gd name="T12" fmla="*/ 124 w 136"/>
                <a:gd name="T13" fmla="*/ 0 h 135"/>
                <a:gd name="T14" fmla="*/ 124 w 136"/>
                <a:gd name="T15" fmla="*/ 0 h 135"/>
                <a:gd name="T16" fmla="*/ 13 w 136"/>
                <a:gd name="T17" fmla="*/ 0 h 135"/>
                <a:gd name="T18" fmla="*/ 0 w 136"/>
                <a:gd name="T19" fmla="*/ 12 h 135"/>
                <a:gd name="T20" fmla="*/ 0 w 136"/>
                <a:gd name="T21" fmla="*/ 123 h 135"/>
                <a:gd name="T22" fmla="*/ 13 w 136"/>
                <a:gd name="T23" fmla="*/ 135 h 135"/>
                <a:gd name="T24" fmla="*/ 124 w 136"/>
                <a:gd name="T25" fmla="*/ 135 h 135"/>
                <a:gd name="T26" fmla="*/ 136 w 136"/>
                <a:gd name="T27" fmla="*/ 123 h 135"/>
                <a:gd name="T28" fmla="*/ 136 w 136"/>
                <a:gd name="T29" fmla="*/ 12 h 135"/>
                <a:gd name="T30" fmla="*/ 124 w 136"/>
                <a:gd name="T3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5">
                  <a:moveTo>
                    <a:pt x="25" y="24"/>
                  </a:moveTo>
                  <a:lnTo>
                    <a:pt x="25" y="24"/>
                  </a:lnTo>
                  <a:lnTo>
                    <a:pt x="111" y="24"/>
                  </a:lnTo>
                  <a:lnTo>
                    <a:pt x="111" y="111"/>
                  </a:lnTo>
                  <a:lnTo>
                    <a:pt x="25" y="111"/>
                  </a:lnTo>
                  <a:lnTo>
                    <a:pt x="25" y="24"/>
                  </a:lnTo>
                  <a:close/>
                  <a:moveTo>
                    <a:pt x="124" y="0"/>
                  </a:moveTo>
                  <a:lnTo>
                    <a:pt x="124" y="0"/>
                  </a:lnTo>
                  <a:lnTo>
                    <a:pt x="13" y="0"/>
                  </a:lnTo>
                  <a:cubicBezTo>
                    <a:pt x="6" y="0"/>
                    <a:pt x="0" y="5"/>
                    <a:pt x="0" y="12"/>
                  </a:cubicBezTo>
                  <a:lnTo>
                    <a:pt x="0" y="123"/>
                  </a:lnTo>
                  <a:cubicBezTo>
                    <a:pt x="0" y="130"/>
                    <a:pt x="6" y="135"/>
                    <a:pt x="13" y="135"/>
                  </a:cubicBezTo>
                  <a:lnTo>
                    <a:pt x="124" y="135"/>
                  </a:lnTo>
                  <a:cubicBezTo>
                    <a:pt x="131" y="135"/>
                    <a:pt x="136" y="130"/>
                    <a:pt x="136" y="123"/>
                  </a:cubicBezTo>
                  <a:lnTo>
                    <a:pt x="136" y="12"/>
                  </a:lnTo>
                  <a:cubicBezTo>
                    <a:pt x="136" y="5"/>
                    <a:pt x="131" y="0"/>
                    <a:pt x="124"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89" name="Group 88">
            <a:extLst>
              <a:ext uri="{FF2B5EF4-FFF2-40B4-BE49-F238E27FC236}">
                <a16:creationId xmlns:a16="http://schemas.microsoft.com/office/drawing/2014/main" id="{ADDDD69B-A056-1A44-9DD5-43C3246272F6}"/>
              </a:ext>
            </a:extLst>
          </p:cNvPr>
          <p:cNvGrpSpPr/>
          <p:nvPr/>
        </p:nvGrpSpPr>
        <p:grpSpPr>
          <a:xfrm>
            <a:off x="6378179" y="4088607"/>
            <a:ext cx="257175" cy="366713"/>
            <a:chOff x="6980238" y="4308476"/>
            <a:chExt cx="342900" cy="488950"/>
          </a:xfrm>
        </p:grpSpPr>
        <p:sp>
          <p:nvSpPr>
            <p:cNvPr id="85" name="Freeform 59"/>
            <p:cNvSpPr>
              <a:spLocks/>
            </p:cNvSpPr>
            <p:nvPr/>
          </p:nvSpPr>
          <p:spPr bwMode="auto">
            <a:xfrm>
              <a:off x="7181851" y="4533901"/>
              <a:ext cx="68263" cy="109538"/>
            </a:xfrm>
            <a:custGeom>
              <a:avLst/>
              <a:gdLst>
                <a:gd name="T0" fmla="*/ 31 w 143"/>
                <a:gd name="T1" fmla="*/ 207 h 224"/>
                <a:gd name="T2" fmla="*/ 31 w 143"/>
                <a:gd name="T3" fmla="*/ 207 h 224"/>
                <a:gd name="T4" fmla="*/ 11 w 143"/>
                <a:gd name="T5" fmla="*/ 205 h 224"/>
                <a:gd name="T6" fmla="*/ 1 w 143"/>
                <a:gd name="T7" fmla="*/ 211 h 224"/>
                <a:gd name="T8" fmla="*/ 8 w 143"/>
                <a:gd name="T9" fmla="*/ 221 h 224"/>
                <a:gd name="T10" fmla="*/ 31 w 143"/>
                <a:gd name="T11" fmla="*/ 224 h 224"/>
                <a:gd name="T12" fmla="*/ 143 w 143"/>
                <a:gd name="T13" fmla="*/ 112 h 224"/>
                <a:gd name="T14" fmla="*/ 31 w 143"/>
                <a:gd name="T15" fmla="*/ 0 h 224"/>
                <a:gd name="T16" fmla="*/ 8 w 143"/>
                <a:gd name="T17" fmla="*/ 3 h 224"/>
                <a:gd name="T18" fmla="*/ 1 w 143"/>
                <a:gd name="T19" fmla="*/ 13 h 224"/>
                <a:gd name="T20" fmla="*/ 11 w 143"/>
                <a:gd name="T21" fmla="*/ 19 h 224"/>
                <a:gd name="T22" fmla="*/ 31 w 143"/>
                <a:gd name="T23" fmla="*/ 17 h 224"/>
                <a:gd name="T24" fmla="*/ 126 w 143"/>
                <a:gd name="T25" fmla="*/ 112 h 224"/>
                <a:gd name="T26" fmla="*/ 31 w 143"/>
                <a:gd name="T27" fmla="*/ 20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224">
                  <a:moveTo>
                    <a:pt x="31" y="207"/>
                  </a:moveTo>
                  <a:lnTo>
                    <a:pt x="31" y="207"/>
                  </a:lnTo>
                  <a:cubicBezTo>
                    <a:pt x="25" y="207"/>
                    <a:pt x="18" y="206"/>
                    <a:pt x="11" y="205"/>
                  </a:cubicBezTo>
                  <a:cubicBezTo>
                    <a:pt x="7" y="204"/>
                    <a:pt x="2" y="207"/>
                    <a:pt x="1" y="211"/>
                  </a:cubicBezTo>
                  <a:cubicBezTo>
                    <a:pt x="0" y="215"/>
                    <a:pt x="3" y="220"/>
                    <a:pt x="8" y="221"/>
                  </a:cubicBezTo>
                  <a:cubicBezTo>
                    <a:pt x="15" y="223"/>
                    <a:pt x="23" y="224"/>
                    <a:pt x="31" y="224"/>
                  </a:cubicBezTo>
                  <a:cubicBezTo>
                    <a:pt x="92" y="224"/>
                    <a:pt x="143" y="174"/>
                    <a:pt x="143" y="112"/>
                  </a:cubicBezTo>
                  <a:cubicBezTo>
                    <a:pt x="143" y="50"/>
                    <a:pt x="93" y="0"/>
                    <a:pt x="31" y="0"/>
                  </a:cubicBezTo>
                  <a:cubicBezTo>
                    <a:pt x="23" y="0"/>
                    <a:pt x="15" y="1"/>
                    <a:pt x="8" y="3"/>
                  </a:cubicBezTo>
                  <a:cubicBezTo>
                    <a:pt x="3" y="4"/>
                    <a:pt x="0" y="8"/>
                    <a:pt x="1" y="13"/>
                  </a:cubicBezTo>
                  <a:cubicBezTo>
                    <a:pt x="2" y="17"/>
                    <a:pt x="6" y="20"/>
                    <a:pt x="11" y="19"/>
                  </a:cubicBezTo>
                  <a:cubicBezTo>
                    <a:pt x="17" y="18"/>
                    <a:pt x="24" y="17"/>
                    <a:pt x="31" y="17"/>
                  </a:cubicBezTo>
                  <a:cubicBezTo>
                    <a:pt x="83" y="17"/>
                    <a:pt x="126" y="60"/>
                    <a:pt x="126" y="112"/>
                  </a:cubicBezTo>
                  <a:cubicBezTo>
                    <a:pt x="127" y="164"/>
                    <a:pt x="84" y="207"/>
                    <a:pt x="31" y="20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86" name="Freeform 60"/>
            <p:cNvSpPr>
              <a:spLocks noEditPoints="1"/>
            </p:cNvSpPr>
            <p:nvPr/>
          </p:nvSpPr>
          <p:spPr bwMode="auto">
            <a:xfrm>
              <a:off x="7067551" y="4529138"/>
              <a:ext cx="114300" cy="114300"/>
            </a:xfrm>
            <a:custGeom>
              <a:avLst/>
              <a:gdLst>
                <a:gd name="T0" fmla="*/ 24 w 239"/>
                <a:gd name="T1" fmla="*/ 100 h 235"/>
                <a:gd name="T2" fmla="*/ 24 w 239"/>
                <a:gd name="T3" fmla="*/ 100 h 235"/>
                <a:gd name="T4" fmla="*/ 116 w 239"/>
                <a:gd name="T5" fmla="*/ 28 h 235"/>
                <a:gd name="T6" fmla="*/ 139 w 239"/>
                <a:gd name="T7" fmla="*/ 31 h 235"/>
                <a:gd name="T8" fmla="*/ 208 w 239"/>
                <a:gd name="T9" fmla="*/ 146 h 235"/>
                <a:gd name="T10" fmla="*/ 165 w 239"/>
                <a:gd name="T11" fmla="*/ 204 h 235"/>
                <a:gd name="T12" fmla="*/ 93 w 239"/>
                <a:gd name="T13" fmla="*/ 215 h 235"/>
                <a:gd name="T14" fmla="*/ 35 w 239"/>
                <a:gd name="T15" fmla="*/ 172 h 235"/>
                <a:gd name="T16" fmla="*/ 24 w 239"/>
                <a:gd name="T17" fmla="*/ 100 h 235"/>
                <a:gd name="T18" fmla="*/ 24 w 239"/>
                <a:gd name="T19" fmla="*/ 100 h 235"/>
                <a:gd name="T20" fmla="*/ 90 w 239"/>
                <a:gd name="T21" fmla="*/ 231 h 235"/>
                <a:gd name="T22" fmla="*/ 90 w 239"/>
                <a:gd name="T23" fmla="*/ 231 h 235"/>
                <a:gd name="T24" fmla="*/ 116 w 239"/>
                <a:gd name="T25" fmla="*/ 235 h 235"/>
                <a:gd name="T26" fmla="*/ 224 w 239"/>
                <a:gd name="T27" fmla="*/ 149 h 235"/>
                <a:gd name="T28" fmla="*/ 142 w 239"/>
                <a:gd name="T29" fmla="*/ 14 h 235"/>
                <a:gd name="T30" fmla="*/ 7 w 239"/>
                <a:gd name="T31" fmla="*/ 96 h 235"/>
                <a:gd name="T32" fmla="*/ 21 w 239"/>
                <a:gd name="T33" fmla="*/ 180 h 235"/>
                <a:gd name="T34" fmla="*/ 90 w 239"/>
                <a:gd name="T35" fmla="*/ 23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235">
                  <a:moveTo>
                    <a:pt x="24" y="100"/>
                  </a:moveTo>
                  <a:lnTo>
                    <a:pt x="24" y="100"/>
                  </a:lnTo>
                  <a:cubicBezTo>
                    <a:pt x="34" y="57"/>
                    <a:pt x="73" y="28"/>
                    <a:pt x="116" y="28"/>
                  </a:cubicBezTo>
                  <a:cubicBezTo>
                    <a:pt x="123" y="28"/>
                    <a:pt x="131" y="29"/>
                    <a:pt x="139" y="31"/>
                  </a:cubicBezTo>
                  <a:cubicBezTo>
                    <a:pt x="190" y="43"/>
                    <a:pt x="221" y="94"/>
                    <a:pt x="208" y="146"/>
                  </a:cubicBezTo>
                  <a:cubicBezTo>
                    <a:pt x="203" y="170"/>
                    <a:pt x="187" y="191"/>
                    <a:pt x="165" y="204"/>
                  </a:cubicBezTo>
                  <a:cubicBezTo>
                    <a:pt x="144" y="218"/>
                    <a:pt x="118" y="221"/>
                    <a:pt x="93" y="215"/>
                  </a:cubicBezTo>
                  <a:cubicBezTo>
                    <a:pt x="69" y="209"/>
                    <a:pt x="48" y="194"/>
                    <a:pt x="35" y="172"/>
                  </a:cubicBezTo>
                  <a:cubicBezTo>
                    <a:pt x="22" y="151"/>
                    <a:pt x="18" y="125"/>
                    <a:pt x="24" y="100"/>
                  </a:cubicBezTo>
                  <a:lnTo>
                    <a:pt x="24" y="100"/>
                  </a:lnTo>
                  <a:close/>
                  <a:moveTo>
                    <a:pt x="90" y="231"/>
                  </a:moveTo>
                  <a:lnTo>
                    <a:pt x="90" y="231"/>
                  </a:lnTo>
                  <a:cubicBezTo>
                    <a:pt x="99" y="233"/>
                    <a:pt x="108" y="235"/>
                    <a:pt x="116" y="235"/>
                  </a:cubicBezTo>
                  <a:cubicBezTo>
                    <a:pt x="166" y="235"/>
                    <a:pt x="212" y="200"/>
                    <a:pt x="224" y="149"/>
                  </a:cubicBezTo>
                  <a:cubicBezTo>
                    <a:pt x="239" y="90"/>
                    <a:pt x="202" y="29"/>
                    <a:pt x="142" y="14"/>
                  </a:cubicBezTo>
                  <a:cubicBezTo>
                    <a:pt x="83" y="0"/>
                    <a:pt x="22" y="37"/>
                    <a:pt x="7" y="96"/>
                  </a:cubicBezTo>
                  <a:cubicBezTo>
                    <a:pt x="0" y="125"/>
                    <a:pt x="5" y="155"/>
                    <a:pt x="21" y="180"/>
                  </a:cubicBezTo>
                  <a:cubicBezTo>
                    <a:pt x="36" y="206"/>
                    <a:pt x="61" y="224"/>
                    <a:pt x="90" y="231"/>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88" name="Freeform 61"/>
            <p:cNvSpPr>
              <a:spLocks/>
            </p:cNvSpPr>
            <p:nvPr/>
          </p:nvSpPr>
          <p:spPr bwMode="auto">
            <a:xfrm>
              <a:off x="7050088" y="4630738"/>
              <a:ext cx="109538" cy="80963"/>
            </a:xfrm>
            <a:custGeom>
              <a:avLst/>
              <a:gdLst>
                <a:gd name="T0" fmla="*/ 89 w 227"/>
                <a:gd name="T1" fmla="*/ 162 h 166"/>
                <a:gd name="T2" fmla="*/ 89 w 227"/>
                <a:gd name="T3" fmla="*/ 162 h 166"/>
                <a:gd name="T4" fmla="*/ 116 w 227"/>
                <a:gd name="T5" fmla="*/ 166 h 166"/>
                <a:gd name="T6" fmla="*/ 173 w 227"/>
                <a:gd name="T7" fmla="*/ 150 h 166"/>
                <a:gd name="T8" fmla="*/ 224 w 227"/>
                <a:gd name="T9" fmla="*/ 81 h 166"/>
                <a:gd name="T10" fmla="*/ 227 w 227"/>
                <a:gd name="T11" fmla="*/ 58 h 166"/>
                <a:gd name="T12" fmla="*/ 219 w 227"/>
                <a:gd name="T13" fmla="*/ 49 h 166"/>
                <a:gd name="T14" fmla="*/ 211 w 227"/>
                <a:gd name="T15" fmla="*/ 57 h 166"/>
                <a:gd name="T16" fmla="*/ 208 w 227"/>
                <a:gd name="T17" fmla="*/ 77 h 166"/>
                <a:gd name="T18" fmla="*/ 165 w 227"/>
                <a:gd name="T19" fmla="*/ 136 h 166"/>
                <a:gd name="T20" fmla="*/ 93 w 227"/>
                <a:gd name="T21" fmla="*/ 147 h 166"/>
                <a:gd name="T22" fmla="*/ 34 w 227"/>
                <a:gd name="T23" fmla="*/ 104 h 166"/>
                <a:gd name="T24" fmla="*/ 23 w 227"/>
                <a:gd name="T25" fmla="*/ 32 h 166"/>
                <a:gd name="T26" fmla="*/ 30 w 227"/>
                <a:gd name="T27" fmla="*/ 13 h 166"/>
                <a:gd name="T28" fmla="*/ 26 w 227"/>
                <a:gd name="T29" fmla="*/ 2 h 166"/>
                <a:gd name="T30" fmla="*/ 15 w 227"/>
                <a:gd name="T31" fmla="*/ 6 h 166"/>
                <a:gd name="T32" fmla="*/ 7 w 227"/>
                <a:gd name="T33" fmla="*/ 28 h 166"/>
                <a:gd name="T34" fmla="*/ 20 w 227"/>
                <a:gd name="T35" fmla="*/ 112 h 166"/>
                <a:gd name="T36" fmla="*/ 89 w 227"/>
                <a:gd name="T37"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66">
                  <a:moveTo>
                    <a:pt x="89" y="162"/>
                  </a:moveTo>
                  <a:lnTo>
                    <a:pt x="89" y="162"/>
                  </a:lnTo>
                  <a:cubicBezTo>
                    <a:pt x="98" y="164"/>
                    <a:pt x="107" y="166"/>
                    <a:pt x="116" y="166"/>
                  </a:cubicBezTo>
                  <a:cubicBezTo>
                    <a:pt x="136" y="166"/>
                    <a:pt x="156" y="160"/>
                    <a:pt x="173" y="150"/>
                  </a:cubicBezTo>
                  <a:cubicBezTo>
                    <a:pt x="199" y="134"/>
                    <a:pt x="217" y="110"/>
                    <a:pt x="224" y="81"/>
                  </a:cubicBezTo>
                  <a:cubicBezTo>
                    <a:pt x="226" y="73"/>
                    <a:pt x="227" y="65"/>
                    <a:pt x="227" y="58"/>
                  </a:cubicBezTo>
                  <a:cubicBezTo>
                    <a:pt x="227" y="53"/>
                    <a:pt x="224" y="49"/>
                    <a:pt x="219" y="49"/>
                  </a:cubicBezTo>
                  <a:cubicBezTo>
                    <a:pt x="215" y="49"/>
                    <a:pt x="211" y="52"/>
                    <a:pt x="211" y="57"/>
                  </a:cubicBezTo>
                  <a:cubicBezTo>
                    <a:pt x="211" y="64"/>
                    <a:pt x="209" y="70"/>
                    <a:pt x="208" y="77"/>
                  </a:cubicBezTo>
                  <a:cubicBezTo>
                    <a:pt x="202" y="101"/>
                    <a:pt x="187" y="122"/>
                    <a:pt x="165" y="136"/>
                  </a:cubicBezTo>
                  <a:cubicBezTo>
                    <a:pt x="143" y="149"/>
                    <a:pt x="118" y="153"/>
                    <a:pt x="93" y="147"/>
                  </a:cubicBezTo>
                  <a:cubicBezTo>
                    <a:pt x="68" y="141"/>
                    <a:pt x="47" y="125"/>
                    <a:pt x="34" y="104"/>
                  </a:cubicBezTo>
                  <a:cubicBezTo>
                    <a:pt x="21" y="82"/>
                    <a:pt x="17" y="56"/>
                    <a:pt x="23" y="32"/>
                  </a:cubicBezTo>
                  <a:cubicBezTo>
                    <a:pt x="25" y="25"/>
                    <a:pt x="27" y="19"/>
                    <a:pt x="30" y="13"/>
                  </a:cubicBezTo>
                  <a:cubicBezTo>
                    <a:pt x="32" y="9"/>
                    <a:pt x="30" y="4"/>
                    <a:pt x="26" y="2"/>
                  </a:cubicBezTo>
                  <a:cubicBezTo>
                    <a:pt x="22" y="0"/>
                    <a:pt x="17" y="1"/>
                    <a:pt x="15" y="6"/>
                  </a:cubicBezTo>
                  <a:cubicBezTo>
                    <a:pt x="12" y="13"/>
                    <a:pt x="9" y="20"/>
                    <a:pt x="7" y="28"/>
                  </a:cubicBezTo>
                  <a:cubicBezTo>
                    <a:pt x="0" y="57"/>
                    <a:pt x="4" y="87"/>
                    <a:pt x="20" y="112"/>
                  </a:cubicBezTo>
                  <a:cubicBezTo>
                    <a:pt x="36" y="138"/>
                    <a:pt x="60" y="156"/>
                    <a:pt x="89" y="162"/>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90" name="Freeform 62"/>
            <p:cNvSpPr>
              <a:spLocks noEditPoints="1"/>
            </p:cNvSpPr>
            <p:nvPr/>
          </p:nvSpPr>
          <p:spPr bwMode="auto">
            <a:xfrm>
              <a:off x="6980238" y="4308476"/>
              <a:ext cx="342900" cy="488950"/>
            </a:xfrm>
            <a:custGeom>
              <a:avLst/>
              <a:gdLst>
                <a:gd name="T0" fmla="*/ 53 w 710"/>
                <a:gd name="T1" fmla="*/ 916 h 1009"/>
                <a:gd name="T2" fmla="*/ 87 w 710"/>
                <a:gd name="T3" fmla="*/ 804 h 1009"/>
                <a:gd name="T4" fmla="*/ 74 w 710"/>
                <a:gd name="T5" fmla="*/ 724 h 1009"/>
                <a:gd name="T6" fmla="*/ 227 w 710"/>
                <a:gd name="T7" fmla="*/ 340 h 1009"/>
                <a:gd name="T8" fmla="*/ 299 w 710"/>
                <a:gd name="T9" fmla="*/ 299 h 1009"/>
                <a:gd name="T10" fmla="*/ 374 w 710"/>
                <a:gd name="T11" fmla="*/ 279 h 1009"/>
                <a:gd name="T12" fmla="*/ 299 w 710"/>
                <a:gd name="T13" fmla="*/ 259 h 1009"/>
                <a:gd name="T14" fmla="*/ 284 w 710"/>
                <a:gd name="T15" fmla="*/ 260 h 1009"/>
                <a:gd name="T16" fmla="*/ 210 w 710"/>
                <a:gd name="T17" fmla="*/ 139 h 1009"/>
                <a:gd name="T18" fmla="*/ 235 w 710"/>
                <a:gd name="T19" fmla="*/ 102 h 1009"/>
                <a:gd name="T20" fmla="*/ 261 w 710"/>
                <a:gd name="T21" fmla="*/ 101 h 1009"/>
                <a:gd name="T22" fmla="*/ 269 w 710"/>
                <a:gd name="T23" fmla="*/ 101 h 1009"/>
                <a:gd name="T24" fmla="*/ 287 w 710"/>
                <a:gd name="T25" fmla="*/ 101 h 1009"/>
                <a:gd name="T26" fmla="*/ 329 w 710"/>
                <a:gd name="T27" fmla="*/ 191 h 1009"/>
                <a:gd name="T28" fmla="*/ 351 w 710"/>
                <a:gd name="T29" fmla="*/ 164 h 1009"/>
                <a:gd name="T30" fmla="*/ 327 w 710"/>
                <a:gd name="T31" fmla="*/ 73 h 1009"/>
                <a:gd name="T32" fmla="*/ 367 w 710"/>
                <a:gd name="T33" fmla="*/ 41 h 1009"/>
                <a:gd name="T34" fmla="*/ 406 w 710"/>
                <a:gd name="T35" fmla="*/ 63 h 1009"/>
                <a:gd name="T36" fmla="*/ 417 w 710"/>
                <a:gd name="T37" fmla="*/ 84 h 1009"/>
                <a:gd name="T38" fmla="*/ 454 w 710"/>
                <a:gd name="T39" fmla="*/ 89 h 1009"/>
                <a:gd name="T40" fmla="*/ 515 w 710"/>
                <a:gd name="T41" fmla="*/ 85 h 1009"/>
                <a:gd name="T42" fmla="*/ 446 w 710"/>
                <a:gd name="T43" fmla="*/ 290 h 1009"/>
                <a:gd name="T44" fmla="*/ 452 w 710"/>
                <a:gd name="T45" fmla="*/ 321 h 1009"/>
                <a:gd name="T46" fmla="*/ 632 w 710"/>
                <a:gd name="T47" fmla="*/ 724 h 1009"/>
                <a:gd name="T48" fmla="*/ 644 w 710"/>
                <a:gd name="T49" fmla="*/ 922 h 1009"/>
                <a:gd name="T50" fmla="*/ 638 w 710"/>
                <a:gd name="T51" fmla="*/ 934 h 1009"/>
                <a:gd name="T52" fmla="*/ 588 w 710"/>
                <a:gd name="T53" fmla="*/ 935 h 1009"/>
                <a:gd name="T54" fmla="*/ 477 w 710"/>
                <a:gd name="T55" fmla="*/ 952 h 1009"/>
                <a:gd name="T56" fmla="*/ 296 w 710"/>
                <a:gd name="T57" fmla="*/ 963 h 1009"/>
                <a:gd name="T58" fmla="*/ 133 w 710"/>
                <a:gd name="T59" fmla="*/ 934 h 1009"/>
                <a:gd name="T60" fmla="*/ 53 w 710"/>
                <a:gd name="T61" fmla="*/ 938 h 1009"/>
                <a:gd name="T62" fmla="*/ 53 w 710"/>
                <a:gd name="T63" fmla="*/ 916 h 1009"/>
                <a:gd name="T64" fmla="*/ 33 w 710"/>
                <a:gd name="T65" fmla="*/ 976 h 1009"/>
                <a:gd name="T66" fmla="*/ 114 w 710"/>
                <a:gd name="T67" fmla="*/ 977 h 1009"/>
                <a:gd name="T68" fmla="*/ 146 w 710"/>
                <a:gd name="T69" fmla="*/ 974 h 1009"/>
                <a:gd name="T70" fmla="*/ 288 w 710"/>
                <a:gd name="T71" fmla="*/ 1003 h 1009"/>
                <a:gd name="T72" fmla="*/ 485 w 710"/>
                <a:gd name="T73" fmla="*/ 992 h 1009"/>
                <a:gd name="T74" fmla="*/ 589 w 710"/>
                <a:gd name="T75" fmla="*/ 976 h 1009"/>
                <a:gd name="T76" fmla="*/ 650 w 710"/>
                <a:gd name="T77" fmla="*/ 974 h 1009"/>
                <a:gd name="T78" fmla="*/ 707 w 710"/>
                <a:gd name="T79" fmla="*/ 940 h 1009"/>
                <a:gd name="T80" fmla="*/ 675 w 710"/>
                <a:gd name="T81" fmla="*/ 893 h 1009"/>
                <a:gd name="T82" fmla="*/ 656 w 710"/>
                <a:gd name="T83" fmla="*/ 485 h 1009"/>
                <a:gd name="T84" fmla="*/ 488 w 710"/>
                <a:gd name="T85" fmla="*/ 296 h 1009"/>
                <a:gd name="T86" fmla="*/ 533 w 710"/>
                <a:gd name="T87" fmla="*/ 169 h 1009"/>
                <a:gd name="T88" fmla="*/ 544 w 710"/>
                <a:gd name="T89" fmla="*/ 145 h 1009"/>
                <a:gd name="T90" fmla="*/ 548 w 710"/>
                <a:gd name="T91" fmla="*/ 61 h 1009"/>
                <a:gd name="T92" fmla="*/ 451 w 710"/>
                <a:gd name="T93" fmla="*/ 45 h 1009"/>
                <a:gd name="T94" fmla="*/ 439 w 710"/>
                <a:gd name="T95" fmla="*/ 39 h 1009"/>
                <a:gd name="T96" fmla="*/ 362 w 710"/>
                <a:gd name="T97" fmla="*/ 0 h 1009"/>
                <a:gd name="T98" fmla="*/ 292 w 710"/>
                <a:gd name="T99" fmla="*/ 45 h 1009"/>
                <a:gd name="T100" fmla="*/ 285 w 710"/>
                <a:gd name="T101" fmla="*/ 60 h 1009"/>
                <a:gd name="T102" fmla="*/ 171 w 710"/>
                <a:gd name="T103" fmla="*/ 93 h 1009"/>
                <a:gd name="T104" fmla="*/ 242 w 710"/>
                <a:gd name="T105" fmla="*/ 270 h 1009"/>
                <a:gd name="T106" fmla="*/ 239 w 710"/>
                <a:gd name="T107" fmla="*/ 281 h 1009"/>
                <a:gd name="T108" fmla="*/ 202 w 710"/>
                <a:gd name="T109" fmla="*/ 307 h 1009"/>
                <a:gd name="T110" fmla="*/ 34 w 710"/>
                <a:gd name="T111" fmla="*/ 731 h 1009"/>
                <a:gd name="T112" fmla="*/ 47 w 710"/>
                <a:gd name="T113" fmla="*/ 807 h 1009"/>
                <a:gd name="T114" fmla="*/ 20 w 710"/>
                <a:gd name="T115" fmla="*/ 893 h 1009"/>
                <a:gd name="T116" fmla="*/ 4 w 710"/>
                <a:gd name="T117" fmla="*/ 95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0" h="1009">
                  <a:moveTo>
                    <a:pt x="53" y="916"/>
                  </a:moveTo>
                  <a:lnTo>
                    <a:pt x="53" y="916"/>
                  </a:lnTo>
                  <a:cubicBezTo>
                    <a:pt x="60" y="907"/>
                    <a:pt x="66" y="897"/>
                    <a:pt x="70" y="888"/>
                  </a:cubicBezTo>
                  <a:cubicBezTo>
                    <a:pt x="83" y="859"/>
                    <a:pt x="89" y="830"/>
                    <a:pt x="87" y="804"/>
                  </a:cubicBezTo>
                  <a:cubicBezTo>
                    <a:pt x="85" y="782"/>
                    <a:pt x="81" y="760"/>
                    <a:pt x="77" y="739"/>
                  </a:cubicBezTo>
                  <a:lnTo>
                    <a:pt x="74" y="724"/>
                  </a:lnTo>
                  <a:cubicBezTo>
                    <a:pt x="60" y="645"/>
                    <a:pt x="43" y="555"/>
                    <a:pt x="124" y="439"/>
                  </a:cubicBezTo>
                  <a:cubicBezTo>
                    <a:pt x="149" y="403"/>
                    <a:pt x="184" y="370"/>
                    <a:pt x="227" y="340"/>
                  </a:cubicBezTo>
                  <a:cubicBezTo>
                    <a:pt x="230" y="338"/>
                    <a:pt x="233" y="336"/>
                    <a:pt x="236" y="333"/>
                  </a:cubicBezTo>
                  <a:cubicBezTo>
                    <a:pt x="270" y="309"/>
                    <a:pt x="288" y="299"/>
                    <a:pt x="299" y="299"/>
                  </a:cubicBezTo>
                  <a:lnTo>
                    <a:pt x="354" y="299"/>
                  </a:lnTo>
                  <a:cubicBezTo>
                    <a:pt x="365" y="299"/>
                    <a:pt x="374" y="290"/>
                    <a:pt x="374" y="279"/>
                  </a:cubicBezTo>
                  <a:cubicBezTo>
                    <a:pt x="374" y="268"/>
                    <a:pt x="365" y="259"/>
                    <a:pt x="354" y="259"/>
                  </a:cubicBezTo>
                  <a:lnTo>
                    <a:pt x="299" y="259"/>
                  </a:lnTo>
                  <a:cubicBezTo>
                    <a:pt x="296" y="259"/>
                    <a:pt x="292" y="259"/>
                    <a:pt x="289" y="259"/>
                  </a:cubicBezTo>
                  <a:lnTo>
                    <a:pt x="284" y="260"/>
                  </a:lnTo>
                  <a:lnTo>
                    <a:pt x="281" y="256"/>
                  </a:lnTo>
                  <a:cubicBezTo>
                    <a:pt x="268" y="236"/>
                    <a:pt x="224" y="168"/>
                    <a:pt x="210" y="139"/>
                  </a:cubicBezTo>
                  <a:cubicBezTo>
                    <a:pt x="205" y="127"/>
                    <a:pt x="206" y="119"/>
                    <a:pt x="209" y="114"/>
                  </a:cubicBezTo>
                  <a:cubicBezTo>
                    <a:pt x="212" y="109"/>
                    <a:pt x="219" y="103"/>
                    <a:pt x="235" y="102"/>
                  </a:cubicBezTo>
                  <a:cubicBezTo>
                    <a:pt x="239" y="101"/>
                    <a:pt x="242" y="101"/>
                    <a:pt x="245" y="101"/>
                  </a:cubicBezTo>
                  <a:lnTo>
                    <a:pt x="261" y="101"/>
                  </a:lnTo>
                  <a:lnTo>
                    <a:pt x="266" y="101"/>
                  </a:lnTo>
                  <a:lnTo>
                    <a:pt x="269" y="101"/>
                  </a:lnTo>
                  <a:cubicBezTo>
                    <a:pt x="273" y="101"/>
                    <a:pt x="276" y="101"/>
                    <a:pt x="280" y="101"/>
                  </a:cubicBezTo>
                  <a:lnTo>
                    <a:pt x="287" y="101"/>
                  </a:lnTo>
                  <a:lnTo>
                    <a:pt x="308" y="176"/>
                  </a:lnTo>
                  <a:cubicBezTo>
                    <a:pt x="311" y="185"/>
                    <a:pt x="319" y="191"/>
                    <a:pt x="329" y="191"/>
                  </a:cubicBezTo>
                  <a:cubicBezTo>
                    <a:pt x="331" y="191"/>
                    <a:pt x="334" y="191"/>
                    <a:pt x="335" y="191"/>
                  </a:cubicBezTo>
                  <a:cubicBezTo>
                    <a:pt x="347" y="187"/>
                    <a:pt x="354" y="176"/>
                    <a:pt x="351" y="164"/>
                  </a:cubicBezTo>
                  <a:lnTo>
                    <a:pt x="325" y="76"/>
                  </a:lnTo>
                  <a:lnTo>
                    <a:pt x="327" y="73"/>
                  </a:lnTo>
                  <a:cubicBezTo>
                    <a:pt x="328" y="70"/>
                    <a:pt x="329" y="68"/>
                    <a:pt x="331" y="65"/>
                  </a:cubicBezTo>
                  <a:cubicBezTo>
                    <a:pt x="340" y="49"/>
                    <a:pt x="351" y="41"/>
                    <a:pt x="367" y="41"/>
                  </a:cubicBezTo>
                  <a:lnTo>
                    <a:pt x="370" y="41"/>
                  </a:lnTo>
                  <a:cubicBezTo>
                    <a:pt x="384" y="41"/>
                    <a:pt x="395" y="48"/>
                    <a:pt x="406" y="63"/>
                  </a:cubicBezTo>
                  <a:cubicBezTo>
                    <a:pt x="409" y="67"/>
                    <a:pt x="411" y="72"/>
                    <a:pt x="414" y="77"/>
                  </a:cubicBezTo>
                  <a:cubicBezTo>
                    <a:pt x="415" y="81"/>
                    <a:pt x="416" y="82"/>
                    <a:pt x="417" y="84"/>
                  </a:cubicBezTo>
                  <a:cubicBezTo>
                    <a:pt x="423" y="95"/>
                    <a:pt x="432" y="98"/>
                    <a:pt x="445" y="93"/>
                  </a:cubicBezTo>
                  <a:lnTo>
                    <a:pt x="454" y="89"/>
                  </a:lnTo>
                  <a:cubicBezTo>
                    <a:pt x="464" y="84"/>
                    <a:pt x="475" y="80"/>
                    <a:pt x="486" y="77"/>
                  </a:cubicBezTo>
                  <a:cubicBezTo>
                    <a:pt x="498" y="74"/>
                    <a:pt x="509" y="77"/>
                    <a:pt x="515" y="85"/>
                  </a:cubicBezTo>
                  <a:cubicBezTo>
                    <a:pt x="519" y="91"/>
                    <a:pt x="519" y="99"/>
                    <a:pt x="516" y="107"/>
                  </a:cubicBezTo>
                  <a:lnTo>
                    <a:pt x="446" y="290"/>
                  </a:lnTo>
                  <a:cubicBezTo>
                    <a:pt x="445" y="291"/>
                    <a:pt x="445" y="292"/>
                    <a:pt x="444" y="293"/>
                  </a:cubicBezTo>
                  <a:cubicBezTo>
                    <a:pt x="438" y="303"/>
                    <a:pt x="442" y="316"/>
                    <a:pt x="452" y="321"/>
                  </a:cubicBezTo>
                  <a:cubicBezTo>
                    <a:pt x="530" y="365"/>
                    <a:pt x="591" y="430"/>
                    <a:pt x="619" y="500"/>
                  </a:cubicBezTo>
                  <a:cubicBezTo>
                    <a:pt x="650" y="579"/>
                    <a:pt x="655" y="604"/>
                    <a:pt x="632" y="724"/>
                  </a:cubicBezTo>
                  <a:cubicBezTo>
                    <a:pt x="623" y="774"/>
                    <a:pt x="613" y="849"/>
                    <a:pt x="638" y="908"/>
                  </a:cubicBezTo>
                  <a:cubicBezTo>
                    <a:pt x="639" y="913"/>
                    <a:pt x="642" y="917"/>
                    <a:pt x="644" y="922"/>
                  </a:cubicBezTo>
                  <a:lnTo>
                    <a:pt x="652" y="934"/>
                  </a:lnTo>
                  <a:lnTo>
                    <a:pt x="638" y="934"/>
                  </a:lnTo>
                  <a:cubicBezTo>
                    <a:pt x="626" y="934"/>
                    <a:pt x="612" y="935"/>
                    <a:pt x="593" y="935"/>
                  </a:cubicBezTo>
                  <a:lnTo>
                    <a:pt x="588" y="935"/>
                  </a:lnTo>
                  <a:cubicBezTo>
                    <a:pt x="560" y="936"/>
                    <a:pt x="533" y="941"/>
                    <a:pt x="506" y="946"/>
                  </a:cubicBezTo>
                  <a:lnTo>
                    <a:pt x="477" y="952"/>
                  </a:lnTo>
                  <a:cubicBezTo>
                    <a:pt x="433" y="960"/>
                    <a:pt x="390" y="968"/>
                    <a:pt x="348" y="968"/>
                  </a:cubicBezTo>
                  <a:cubicBezTo>
                    <a:pt x="331" y="968"/>
                    <a:pt x="313" y="967"/>
                    <a:pt x="296" y="963"/>
                  </a:cubicBezTo>
                  <a:cubicBezTo>
                    <a:pt x="279" y="960"/>
                    <a:pt x="263" y="956"/>
                    <a:pt x="246" y="951"/>
                  </a:cubicBezTo>
                  <a:cubicBezTo>
                    <a:pt x="210" y="942"/>
                    <a:pt x="173" y="932"/>
                    <a:pt x="133" y="934"/>
                  </a:cubicBezTo>
                  <a:cubicBezTo>
                    <a:pt x="125" y="935"/>
                    <a:pt x="118" y="936"/>
                    <a:pt x="110" y="936"/>
                  </a:cubicBezTo>
                  <a:cubicBezTo>
                    <a:pt x="90" y="938"/>
                    <a:pt x="72" y="940"/>
                    <a:pt x="53" y="938"/>
                  </a:cubicBezTo>
                  <a:lnTo>
                    <a:pt x="40" y="937"/>
                  </a:lnTo>
                  <a:lnTo>
                    <a:pt x="53" y="916"/>
                  </a:lnTo>
                  <a:lnTo>
                    <a:pt x="53" y="916"/>
                  </a:lnTo>
                  <a:close/>
                  <a:moveTo>
                    <a:pt x="33" y="976"/>
                  </a:moveTo>
                  <a:lnTo>
                    <a:pt x="33" y="976"/>
                  </a:lnTo>
                  <a:cubicBezTo>
                    <a:pt x="61" y="982"/>
                    <a:pt x="88" y="979"/>
                    <a:pt x="114" y="977"/>
                  </a:cubicBezTo>
                  <a:cubicBezTo>
                    <a:pt x="121" y="976"/>
                    <a:pt x="128" y="975"/>
                    <a:pt x="136" y="975"/>
                  </a:cubicBezTo>
                  <a:cubicBezTo>
                    <a:pt x="139" y="974"/>
                    <a:pt x="142" y="974"/>
                    <a:pt x="146" y="974"/>
                  </a:cubicBezTo>
                  <a:cubicBezTo>
                    <a:pt x="176" y="974"/>
                    <a:pt x="205" y="982"/>
                    <a:pt x="236" y="991"/>
                  </a:cubicBezTo>
                  <a:cubicBezTo>
                    <a:pt x="253" y="995"/>
                    <a:pt x="271" y="1000"/>
                    <a:pt x="288" y="1003"/>
                  </a:cubicBezTo>
                  <a:cubicBezTo>
                    <a:pt x="308" y="1007"/>
                    <a:pt x="327" y="1009"/>
                    <a:pt x="348" y="1009"/>
                  </a:cubicBezTo>
                  <a:cubicBezTo>
                    <a:pt x="394" y="1009"/>
                    <a:pt x="441" y="1000"/>
                    <a:pt x="485" y="992"/>
                  </a:cubicBezTo>
                  <a:lnTo>
                    <a:pt x="513" y="987"/>
                  </a:lnTo>
                  <a:cubicBezTo>
                    <a:pt x="539" y="982"/>
                    <a:pt x="565" y="977"/>
                    <a:pt x="589" y="976"/>
                  </a:cubicBezTo>
                  <a:lnTo>
                    <a:pt x="595" y="976"/>
                  </a:lnTo>
                  <a:cubicBezTo>
                    <a:pt x="606" y="976"/>
                    <a:pt x="629" y="975"/>
                    <a:pt x="650" y="974"/>
                  </a:cubicBezTo>
                  <a:cubicBezTo>
                    <a:pt x="689" y="973"/>
                    <a:pt x="699" y="971"/>
                    <a:pt x="706" y="960"/>
                  </a:cubicBezTo>
                  <a:cubicBezTo>
                    <a:pt x="710" y="954"/>
                    <a:pt x="710" y="947"/>
                    <a:pt x="707" y="940"/>
                  </a:cubicBezTo>
                  <a:cubicBezTo>
                    <a:pt x="702" y="931"/>
                    <a:pt x="696" y="923"/>
                    <a:pt x="690" y="916"/>
                  </a:cubicBezTo>
                  <a:cubicBezTo>
                    <a:pt x="684" y="908"/>
                    <a:pt x="679" y="900"/>
                    <a:pt x="675" y="893"/>
                  </a:cubicBezTo>
                  <a:cubicBezTo>
                    <a:pt x="655" y="844"/>
                    <a:pt x="664" y="777"/>
                    <a:pt x="672" y="731"/>
                  </a:cubicBezTo>
                  <a:cubicBezTo>
                    <a:pt x="696" y="603"/>
                    <a:pt x="690" y="570"/>
                    <a:pt x="656" y="485"/>
                  </a:cubicBezTo>
                  <a:cubicBezTo>
                    <a:pt x="627" y="414"/>
                    <a:pt x="569" y="348"/>
                    <a:pt x="494" y="300"/>
                  </a:cubicBezTo>
                  <a:lnTo>
                    <a:pt x="488" y="296"/>
                  </a:lnTo>
                  <a:lnTo>
                    <a:pt x="506" y="247"/>
                  </a:lnTo>
                  <a:cubicBezTo>
                    <a:pt x="521" y="207"/>
                    <a:pt x="530" y="179"/>
                    <a:pt x="533" y="169"/>
                  </a:cubicBezTo>
                  <a:cubicBezTo>
                    <a:pt x="535" y="164"/>
                    <a:pt x="538" y="157"/>
                    <a:pt x="542" y="149"/>
                  </a:cubicBezTo>
                  <a:lnTo>
                    <a:pt x="544" y="145"/>
                  </a:lnTo>
                  <a:cubicBezTo>
                    <a:pt x="547" y="139"/>
                    <a:pt x="551" y="131"/>
                    <a:pt x="554" y="123"/>
                  </a:cubicBezTo>
                  <a:cubicBezTo>
                    <a:pt x="562" y="102"/>
                    <a:pt x="560" y="79"/>
                    <a:pt x="548" y="61"/>
                  </a:cubicBezTo>
                  <a:cubicBezTo>
                    <a:pt x="532" y="39"/>
                    <a:pt x="504" y="30"/>
                    <a:pt x="475" y="37"/>
                  </a:cubicBezTo>
                  <a:cubicBezTo>
                    <a:pt x="468" y="38"/>
                    <a:pt x="460" y="41"/>
                    <a:pt x="451" y="45"/>
                  </a:cubicBezTo>
                  <a:lnTo>
                    <a:pt x="444" y="47"/>
                  </a:lnTo>
                  <a:lnTo>
                    <a:pt x="439" y="39"/>
                  </a:lnTo>
                  <a:cubicBezTo>
                    <a:pt x="420" y="12"/>
                    <a:pt x="397" y="0"/>
                    <a:pt x="368" y="0"/>
                  </a:cubicBezTo>
                  <a:cubicBezTo>
                    <a:pt x="367" y="0"/>
                    <a:pt x="365" y="0"/>
                    <a:pt x="362" y="0"/>
                  </a:cubicBezTo>
                  <a:cubicBezTo>
                    <a:pt x="342" y="1"/>
                    <a:pt x="314" y="9"/>
                    <a:pt x="293" y="43"/>
                  </a:cubicBezTo>
                  <a:lnTo>
                    <a:pt x="292" y="45"/>
                  </a:lnTo>
                  <a:cubicBezTo>
                    <a:pt x="290" y="48"/>
                    <a:pt x="288" y="52"/>
                    <a:pt x="287" y="55"/>
                  </a:cubicBezTo>
                  <a:lnTo>
                    <a:pt x="285" y="60"/>
                  </a:lnTo>
                  <a:lnTo>
                    <a:pt x="255" y="60"/>
                  </a:lnTo>
                  <a:cubicBezTo>
                    <a:pt x="217" y="60"/>
                    <a:pt x="188" y="66"/>
                    <a:pt x="171" y="93"/>
                  </a:cubicBezTo>
                  <a:cubicBezTo>
                    <a:pt x="160" y="112"/>
                    <a:pt x="160" y="135"/>
                    <a:pt x="170" y="157"/>
                  </a:cubicBezTo>
                  <a:cubicBezTo>
                    <a:pt x="174" y="166"/>
                    <a:pt x="215" y="229"/>
                    <a:pt x="242" y="270"/>
                  </a:cubicBezTo>
                  <a:lnTo>
                    <a:pt x="247" y="276"/>
                  </a:lnTo>
                  <a:lnTo>
                    <a:pt x="239" y="281"/>
                  </a:lnTo>
                  <a:cubicBezTo>
                    <a:pt x="230" y="287"/>
                    <a:pt x="221" y="293"/>
                    <a:pt x="211" y="300"/>
                  </a:cubicBezTo>
                  <a:lnTo>
                    <a:pt x="202" y="307"/>
                  </a:lnTo>
                  <a:cubicBezTo>
                    <a:pt x="156" y="339"/>
                    <a:pt x="118" y="376"/>
                    <a:pt x="91" y="415"/>
                  </a:cubicBezTo>
                  <a:cubicBezTo>
                    <a:pt x="6" y="535"/>
                    <a:pt x="15" y="629"/>
                    <a:pt x="34" y="731"/>
                  </a:cubicBezTo>
                  <a:lnTo>
                    <a:pt x="37" y="746"/>
                  </a:lnTo>
                  <a:cubicBezTo>
                    <a:pt x="41" y="767"/>
                    <a:pt x="45" y="787"/>
                    <a:pt x="47" y="807"/>
                  </a:cubicBezTo>
                  <a:cubicBezTo>
                    <a:pt x="48" y="827"/>
                    <a:pt x="44" y="848"/>
                    <a:pt x="33" y="871"/>
                  </a:cubicBezTo>
                  <a:cubicBezTo>
                    <a:pt x="30" y="877"/>
                    <a:pt x="25" y="885"/>
                    <a:pt x="20" y="893"/>
                  </a:cubicBezTo>
                  <a:cubicBezTo>
                    <a:pt x="15" y="900"/>
                    <a:pt x="10" y="908"/>
                    <a:pt x="6" y="916"/>
                  </a:cubicBezTo>
                  <a:cubicBezTo>
                    <a:pt x="0" y="927"/>
                    <a:pt x="0" y="940"/>
                    <a:pt x="4" y="952"/>
                  </a:cubicBezTo>
                  <a:cubicBezTo>
                    <a:pt x="10" y="965"/>
                    <a:pt x="21" y="973"/>
                    <a:pt x="33" y="976"/>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87" name="Group 86">
            <a:extLst>
              <a:ext uri="{FF2B5EF4-FFF2-40B4-BE49-F238E27FC236}">
                <a16:creationId xmlns:a16="http://schemas.microsoft.com/office/drawing/2014/main" id="{8F00BB07-242C-1C41-9A05-B9286A4152EB}"/>
              </a:ext>
            </a:extLst>
          </p:cNvPr>
          <p:cNvGrpSpPr/>
          <p:nvPr/>
        </p:nvGrpSpPr>
        <p:grpSpPr>
          <a:xfrm>
            <a:off x="5081588" y="4105276"/>
            <a:ext cx="304800" cy="325041"/>
            <a:chOff x="5251450" y="4330701"/>
            <a:chExt cx="406400" cy="433388"/>
          </a:xfrm>
        </p:grpSpPr>
        <p:sp>
          <p:nvSpPr>
            <p:cNvPr id="95" name="Freeform 66"/>
            <p:cNvSpPr>
              <a:spLocks noEditPoints="1"/>
            </p:cNvSpPr>
            <p:nvPr/>
          </p:nvSpPr>
          <p:spPr bwMode="auto">
            <a:xfrm>
              <a:off x="5399088" y="4332288"/>
              <a:ext cx="109538" cy="107950"/>
            </a:xfrm>
            <a:custGeom>
              <a:avLst/>
              <a:gdLst>
                <a:gd name="T0" fmla="*/ 191 w 230"/>
                <a:gd name="T1" fmla="*/ 113 h 227"/>
                <a:gd name="T2" fmla="*/ 191 w 230"/>
                <a:gd name="T3" fmla="*/ 113 h 227"/>
                <a:gd name="T4" fmla="*/ 167 w 230"/>
                <a:gd name="T5" fmla="*/ 166 h 227"/>
                <a:gd name="T6" fmla="*/ 115 w 230"/>
                <a:gd name="T7" fmla="*/ 188 h 227"/>
                <a:gd name="T8" fmla="*/ 39 w 230"/>
                <a:gd name="T9" fmla="*/ 112 h 227"/>
                <a:gd name="T10" fmla="*/ 116 w 230"/>
                <a:gd name="T11" fmla="*/ 37 h 227"/>
                <a:gd name="T12" fmla="*/ 116 w 230"/>
                <a:gd name="T13" fmla="*/ 37 h 227"/>
                <a:gd name="T14" fmla="*/ 169 w 230"/>
                <a:gd name="T15" fmla="*/ 60 h 227"/>
                <a:gd name="T16" fmla="*/ 191 w 230"/>
                <a:gd name="T17" fmla="*/ 113 h 227"/>
                <a:gd name="T18" fmla="*/ 191 w 230"/>
                <a:gd name="T19" fmla="*/ 113 h 227"/>
                <a:gd name="T20" fmla="*/ 116 w 230"/>
                <a:gd name="T21" fmla="*/ 0 h 227"/>
                <a:gd name="T22" fmla="*/ 116 w 230"/>
                <a:gd name="T23" fmla="*/ 0 h 227"/>
                <a:gd name="T24" fmla="*/ 1 w 230"/>
                <a:gd name="T25" fmla="*/ 111 h 227"/>
                <a:gd name="T26" fmla="*/ 114 w 230"/>
                <a:gd name="T27" fmla="*/ 227 h 227"/>
                <a:gd name="T28" fmla="*/ 116 w 230"/>
                <a:gd name="T29" fmla="*/ 227 h 227"/>
                <a:gd name="T30" fmla="*/ 194 w 230"/>
                <a:gd name="T31" fmla="*/ 194 h 227"/>
                <a:gd name="T32" fmla="*/ 230 w 230"/>
                <a:gd name="T33" fmla="*/ 113 h 227"/>
                <a:gd name="T34" fmla="*/ 197 w 230"/>
                <a:gd name="T35" fmla="*/ 33 h 227"/>
                <a:gd name="T36" fmla="*/ 116 w 230"/>
                <a:gd name="T37" fmla="*/ 0 h 227"/>
                <a:gd name="T38" fmla="*/ 116 w 230"/>
                <a:gd name="T3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0" h="227">
                  <a:moveTo>
                    <a:pt x="191" y="113"/>
                  </a:moveTo>
                  <a:lnTo>
                    <a:pt x="191" y="113"/>
                  </a:lnTo>
                  <a:cubicBezTo>
                    <a:pt x="191" y="132"/>
                    <a:pt x="182" y="152"/>
                    <a:pt x="167" y="166"/>
                  </a:cubicBezTo>
                  <a:cubicBezTo>
                    <a:pt x="152" y="180"/>
                    <a:pt x="133" y="189"/>
                    <a:pt x="115" y="188"/>
                  </a:cubicBezTo>
                  <a:cubicBezTo>
                    <a:pt x="75" y="188"/>
                    <a:pt x="39" y="151"/>
                    <a:pt x="39" y="112"/>
                  </a:cubicBezTo>
                  <a:cubicBezTo>
                    <a:pt x="40" y="71"/>
                    <a:pt x="75" y="37"/>
                    <a:pt x="116" y="37"/>
                  </a:cubicBezTo>
                  <a:lnTo>
                    <a:pt x="116" y="37"/>
                  </a:lnTo>
                  <a:cubicBezTo>
                    <a:pt x="136" y="37"/>
                    <a:pt x="155" y="46"/>
                    <a:pt x="169" y="60"/>
                  </a:cubicBezTo>
                  <a:cubicBezTo>
                    <a:pt x="183" y="75"/>
                    <a:pt x="191" y="94"/>
                    <a:pt x="191" y="113"/>
                  </a:cubicBezTo>
                  <a:lnTo>
                    <a:pt x="191" y="113"/>
                  </a:lnTo>
                  <a:close/>
                  <a:moveTo>
                    <a:pt x="116" y="0"/>
                  </a:moveTo>
                  <a:lnTo>
                    <a:pt x="116" y="0"/>
                  </a:lnTo>
                  <a:cubicBezTo>
                    <a:pt x="53" y="0"/>
                    <a:pt x="2" y="49"/>
                    <a:pt x="1" y="111"/>
                  </a:cubicBezTo>
                  <a:cubicBezTo>
                    <a:pt x="0" y="172"/>
                    <a:pt x="53" y="226"/>
                    <a:pt x="114" y="227"/>
                  </a:cubicBezTo>
                  <a:cubicBezTo>
                    <a:pt x="114" y="227"/>
                    <a:pt x="115" y="227"/>
                    <a:pt x="116" y="227"/>
                  </a:cubicBezTo>
                  <a:cubicBezTo>
                    <a:pt x="144" y="227"/>
                    <a:pt x="172" y="215"/>
                    <a:pt x="194" y="194"/>
                  </a:cubicBezTo>
                  <a:cubicBezTo>
                    <a:pt x="216" y="172"/>
                    <a:pt x="229" y="143"/>
                    <a:pt x="230" y="113"/>
                  </a:cubicBezTo>
                  <a:cubicBezTo>
                    <a:pt x="230" y="84"/>
                    <a:pt x="218" y="55"/>
                    <a:pt x="197" y="33"/>
                  </a:cubicBezTo>
                  <a:cubicBezTo>
                    <a:pt x="175" y="12"/>
                    <a:pt x="146" y="0"/>
                    <a:pt x="116" y="0"/>
                  </a:cubicBezTo>
                  <a:cubicBezTo>
                    <a:pt x="116" y="0"/>
                    <a:pt x="116" y="0"/>
                    <a:pt x="116"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96" name="Freeform 67"/>
            <p:cNvSpPr>
              <a:spLocks noEditPoints="1"/>
            </p:cNvSpPr>
            <p:nvPr/>
          </p:nvSpPr>
          <p:spPr bwMode="auto">
            <a:xfrm>
              <a:off x="5251450" y="4330701"/>
              <a:ext cx="406400" cy="433388"/>
            </a:xfrm>
            <a:custGeom>
              <a:avLst/>
              <a:gdLst>
                <a:gd name="T0" fmla="*/ 581 w 851"/>
                <a:gd name="T1" fmla="*/ 376 h 916"/>
                <a:gd name="T2" fmla="*/ 529 w 851"/>
                <a:gd name="T3" fmla="*/ 797 h 916"/>
                <a:gd name="T4" fmla="*/ 528 w 851"/>
                <a:gd name="T5" fmla="*/ 812 h 916"/>
                <a:gd name="T6" fmla="*/ 401 w 851"/>
                <a:gd name="T7" fmla="*/ 876 h 916"/>
                <a:gd name="T8" fmla="*/ 322 w 851"/>
                <a:gd name="T9" fmla="*/ 804 h 916"/>
                <a:gd name="T10" fmla="*/ 287 w 851"/>
                <a:gd name="T11" fmla="*/ 391 h 916"/>
                <a:gd name="T12" fmla="*/ 241 w 851"/>
                <a:gd name="T13" fmla="*/ 353 h 916"/>
                <a:gd name="T14" fmla="*/ 121 w 851"/>
                <a:gd name="T15" fmla="*/ 255 h 916"/>
                <a:gd name="T16" fmla="*/ 51 w 851"/>
                <a:gd name="T17" fmla="*/ 44 h 916"/>
                <a:gd name="T18" fmla="*/ 181 w 851"/>
                <a:gd name="T19" fmla="*/ 228 h 916"/>
                <a:gd name="T20" fmla="*/ 225 w 851"/>
                <a:gd name="T21" fmla="*/ 262 h 916"/>
                <a:gd name="T22" fmla="*/ 276 w 851"/>
                <a:gd name="T23" fmla="*/ 299 h 916"/>
                <a:gd name="T24" fmla="*/ 340 w 851"/>
                <a:gd name="T25" fmla="*/ 308 h 916"/>
                <a:gd name="T26" fmla="*/ 388 w 851"/>
                <a:gd name="T27" fmla="*/ 372 h 916"/>
                <a:gd name="T28" fmla="*/ 424 w 851"/>
                <a:gd name="T29" fmla="*/ 400 h 916"/>
                <a:gd name="T30" fmla="*/ 462 w 851"/>
                <a:gd name="T31" fmla="*/ 372 h 916"/>
                <a:gd name="T32" fmla="*/ 510 w 851"/>
                <a:gd name="T33" fmla="*/ 308 h 916"/>
                <a:gd name="T34" fmla="*/ 574 w 851"/>
                <a:gd name="T35" fmla="*/ 299 h 916"/>
                <a:gd name="T36" fmla="*/ 625 w 851"/>
                <a:gd name="T37" fmla="*/ 262 h 916"/>
                <a:gd name="T38" fmla="*/ 669 w 851"/>
                <a:gd name="T39" fmla="*/ 228 h 916"/>
                <a:gd name="T40" fmla="*/ 798 w 851"/>
                <a:gd name="T41" fmla="*/ 44 h 916"/>
                <a:gd name="T42" fmla="*/ 729 w 851"/>
                <a:gd name="T43" fmla="*/ 254 h 916"/>
                <a:gd name="T44" fmla="*/ 608 w 851"/>
                <a:gd name="T45" fmla="*/ 353 h 916"/>
                <a:gd name="T46" fmla="*/ 581 w 851"/>
                <a:gd name="T47" fmla="*/ 376 h 916"/>
                <a:gd name="T48" fmla="*/ 633 w 851"/>
                <a:gd name="T49" fmla="*/ 383 h 916"/>
                <a:gd name="T50" fmla="*/ 758 w 851"/>
                <a:gd name="T51" fmla="*/ 281 h 916"/>
                <a:gd name="T52" fmla="*/ 841 w 851"/>
                <a:gd name="T53" fmla="*/ 75 h 916"/>
                <a:gd name="T54" fmla="*/ 751 w 851"/>
                <a:gd name="T55" fmla="*/ 28 h 916"/>
                <a:gd name="T56" fmla="*/ 603 w 851"/>
                <a:gd name="T57" fmla="*/ 231 h 916"/>
                <a:gd name="T58" fmla="*/ 552 w 851"/>
                <a:gd name="T59" fmla="*/ 268 h 916"/>
                <a:gd name="T60" fmla="*/ 501 w 851"/>
                <a:gd name="T61" fmla="*/ 270 h 916"/>
                <a:gd name="T62" fmla="*/ 456 w 851"/>
                <a:gd name="T63" fmla="*/ 316 h 916"/>
                <a:gd name="T64" fmla="*/ 425 w 851"/>
                <a:gd name="T65" fmla="*/ 357 h 916"/>
                <a:gd name="T66" fmla="*/ 395 w 851"/>
                <a:gd name="T67" fmla="*/ 316 h 916"/>
                <a:gd name="T68" fmla="*/ 350 w 851"/>
                <a:gd name="T69" fmla="*/ 270 h 916"/>
                <a:gd name="T70" fmla="*/ 298 w 851"/>
                <a:gd name="T71" fmla="*/ 268 h 916"/>
                <a:gd name="T72" fmla="*/ 247 w 851"/>
                <a:gd name="T73" fmla="*/ 231 h 916"/>
                <a:gd name="T74" fmla="*/ 99 w 851"/>
                <a:gd name="T75" fmla="*/ 28 h 916"/>
                <a:gd name="T76" fmla="*/ 9 w 851"/>
                <a:gd name="T77" fmla="*/ 75 h 916"/>
                <a:gd name="T78" fmla="*/ 94 w 851"/>
                <a:gd name="T79" fmla="*/ 282 h 916"/>
                <a:gd name="T80" fmla="*/ 218 w 851"/>
                <a:gd name="T81" fmla="*/ 383 h 916"/>
                <a:gd name="T82" fmla="*/ 257 w 851"/>
                <a:gd name="T83" fmla="*/ 417 h 916"/>
                <a:gd name="T84" fmla="*/ 284 w 851"/>
                <a:gd name="T85" fmla="*/ 807 h 916"/>
                <a:gd name="T86" fmla="*/ 401 w 851"/>
                <a:gd name="T87" fmla="*/ 916 h 916"/>
                <a:gd name="T88" fmla="*/ 566 w 851"/>
                <a:gd name="T89" fmla="*/ 818 h 916"/>
                <a:gd name="T90" fmla="*/ 567 w 851"/>
                <a:gd name="T91" fmla="*/ 799 h 916"/>
                <a:gd name="T92" fmla="*/ 606 w 851"/>
                <a:gd name="T93" fmla="*/ 40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1" h="916">
                  <a:moveTo>
                    <a:pt x="581" y="376"/>
                  </a:moveTo>
                  <a:lnTo>
                    <a:pt x="581" y="376"/>
                  </a:lnTo>
                  <a:cubicBezTo>
                    <a:pt x="575" y="381"/>
                    <a:pt x="569" y="387"/>
                    <a:pt x="563" y="392"/>
                  </a:cubicBezTo>
                  <a:cubicBezTo>
                    <a:pt x="554" y="399"/>
                    <a:pt x="554" y="399"/>
                    <a:pt x="529" y="797"/>
                  </a:cubicBezTo>
                  <a:cubicBezTo>
                    <a:pt x="529" y="800"/>
                    <a:pt x="529" y="802"/>
                    <a:pt x="528" y="804"/>
                  </a:cubicBezTo>
                  <a:cubicBezTo>
                    <a:pt x="528" y="807"/>
                    <a:pt x="528" y="809"/>
                    <a:pt x="528" y="812"/>
                  </a:cubicBezTo>
                  <a:cubicBezTo>
                    <a:pt x="521" y="852"/>
                    <a:pt x="491" y="876"/>
                    <a:pt x="450" y="876"/>
                  </a:cubicBezTo>
                  <a:lnTo>
                    <a:pt x="401" y="876"/>
                  </a:lnTo>
                  <a:cubicBezTo>
                    <a:pt x="359" y="876"/>
                    <a:pt x="329" y="852"/>
                    <a:pt x="322" y="811"/>
                  </a:cubicBezTo>
                  <a:cubicBezTo>
                    <a:pt x="322" y="809"/>
                    <a:pt x="322" y="806"/>
                    <a:pt x="322" y="804"/>
                  </a:cubicBezTo>
                  <a:cubicBezTo>
                    <a:pt x="322" y="801"/>
                    <a:pt x="321" y="799"/>
                    <a:pt x="321" y="796"/>
                  </a:cubicBezTo>
                  <a:cubicBezTo>
                    <a:pt x="296" y="399"/>
                    <a:pt x="296" y="399"/>
                    <a:pt x="287" y="391"/>
                  </a:cubicBezTo>
                  <a:cubicBezTo>
                    <a:pt x="281" y="386"/>
                    <a:pt x="275" y="381"/>
                    <a:pt x="269" y="376"/>
                  </a:cubicBezTo>
                  <a:lnTo>
                    <a:pt x="241" y="353"/>
                  </a:lnTo>
                  <a:cubicBezTo>
                    <a:pt x="233" y="346"/>
                    <a:pt x="224" y="338"/>
                    <a:pt x="215" y="331"/>
                  </a:cubicBezTo>
                  <a:lnTo>
                    <a:pt x="121" y="255"/>
                  </a:lnTo>
                  <a:lnTo>
                    <a:pt x="45" y="61"/>
                  </a:lnTo>
                  <a:cubicBezTo>
                    <a:pt x="42" y="54"/>
                    <a:pt x="45" y="46"/>
                    <a:pt x="51" y="44"/>
                  </a:cubicBezTo>
                  <a:cubicBezTo>
                    <a:pt x="57" y="42"/>
                    <a:pt x="63" y="44"/>
                    <a:pt x="67" y="49"/>
                  </a:cubicBezTo>
                  <a:lnTo>
                    <a:pt x="181" y="228"/>
                  </a:lnTo>
                  <a:cubicBezTo>
                    <a:pt x="183" y="230"/>
                    <a:pt x="184" y="232"/>
                    <a:pt x="186" y="234"/>
                  </a:cubicBezTo>
                  <a:lnTo>
                    <a:pt x="225" y="262"/>
                  </a:lnTo>
                  <a:cubicBezTo>
                    <a:pt x="234" y="269"/>
                    <a:pt x="243" y="276"/>
                    <a:pt x="253" y="282"/>
                  </a:cubicBezTo>
                  <a:cubicBezTo>
                    <a:pt x="261" y="288"/>
                    <a:pt x="268" y="293"/>
                    <a:pt x="276" y="299"/>
                  </a:cubicBezTo>
                  <a:cubicBezTo>
                    <a:pt x="283" y="303"/>
                    <a:pt x="291" y="306"/>
                    <a:pt x="299" y="307"/>
                  </a:cubicBezTo>
                  <a:lnTo>
                    <a:pt x="340" y="308"/>
                  </a:lnTo>
                  <a:cubicBezTo>
                    <a:pt x="344" y="313"/>
                    <a:pt x="351" y="322"/>
                    <a:pt x="363" y="339"/>
                  </a:cubicBezTo>
                  <a:cubicBezTo>
                    <a:pt x="372" y="350"/>
                    <a:pt x="381" y="362"/>
                    <a:pt x="388" y="372"/>
                  </a:cubicBezTo>
                  <a:lnTo>
                    <a:pt x="399" y="387"/>
                  </a:lnTo>
                  <a:cubicBezTo>
                    <a:pt x="405" y="395"/>
                    <a:pt x="416" y="400"/>
                    <a:pt x="424" y="400"/>
                  </a:cubicBezTo>
                  <a:cubicBezTo>
                    <a:pt x="434" y="400"/>
                    <a:pt x="444" y="395"/>
                    <a:pt x="451" y="387"/>
                  </a:cubicBezTo>
                  <a:lnTo>
                    <a:pt x="462" y="372"/>
                  </a:lnTo>
                  <a:cubicBezTo>
                    <a:pt x="469" y="362"/>
                    <a:pt x="478" y="350"/>
                    <a:pt x="487" y="339"/>
                  </a:cubicBezTo>
                  <a:cubicBezTo>
                    <a:pt x="499" y="322"/>
                    <a:pt x="507" y="313"/>
                    <a:pt x="510" y="308"/>
                  </a:cubicBezTo>
                  <a:lnTo>
                    <a:pt x="551" y="307"/>
                  </a:lnTo>
                  <a:cubicBezTo>
                    <a:pt x="559" y="306"/>
                    <a:pt x="567" y="303"/>
                    <a:pt x="574" y="299"/>
                  </a:cubicBezTo>
                  <a:cubicBezTo>
                    <a:pt x="582" y="293"/>
                    <a:pt x="589" y="288"/>
                    <a:pt x="597" y="282"/>
                  </a:cubicBezTo>
                  <a:cubicBezTo>
                    <a:pt x="606" y="275"/>
                    <a:pt x="616" y="269"/>
                    <a:pt x="625" y="262"/>
                  </a:cubicBezTo>
                  <a:lnTo>
                    <a:pt x="664" y="233"/>
                  </a:lnTo>
                  <a:cubicBezTo>
                    <a:pt x="666" y="232"/>
                    <a:pt x="668" y="230"/>
                    <a:pt x="669" y="228"/>
                  </a:cubicBezTo>
                  <a:lnTo>
                    <a:pt x="783" y="48"/>
                  </a:lnTo>
                  <a:cubicBezTo>
                    <a:pt x="786" y="43"/>
                    <a:pt x="793" y="41"/>
                    <a:pt x="798" y="44"/>
                  </a:cubicBezTo>
                  <a:cubicBezTo>
                    <a:pt x="805" y="46"/>
                    <a:pt x="807" y="54"/>
                    <a:pt x="805" y="60"/>
                  </a:cubicBezTo>
                  <a:lnTo>
                    <a:pt x="729" y="254"/>
                  </a:lnTo>
                  <a:lnTo>
                    <a:pt x="634" y="331"/>
                  </a:lnTo>
                  <a:cubicBezTo>
                    <a:pt x="625" y="338"/>
                    <a:pt x="617" y="346"/>
                    <a:pt x="608" y="353"/>
                  </a:cubicBezTo>
                  <a:lnTo>
                    <a:pt x="581" y="376"/>
                  </a:lnTo>
                  <a:lnTo>
                    <a:pt x="581" y="376"/>
                  </a:lnTo>
                  <a:close/>
                  <a:moveTo>
                    <a:pt x="633" y="383"/>
                  </a:moveTo>
                  <a:lnTo>
                    <a:pt x="633" y="383"/>
                  </a:lnTo>
                  <a:cubicBezTo>
                    <a:pt x="642" y="376"/>
                    <a:pt x="650" y="368"/>
                    <a:pt x="660" y="361"/>
                  </a:cubicBezTo>
                  <a:lnTo>
                    <a:pt x="758" y="281"/>
                  </a:lnTo>
                  <a:cubicBezTo>
                    <a:pt x="760" y="279"/>
                    <a:pt x="762" y="276"/>
                    <a:pt x="764" y="273"/>
                  </a:cubicBezTo>
                  <a:lnTo>
                    <a:pt x="841" y="75"/>
                  </a:lnTo>
                  <a:cubicBezTo>
                    <a:pt x="851" y="49"/>
                    <a:pt x="839" y="19"/>
                    <a:pt x="813" y="8"/>
                  </a:cubicBezTo>
                  <a:cubicBezTo>
                    <a:pt x="791" y="0"/>
                    <a:pt x="764" y="7"/>
                    <a:pt x="751" y="28"/>
                  </a:cubicBezTo>
                  <a:lnTo>
                    <a:pt x="638" y="205"/>
                  </a:lnTo>
                  <a:lnTo>
                    <a:pt x="603" y="231"/>
                  </a:lnTo>
                  <a:cubicBezTo>
                    <a:pt x="593" y="238"/>
                    <a:pt x="584" y="245"/>
                    <a:pt x="575" y="251"/>
                  </a:cubicBezTo>
                  <a:cubicBezTo>
                    <a:pt x="567" y="257"/>
                    <a:pt x="560" y="262"/>
                    <a:pt x="552" y="268"/>
                  </a:cubicBezTo>
                  <a:cubicBezTo>
                    <a:pt x="552" y="268"/>
                    <a:pt x="551" y="268"/>
                    <a:pt x="550" y="268"/>
                  </a:cubicBezTo>
                  <a:lnTo>
                    <a:pt x="501" y="270"/>
                  </a:lnTo>
                  <a:cubicBezTo>
                    <a:pt x="496" y="270"/>
                    <a:pt x="491" y="273"/>
                    <a:pt x="487" y="276"/>
                  </a:cubicBezTo>
                  <a:cubicBezTo>
                    <a:pt x="486" y="278"/>
                    <a:pt x="482" y="282"/>
                    <a:pt x="456" y="316"/>
                  </a:cubicBezTo>
                  <a:cubicBezTo>
                    <a:pt x="448" y="327"/>
                    <a:pt x="439" y="339"/>
                    <a:pt x="431" y="349"/>
                  </a:cubicBezTo>
                  <a:lnTo>
                    <a:pt x="425" y="357"/>
                  </a:lnTo>
                  <a:lnTo>
                    <a:pt x="419" y="349"/>
                  </a:lnTo>
                  <a:cubicBezTo>
                    <a:pt x="412" y="339"/>
                    <a:pt x="403" y="327"/>
                    <a:pt x="395" y="316"/>
                  </a:cubicBezTo>
                  <a:cubicBezTo>
                    <a:pt x="369" y="282"/>
                    <a:pt x="365" y="278"/>
                    <a:pt x="363" y="276"/>
                  </a:cubicBezTo>
                  <a:cubicBezTo>
                    <a:pt x="359" y="273"/>
                    <a:pt x="355" y="271"/>
                    <a:pt x="350" y="270"/>
                  </a:cubicBezTo>
                  <a:lnTo>
                    <a:pt x="300" y="268"/>
                  </a:lnTo>
                  <a:cubicBezTo>
                    <a:pt x="300" y="268"/>
                    <a:pt x="298" y="268"/>
                    <a:pt x="298" y="268"/>
                  </a:cubicBezTo>
                  <a:cubicBezTo>
                    <a:pt x="290" y="262"/>
                    <a:pt x="283" y="257"/>
                    <a:pt x="275" y="251"/>
                  </a:cubicBezTo>
                  <a:cubicBezTo>
                    <a:pt x="266" y="245"/>
                    <a:pt x="257" y="238"/>
                    <a:pt x="247" y="231"/>
                  </a:cubicBezTo>
                  <a:lnTo>
                    <a:pt x="212" y="205"/>
                  </a:lnTo>
                  <a:lnTo>
                    <a:pt x="99" y="28"/>
                  </a:lnTo>
                  <a:cubicBezTo>
                    <a:pt x="86" y="7"/>
                    <a:pt x="60" y="0"/>
                    <a:pt x="37" y="8"/>
                  </a:cubicBezTo>
                  <a:cubicBezTo>
                    <a:pt x="11" y="19"/>
                    <a:pt x="0" y="49"/>
                    <a:pt x="9" y="75"/>
                  </a:cubicBezTo>
                  <a:lnTo>
                    <a:pt x="86" y="272"/>
                  </a:lnTo>
                  <a:cubicBezTo>
                    <a:pt x="88" y="276"/>
                    <a:pt x="90" y="279"/>
                    <a:pt x="94" y="282"/>
                  </a:cubicBezTo>
                  <a:lnTo>
                    <a:pt x="191" y="362"/>
                  </a:lnTo>
                  <a:cubicBezTo>
                    <a:pt x="200" y="369"/>
                    <a:pt x="209" y="376"/>
                    <a:pt x="218" y="383"/>
                  </a:cubicBezTo>
                  <a:lnTo>
                    <a:pt x="245" y="406"/>
                  </a:lnTo>
                  <a:cubicBezTo>
                    <a:pt x="249" y="409"/>
                    <a:pt x="253" y="413"/>
                    <a:pt x="257" y="417"/>
                  </a:cubicBezTo>
                  <a:cubicBezTo>
                    <a:pt x="261" y="456"/>
                    <a:pt x="275" y="661"/>
                    <a:pt x="283" y="798"/>
                  </a:cubicBezTo>
                  <a:cubicBezTo>
                    <a:pt x="283" y="801"/>
                    <a:pt x="283" y="804"/>
                    <a:pt x="284" y="807"/>
                  </a:cubicBezTo>
                  <a:cubicBezTo>
                    <a:pt x="284" y="811"/>
                    <a:pt x="285" y="815"/>
                    <a:pt x="285" y="818"/>
                  </a:cubicBezTo>
                  <a:cubicBezTo>
                    <a:pt x="294" y="876"/>
                    <a:pt x="341" y="916"/>
                    <a:pt x="401" y="916"/>
                  </a:cubicBezTo>
                  <a:lnTo>
                    <a:pt x="450" y="916"/>
                  </a:lnTo>
                  <a:cubicBezTo>
                    <a:pt x="511" y="916"/>
                    <a:pt x="557" y="876"/>
                    <a:pt x="566" y="818"/>
                  </a:cubicBezTo>
                  <a:cubicBezTo>
                    <a:pt x="567" y="815"/>
                    <a:pt x="567" y="811"/>
                    <a:pt x="567" y="807"/>
                  </a:cubicBezTo>
                  <a:cubicBezTo>
                    <a:pt x="567" y="804"/>
                    <a:pt x="567" y="801"/>
                    <a:pt x="567" y="799"/>
                  </a:cubicBezTo>
                  <a:cubicBezTo>
                    <a:pt x="576" y="661"/>
                    <a:pt x="589" y="456"/>
                    <a:pt x="593" y="417"/>
                  </a:cubicBezTo>
                  <a:cubicBezTo>
                    <a:pt x="598" y="413"/>
                    <a:pt x="602" y="409"/>
                    <a:pt x="606" y="406"/>
                  </a:cubicBezTo>
                  <a:lnTo>
                    <a:pt x="633" y="383"/>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98" name="Freeform 68"/>
            <p:cNvSpPr>
              <a:spLocks/>
            </p:cNvSpPr>
            <p:nvPr/>
          </p:nvSpPr>
          <p:spPr bwMode="auto">
            <a:xfrm>
              <a:off x="5403850" y="4506913"/>
              <a:ext cx="19050" cy="17463"/>
            </a:xfrm>
            <a:custGeom>
              <a:avLst/>
              <a:gdLst>
                <a:gd name="T0" fmla="*/ 37 w 40"/>
                <a:gd name="T1" fmla="*/ 14 h 39"/>
                <a:gd name="T2" fmla="*/ 37 w 40"/>
                <a:gd name="T3" fmla="*/ 14 h 39"/>
                <a:gd name="T4" fmla="*/ 37 w 40"/>
                <a:gd name="T5" fmla="*/ 3 h 39"/>
                <a:gd name="T6" fmla="*/ 26 w 40"/>
                <a:gd name="T7" fmla="*/ 3 h 39"/>
                <a:gd name="T8" fmla="*/ 3 w 40"/>
                <a:gd name="T9" fmla="*/ 26 h 39"/>
                <a:gd name="T10" fmla="*/ 3 w 40"/>
                <a:gd name="T11" fmla="*/ 37 h 39"/>
                <a:gd name="T12" fmla="*/ 8 w 40"/>
                <a:gd name="T13" fmla="*/ 39 h 39"/>
                <a:gd name="T14" fmla="*/ 14 w 40"/>
                <a:gd name="T15" fmla="*/ 37 h 39"/>
                <a:gd name="T16" fmla="*/ 37 w 40"/>
                <a:gd name="T1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9">
                  <a:moveTo>
                    <a:pt x="37" y="14"/>
                  </a:moveTo>
                  <a:lnTo>
                    <a:pt x="37" y="14"/>
                  </a:lnTo>
                  <a:cubicBezTo>
                    <a:pt x="40" y="11"/>
                    <a:pt x="40" y="6"/>
                    <a:pt x="37" y="3"/>
                  </a:cubicBezTo>
                  <a:cubicBezTo>
                    <a:pt x="33" y="0"/>
                    <a:pt x="29" y="0"/>
                    <a:pt x="26" y="3"/>
                  </a:cubicBezTo>
                  <a:lnTo>
                    <a:pt x="3" y="26"/>
                  </a:lnTo>
                  <a:cubicBezTo>
                    <a:pt x="0" y="29"/>
                    <a:pt x="0" y="34"/>
                    <a:pt x="3" y="37"/>
                  </a:cubicBezTo>
                  <a:cubicBezTo>
                    <a:pt x="4" y="39"/>
                    <a:pt x="6" y="39"/>
                    <a:pt x="8" y="39"/>
                  </a:cubicBezTo>
                  <a:cubicBezTo>
                    <a:pt x="10" y="39"/>
                    <a:pt x="12" y="39"/>
                    <a:pt x="14" y="37"/>
                  </a:cubicBezTo>
                  <a:lnTo>
                    <a:pt x="37" y="14"/>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00" name="Freeform 69"/>
            <p:cNvSpPr>
              <a:spLocks/>
            </p:cNvSpPr>
            <p:nvPr/>
          </p:nvSpPr>
          <p:spPr bwMode="auto">
            <a:xfrm>
              <a:off x="5410200" y="4487863"/>
              <a:ext cx="114300" cy="112713"/>
            </a:xfrm>
            <a:custGeom>
              <a:avLst/>
              <a:gdLst>
                <a:gd name="T0" fmla="*/ 231 w 239"/>
                <a:gd name="T1" fmla="*/ 0 h 237"/>
                <a:gd name="T2" fmla="*/ 231 w 239"/>
                <a:gd name="T3" fmla="*/ 0 h 237"/>
                <a:gd name="T4" fmla="*/ 228 w 239"/>
                <a:gd name="T5" fmla="*/ 0 h 237"/>
                <a:gd name="T6" fmla="*/ 4 w 239"/>
                <a:gd name="T7" fmla="*/ 224 h 237"/>
                <a:gd name="T8" fmla="*/ 4 w 239"/>
                <a:gd name="T9" fmla="*/ 235 h 237"/>
                <a:gd name="T10" fmla="*/ 9 w 239"/>
                <a:gd name="T11" fmla="*/ 237 h 237"/>
                <a:gd name="T12" fmla="*/ 15 w 239"/>
                <a:gd name="T13" fmla="*/ 235 h 237"/>
                <a:gd name="T14" fmla="*/ 235 w 239"/>
                <a:gd name="T15" fmla="*/ 13 h 237"/>
                <a:gd name="T16" fmla="*/ 239 w 239"/>
                <a:gd name="T17" fmla="*/ 7 h 237"/>
                <a:gd name="T18" fmla="*/ 231 w 239"/>
                <a:gd name="T19"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37">
                  <a:moveTo>
                    <a:pt x="231" y="0"/>
                  </a:moveTo>
                  <a:lnTo>
                    <a:pt x="231" y="0"/>
                  </a:lnTo>
                  <a:lnTo>
                    <a:pt x="228" y="0"/>
                  </a:lnTo>
                  <a:lnTo>
                    <a:pt x="4" y="224"/>
                  </a:lnTo>
                  <a:cubicBezTo>
                    <a:pt x="0" y="227"/>
                    <a:pt x="0" y="232"/>
                    <a:pt x="4" y="235"/>
                  </a:cubicBezTo>
                  <a:cubicBezTo>
                    <a:pt x="5" y="236"/>
                    <a:pt x="7" y="237"/>
                    <a:pt x="9" y="237"/>
                  </a:cubicBezTo>
                  <a:cubicBezTo>
                    <a:pt x="11" y="237"/>
                    <a:pt x="13" y="236"/>
                    <a:pt x="15" y="235"/>
                  </a:cubicBezTo>
                  <a:lnTo>
                    <a:pt x="235" y="13"/>
                  </a:lnTo>
                  <a:cubicBezTo>
                    <a:pt x="237" y="12"/>
                    <a:pt x="239" y="10"/>
                    <a:pt x="239" y="7"/>
                  </a:cubicBezTo>
                  <a:cubicBezTo>
                    <a:pt x="239" y="3"/>
                    <a:pt x="235" y="0"/>
                    <a:pt x="231" y="0"/>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02" name="Freeform 70"/>
            <p:cNvSpPr>
              <a:spLocks/>
            </p:cNvSpPr>
            <p:nvPr/>
          </p:nvSpPr>
          <p:spPr bwMode="auto">
            <a:xfrm>
              <a:off x="5414963" y="4594226"/>
              <a:ext cx="84138" cy="82550"/>
            </a:xfrm>
            <a:custGeom>
              <a:avLst/>
              <a:gdLst>
                <a:gd name="T0" fmla="*/ 161 w 175"/>
                <a:gd name="T1" fmla="*/ 3 h 174"/>
                <a:gd name="T2" fmla="*/ 161 w 175"/>
                <a:gd name="T3" fmla="*/ 3 h 174"/>
                <a:gd name="T4" fmla="*/ 3 w 175"/>
                <a:gd name="T5" fmla="*/ 161 h 174"/>
                <a:gd name="T6" fmla="*/ 3 w 175"/>
                <a:gd name="T7" fmla="*/ 171 h 174"/>
                <a:gd name="T8" fmla="*/ 8 w 175"/>
                <a:gd name="T9" fmla="*/ 174 h 174"/>
                <a:gd name="T10" fmla="*/ 14 w 175"/>
                <a:gd name="T11" fmla="*/ 171 h 174"/>
                <a:gd name="T12" fmla="*/ 172 w 175"/>
                <a:gd name="T13" fmla="*/ 14 h 174"/>
                <a:gd name="T14" fmla="*/ 172 w 175"/>
                <a:gd name="T15" fmla="*/ 3 h 174"/>
                <a:gd name="T16" fmla="*/ 161 w 175"/>
                <a:gd name="T17"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4">
                  <a:moveTo>
                    <a:pt x="161" y="3"/>
                  </a:moveTo>
                  <a:lnTo>
                    <a:pt x="161" y="3"/>
                  </a:lnTo>
                  <a:lnTo>
                    <a:pt x="3" y="161"/>
                  </a:lnTo>
                  <a:cubicBezTo>
                    <a:pt x="0" y="164"/>
                    <a:pt x="0" y="169"/>
                    <a:pt x="3" y="171"/>
                  </a:cubicBezTo>
                  <a:cubicBezTo>
                    <a:pt x="4" y="173"/>
                    <a:pt x="6" y="174"/>
                    <a:pt x="8" y="174"/>
                  </a:cubicBezTo>
                  <a:cubicBezTo>
                    <a:pt x="10" y="174"/>
                    <a:pt x="12" y="173"/>
                    <a:pt x="14" y="171"/>
                  </a:cubicBezTo>
                  <a:lnTo>
                    <a:pt x="172" y="14"/>
                  </a:lnTo>
                  <a:cubicBezTo>
                    <a:pt x="175" y="10"/>
                    <a:pt x="175" y="6"/>
                    <a:pt x="172" y="3"/>
                  </a:cubicBezTo>
                  <a:cubicBezTo>
                    <a:pt x="169" y="0"/>
                    <a:pt x="164" y="0"/>
                    <a:pt x="161" y="3"/>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04" name="Freeform 71"/>
            <p:cNvSpPr>
              <a:spLocks/>
            </p:cNvSpPr>
            <p:nvPr/>
          </p:nvSpPr>
          <p:spPr bwMode="auto">
            <a:xfrm>
              <a:off x="5440363" y="4681538"/>
              <a:ext cx="52388" cy="50800"/>
            </a:xfrm>
            <a:custGeom>
              <a:avLst/>
              <a:gdLst>
                <a:gd name="T0" fmla="*/ 95 w 109"/>
                <a:gd name="T1" fmla="*/ 4 h 109"/>
                <a:gd name="T2" fmla="*/ 95 w 109"/>
                <a:gd name="T3" fmla="*/ 4 h 109"/>
                <a:gd name="T4" fmla="*/ 3 w 109"/>
                <a:gd name="T5" fmla="*/ 96 h 109"/>
                <a:gd name="T6" fmla="*/ 3 w 109"/>
                <a:gd name="T7" fmla="*/ 106 h 109"/>
                <a:gd name="T8" fmla="*/ 8 w 109"/>
                <a:gd name="T9" fmla="*/ 109 h 109"/>
                <a:gd name="T10" fmla="*/ 14 w 109"/>
                <a:gd name="T11" fmla="*/ 106 h 109"/>
                <a:gd name="T12" fmla="*/ 106 w 109"/>
                <a:gd name="T13" fmla="*/ 14 h 109"/>
                <a:gd name="T14" fmla="*/ 106 w 109"/>
                <a:gd name="T15" fmla="*/ 4 h 109"/>
                <a:gd name="T16" fmla="*/ 95 w 109"/>
                <a:gd name="T17" fmla="*/ 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9">
                  <a:moveTo>
                    <a:pt x="95" y="4"/>
                  </a:moveTo>
                  <a:lnTo>
                    <a:pt x="95" y="4"/>
                  </a:lnTo>
                  <a:lnTo>
                    <a:pt x="3" y="96"/>
                  </a:lnTo>
                  <a:cubicBezTo>
                    <a:pt x="0" y="99"/>
                    <a:pt x="0" y="104"/>
                    <a:pt x="3" y="106"/>
                  </a:cubicBezTo>
                  <a:cubicBezTo>
                    <a:pt x="4" y="108"/>
                    <a:pt x="6" y="109"/>
                    <a:pt x="8" y="109"/>
                  </a:cubicBezTo>
                  <a:cubicBezTo>
                    <a:pt x="10" y="109"/>
                    <a:pt x="12" y="108"/>
                    <a:pt x="14" y="106"/>
                  </a:cubicBezTo>
                  <a:lnTo>
                    <a:pt x="106" y="14"/>
                  </a:lnTo>
                  <a:cubicBezTo>
                    <a:pt x="109" y="11"/>
                    <a:pt x="109" y="6"/>
                    <a:pt x="106" y="4"/>
                  </a:cubicBezTo>
                  <a:cubicBezTo>
                    <a:pt x="103" y="1"/>
                    <a:pt x="98" y="0"/>
                    <a:pt x="95" y="4"/>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grpSp>
        <p:nvGrpSpPr>
          <p:cNvPr id="83" name="Group 82">
            <a:extLst>
              <a:ext uri="{FF2B5EF4-FFF2-40B4-BE49-F238E27FC236}">
                <a16:creationId xmlns:a16="http://schemas.microsoft.com/office/drawing/2014/main" id="{3651478F-6446-7E40-BAA5-D56AE5B6DF4B}"/>
              </a:ext>
            </a:extLst>
          </p:cNvPr>
          <p:cNvGrpSpPr/>
          <p:nvPr/>
        </p:nvGrpSpPr>
        <p:grpSpPr>
          <a:xfrm>
            <a:off x="3770710" y="4088607"/>
            <a:ext cx="377429" cy="357188"/>
            <a:chOff x="3503613" y="4308476"/>
            <a:chExt cx="503238" cy="476250"/>
          </a:xfrm>
        </p:grpSpPr>
        <p:sp>
          <p:nvSpPr>
            <p:cNvPr id="110" name="Freeform 75"/>
            <p:cNvSpPr>
              <a:spLocks noEditPoints="1"/>
            </p:cNvSpPr>
            <p:nvPr/>
          </p:nvSpPr>
          <p:spPr bwMode="auto">
            <a:xfrm>
              <a:off x="3543300" y="4562476"/>
              <a:ext cx="98425" cy="98425"/>
            </a:xfrm>
            <a:custGeom>
              <a:avLst/>
              <a:gdLst>
                <a:gd name="T0" fmla="*/ 102 w 206"/>
                <a:gd name="T1" fmla="*/ 187 h 204"/>
                <a:gd name="T2" fmla="*/ 102 w 206"/>
                <a:gd name="T3" fmla="*/ 187 h 204"/>
                <a:gd name="T4" fmla="*/ 18 w 206"/>
                <a:gd name="T5" fmla="*/ 101 h 204"/>
                <a:gd name="T6" fmla="*/ 104 w 206"/>
                <a:gd name="T7" fmla="*/ 18 h 204"/>
                <a:gd name="T8" fmla="*/ 104 w 206"/>
                <a:gd name="T9" fmla="*/ 18 h 204"/>
                <a:gd name="T10" fmla="*/ 164 w 206"/>
                <a:gd name="T11" fmla="*/ 43 h 204"/>
                <a:gd name="T12" fmla="*/ 188 w 206"/>
                <a:gd name="T13" fmla="*/ 103 h 204"/>
                <a:gd name="T14" fmla="*/ 161 w 206"/>
                <a:gd name="T15" fmla="*/ 163 h 204"/>
                <a:gd name="T16" fmla="*/ 102 w 206"/>
                <a:gd name="T17" fmla="*/ 187 h 204"/>
                <a:gd name="T18" fmla="*/ 102 w 206"/>
                <a:gd name="T19" fmla="*/ 187 h 204"/>
                <a:gd name="T20" fmla="*/ 205 w 206"/>
                <a:gd name="T21" fmla="*/ 103 h 204"/>
                <a:gd name="T22" fmla="*/ 205 w 206"/>
                <a:gd name="T23" fmla="*/ 103 h 204"/>
                <a:gd name="T24" fmla="*/ 176 w 206"/>
                <a:gd name="T25" fmla="*/ 31 h 204"/>
                <a:gd name="T26" fmla="*/ 104 w 206"/>
                <a:gd name="T27" fmla="*/ 0 h 204"/>
                <a:gd name="T28" fmla="*/ 1 w 206"/>
                <a:gd name="T29" fmla="*/ 101 h 204"/>
                <a:gd name="T30" fmla="*/ 102 w 206"/>
                <a:gd name="T31" fmla="*/ 204 h 204"/>
                <a:gd name="T32" fmla="*/ 104 w 206"/>
                <a:gd name="T33" fmla="*/ 204 h 204"/>
                <a:gd name="T34" fmla="*/ 173 w 206"/>
                <a:gd name="T35" fmla="*/ 175 h 204"/>
                <a:gd name="T36" fmla="*/ 205 w 206"/>
                <a:gd name="T37" fmla="*/ 10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6" h="204">
                  <a:moveTo>
                    <a:pt x="102" y="187"/>
                  </a:moveTo>
                  <a:lnTo>
                    <a:pt x="102" y="187"/>
                  </a:lnTo>
                  <a:cubicBezTo>
                    <a:pt x="57" y="186"/>
                    <a:pt x="17" y="145"/>
                    <a:pt x="18" y="101"/>
                  </a:cubicBezTo>
                  <a:cubicBezTo>
                    <a:pt x="19" y="56"/>
                    <a:pt x="58" y="18"/>
                    <a:pt x="104" y="18"/>
                  </a:cubicBezTo>
                  <a:lnTo>
                    <a:pt x="104" y="18"/>
                  </a:lnTo>
                  <a:cubicBezTo>
                    <a:pt x="126" y="18"/>
                    <a:pt x="148" y="27"/>
                    <a:pt x="164" y="43"/>
                  </a:cubicBezTo>
                  <a:cubicBezTo>
                    <a:pt x="180" y="59"/>
                    <a:pt x="188" y="81"/>
                    <a:pt x="188" y="103"/>
                  </a:cubicBezTo>
                  <a:cubicBezTo>
                    <a:pt x="188" y="124"/>
                    <a:pt x="179" y="146"/>
                    <a:pt x="161" y="163"/>
                  </a:cubicBezTo>
                  <a:cubicBezTo>
                    <a:pt x="145" y="179"/>
                    <a:pt x="124" y="188"/>
                    <a:pt x="102" y="187"/>
                  </a:cubicBezTo>
                  <a:lnTo>
                    <a:pt x="102" y="187"/>
                  </a:lnTo>
                  <a:close/>
                  <a:moveTo>
                    <a:pt x="205" y="103"/>
                  </a:moveTo>
                  <a:lnTo>
                    <a:pt x="205" y="103"/>
                  </a:lnTo>
                  <a:cubicBezTo>
                    <a:pt x="206" y="76"/>
                    <a:pt x="195" y="51"/>
                    <a:pt x="176" y="31"/>
                  </a:cubicBezTo>
                  <a:cubicBezTo>
                    <a:pt x="156" y="12"/>
                    <a:pt x="131" y="0"/>
                    <a:pt x="104" y="0"/>
                  </a:cubicBezTo>
                  <a:cubicBezTo>
                    <a:pt x="48" y="0"/>
                    <a:pt x="2" y="45"/>
                    <a:pt x="1" y="101"/>
                  </a:cubicBezTo>
                  <a:cubicBezTo>
                    <a:pt x="0" y="154"/>
                    <a:pt x="48" y="203"/>
                    <a:pt x="102" y="204"/>
                  </a:cubicBezTo>
                  <a:cubicBezTo>
                    <a:pt x="102" y="204"/>
                    <a:pt x="103" y="204"/>
                    <a:pt x="104" y="204"/>
                  </a:cubicBezTo>
                  <a:cubicBezTo>
                    <a:pt x="129" y="204"/>
                    <a:pt x="154" y="194"/>
                    <a:pt x="173" y="175"/>
                  </a:cubicBezTo>
                  <a:cubicBezTo>
                    <a:pt x="194" y="155"/>
                    <a:pt x="205" y="129"/>
                    <a:pt x="205" y="103"/>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11" name="Freeform 76"/>
            <p:cNvSpPr>
              <a:spLocks noEditPoints="1"/>
            </p:cNvSpPr>
            <p:nvPr/>
          </p:nvSpPr>
          <p:spPr bwMode="auto">
            <a:xfrm>
              <a:off x="3690938" y="4518026"/>
              <a:ext cx="125413" cy="125413"/>
            </a:xfrm>
            <a:custGeom>
              <a:avLst/>
              <a:gdLst>
                <a:gd name="T0" fmla="*/ 131 w 261"/>
                <a:gd name="T1" fmla="*/ 42 h 259"/>
                <a:gd name="T2" fmla="*/ 131 w 261"/>
                <a:gd name="T3" fmla="*/ 42 h 259"/>
                <a:gd name="T4" fmla="*/ 132 w 261"/>
                <a:gd name="T5" fmla="*/ 42 h 259"/>
                <a:gd name="T6" fmla="*/ 193 w 261"/>
                <a:gd name="T7" fmla="*/ 69 h 259"/>
                <a:gd name="T8" fmla="*/ 218 w 261"/>
                <a:gd name="T9" fmla="*/ 130 h 259"/>
                <a:gd name="T10" fmla="*/ 190 w 261"/>
                <a:gd name="T11" fmla="*/ 192 h 259"/>
                <a:gd name="T12" fmla="*/ 130 w 261"/>
                <a:gd name="T13" fmla="*/ 217 h 259"/>
                <a:gd name="T14" fmla="*/ 43 w 261"/>
                <a:gd name="T15" fmla="*/ 129 h 259"/>
                <a:gd name="T16" fmla="*/ 131 w 261"/>
                <a:gd name="T17" fmla="*/ 42 h 259"/>
                <a:gd name="T18" fmla="*/ 131 w 261"/>
                <a:gd name="T19" fmla="*/ 42 h 259"/>
                <a:gd name="T20" fmla="*/ 129 w 261"/>
                <a:gd name="T21" fmla="*/ 259 h 259"/>
                <a:gd name="T22" fmla="*/ 129 w 261"/>
                <a:gd name="T23" fmla="*/ 259 h 259"/>
                <a:gd name="T24" fmla="*/ 132 w 261"/>
                <a:gd name="T25" fmla="*/ 259 h 259"/>
                <a:gd name="T26" fmla="*/ 220 w 261"/>
                <a:gd name="T27" fmla="*/ 222 h 259"/>
                <a:gd name="T28" fmla="*/ 261 w 261"/>
                <a:gd name="T29" fmla="*/ 130 h 259"/>
                <a:gd name="T30" fmla="*/ 223 w 261"/>
                <a:gd name="T31" fmla="*/ 39 h 259"/>
                <a:gd name="T32" fmla="*/ 132 w 261"/>
                <a:gd name="T33" fmla="*/ 0 h 259"/>
                <a:gd name="T34" fmla="*/ 1 w 261"/>
                <a:gd name="T35" fmla="*/ 128 h 259"/>
                <a:gd name="T36" fmla="*/ 129 w 261"/>
                <a:gd name="T37"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 h="259">
                  <a:moveTo>
                    <a:pt x="131" y="42"/>
                  </a:moveTo>
                  <a:lnTo>
                    <a:pt x="131" y="42"/>
                  </a:lnTo>
                  <a:lnTo>
                    <a:pt x="132" y="42"/>
                  </a:lnTo>
                  <a:cubicBezTo>
                    <a:pt x="154" y="42"/>
                    <a:pt x="176" y="52"/>
                    <a:pt x="193" y="69"/>
                  </a:cubicBezTo>
                  <a:cubicBezTo>
                    <a:pt x="210" y="86"/>
                    <a:pt x="219" y="107"/>
                    <a:pt x="218" y="130"/>
                  </a:cubicBezTo>
                  <a:cubicBezTo>
                    <a:pt x="218" y="152"/>
                    <a:pt x="208" y="175"/>
                    <a:pt x="190" y="192"/>
                  </a:cubicBezTo>
                  <a:cubicBezTo>
                    <a:pt x="173" y="208"/>
                    <a:pt x="152" y="218"/>
                    <a:pt x="130" y="217"/>
                  </a:cubicBezTo>
                  <a:cubicBezTo>
                    <a:pt x="84" y="217"/>
                    <a:pt x="42" y="174"/>
                    <a:pt x="43" y="129"/>
                  </a:cubicBezTo>
                  <a:cubicBezTo>
                    <a:pt x="44" y="82"/>
                    <a:pt x="84" y="42"/>
                    <a:pt x="131" y="42"/>
                  </a:cubicBezTo>
                  <a:lnTo>
                    <a:pt x="131" y="42"/>
                  </a:lnTo>
                  <a:close/>
                  <a:moveTo>
                    <a:pt x="129" y="259"/>
                  </a:moveTo>
                  <a:lnTo>
                    <a:pt x="129" y="259"/>
                  </a:lnTo>
                  <a:cubicBezTo>
                    <a:pt x="130" y="259"/>
                    <a:pt x="131" y="259"/>
                    <a:pt x="132" y="259"/>
                  </a:cubicBezTo>
                  <a:cubicBezTo>
                    <a:pt x="163" y="259"/>
                    <a:pt x="196" y="246"/>
                    <a:pt x="220" y="222"/>
                  </a:cubicBezTo>
                  <a:cubicBezTo>
                    <a:pt x="246" y="197"/>
                    <a:pt x="261" y="163"/>
                    <a:pt x="261" y="130"/>
                  </a:cubicBezTo>
                  <a:cubicBezTo>
                    <a:pt x="261" y="97"/>
                    <a:pt x="248" y="64"/>
                    <a:pt x="223" y="39"/>
                  </a:cubicBezTo>
                  <a:cubicBezTo>
                    <a:pt x="199" y="14"/>
                    <a:pt x="166" y="0"/>
                    <a:pt x="132" y="0"/>
                  </a:cubicBezTo>
                  <a:cubicBezTo>
                    <a:pt x="61" y="1"/>
                    <a:pt x="2" y="57"/>
                    <a:pt x="1" y="128"/>
                  </a:cubicBezTo>
                  <a:cubicBezTo>
                    <a:pt x="0" y="196"/>
                    <a:pt x="60" y="258"/>
                    <a:pt x="129" y="25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12" name="Freeform 77"/>
            <p:cNvSpPr>
              <a:spLocks noEditPoints="1"/>
            </p:cNvSpPr>
            <p:nvPr/>
          </p:nvSpPr>
          <p:spPr bwMode="auto">
            <a:xfrm>
              <a:off x="3865563" y="4560888"/>
              <a:ext cx="98425" cy="100013"/>
            </a:xfrm>
            <a:custGeom>
              <a:avLst/>
              <a:gdLst>
                <a:gd name="T0" fmla="*/ 104 w 206"/>
                <a:gd name="T1" fmla="*/ 17 h 204"/>
                <a:gd name="T2" fmla="*/ 104 w 206"/>
                <a:gd name="T3" fmla="*/ 17 h 204"/>
                <a:gd name="T4" fmla="*/ 105 w 206"/>
                <a:gd name="T5" fmla="*/ 17 h 204"/>
                <a:gd name="T6" fmla="*/ 164 w 206"/>
                <a:gd name="T7" fmla="*/ 43 h 204"/>
                <a:gd name="T8" fmla="*/ 189 w 206"/>
                <a:gd name="T9" fmla="*/ 102 h 204"/>
                <a:gd name="T10" fmla="*/ 162 w 206"/>
                <a:gd name="T11" fmla="*/ 162 h 204"/>
                <a:gd name="T12" fmla="*/ 103 w 206"/>
                <a:gd name="T13" fmla="*/ 187 h 204"/>
                <a:gd name="T14" fmla="*/ 18 w 206"/>
                <a:gd name="T15" fmla="*/ 101 h 204"/>
                <a:gd name="T16" fmla="*/ 104 w 206"/>
                <a:gd name="T17" fmla="*/ 17 h 204"/>
                <a:gd name="T18" fmla="*/ 104 w 206"/>
                <a:gd name="T19" fmla="*/ 17 h 204"/>
                <a:gd name="T20" fmla="*/ 102 w 206"/>
                <a:gd name="T21" fmla="*/ 204 h 204"/>
                <a:gd name="T22" fmla="*/ 102 w 206"/>
                <a:gd name="T23" fmla="*/ 204 h 204"/>
                <a:gd name="T24" fmla="*/ 104 w 206"/>
                <a:gd name="T25" fmla="*/ 204 h 204"/>
                <a:gd name="T26" fmla="*/ 173 w 206"/>
                <a:gd name="T27" fmla="*/ 174 h 204"/>
                <a:gd name="T28" fmla="*/ 206 w 206"/>
                <a:gd name="T29" fmla="*/ 102 h 204"/>
                <a:gd name="T30" fmla="*/ 176 w 206"/>
                <a:gd name="T31" fmla="*/ 31 h 204"/>
                <a:gd name="T32" fmla="*/ 105 w 206"/>
                <a:gd name="T33" fmla="*/ 0 h 204"/>
                <a:gd name="T34" fmla="*/ 104 w 206"/>
                <a:gd name="T35" fmla="*/ 0 h 204"/>
                <a:gd name="T36" fmla="*/ 1 w 206"/>
                <a:gd name="T37" fmla="*/ 100 h 204"/>
                <a:gd name="T38" fmla="*/ 102 w 206"/>
                <a:gd name="T3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204">
                  <a:moveTo>
                    <a:pt x="104" y="17"/>
                  </a:moveTo>
                  <a:lnTo>
                    <a:pt x="104" y="17"/>
                  </a:lnTo>
                  <a:lnTo>
                    <a:pt x="105" y="17"/>
                  </a:lnTo>
                  <a:cubicBezTo>
                    <a:pt x="126" y="17"/>
                    <a:pt x="148" y="27"/>
                    <a:pt x="164" y="43"/>
                  </a:cubicBezTo>
                  <a:cubicBezTo>
                    <a:pt x="180" y="59"/>
                    <a:pt x="189" y="80"/>
                    <a:pt x="189" y="102"/>
                  </a:cubicBezTo>
                  <a:cubicBezTo>
                    <a:pt x="188" y="124"/>
                    <a:pt x="179" y="146"/>
                    <a:pt x="162" y="162"/>
                  </a:cubicBezTo>
                  <a:cubicBezTo>
                    <a:pt x="145" y="179"/>
                    <a:pt x="124" y="188"/>
                    <a:pt x="103" y="187"/>
                  </a:cubicBezTo>
                  <a:cubicBezTo>
                    <a:pt x="58" y="186"/>
                    <a:pt x="18" y="145"/>
                    <a:pt x="18" y="101"/>
                  </a:cubicBezTo>
                  <a:cubicBezTo>
                    <a:pt x="19" y="55"/>
                    <a:pt x="58" y="17"/>
                    <a:pt x="104" y="17"/>
                  </a:cubicBezTo>
                  <a:lnTo>
                    <a:pt x="104" y="17"/>
                  </a:lnTo>
                  <a:close/>
                  <a:moveTo>
                    <a:pt x="102" y="204"/>
                  </a:moveTo>
                  <a:lnTo>
                    <a:pt x="102" y="204"/>
                  </a:lnTo>
                  <a:cubicBezTo>
                    <a:pt x="103" y="204"/>
                    <a:pt x="103" y="204"/>
                    <a:pt x="104" y="204"/>
                  </a:cubicBezTo>
                  <a:cubicBezTo>
                    <a:pt x="129" y="204"/>
                    <a:pt x="154" y="193"/>
                    <a:pt x="173" y="174"/>
                  </a:cubicBezTo>
                  <a:cubicBezTo>
                    <a:pt x="194" y="155"/>
                    <a:pt x="205" y="128"/>
                    <a:pt x="206" y="102"/>
                  </a:cubicBezTo>
                  <a:cubicBezTo>
                    <a:pt x="206" y="76"/>
                    <a:pt x="195" y="50"/>
                    <a:pt x="176" y="31"/>
                  </a:cubicBezTo>
                  <a:cubicBezTo>
                    <a:pt x="157" y="12"/>
                    <a:pt x="131" y="0"/>
                    <a:pt x="105" y="0"/>
                  </a:cubicBezTo>
                  <a:cubicBezTo>
                    <a:pt x="104" y="0"/>
                    <a:pt x="104" y="0"/>
                    <a:pt x="104" y="0"/>
                  </a:cubicBezTo>
                  <a:cubicBezTo>
                    <a:pt x="48" y="0"/>
                    <a:pt x="2" y="45"/>
                    <a:pt x="1" y="100"/>
                  </a:cubicBezTo>
                  <a:cubicBezTo>
                    <a:pt x="0" y="154"/>
                    <a:pt x="49" y="203"/>
                    <a:pt x="102" y="204"/>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13" name="Freeform 78"/>
            <p:cNvSpPr>
              <a:spLocks/>
            </p:cNvSpPr>
            <p:nvPr/>
          </p:nvSpPr>
          <p:spPr bwMode="auto">
            <a:xfrm>
              <a:off x="3644900" y="4660901"/>
              <a:ext cx="220663" cy="123825"/>
            </a:xfrm>
            <a:custGeom>
              <a:avLst/>
              <a:gdLst>
                <a:gd name="T0" fmla="*/ 440 w 462"/>
                <a:gd name="T1" fmla="*/ 256 h 256"/>
                <a:gd name="T2" fmla="*/ 440 w 462"/>
                <a:gd name="T3" fmla="*/ 256 h 256"/>
                <a:gd name="T4" fmla="*/ 461 w 462"/>
                <a:gd name="T5" fmla="*/ 235 h 256"/>
                <a:gd name="T6" fmla="*/ 461 w 462"/>
                <a:gd name="T7" fmla="*/ 101 h 256"/>
                <a:gd name="T8" fmla="*/ 406 w 462"/>
                <a:gd name="T9" fmla="*/ 37 h 256"/>
                <a:gd name="T10" fmla="*/ 308 w 462"/>
                <a:gd name="T11" fmla="*/ 5 h 256"/>
                <a:gd name="T12" fmla="*/ 296 w 462"/>
                <a:gd name="T13" fmla="*/ 1 h 256"/>
                <a:gd name="T14" fmla="*/ 231 w 462"/>
                <a:gd name="T15" fmla="*/ 66 h 256"/>
                <a:gd name="T16" fmla="*/ 165 w 462"/>
                <a:gd name="T17" fmla="*/ 0 h 256"/>
                <a:gd name="T18" fmla="*/ 153 w 462"/>
                <a:gd name="T19" fmla="*/ 4 h 256"/>
                <a:gd name="T20" fmla="*/ 55 w 462"/>
                <a:gd name="T21" fmla="*/ 37 h 256"/>
                <a:gd name="T22" fmla="*/ 0 w 462"/>
                <a:gd name="T23" fmla="*/ 100 h 256"/>
                <a:gd name="T24" fmla="*/ 0 w 462"/>
                <a:gd name="T25" fmla="*/ 234 h 256"/>
                <a:gd name="T26" fmla="*/ 21 w 462"/>
                <a:gd name="T27" fmla="*/ 255 h 256"/>
                <a:gd name="T28" fmla="*/ 42 w 462"/>
                <a:gd name="T29" fmla="*/ 234 h 256"/>
                <a:gd name="T30" fmla="*/ 42 w 462"/>
                <a:gd name="T31" fmla="*/ 99 h 256"/>
                <a:gd name="T32" fmla="*/ 69 w 462"/>
                <a:gd name="T33" fmla="*/ 77 h 256"/>
                <a:gd name="T34" fmla="*/ 153 w 462"/>
                <a:gd name="T35" fmla="*/ 49 h 256"/>
                <a:gd name="T36" fmla="*/ 230 w 462"/>
                <a:gd name="T37" fmla="*/ 126 h 256"/>
                <a:gd name="T38" fmla="*/ 308 w 462"/>
                <a:gd name="T39" fmla="*/ 49 h 256"/>
                <a:gd name="T40" fmla="*/ 392 w 462"/>
                <a:gd name="T41" fmla="*/ 77 h 256"/>
                <a:gd name="T42" fmla="*/ 418 w 462"/>
                <a:gd name="T43" fmla="*/ 98 h 256"/>
                <a:gd name="T44" fmla="*/ 418 w 462"/>
                <a:gd name="T45" fmla="*/ 234 h 256"/>
                <a:gd name="T46" fmla="*/ 440 w 462"/>
                <a:gd name="T47"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256">
                  <a:moveTo>
                    <a:pt x="440" y="256"/>
                  </a:moveTo>
                  <a:lnTo>
                    <a:pt x="440" y="256"/>
                  </a:lnTo>
                  <a:cubicBezTo>
                    <a:pt x="451" y="256"/>
                    <a:pt x="461" y="246"/>
                    <a:pt x="461" y="235"/>
                  </a:cubicBezTo>
                  <a:lnTo>
                    <a:pt x="461" y="101"/>
                  </a:lnTo>
                  <a:cubicBezTo>
                    <a:pt x="462" y="84"/>
                    <a:pt x="451" y="52"/>
                    <a:pt x="406" y="37"/>
                  </a:cubicBezTo>
                  <a:cubicBezTo>
                    <a:pt x="403" y="36"/>
                    <a:pt x="327" y="11"/>
                    <a:pt x="308" y="5"/>
                  </a:cubicBezTo>
                  <a:lnTo>
                    <a:pt x="296" y="1"/>
                  </a:lnTo>
                  <a:lnTo>
                    <a:pt x="231" y="66"/>
                  </a:lnTo>
                  <a:lnTo>
                    <a:pt x="165" y="0"/>
                  </a:lnTo>
                  <a:lnTo>
                    <a:pt x="153" y="4"/>
                  </a:lnTo>
                  <a:cubicBezTo>
                    <a:pt x="134" y="10"/>
                    <a:pt x="58" y="36"/>
                    <a:pt x="55" y="37"/>
                  </a:cubicBezTo>
                  <a:cubicBezTo>
                    <a:pt x="10" y="52"/>
                    <a:pt x="0" y="83"/>
                    <a:pt x="0" y="100"/>
                  </a:cubicBezTo>
                  <a:lnTo>
                    <a:pt x="0" y="234"/>
                  </a:lnTo>
                  <a:cubicBezTo>
                    <a:pt x="0" y="246"/>
                    <a:pt x="10" y="255"/>
                    <a:pt x="21" y="255"/>
                  </a:cubicBezTo>
                  <a:cubicBezTo>
                    <a:pt x="33" y="255"/>
                    <a:pt x="42" y="246"/>
                    <a:pt x="42" y="234"/>
                  </a:cubicBezTo>
                  <a:lnTo>
                    <a:pt x="42" y="99"/>
                  </a:lnTo>
                  <a:cubicBezTo>
                    <a:pt x="42" y="98"/>
                    <a:pt x="43" y="85"/>
                    <a:pt x="69" y="77"/>
                  </a:cubicBezTo>
                  <a:cubicBezTo>
                    <a:pt x="69" y="76"/>
                    <a:pt x="125" y="58"/>
                    <a:pt x="153" y="49"/>
                  </a:cubicBezTo>
                  <a:lnTo>
                    <a:pt x="230" y="126"/>
                  </a:lnTo>
                  <a:lnTo>
                    <a:pt x="308" y="49"/>
                  </a:lnTo>
                  <a:cubicBezTo>
                    <a:pt x="336" y="58"/>
                    <a:pt x="391" y="77"/>
                    <a:pt x="392" y="77"/>
                  </a:cubicBezTo>
                  <a:cubicBezTo>
                    <a:pt x="417" y="85"/>
                    <a:pt x="418" y="98"/>
                    <a:pt x="418" y="98"/>
                  </a:cubicBezTo>
                  <a:lnTo>
                    <a:pt x="418" y="234"/>
                  </a:lnTo>
                  <a:cubicBezTo>
                    <a:pt x="418" y="246"/>
                    <a:pt x="428" y="256"/>
                    <a:pt x="440" y="256"/>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14" name="Freeform 79"/>
            <p:cNvSpPr>
              <a:spLocks/>
            </p:cNvSpPr>
            <p:nvPr/>
          </p:nvSpPr>
          <p:spPr bwMode="auto">
            <a:xfrm>
              <a:off x="3884613" y="4694238"/>
              <a:ext cx="122238" cy="85725"/>
            </a:xfrm>
            <a:custGeom>
              <a:avLst/>
              <a:gdLst>
                <a:gd name="T0" fmla="*/ 212 w 256"/>
                <a:gd name="T1" fmla="*/ 32 h 176"/>
                <a:gd name="T2" fmla="*/ 212 w 256"/>
                <a:gd name="T3" fmla="*/ 32 h 176"/>
                <a:gd name="T4" fmla="*/ 143 w 256"/>
                <a:gd name="T5" fmla="*/ 2 h 176"/>
                <a:gd name="T6" fmla="*/ 138 w 256"/>
                <a:gd name="T7" fmla="*/ 0 h 176"/>
                <a:gd name="T8" fmla="*/ 75 w 256"/>
                <a:gd name="T9" fmla="*/ 63 h 176"/>
                <a:gd name="T10" fmla="*/ 16 w 256"/>
                <a:gd name="T11" fmla="*/ 3 h 176"/>
                <a:gd name="T12" fmla="*/ 4 w 256"/>
                <a:gd name="T13" fmla="*/ 3 h 176"/>
                <a:gd name="T14" fmla="*/ 4 w 256"/>
                <a:gd name="T15" fmla="*/ 15 h 176"/>
                <a:gd name="T16" fmla="*/ 75 w 256"/>
                <a:gd name="T17" fmla="*/ 87 h 176"/>
                <a:gd name="T18" fmla="*/ 143 w 256"/>
                <a:gd name="T19" fmla="*/ 19 h 176"/>
                <a:gd name="T20" fmla="*/ 205 w 256"/>
                <a:gd name="T21" fmla="*/ 48 h 176"/>
                <a:gd name="T22" fmla="*/ 236 w 256"/>
                <a:gd name="T23" fmla="*/ 79 h 176"/>
                <a:gd name="T24" fmla="*/ 236 w 256"/>
                <a:gd name="T25" fmla="*/ 167 h 176"/>
                <a:gd name="T26" fmla="*/ 245 w 256"/>
                <a:gd name="T27" fmla="*/ 176 h 176"/>
                <a:gd name="T28" fmla="*/ 253 w 256"/>
                <a:gd name="T29" fmla="*/ 167 h 176"/>
                <a:gd name="T30" fmla="*/ 253 w 256"/>
                <a:gd name="T31" fmla="*/ 80 h 176"/>
                <a:gd name="T32" fmla="*/ 212 w 256"/>
                <a:gd name="T33"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176">
                  <a:moveTo>
                    <a:pt x="212" y="32"/>
                  </a:moveTo>
                  <a:lnTo>
                    <a:pt x="212" y="32"/>
                  </a:lnTo>
                  <a:cubicBezTo>
                    <a:pt x="210" y="31"/>
                    <a:pt x="161" y="7"/>
                    <a:pt x="143" y="2"/>
                  </a:cubicBezTo>
                  <a:lnTo>
                    <a:pt x="138" y="0"/>
                  </a:lnTo>
                  <a:lnTo>
                    <a:pt x="75" y="63"/>
                  </a:lnTo>
                  <a:lnTo>
                    <a:pt x="16" y="3"/>
                  </a:lnTo>
                  <a:cubicBezTo>
                    <a:pt x="12" y="0"/>
                    <a:pt x="7" y="0"/>
                    <a:pt x="4" y="3"/>
                  </a:cubicBezTo>
                  <a:cubicBezTo>
                    <a:pt x="0" y="7"/>
                    <a:pt x="0" y="12"/>
                    <a:pt x="4" y="15"/>
                  </a:cubicBezTo>
                  <a:lnTo>
                    <a:pt x="75" y="87"/>
                  </a:lnTo>
                  <a:lnTo>
                    <a:pt x="143" y="19"/>
                  </a:lnTo>
                  <a:cubicBezTo>
                    <a:pt x="162" y="27"/>
                    <a:pt x="204" y="47"/>
                    <a:pt x="205" y="48"/>
                  </a:cubicBezTo>
                  <a:cubicBezTo>
                    <a:pt x="237" y="58"/>
                    <a:pt x="237" y="78"/>
                    <a:pt x="236" y="79"/>
                  </a:cubicBezTo>
                  <a:lnTo>
                    <a:pt x="236" y="167"/>
                  </a:lnTo>
                  <a:cubicBezTo>
                    <a:pt x="236" y="172"/>
                    <a:pt x="240" y="176"/>
                    <a:pt x="245" y="176"/>
                  </a:cubicBezTo>
                  <a:cubicBezTo>
                    <a:pt x="249" y="176"/>
                    <a:pt x="253" y="172"/>
                    <a:pt x="253" y="167"/>
                  </a:cubicBezTo>
                  <a:lnTo>
                    <a:pt x="253" y="80"/>
                  </a:lnTo>
                  <a:cubicBezTo>
                    <a:pt x="254" y="79"/>
                    <a:pt x="256" y="47"/>
                    <a:pt x="212" y="32"/>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15" name="Freeform 80"/>
            <p:cNvSpPr>
              <a:spLocks/>
            </p:cNvSpPr>
            <p:nvPr/>
          </p:nvSpPr>
          <p:spPr bwMode="auto">
            <a:xfrm>
              <a:off x="3503613" y="4694238"/>
              <a:ext cx="122238" cy="85725"/>
            </a:xfrm>
            <a:custGeom>
              <a:avLst/>
              <a:gdLst>
                <a:gd name="T0" fmla="*/ 50 w 255"/>
                <a:gd name="T1" fmla="*/ 47 h 176"/>
                <a:gd name="T2" fmla="*/ 50 w 255"/>
                <a:gd name="T3" fmla="*/ 47 h 176"/>
                <a:gd name="T4" fmla="*/ 112 w 255"/>
                <a:gd name="T5" fmla="*/ 19 h 176"/>
                <a:gd name="T6" fmla="*/ 179 w 255"/>
                <a:gd name="T7" fmla="*/ 87 h 176"/>
                <a:gd name="T8" fmla="*/ 251 w 255"/>
                <a:gd name="T9" fmla="*/ 16 h 176"/>
                <a:gd name="T10" fmla="*/ 251 w 255"/>
                <a:gd name="T11" fmla="*/ 4 h 176"/>
                <a:gd name="T12" fmla="*/ 239 w 255"/>
                <a:gd name="T13" fmla="*/ 4 h 176"/>
                <a:gd name="T14" fmla="*/ 180 w 255"/>
                <a:gd name="T15" fmla="*/ 63 h 176"/>
                <a:gd name="T16" fmla="*/ 117 w 255"/>
                <a:gd name="T17" fmla="*/ 0 h 176"/>
                <a:gd name="T18" fmla="*/ 112 w 255"/>
                <a:gd name="T19" fmla="*/ 2 h 176"/>
                <a:gd name="T20" fmla="*/ 44 w 255"/>
                <a:gd name="T21" fmla="*/ 32 h 176"/>
                <a:gd name="T22" fmla="*/ 2 w 255"/>
                <a:gd name="T23" fmla="*/ 80 h 176"/>
                <a:gd name="T24" fmla="*/ 2 w 255"/>
                <a:gd name="T25" fmla="*/ 168 h 176"/>
                <a:gd name="T26" fmla="*/ 10 w 255"/>
                <a:gd name="T27" fmla="*/ 176 h 176"/>
                <a:gd name="T28" fmla="*/ 19 w 255"/>
                <a:gd name="T29" fmla="*/ 168 h 176"/>
                <a:gd name="T30" fmla="*/ 19 w 255"/>
                <a:gd name="T31" fmla="*/ 79 h 176"/>
                <a:gd name="T32" fmla="*/ 50 w 255"/>
                <a:gd name="T3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76">
                  <a:moveTo>
                    <a:pt x="50" y="47"/>
                  </a:moveTo>
                  <a:lnTo>
                    <a:pt x="50" y="47"/>
                  </a:lnTo>
                  <a:cubicBezTo>
                    <a:pt x="51" y="47"/>
                    <a:pt x="92" y="27"/>
                    <a:pt x="112" y="19"/>
                  </a:cubicBezTo>
                  <a:lnTo>
                    <a:pt x="179" y="87"/>
                  </a:lnTo>
                  <a:lnTo>
                    <a:pt x="251" y="16"/>
                  </a:lnTo>
                  <a:cubicBezTo>
                    <a:pt x="255" y="12"/>
                    <a:pt x="255" y="7"/>
                    <a:pt x="251" y="4"/>
                  </a:cubicBezTo>
                  <a:cubicBezTo>
                    <a:pt x="248" y="0"/>
                    <a:pt x="243" y="0"/>
                    <a:pt x="239" y="4"/>
                  </a:cubicBezTo>
                  <a:lnTo>
                    <a:pt x="180" y="63"/>
                  </a:lnTo>
                  <a:lnTo>
                    <a:pt x="117" y="0"/>
                  </a:lnTo>
                  <a:lnTo>
                    <a:pt x="112" y="2"/>
                  </a:lnTo>
                  <a:cubicBezTo>
                    <a:pt x="94" y="8"/>
                    <a:pt x="46" y="31"/>
                    <a:pt x="44" y="32"/>
                  </a:cubicBezTo>
                  <a:cubicBezTo>
                    <a:pt x="0" y="48"/>
                    <a:pt x="2" y="79"/>
                    <a:pt x="2" y="80"/>
                  </a:cubicBezTo>
                  <a:lnTo>
                    <a:pt x="2" y="168"/>
                  </a:lnTo>
                  <a:cubicBezTo>
                    <a:pt x="2" y="172"/>
                    <a:pt x="5" y="176"/>
                    <a:pt x="10" y="176"/>
                  </a:cubicBezTo>
                  <a:cubicBezTo>
                    <a:pt x="15" y="176"/>
                    <a:pt x="19" y="172"/>
                    <a:pt x="19" y="168"/>
                  </a:cubicBezTo>
                  <a:lnTo>
                    <a:pt x="19" y="79"/>
                  </a:lnTo>
                  <a:cubicBezTo>
                    <a:pt x="18" y="78"/>
                    <a:pt x="17" y="59"/>
                    <a:pt x="50" y="4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16" name="Freeform 81"/>
            <p:cNvSpPr>
              <a:spLocks noEditPoints="1"/>
            </p:cNvSpPr>
            <p:nvPr/>
          </p:nvSpPr>
          <p:spPr bwMode="auto">
            <a:xfrm>
              <a:off x="3703638" y="4308476"/>
              <a:ext cx="249238" cy="188913"/>
            </a:xfrm>
            <a:custGeom>
              <a:avLst/>
              <a:gdLst>
                <a:gd name="T0" fmla="*/ 121 w 522"/>
                <a:gd name="T1" fmla="*/ 13 h 392"/>
                <a:gd name="T2" fmla="*/ 121 w 522"/>
                <a:gd name="T3" fmla="*/ 13 h 392"/>
                <a:gd name="T4" fmla="*/ 14 w 522"/>
                <a:gd name="T5" fmla="*/ 120 h 392"/>
                <a:gd name="T6" fmla="*/ 14 w 522"/>
                <a:gd name="T7" fmla="*/ 188 h 392"/>
                <a:gd name="T8" fmla="*/ 121 w 522"/>
                <a:gd name="T9" fmla="*/ 295 h 392"/>
                <a:gd name="T10" fmla="*/ 186 w 522"/>
                <a:gd name="T11" fmla="*/ 295 h 392"/>
                <a:gd name="T12" fmla="*/ 186 w 522"/>
                <a:gd name="T13" fmla="*/ 362 h 392"/>
                <a:gd name="T14" fmla="*/ 263 w 522"/>
                <a:gd name="T15" fmla="*/ 295 h 392"/>
                <a:gd name="T16" fmla="*/ 401 w 522"/>
                <a:gd name="T17" fmla="*/ 295 h 392"/>
                <a:gd name="T18" fmla="*/ 508 w 522"/>
                <a:gd name="T19" fmla="*/ 188 h 392"/>
                <a:gd name="T20" fmla="*/ 508 w 522"/>
                <a:gd name="T21" fmla="*/ 120 h 392"/>
                <a:gd name="T22" fmla="*/ 401 w 522"/>
                <a:gd name="T23" fmla="*/ 13 h 392"/>
                <a:gd name="T24" fmla="*/ 121 w 522"/>
                <a:gd name="T25" fmla="*/ 13 h 392"/>
                <a:gd name="T26" fmla="*/ 121 w 522"/>
                <a:gd name="T27" fmla="*/ 13 h 392"/>
                <a:gd name="T28" fmla="*/ 172 w 522"/>
                <a:gd name="T29" fmla="*/ 392 h 392"/>
                <a:gd name="T30" fmla="*/ 172 w 522"/>
                <a:gd name="T31" fmla="*/ 392 h 392"/>
                <a:gd name="T32" fmla="*/ 172 w 522"/>
                <a:gd name="T33" fmla="*/ 309 h 392"/>
                <a:gd name="T34" fmla="*/ 121 w 522"/>
                <a:gd name="T35" fmla="*/ 309 h 392"/>
                <a:gd name="T36" fmla="*/ 0 w 522"/>
                <a:gd name="T37" fmla="*/ 188 h 392"/>
                <a:gd name="T38" fmla="*/ 0 w 522"/>
                <a:gd name="T39" fmla="*/ 120 h 392"/>
                <a:gd name="T40" fmla="*/ 121 w 522"/>
                <a:gd name="T41" fmla="*/ 0 h 392"/>
                <a:gd name="T42" fmla="*/ 401 w 522"/>
                <a:gd name="T43" fmla="*/ 0 h 392"/>
                <a:gd name="T44" fmla="*/ 522 w 522"/>
                <a:gd name="T45" fmla="*/ 120 h 392"/>
                <a:gd name="T46" fmla="*/ 522 w 522"/>
                <a:gd name="T47" fmla="*/ 188 h 392"/>
                <a:gd name="T48" fmla="*/ 401 w 522"/>
                <a:gd name="T49" fmla="*/ 309 h 392"/>
                <a:gd name="T50" fmla="*/ 269 w 522"/>
                <a:gd name="T51" fmla="*/ 309 h 392"/>
                <a:gd name="T52" fmla="*/ 172 w 522"/>
                <a:gd name="T53"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2" h="392">
                  <a:moveTo>
                    <a:pt x="121" y="13"/>
                  </a:moveTo>
                  <a:lnTo>
                    <a:pt x="121" y="13"/>
                  </a:lnTo>
                  <a:cubicBezTo>
                    <a:pt x="62" y="13"/>
                    <a:pt x="14" y="62"/>
                    <a:pt x="14" y="120"/>
                  </a:cubicBezTo>
                  <a:lnTo>
                    <a:pt x="14" y="188"/>
                  </a:lnTo>
                  <a:cubicBezTo>
                    <a:pt x="14" y="247"/>
                    <a:pt x="62" y="295"/>
                    <a:pt x="121" y="295"/>
                  </a:cubicBezTo>
                  <a:lnTo>
                    <a:pt x="186" y="295"/>
                  </a:lnTo>
                  <a:lnTo>
                    <a:pt x="186" y="362"/>
                  </a:lnTo>
                  <a:lnTo>
                    <a:pt x="263" y="295"/>
                  </a:lnTo>
                  <a:lnTo>
                    <a:pt x="401" y="295"/>
                  </a:lnTo>
                  <a:cubicBezTo>
                    <a:pt x="459" y="295"/>
                    <a:pt x="508" y="247"/>
                    <a:pt x="508" y="188"/>
                  </a:cubicBezTo>
                  <a:lnTo>
                    <a:pt x="508" y="120"/>
                  </a:lnTo>
                  <a:cubicBezTo>
                    <a:pt x="508" y="62"/>
                    <a:pt x="459" y="13"/>
                    <a:pt x="401" y="13"/>
                  </a:cubicBezTo>
                  <a:lnTo>
                    <a:pt x="121" y="13"/>
                  </a:lnTo>
                  <a:lnTo>
                    <a:pt x="121" y="13"/>
                  </a:lnTo>
                  <a:close/>
                  <a:moveTo>
                    <a:pt x="172" y="392"/>
                  </a:moveTo>
                  <a:lnTo>
                    <a:pt x="172" y="392"/>
                  </a:lnTo>
                  <a:lnTo>
                    <a:pt x="172" y="309"/>
                  </a:lnTo>
                  <a:lnTo>
                    <a:pt x="121" y="309"/>
                  </a:lnTo>
                  <a:cubicBezTo>
                    <a:pt x="54" y="309"/>
                    <a:pt x="0" y="255"/>
                    <a:pt x="0" y="188"/>
                  </a:cubicBezTo>
                  <a:lnTo>
                    <a:pt x="0" y="120"/>
                  </a:lnTo>
                  <a:cubicBezTo>
                    <a:pt x="0" y="53"/>
                    <a:pt x="54" y="0"/>
                    <a:pt x="121" y="0"/>
                  </a:cubicBezTo>
                  <a:lnTo>
                    <a:pt x="401" y="0"/>
                  </a:lnTo>
                  <a:cubicBezTo>
                    <a:pt x="468" y="0"/>
                    <a:pt x="522" y="53"/>
                    <a:pt x="522" y="120"/>
                  </a:cubicBezTo>
                  <a:lnTo>
                    <a:pt x="522" y="188"/>
                  </a:lnTo>
                  <a:cubicBezTo>
                    <a:pt x="522" y="255"/>
                    <a:pt x="468" y="309"/>
                    <a:pt x="401" y="309"/>
                  </a:cubicBezTo>
                  <a:lnTo>
                    <a:pt x="269" y="309"/>
                  </a:lnTo>
                  <a:lnTo>
                    <a:pt x="172" y="392"/>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sp>
        <p:nvSpPr>
          <p:cNvPr id="118" name="AutoShape 83"/>
          <p:cNvSpPr>
            <a:spLocks noChangeAspect="1" noChangeArrowheads="1" noTextEdit="1"/>
          </p:cNvSpPr>
          <p:nvPr/>
        </p:nvSpPr>
        <p:spPr bwMode="auto">
          <a:xfrm>
            <a:off x="2397919" y="4296966"/>
            <a:ext cx="571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nvGrpSpPr>
          <p:cNvPr id="51" name="Group 50">
            <a:extLst>
              <a:ext uri="{FF2B5EF4-FFF2-40B4-BE49-F238E27FC236}">
                <a16:creationId xmlns:a16="http://schemas.microsoft.com/office/drawing/2014/main" id="{C94919CD-5EFE-8449-9B5E-2346E939F22C}"/>
              </a:ext>
            </a:extLst>
          </p:cNvPr>
          <p:cNvGrpSpPr/>
          <p:nvPr/>
        </p:nvGrpSpPr>
        <p:grpSpPr>
          <a:xfrm>
            <a:off x="2397920" y="4299347"/>
            <a:ext cx="573881" cy="706041"/>
            <a:chOff x="1673225" y="4589463"/>
            <a:chExt cx="765175" cy="941388"/>
          </a:xfrm>
        </p:grpSpPr>
        <p:sp>
          <p:nvSpPr>
            <p:cNvPr id="119" name="Freeform 85"/>
            <p:cNvSpPr>
              <a:spLocks noEditPoints="1"/>
            </p:cNvSpPr>
            <p:nvPr/>
          </p:nvSpPr>
          <p:spPr bwMode="auto">
            <a:xfrm>
              <a:off x="1876425" y="4905376"/>
              <a:ext cx="357188" cy="379413"/>
            </a:xfrm>
            <a:custGeom>
              <a:avLst/>
              <a:gdLst>
                <a:gd name="T0" fmla="*/ 537 w 751"/>
                <a:gd name="T1" fmla="*/ 181 h 788"/>
                <a:gd name="T2" fmla="*/ 537 w 751"/>
                <a:gd name="T3" fmla="*/ 181 h 788"/>
                <a:gd name="T4" fmla="*/ 655 w 751"/>
                <a:gd name="T5" fmla="*/ 43 h 788"/>
                <a:gd name="T6" fmla="*/ 716 w 751"/>
                <a:gd name="T7" fmla="*/ 214 h 788"/>
                <a:gd name="T8" fmla="*/ 537 w 751"/>
                <a:gd name="T9" fmla="*/ 181 h 788"/>
                <a:gd name="T10" fmla="*/ 537 w 751"/>
                <a:gd name="T11" fmla="*/ 181 h 788"/>
                <a:gd name="T12" fmla="*/ 143 w 751"/>
                <a:gd name="T13" fmla="*/ 664 h 788"/>
                <a:gd name="T14" fmla="*/ 143 w 751"/>
                <a:gd name="T15" fmla="*/ 664 h 788"/>
                <a:gd name="T16" fmla="*/ 152 w 751"/>
                <a:gd name="T17" fmla="*/ 707 h 788"/>
                <a:gd name="T18" fmla="*/ 84 w 751"/>
                <a:gd name="T19" fmla="*/ 754 h 788"/>
                <a:gd name="T20" fmla="*/ 46 w 751"/>
                <a:gd name="T21" fmla="*/ 729 h 788"/>
                <a:gd name="T22" fmla="*/ 37 w 751"/>
                <a:gd name="T23" fmla="*/ 686 h 788"/>
                <a:gd name="T24" fmla="*/ 62 w 751"/>
                <a:gd name="T25" fmla="*/ 648 h 788"/>
                <a:gd name="T26" fmla="*/ 94 w 751"/>
                <a:gd name="T27" fmla="*/ 638 h 788"/>
                <a:gd name="T28" fmla="*/ 105 w 751"/>
                <a:gd name="T29" fmla="*/ 638 h 788"/>
                <a:gd name="T30" fmla="*/ 143 w 751"/>
                <a:gd name="T31" fmla="*/ 664 h 788"/>
                <a:gd name="T32" fmla="*/ 143 w 751"/>
                <a:gd name="T33" fmla="*/ 664 h 788"/>
                <a:gd name="T34" fmla="*/ 679 w 751"/>
                <a:gd name="T35" fmla="*/ 17 h 788"/>
                <a:gd name="T36" fmla="*/ 679 w 751"/>
                <a:gd name="T37" fmla="*/ 17 h 788"/>
                <a:gd name="T38" fmla="*/ 662 w 751"/>
                <a:gd name="T39" fmla="*/ 2 h 788"/>
                <a:gd name="T40" fmla="*/ 641 w 751"/>
                <a:gd name="T41" fmla="*/ 9 h 788"/>
                <a:gd name="T42" fmla="*/ 507 w 751"/>
                <a:gd name="T43" fmla="*/ 166 h 788"/>
                <a:gd name="T44" fmla="*/ 503 w 751"/>
                <a:gd name="T45" fmla="*/ 193 h 788"/>
                <a:gd name="T46" fmla="*/ 523 w 751"/>
                <a:gd name="T47" fmla="*/ 211 h 788"/>
                <a:gd name="T48" fmla="*/ 604 w 751"/>
                <a:gd name="T49" fmla="*/ 225 h 788"/>
                <a:gd name="T50" fmla="*/ 456 w 751"/>
                <a:gd name="T51" fmla="*/ 410 h 788"/>
                <a:gd name="T52" fmla="*/ 357 w 751"/>
                <a:gd name="T53" fmla="*/ 434 h 788"/>
                <a:gd name="T54" fmla="*/ 98 w 751"/>
                <a:gd name="T55" fmla="*/ 608 h 788"/>
                <a:gd name="T56" fmla="*/ 42 w 751"/>
                <a:gd name="T57" fmla="*/ 624 h 788"/>
                <a:gd name="T58" fmla="*/ 4 w 751"/>
                <a:gd name="T59" fmla="*/ 682 h 788"/>
                <a:gd name="T60" fmla="*/ 19 w 751"/>
                <a:gd name="T61" fmla="*/ 749 h 788"/>
                <a:gd name="T62" fmla="*/ 77 w 751"/>
                <a:gd name="T63" fmla="*/ 787 h 788"/>
                <a:gd name="T64" fmla="*/ 94 w 751"/>
                <a:gd name="T65" fmla="*/ 788 h 788"/>
                <a:gd name="T66" fmla="*/ 182 w 751"/>
                <a:gd name="T67" fmla="*/ 715 h 788"/>
                <a:gd name="T68" fmla="*/ 167 w 751"/>
                <a:gd name="T69" fmla="*/ 647 h 788"/>
                <a:gd name="T70" fmla="*/ 129 w 751"/>
                <a:gd name="T71" fmla="*/ 616 h 788"/>
                <a:gd name="T72" fmla="*/ 364 w 751"/>
                <a:gd name="T73" fmla="*/ 466 h 788"/>
                <a:gd name="T74" fmla="*/ 466 w 751"/>
                <a:gd name="T75" fmla="*/ 441 h 788"/>
                <a:gd name="T76" fmla="*/ 635 w 751"/>
                <a:gd name="T77" fmla="*/ 232 h 788"/>
                <a:gd name="T78" fmla="*/ 717 w 751"/>
                <a:gd name="T79" fmla="*/ 247 h 788"/>
                <a:gd name="T80" fmla="*/ 722 w 751"/>
                <a:gd name="T81" fmla="*/ 248 h 788"/>
                <a:gd name="T82" fmla="*/ 743 w 751"/>
                <a:gd name="T83" fmla="*/ 238 h 788"/>
                <a:gd name="T84" fmla="*/ 748 w 751"/>
                <a:gd name="T85" fmla="*/ 211 h 788"/>
                <a:gd name="T86" fmla="*/ 679 w 751"/>
                <a:gd name="T87" fmla="*/ 1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1" h="788">
                  <a:moveTo>
                    <a:pt x="537" y="181"/>
                  </a:moveTo>
                  <a:lnTo>
                    <a:pt x="537" y="181"/>
                  </a:lnTo>
                  <a:lnTo>
                    <a:pt x="655" y="43"/>
                  </a:lnTo>
                  <a:lnTo>
                    <a:pt x="716" y="214"/>
                  </a:lnTo>
                  <a:lnTo>
                    <a:pt x="537" y="181"/>
                  </a:lnTo>
                  <a:lnTo>
                    <a:pt x="537" y="181"/>
                  </a:lnTo>
                  <a:close/>
                  <a:moveTo>
                    <a:pt x="143" y="664"/>
                  </a:moveTo>
                  <a:lnTo>
                    <a:pt x="143" y="664"/>
                  </a:lnTo>
                  <a:cubicBezTo>
                    <a:pt x="152" y="677"/>
                    <a:pt x="155" y="693"/>
                    <a:pt x="152" y="707"/>
                  </a:cubicBezTo>
                  <a:cubicBezTo>
                    <a:pt x="146" y="739"/>
                    <a:pt x="116" y="761"/>
                    <a:pt x="84" y="754"/>
                  </a:cubicBezTo>
                  <a:cubicBezTo>
                    <a:pt x="68" y="752"/>
                    <a:pt x="55" y="743"/>
                    <a:pt x="46" y="729"/>
                  </a:cubicBezTo>
                  <a:cubicBezTo>
                    <a:pt x="37" y="716"/>
                    <a:pt x="34" y="701"/>
                    <a:pt x="37" y="686"/>
                  </a:cubicBezTo>
                  <a:cubicBezTo>
                    <a:pt x="40" y="670"/>
                    <a:pt x="49" y="657"/>
                    <a:pt x="62" y="648"/>
                  </a:cubicBezTo>
                  <a:cubicBezTo>
                    <a:pt x="72" y="642"/>
                    <a:pt x="83" y="638"/>
                    <a:pt x="94" y="638"/>
                  </a:cubicBezTo>
                  <a:cubicBezTo>
                    <a:pt x="98" y="638"/>
                    <a:pt x="102" y="638"/>
                    <a:pt x="105" y="638"/>
                  </a:cubicBezTo>
                  <a:cubicBezTo>
                    <a:pt x="121" y="643"/>
                    <a:pt x="134" y="652"/>
                    <a:pt x="143" y="664"/>
                  </a:cubicBezTo>
                  <a:lnTo>
                    <a:pt x="143" y="664"/>
                  </a:lnTo>
                  <a:close/>
                  <a:moveTo>
                    <a:pt x="679" y="17"/>
                  </a:moveTo>
                  <a:lnTo>
                    <a:pt x="679" y="17"/>
                  </a:lnTo>
                  <a:cubicBezTo>
                    <a:pt x="677" y="9"/>
                    <a:pt x="670" y="3"/>
                    <a:pt x="662" y="2"/>
                  </a:cubicBezTo>
                  <a:cubicBezTo>
                    <a:pt x="655" y="0"/>
                    <a:pt x="647" y="3"/>
                    <a:pt x="641" y="9"/>
                  </a:cubicBezTo>
                  <a:lnTo>
                    <a:pt x="507" y="166"/>
                  </a:lnTo>
                  <a:cubicBezTo>
                    <a:pt x="501" y="173"/>
                    <a:pt x="499" y="183"/>
                    <a:pt x="503" y="193"/>
                  </a:cubicBezTo>
                  <a:cubicBezTo>
                    <a:pt x="506" y="202"/>
                    <a:pt x="514" y="208"/>
                    <a:pt x="523" y="211"/>
                  </a:cubicBezTo>
                  <a:lnTo>
                    <a:pt x="604" y="225"/>
                  </a:lnTo>
                  <a:cubicBezTo>
                    <a:pt x="589" y="316"/>
                    <a:pt x="534" y="385"/>
                    <a:pt x="456" y="410"/>
                  </a:cubicBezTo>
                  <a:cubicBezTo>
                    <a:pt x="423" y="420"/>
                    <a:pt x="389" y="427"/>
                    <a:pt x="357" y="434"/>
                  </a:cubicBezTo>
                  <a:cubicBezTo>
                    <a:pt x="248" y="458"/>
                    <a:pt x="144" y="481"/>
                    <a:pt x="98" y="608"/>
                  </a:cubicBezTo>
                  <a:cubicBezTo>
                    <a:pt x="78" y="607"/>
                    <a:pt x="58" y="612"/>
                    <a:pt x="42" y="624"/>
                  </a:cubicBezTo>
                  <a:cubicBezTo>
                    <a:pt x="22" y="638"/>
                    <a:pt x="9" y="658"/>
                    <a:pt x="4" y="682"/>
                  </a:cubicBezTo>
                  <a:cubicBezTo>
                    <a:pt x="0" y="706"/>
                    <a:pt x="5" y="729"/>
                    <a:pt x="19" y="749"/>
                  </a:cubicBezTo>
                  <a:cubicBezTo>
                    <a:pt x="33" y="769"/>
                    <a:pt x="53" y="782"/>
                    <a:pt x="77" y="787"/>
                  </a:cubicBezTo>
                  <a:cubicBezTo>
                    <a:pt x="83" y="788"/>
                    <a:pt x="88" y="788"/>
                    <a:pt x="94" y="788"/>
                  </a:cubicBezTo>
                  <a:cubicBezTo>
                    <a:pt x="136" y="788"/>
                    <a:pt x="174" y="758"/>
                    <a:pt x="182" y="715"/>
                  </a:cubicBezTo>
                  <a:cubicBezTo>
                    <a:pt x="186" y="691"/>
                    <a:pt x="181" y="667"/>
                    <a:pt x="167" y="647"/>
                  </a:cubicBezTo>
                  <a:cubicBezTo>
                    <a:pt x="158" y="634"/>
                    <a:pt x="144" y="623"/>
                    <a:pt x="129" y="616"/>
                  </a:cubicBezTo>
                  <a:cubicBezTo>
                    <a:pt x="169" y="509"/>
                    <a:pt x="260" y="489"/>
                    <a:pt x="364" y="466"/>
                  </a:cubicBezTo>
                  <a:cubicBezTo>
                    <a:pt x="397" y="459"/>
                    <a:pt x="431" y="452"/>
                    <a:pt x="466" y="441"/>
                  </a:cubicBezTo>
                  <a:cubicBezTo>
                    <a:pt x="556" y="413"/>
                    <a:pt x="619" y="335"/>
                    <a:pt x="635" y="232"/>
                  </a:cubicBezTo>
                  <a:lnTo>
                    <a:pt x="717" y="247"/>
                  </a:lnTo>
                  <a:cubicBezTo>
                    <a:pt x="719" y="247"/>
                    <a:pt x="720" y="248"/>
                    <a:pt x="722" y="248"/>
                  </a:cubicBezTo>
                  <a:cubicBezTo>
                    <a:pt x="730" y="248"/>
                    <a:pt x="738" y="244"/>
                    <a:pt x="743" y="238"/>
                  </a:cubicBezTo>
                  <a:cubicBezTo>
                    <a:pt x="749" y="230"/>
                    <a:pt x="751" y="221"/>
                    <a:pt x="748" y="211"/>
                  </a:cubicBezTo>
                  <a:lnTo>
                    <a:pt x="679" y="17"/>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20" name="Freeform 86"/>
            <p:cNvSpPr>
              <a:spLocks/>
            </p:cNvSpPr>
            <p:nvPr/>
          </p:nvSpPr>
          <p:spPr bwMode="auto">
            <a:xfrm>
              <a:off x="1857375" y="4937126"/>
              <a:ext cx="114300" cy="112713"/>
            </a:xfrm>
            <a:custGeom>
              <a:avLst/>
              <a:gdLst>
                <a:gd name="T0" fmla="*/ 29 w 241"/>
                <a:gd name="T1" fmla="*/ 7 h 234"/>
                <a:gd name="T2" fmla="*/ 29 w 241"/>
                <a:gd name="T3" fmla="*/ 7 h 234"/>
                <a:gd name="T4" fmla="*/ 7 w 241"/>
                <a:gd name="T5" fmla="*/ 7 h 234"/>
                <a:gd name="T6" fmla="*/ 7 w 241"/>
                <a:gd name="T7" fmla="*/ 29 h 234"/>
                <a:gd name="T8" fmla="*/ 98 w 241"/>
                <a:gd name="T9" fmla="*/ 120 h 234"/>
                <a:gd name="T10" fmla="*/ 11 w 241"/>
                <a:gd name="T11" fmla="*/ 207 h 234"/>
                <a:gd name="T12" fmla="*/ 11 w 241"/>
                <a:gd name="T13" fmla="*/ 229 h 234"/>
                <a:gd name="T14" fmla="*/ 22 w 241"/>
                <a:gd name="T15" fmla="*/ 234 h 234"/>
                <a:gd name="T16" fmla="*/ 34 w 241"/>
                <a:gd name="T17" fmla="*/ 229 h 234"/>
                <a:gd name="T18" fmla="*/ 121 w 241"/>
                <a:gd name="T19" fmla="*/ 142 h 234"/>
                <a:gd name="T20" fmla="*/ 208 w 241"/>
                <a:gd name="T21" fmla="*/ 229 h 234"/>
                <a:gd name="T22" fmla="*/ 219 w 241"/>
                <a:gd name="T23" fmla="*/ 234 h 234"/>
                <a:gd name="T24" fmla="*/ 231 w 241"/>
                <a:gd name="T25" fmla="*/ 229 h 234"/>
                <a:gd name="T26" fmla="*/ 231 w 241"/>
                <a:gd name="T27" fmla="*/ 207 h 234"/>
                <a:gd name="T28" fmla="*/ 144 w 241"/>
                <a:gd name="T29" fmla="*/ 120 h 234"/>
                <a:gd name="T30" fmla="*/ 235 w 241"/>
                <a:gd name="T31" fmla="*/ 29 h 234"/>
                <a:gd name="T32" fmla="*/ 235 w 241"/>
                <a:gd name="T33" fmla="*/ 7 h 234"/>
                <a:gd name="T34" fmla="*/ 212 w 241"/>
                <a:gd name="T35" fmla="*/ 7 h 234"/>
                <a:gd name="T36" fmla="*/ 120 w 241"/>
                <a:gd name="T37" fmla="*/ 98 h 234"/>
                <a:gd name="T38" fmla="*/ 29 w 241"/>
                <a:gd name="T39" fmla="*/ 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234">
                  <a:moveTo>
                    <a:pt x="29" y="7"/>
                  </a:moveTo>
                  <a:lnTo>
                    <a:pt x="29" y="7"/>
                  </a:lnTo>
                  <a:cubicBezTo>
                    <a:pt x="22" y="0"/>
                    <a:pt x="13" y="0"/>
                    <a:pt x="7" y="7"/>
                  </a:cubicBezTo>
                  <a:cubicBezTo>
                    <a:pt x="1" y="14"/>
                    <a:pt x="0" y="23"/>
                    <a:pt x="7" y="29"/>
                  </a:cubicBezTo>
                  <a:lnTo>
                    <a:pt x="98" y="120"/>
                  </a:lnTo>
                  <a:lnTo>
                    <a:pt x="11" y="207"/>
                  </a:lnTo>
                  <a:cubicBezTo>
                    <a:pt x="4" y="214"/>
                    <a:pt x="4" y="223"/>
                    <a:pt x="11" y="229"/>
                  </a:cubicBezTo>
                  <a:cubicBezTo>
                    <a:pt x="14" y="232"/>
                    <a:pt x="18" y="234"/>
                    <a:pt x="22" y="234"/>
                  </a:cubicBezTo>
                  <a:cubicBezTo>
                    <a:pt x="26" y="234"/>
                    <a:pt x="31" y="232"/>
                    <a:pt x="34" y="229"/>
                  </a:cubicBezTo>
                  <a:lnTo>
                    <a:pt x="121" y="142"/>
                  </a:lnTo>
                  <a:lnTo>
                    <a:pt x="208" y="229"/>
                  </a:lnTo>
                  <a:cubicBezTo>
                    <a:pt x="211" y="232"/>
                    <a:pt x="215" y="234"/>
                    <a:pt x="219" y="234"/>
                  </a:cubicBezTo>
                  <a:cubicBezTo>
                    <a:pt x="223" y="234"/>
                    <a:pt x="227" y="232"/>
                    <a:pt x="231" y="229"/>
                  </a:cubicBezTo>
                  <a:cubicBezTo>
                    <a:pt x="237" y="223"/>
                    <a:pt x="237" y="213"/>
                    <a:pt x="231" y="207"/>
                  </a:cubicBezTo>
                  <a:lnTo>
                    <a:pt x="144" y="120"/>
                  </a:lnTo>
                  <a:lnTo>
                    <a:pt x="235" y="29"/>
                  </a:lnTo>
                  <a:cubicBezTo>
                    <a:pt x="241" y="23"/>
                    <a:pt x="241" y="13"/>
                    <a:pt x="235" y="7"/>
                  </a:cubicBezTo>
                  <a:cubicBezTo>
                    <a:pt x="228" y="1"/>
                    <a:pt x="218" y="0"/>
                    <a:pt x="212" y="7"/>
                  </a:cubicBezTo>
                  <a:lnTo>
                    <a:pt x="120" y="98"/>
                  </a:lnTo>
                  <a:lnTo>
                    <a:pt x="29" y="7"/>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21" name="Freeform 87"/>
            <p:cNvSpPr>
              <a:spLocks/>
            </p:cNvSpPr>
            <p:nvPr/>
          </p:nvSpPr>
          <p:spPr bwMode="auto">
            <a:xfrm>
              <a:off x="2139950" y="5197476"/>
              <a:ext cx="112713" cy="112713"/>
            </a:xfrm>
            <a:custGeom>
              <a:avLst/>
              <a:gdLst>
                <a:gd name="T0" fmla="*/ 233 w 239"/>
                <a:gd name="T1" fmla="*/ 7 h 235"/>
                <a:gd name="T2" fmla="*/ 233 w 239"/>
                <a:gd name="T3" fmla="*/ 7 h 235"/>
                <a:gd name="T4" fmla="*/ 211 w 239"/>
                <a:gd name="T5" fmla="*/ 7 h 235"/>
                <a:gd name="T6" fmla="*/ 120 w 239"/>
                <a:gd name="T7" fmla="*/ 99 h 235"/>
                <a:gd name="T8" fmla="*/ 29 w 239"/>
                <a:gd name="T9" fmla="*/ 8 h 235"/>
                <a:gd name="T10" fmla="*/ 7 w 239"/>
                <a:gd name="T11" fmla="*/ 8 h 235"/>
                <a:gd name="T12" fmla="*/ 7 w 239"/>
                <a:gd name="T13" fmla="*/ 30 h 235"/>
                <a:gd name="T14" fmla="*/ 98 w 239"/>
                <a:gd name="T15" fmla="*/ 121 h 235"/>
                <a:gd name="T16" fmla="*/ 11 w 239"/>
                <a:gd name="T17" fmla="*/ 208 h 235"/>
                <a:gd name="T18" fmla="*/ 11 w 239"/>
                <a:gd name="T19" fmla="*/ 230 h 235"/>
                <a:gd name="T20" fmla="*/ 22 w 239"/>
                <a:gd name="T21" fmla="*/ 235 h 235"/>
                <a:gd name="T22" fmla="*/ 34 w 239"/>
                <a:gd name="T23" fmla="*/ 230 h 235"/>
                <a:gd name="T24" fmla="*/ 121 w 239"/>
                <a:gd name="T25" fmla="*/ 143 h 235"/>
                <a:gd name="T26" fmla="*/ 207 w 239"/>
                <a:gd name="T27" fmla="*/ 230 h 235"/>
                <a:gd name="T28" fmla="*/ 219 w 239"/>
                <a:gd name="T29" fmla="*/ 235 h 235"/>
                <a:gd name="T30" fmla="*/ 230 w 239"/>
                <a:gd name="T31" fmla="*/ 230 h 235"/>
                <a:gd name="T32" fmla="*/ 230 w 239"/>
                <a:gd name="T33" fmla="*/ 208 h 235"/>
                <a:gd name="T34" fmla="*/ 142 w 239"/>
                <a:gd name="T35" fmla="*/ 121 h 235"/>
                <a:gd name="T36" fmla="*/ 233 w 239"/>
                <a:gd name="T37" fmla="*/ 30 h 235"/>
                <a:gd name="T38" fmla="*/ 233 w 239"/>
                <a:gd name="T39" fmla="*/ 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35">
                  <a:moveTo>
                    <a:pt x="233" y="7"/>
                  </a:moveTo>
                  <a:lnTo>
                    <a:pt x="233" y="7"/>
                  </a:lnTo>
                  <a:cubicBezTo>
                    <a:pt x="226" y="0"/>
                    <a:pt x="216" y="0"/>
                    <a:pt x="211" y="7"/>
                  </a:cubicBezTo>
                  <a:lnTo>
                    <a:pt x="120" y="99"/>
                  </a:lnTo>
                  <a:lnTo>
                    <a:pt x="29" y="8"/>
                  </a:lnTo>
                  <a:cubicBezTo>
                    <a:pt x="22" y="1"/>
                    <a:pt x="12" y="1"/>
                    <a:pt x="7" y="8"/>
                  </a:cubicBezTo>
                  <a:cubicBezTo>
                    <a:pt x="1" y="14"/>
                    <a:pt x="0" y="24"/>
                    <a:pt x="7" y="30"/>
                  </a:cubicBezTo>
                  <a:lnTo>
                    <a:pt x="98" y="121"/>
                  </a:lnTo>
                  <a:lnTo>
                    <a:pt x="11" y="208"/>
                  </a:lnTo>
                  <a:cubicBezTo>
                    <a:pt x="4" y="214"/>
                    <a:pt x="4" y="224"/>
                    <a:pt x="11" y="230"/>
                  </a:cubicBezTo>
                  <a:cubicBezTo>
                    <a:pt x="14" y="233"/>
                    <a:pt x="18" y="235"/>
                    <a:pt x="22" y="235"/>
                  </a:cubicBezTo>
                  <a:cubicBezTo>
                    <a:pt x="26" y="235"/>
                    <a:pt x="30" y="233"/>
                    <a:pt x="34" y="230"/>
                  </a:cubicBezTo>
                  <a:lnTo>
                    <a:pt x="121" y="143"/>
                  </a:lnTo>
                  <a:lnTo>
                    <a:pt x="207" y="230"/>
                  </a:lnTo>
                  <a:cubicBezTo>
                    <a:pt x="211" y="233"/>
                    <a:pt x="215" y="235"/>
                    <a:pt x="219" y="235"/>
                  </a:cubicBezTo>
                  <a:cubicBezTo>
                    <a:pt x="223" y="235"/>
                    <a:pt x="227" y="233"/>
                    <a:pt x="230" y="230"/>
                  </a:cubicBezTo>
                  <a:cubicBezTo>
                    <a:pt x="237" y="223"/>
                    <a:pt x="237" y="214"/>
                    <a:pt x="230" y="208"/>
                  </a:cubicBezTo>
                  <a:lnTo>
                    <a:pt x="142" y="121"/>
                  </a:lnTo>
                  <a:lnTo>
                    <a:pt x="233" y="30"/>
                  </a:lnTo>
                  <a:cubicBezTo>
                    <a:pt x="239" y="23"/>
                    <a:pt x="239" y="14"/>
                    <a:pt x="233" y="7"/>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22" name="Freeform 88"/>
            <p:cNvSpPr>
              <a:spLocks noEditPoints="1"/>
            </p:cNvSpPr>
            <p:nvPr/>
          </p:nvSpPr>
          <p:spPr bwMode="auto">
            <a:xfrm>
              <a:off x="1914525" y="4589463"/>
              <a:ext cx="280988" cy="134938"/>
            </a:xfrm>
            <a:custGeom>
              <a:avLst/>
              <a:gdLst>
                <a:gd name="T0" fmla="*/ 137 w 591"/>
                <a:gd name="T1" fmla="*/ 203 h 282"/>
                <a:gd name="T2" fmla="*/ 137 w 591"/>
                <a:gd name="T3" fmla="*/ 203 h 282"/>
                <a:gd name="T4" fmla="*/ 295 w 591"/>
                <a:gd name="T5" fmla="*/ 79 h 282"/>
                <a:gd name="T6" fmla="*/ 453 w 591"/>
                <a:gd name="T7" fmla="*/ 203 h 282"/>
                <a:gd name="T8" fmla="*/ 137 w 591"/>
                <a:gd name="T9" fmla="*/ 203 h 282"/>
                <a:gd name="T10" fmla="*/ 137 w 591"/>
                <a:gd name="T11" fmla="*/ 203 h 282"/>
                <a:gd name="T12" fmla="*/ 551 w 591"/>
                <a:gd name="T13" fmla="*/ 203 h 282"/>
                <a:gd name="T14" fmla="*/ 551 w 591"/>
                <a:gd name="T15" fmla="*/ 203 h 282"/>
                <a:gd name="T16" fmla="*/ 535 w 591"/>
                <a:gd name="T17" fmla="*/ 203 h 282"/>
                <a:gd name="T18" fmla="*/ 295 w 591"/>
                <a:gd name="T19" fmla="*/ 0 h 282"/>
                <a:gd name="T20" fmla="*/ 56 w 591"/>
                <a:gd name="T21" fmla="*/ 203 h 282"/>
                <a:gd name="T22" fmla="*/ 40 w 591"/>
                <a:gd name="T23" fmla="*/ 203 h 282"/>
                <a:gd name="T24" fmla="*/ 0 w 591"/>
                <a:gd name="T25" fmla="*/ 242 h 282"/>
                <a:gd name="T26" fmla="*/ 40 w 591"/>
                <a:gd name="T27" fmla="*/ 282 h 282"/>
                <a:gd name="T28" fmla="*/ 552 w 591"/>
                <a:gd name="T29" fmla="*/ 282 h 282"/>
                <a:gd name="T30" fmla="*/ 591 w 591"/>
                <a:gd name="T31" fmla="*/ 242 h 282"/>
                <a:gd name="T32" fmla="*/ 551 w 591"/>
                <a:gd name="T33" fmla="*/ 20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1" h="282">
                  <a:moveTo>
                    <a:pt x="137" y="203"/>
                  </a:moveTo>
                  <a:lnTo>
                    <a:pt x="137" y="203"/>
                  </a:lnTo>
                  <a:cubicBezTo>
                    <a:pt x="155" y="132"/>
                    <a:pt x="219" y="79"/>
                    <a:pt x="295" y="79"/>
                  </a:cubicBezTo>
                  <a:cubicBezTo>
                    <a:pt x="372" y="79"/>
                    <a:pt x="436" y="132"/>
                    <a:pt x="453" y="203"/>
                  </a:cubicBezTo>
                  <a:lnTo>
                    <a:pt x="137" y="203"/>
                  </a:lnTo>
                  <a:lnTo>
                    <a:pt x="137" y="203"/>
                  </a:lnTo>
                  <a:close/>
                  <a:moveTo>
                    <a:pt x="551" y="203"/>
                  </a:moveTo>
                  <a:lnTo>
                    <a:pt x="551" y="203"/>
                  </a:lnTo>
                  <a:lnTo>
                    <a:pt x="535" y="203"/>
                  </a:lnTo>
                  <a:cubicBezTo>
                    <a:pt x="516" y="88"/>
                    <a:pt x="416" y="0"/>
                    <a:pt x="295" y="0"/>
                  </a:cubicBezTo>
                  <a:cubicBezTo>
                    <a:pt x="175" y="0"/>
                    <a:pt x="75" y="88"/>
                    <a:pt x="56" y="203"/>
                  </a:cubicBezTo>
                  <a:lnTo>
                    <a:pt x="40" y="203"/>
                  </a:lnTo>
                  <a:cubicBezTo>
                    <a:pt x="18" y="203"/>
                    <a:pt x="0" y="221"/>
                    <a:pt x="0" y="242"/>
                  </a:cubicBezTo>
                  <a:cubicBezTo>
                    <a:pt x="0" y="264"/>
                    <a:pt x="18" y="282"/>
                    <a:pt x="40" y="282"/>
                  </a:cubicBezTo>
                  <a:lnTo>
                    <a:pt x="552" y="282"/>
                  </a:lnTo>
                  <a:cubicBezTo>
                    <a:pt x="574" y="282"/>
                    <a:pt x="591" y="264"/>
                    <a:pt x="591" y="242"/>
                  </a:cubicBezTo>
                  <a:cubicBezTo>
                    <a:pt x="591" y="221"/>
                    <a:pt x="573" y="203"/>
                    <a:pt x="551" y="203"/>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sp>
          <p:nvSpPr>
            <p:cNvPr id="123" name="Freeform 89"/>
            <p:cNvSpPr>
              <a:spLocks/>
            </p:cNvSpPr>
            <p:nvPr/>
          </p:nvSpPr>
          <p:spPr bwMode="auto">
            <a:xfrm>
              <a:off x="1673225" y="4686301"/>
              <a:ext cx="765175" cy="844550"/>
            </a:xfrm>
            <a:custGeom>
              <a:avLst/>
              <a:gdLst>
                <a:gd name="T0" fmla="*/ 288 w 1608"/>
                <a:gd name="T1" fmla="*/ 79 h 1759"/>
                <a:gd name="T2" fmla="*/ 288 w 1608"/>
                <a:gd name="T3" fmla="*/ 79 h 1759"/>
                <a:gd name="T4" fmla="*/ 341 w 1608"/>
                <a:gd name="T5" fmla="*/ 79 h 1759"/>
                <a:gd name="T6" fmla="*/ 381 w 1608"/>
                <a:gd name="T7" fmla="*/ 39 h 1759"/>
                <a:gd name="T8" fmla="*/ 341 w 1608"/>
                <a:gd name="T9" fmla="*/ 0 h 1759"/>
                <a:gd name="T10" fmla="*/ 288 w 1608"/>
                <a:gd name="T11" fmla="*/ 0 h 1759"/>
                <a:gd name="T12" fmla="*/ 0 w 1608"/>
                <a:gd name="T13" fmla="*/ 288 h 1759"/>
                <a:gd name="T14" fmla="*/ 0 w 1608"/>
                <a:gd name="T15" fmla="*/ 1470 h 1759"/>
                <a:gd name="T16" fmla="*/ 288 w 1608"/>
                <a:gd name="T17" fmla="*/ 1759 h 1759"/>
                <a:gd name="T18" fmla="*/ 1320 w 1608"/>
                <a:gd name="T19" fmla="*/ 1759 h 1759"/>
                <a:gd name="T20" fmla="*/ 1608 w 1608"/>
                <a:gd name="T21" fmla="*/ 1470 h 1759"/>
                <a:gd name="T22" fmla="*/ 1608 w 1608"/>
                <a:gd name="T23" fmla="*/ 288 h 1759"/>
                <a:gd name="T24" fmla="*/ 1320 w 1608"/>
                <a:gd name="T25" fmla="*/ 0 h 1759"/>
                <a:gd name="T26" fmla="*/ 1266 w 1608"/>
                <a:gd name="T27" fmla="*/ 0 h 1759"/>
                <a:gd name="T28" fmla="*/ 1227 w 1608"/>
                <a:gd name="T29" fmla="*/ 39 h 1759"/>
                <a:gd name="T30" fmla="*/ 1266 w 1608"/>
                <a:gd name="T31" fmla="*/ 79 h 1759"/>
                <a:gd name="T32" fmla="*/ 1320 w 1608"/>
                <a:gd name="T33" fmla="*/ 79 h 1759"/>
                <a:gd name="T34" fmla="*/ 1528 w 1608"/>
                <a:gd name="T35" fmla="*/ 288 h 1759"/>
                <a:gd name="T36" fmla="*/ 1528 w 1608"/>
                <a:gd name="T37" fmla="*/ 1470 h 1759"/>
                <a:gd name="T38" fmla="*/ 1320 w 1608"/>
                <a:gd name="T39" fmla="*/ 1679 h 1759"/>
                <a:gd name="T40" fmla="*/ 288 w 1608"/>
                <a:gd name="T41" fmla="*/ 1679 h 1759"/>
                <a:gd name="T42" fmla="*/ 79 w 1608"/>
                <a:gd name="T43" fmla="*/ 1470 h 1759"/>
                <a:gd name="T44" fmla="*/ 79 w 1608"/>
                <a:gd name="T45" fmla="*/ 288 h 1759"/>
                <a:gd name="T46" fmla="*/ 288 w 1608"/>
                <a:gd name="T47" fmla="*/ 79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8" h="1759">
                  <a:moveTo>
                    <a:pt x="288" y="79"/>
                  </a:moveTo>
                  <a:lnTo>
                    <a:pt x="288" y="79"/>
                  </a:lnTo>
                  <a:lnTo>
                    <a:pt x="341" y="79"/>
                  </a:lnTo>
                  <a:cubicBezTo>
                    <a:pt x="363" y="79"/>
                    <a:pt x="381" y="61"/>
                    <a:pt x="381" y="39"/>
                  </a:cubicBezTo>
                  <a:cubicBezTo>
                    <a:pt x="381" y="18"/>
                    <a:pt x="362" y="0"/>
                    <a:pt x="341" y="0"/>
                  </a:cubicBezTo>
                  <a:lnTo>
                    <a:pt x="288" y="0"/>
                  </a:lnTo>
                  <a:cubicBezTo>
                    <a:pt x="129" y="0"/>
                    <a:pt x="0" y="130"/>
                    <a:pt x="0" y="288"/>
                  </a:cubicBezTo>
                  <a:lnTo>
                    <a:pt x="0" y="1470"/>
                  </a:lnTo>
                  <a:cubicBezTo>
                    <a:pt x="0" y="1629"/>
                    <a:pt x="129" y="1759"/>
                    <a:pt x="288" y="1759"/>
                  </a:cubicBezTo>
                  <a:lnTo>
                    <a:pt x="1320" y="1759"/>
                  </a:lnTo>
                  <a:cubicBezTo>
                    <a:pt x="1479" y="1759"/>
                    <a:pt x="1608" y="1629"/>
                    <a:pt x="1608" y="1470"/>
                  </a:cubicBezTo>
                  <a:lnTo>
                    <a:pt x="1608" y="288"/>
                  </a:lnTo>
                  <a:cubicBezTo>
                    <a:pt x="1608" y="129"/>
                    <a:pt x="1479" y="0"/>
                    <a:pt x="1320" y="0"/>
                  </a:cubicBezTo>
                  <a:lnTo>
                    <a:pt x="1266" y="0"/>
                  </a:lnTo>
                  <a:cubicBezTo>
                    <a:pt x="1244" y="0"/>
                    <a:pt x="1227" y="18"/>
                    <a:pt x="1227" y="39"/>
                  </a:cubicBezTo>
                  <a:cubicBezTo>
                    <a:pt x="1227" y="61"/>
                    <a:pt x="1245" y="79"/>
                    <a:pt x="1266" y="79"/>
                  </a:cubicBezTo>
                  <a:lnTo>
                    <a:pt x="1320" y="79"/>
                  </a:lnTo>
                  <a:cubicBezTo>
                    <a:pt x="1435" y="79"/>
                    <a:pt x="1528" y="172"/>
                    <a:pt x="1528" y="288"/>
                  </a:cubicBezTo>
                  <a:lnTo>
                    <a:pt x="1528" y="1470"/>
                  </a:lnTo>
                  <a:cubicBezTo>
                    <a:pt x="1528" y="1586"/>
                    <a:pt x="1434" y="1679"/>
                    <a:pt x="1320" y="1679"/>
                  </a:cubicBezTo>
                  <a:lnTo>
                    <a:pt x="288" y="1679"/>
                  </a:lnTo>
                  <a:cubicBezTo>
                    <a:pt x="172" y="1679"/>
                    <a:pt x="79" y="1585"/>
                    <a:pt x="79" y="1470"/>
                  </a:cubicBezTo>
                  <a:lnTo>
                    <a:pt x="79" y="288"/>
                  </a:lnTo>
                  <a:cubicBezTo>
                    <a:pt x="78" y="173"/>
                    <a:pt x="172" y="79"/>
                    <a:pt x="288" y="79"/>
                  </a:cubicBez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GB" sz="1350">
                <a:solidFill>
                  <a:srgbClr val="000000"/>
                </a:solidFill>
                <a:latin typeface="Calibri" panose="020F0502020204030204"/>
              </a:endParaRPr>
            </a:p>
          </p:txBody>
        </p:sp>
      </p:grpSp>
    </p:spTree>
    <p:extLst>
      <p:ext uri="{BB962C8B-B14F-4D97-AF65-F5344CB8AC3E}">
        <p14:creationId xmlns:p14="http://schemas.microsoft.com/office/powerpoint/2010/main" val="129443014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985" y="682100"/>
            <a:ext cx="6855416" cy="1501820"/>
          </a:xfrm>
        </p:spPr>
        <p:txBody>
          <a:bodyPr/>
          <a:lstStyle/>
          <a:p>
            <a:pPr algn="r"/>
            <a:r>
              <a:rPr lang="en-GB" sz="7200" dirty="0"/>
              <a:t>National Context</a:t>
            </a:r>
            <a:br>
              <a:rPr lang="en-GB" sz="7200" dirty="0"/>
            </a:br>
            <a:br>
              <a:rPr lang="en-GB" dirty="0"/>
            </a:br>
            <a:r>
              <a:rPr lang="en-GB" sz="2400" dirty="0"/>
              <a:t>The NHS Long Term Plan, </a:t>
            </a:r>
            <a:br>
              <a:rPr lang="en-GB" sz="2400" dirty="0"/>
            </a:br>
            <a:r>
              <a:rPr lang="en-GB" sz="2400" dirty="0"/>
              <a:t>Universal Personalised Care, </a:t>
            </a:r>
            <a:br>
              <a:rPr lang="en-GB" sz="2400" dirty="0"/>
            </a:br>
            <a:r>
              <a:rPr lang="en-GB" sz="2400" dirty="0"/>
              <a:t>Operational Planning and Contracting Guidance, </a:t>
            </a:r>
            <a:br>
              <a:rPr lang="en-GB" sz="2400" dirty="0"/>
            </a:br>
            <a:r>
              <a:rPr lang="en-GB" sz="2400" dirty="0"/>
              <a:t>and the NHS Mandate,</a:t>
            </a:r>
          </a:p>
        </p:txBody>
      </p:sp>
    </p:spTree>
    <p:extLst>
      <p:ext uri="{BB962C8B-B14F-4D97-AF65-F5344CB8AC3E}">
        <p14:creationId xmlns:p14="http://schemas.microsoft.com/office/powerpoint/2010/main" val="210100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2594C-A03A-4F32-979E-E351BB9B9861}"/>
              </a:ext>
            </a:extLst>
          </p:cNvPr>
          <p:cNvSpPr>
            <a:spLocks noGrp="1"/>
          </p:cNvSpPr>
          <p:nvPr>
            <p:ph type="title"/>
          </p:nvPr>
        </p:nvSpPr>
        <p:spPr>
          <a:xfrm>
            <a:off x="402727" y="383499"/>
            <a:ext cx="6999559" cy="375596"/>
          </a:xfrm>
        </p:spPr>
        <p:txBody>
          <a:bodyPr>
            <a:noAutofit/>
          </a:bodyPr>
          <a:lstStyle/>
          <a:p>
            <a:r>
              <a:rPr lang="en-GB" sz="2800" dirty="0"/>
              <a:t>The NHS Long Term Plan</a:t>
            </a:r>
          </a:p>
        </p:txBody>
      </p:sp>
      <p:sp>
        <p:nvSpPr>
          <p:cNvPr id="3" name="Slide Number Placeholder 2">
            <a:extLst>
              <a:ext uri="{FF2B5EF4-FFF2-40B4-BE49-F238E27FC236}">
                <a16:creationId xmlns:a16="http://schemas.microsoft.com/office/drawing/2014/main" id="{37DFE243-6ADD-49A8-AB2D-550A255BABDA}"/>
              </a:ext>
            </a:extLst>
          </p:cNvPr>
          <p:cNvSpPr>
            <a:spLocks noGrp="1"/>
          </p:cNvSpPr>
          <p:nvPr>
            <p:ph type="sldNum" sz="quarter" idx="10"/>
          </p:nvPr>
        </p:nvSpPr>
        <p:spPr/>
        <p:txBody>
          <a:bodyPr/>
          <a:lstStyle/>
          <a:p>
            <a:fld id="{D66C4C68-9C76-5449-BBA0-107A51179E14}" type="slidenum">
              <a:rPr lang="en-US" smtClean="0">
                <a:solidFill>
                  <a:srgbClr val="005EB8"/>
                </a:solidFill>
              </a:rPr>
              <a:pPr/>
              <a:t>9</a:t>
            </a:fld>
            <a:endParaRPr lang="en-US">
              <a:solidFill>
                <a:srgbClr val="005EB8"/>
              </a:solidFill>
            </a:endParaRPr>
          </a:p>
        </p:txBody>
      </p:sp>
      <p:sp>
        <p:nvSpPr>
          <p:cNvPr id="2" name="Content Placeholder 1">
            <a:extLst>
              <a:ext uri="{FF2B5EF4-FFF2-40B4-BE49-F238E27FC236}">
                <a16:creationId xmlns:a16="http://schemas.microsoft.com/office/drawing/2014/main" id="{18E321B5-160B-496C-8867-D8CCDA0469CB}"/>
              </a:ext>
            </a:extLst>
          </p:cNvPr>
          <p:cNvSpPr>
            <a:spLocks noGrp="1"/>
          </p:cNvSpPr>
          <p:nvPr>
            <p:ph idx="1"/>
          </p:nvPr>
        </p:nvSpPr>
        <p:spPr>
          <a:xfrm>
            <a:off x="3906982" y="1350054"/>
            <a:ext cx="4779818" cy="4875255"/>
          </a:xfrm>
        </p:spPr>
        <p:txBody>
          <a:bodyPr>
            <a:normAutofit fontScale="62500" lnSpcReduction="20000"/>
          </a:bodyPr>
          <a:lstStyle/>
          <a:p>
            <a:pPr marL="0" indent="0">
              <a:buNone/>
            </a:pPr>
            <a:r>
              <a:rPr lang="en-GB" sz="2625" dirty="0"/>
              <a:t>The </a:t>
            </a:r>
            <a:r>
              <a:rPr lang="en-GB" sz="2625" b="1" dirty="0"/>
              <a:t>NHS Long Term Plan </a:t>
            </a:r>
            <a:r>
              <a:rPr lang="en-GB" sz="2625" dirty="0"/>
              <a:t>sets out a new NHS service model for the 21</a:t>
            </a:r>
            <a:r>
              <a:rPr lang="en-GB" sz="2625" baseline="30000" dirty="0"/>
              <a:t>st</a:t>
            </a:r>
            <a:r>
              <a:rPr lang="en-GB" sz="2625" dirty="0"/>
              <a:t> century. </a:t>
            </a:r>
          </a:p>
          <a:p>
            <a:pPr marL="0" indent="0">
              <a:buNone/>
            </a:pPr>
            <a:endParaRPr lang="en-GB" sz="2625" dirty="0"/>
          </a:p>
          <a:p>
            <a:pPr marL="0" indent="0">
              <a:buNone/>
            </a:pPr>
            <a:r>
              <a:rPr lang="en-GB" sz="2625" dirty="0">
                <a:solidFill>
                  <a:schemeClr val="tx2"/>
                </a:solidFill>
              </a:rPr>
              <a:t>Personalised care </a:t>
            </a:r>
            <a:r>
              <a:rPr lang="en-GB" sz="2625" dirty="0"/>
              <a:t>is one of the five major, practical changes to the NHS that will take place over the next five years:-</a:t>
            </a:r>
          </a:p>
          <a:p>
            <a:pPr marL="0" indent="0">
              <a:buNone/>
            </a:pPr>
            <a:endParaRPr lang="en-GB" sz="2625" dirty="0"/>
          </a:p>
          <a:p>
            <a:pPr>
              <a:buFont typeface="+mj-lt"/>
              <a:buAutoNum type="arabicPeriod"/>
            </a:pPr>
            <a:r>
              <a:rPr lang="en-GB" sz="2625" dirty="0"/>
              <a:t>Boost ‘out-of-hospital’ care and dissolve the divide between primary and community services </a:t>
            </a:r>
          </a:p>
          <a:p>
            <a:pPr>
              <a:buFont typeface="+mj-lt"/>
              <a:buAutoNum type="arabicPeriod"/>
            </a:pPr>
            <a:r>
              <a:rPr lang="en-GB" sz="2625" dirty="0"/>
              <a:t>Redesign and reduce pressure on emergency hospital services</a:t>
            </a:r>
          </a:p>
          <a:p>
            <a:pPr>
              <a:buFont typeface="+mj-lt"/>
              <a:buAutoNum type="arabicPeriod"/>
            </a:pPr>
            <a:r>
              <a:rPr lang="en-GB" sz="2625" dirty="0">
                <a:solidFill>
                  <a:schemeClr val="tx2"/>
                </a:solidFill>
              </a:rPr>
              <a:t>People will get more control over their own health, and more personalised care when they need it</a:t>
            </a:r>
          </a:p>
          <a:p>
            <a:pPr>
              <a:buFont typeface="+mj-lt"/>
              <a:buAutoNum type="arabicPeriod"/>
            </a:pPr>
            <a:r>
              <a:rPr lang="en-GB" sz="2625" dirty="0"/>
              <a:t>Digitally-enabled primary and outpatient care will go mainstream across the NHS. </a:t>
            </a:r>
          </a:p>
          <a:p>
            <a:pPr>
              <a:buFont typeface="+mj-lt"/>
              <a:buAutoNum type="arabicPeriod"/>
            </a:pPr>
            <a:r>
              <a:rPr lang="en-GB" sz="2625" dirty="0"/>
              <a:t>Local NHS organisations will increasingly focus on population health and local partnerships with local authority-funded services, through new Integrated Care Systems (ICSs) everywhere</a:t>
            </a:r>
          </a:p>
          <a:p>
            <a:pPr>
              <a:buFont typeface="+mj-lt"/>
              <a:buAutoNum type="arabicPeriod"/>
            </a:pPr>
            <a:endParaRPr lang="en-GB" sz="2625" dirty="0"/>
          </a:p>
          <a:p>
            <a:pPr marL="0" indent="0">
              <a:buNone/>
            </a:pPr>
            <a:endParaRPr lang="en-GB" dirty="0"/>
          </a:p>
          <a:p>
            <a:pPr marL="0" indent="0">
              <a:buNone/>
            </a:pPr>
            <a:endParaRPr lang="en-GB" sz="3225" dirty="0"/>
          </a:p>
          <a:p>
            <a:pPr marL="0" indent="0">
              <a:buNone/>
            </a:pPr>
            <a:endParaRPr lang="en-GB" dirty="0"/>
          </a:p>
        </p:txBody>
      </p:sp>
      <p:pic>
        <p:nvPicPr>
          <p:cNvPr id="5" name="Picture 4">
            <a:extLst>
              <a:ext uri="{FF2B5EF4-FFF2-40B4-BE49-F238E27FC236}">
                <a16:creationId xmlns:a16="http://schemas.microsoft.com/office/drawing/2014/main" id="{3D5C9AD6-BF30-4EFC-AF14-B3FDDB1829CE}"/>
              </a:ext>
            </a:extLst>
          </p:cNvPr>
          <p:cNvPicPr>
            <a:picLocks noChangeAspect="1"/>
          </p:cNvPicPr>
          <p:nvPr/>
        </p:nvPicPr>
        <p:blipFill>
          <a:blip r:embed="rId3"/>
          <a:stretch>
            <a:fillRect/>
          </a:stretch>
        </p:blipFill>
        <p:spPr>
          <a:xfrm>
            <a:off x="532036" y="1350054"/>
            <a:ext cx="2402032" cy="3481118"/>
          </a:xfrm>
          <a:prstGeom prst="rect">
            <a:avLst/>
          </a:prstGeom>
        </p:spPr>
      </p:pic>
      <p:sp>
        <p:nvSpPr>
          <p:cNvPr id="6" name="TextBox 5">
            <a:extLst>
              <a:ext uri="{FF2B5EF4-FFF2-40B4-BE49-F238E27FC236}">
                <a16:creationId xmlns:a16="http://schemas.microsoft.com/office/drawing/2014/main" id="{D4EB676F-EDEE-463A-94B8-E0D219EB4274}"/>
              </a:ext>
            </a:extLst>
          </p:cNvPr>
          <p:cNvSpPr txBox="1"/>
          <p:nvPr/>
        </p:nvSpPr>
        <p:spPr>
          <a:xfrm>
            <a:off x="457200" y="4969042"/>
            <a:ext cx="2803358" cy="369332"/>
          </a:xfrm>
          <a:prstGeom prst="rect">
            <a:avLst/>
          </a:prstGeom>
          <a:noFill/>
        </p:spPr>
        <p:txBody>
          <a:bodyPr wrap="square" rtlCol="0">
            <a:spAutoFit/>
          </a:bodyPr>
          <a:lstStyle/>
          <a:p>
            <a:r>
              <a:rPr lang="en-GB" dirty="0"/>
              <a:t>www.longtermplan.nhs.uk</a:t>
            </a:r>
          </a:p>
        </p:txBody>
      </p:sp>
    </p:spTree>
    <p:extLst>
      <p:ext uri="{BB962C8B-B14F-4D97-AF65-F5344CB8AC3E}">
        <p14:creationId xmlns:p14="http://schemas.microsoft.com/office/powerpoint/2010/main" val="54234737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49" ma:contentTypeDescription="Content Type for all the documents with a classification attached" ma:contentTypeScope="" ma:versionID="39de1031dd666274d836aa85c361fb6b">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878608f0cadb484a640ca55c76b8bda4"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element ref="ns2:LastSharedByUser" minOccurs="0"/>
                <xsd:element ref="ns2: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3" nillable="true" ma:displayName="Last Shared By User" ma:description="" ma:internalName="LastSharedByUser" ma:readOnly="true">
      <xsd:simpleType>
        <xsd:restriction base="dms:Note">
          <xsd:maxLength value="255"/>
        </xsd:restriction>
      </xsd:simpleType>
    </xsd:element>
    <xsd:element name="LastSharedByTime" ma:index="3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element name="MediaServiceMetadata" ma:index="35" nillable="true" ma:displayName="MediaServiceMetadata" ma:description="" ma:hidden="true" ma:internalName="MediaServiceMetadata" ma:readOnly="true">
      <xsd:simpleType>
        <xsd:restriction base="dms:Note"/>
      </xsd:simpleType>
    </xsd:element>
    <xsd:element name="MediaServiceFastMetadata" ma:index="3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NHS70 PowerPoint template</sub_x0020_topic>
    <Topic xmlns="ddfc0607-48e1-4f98-8c6f-3287da82a77f">NHS70 Templates</Topic>
    <FOIClass xmlns="51367701-27c8-403e-a234-85855c5cd73e"/>
    <Classification xmlns="51367701-27c8-403e-a234-85855c5cd73e" xsi:nil="true"/>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5849</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NHS70 Templates</TermName>
          <TermId xmlns="http://schemas.microsoft.com/office/infopath/2007/PartnerControls">449c0bcd-e986-4065-a557-71b8a30b8a7b</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K57F673QWXRZ-1160-203</_dlc_DocId>
    <_dlc_DocIdUrl xmlns="cccaf3ac-2de9-44d4-aa31-54302fceb5f7">
      <Url>https://nhsengland.sharepoint.com/TeamCentre/VisionandValues/_layouts/15/DocIdRedir.aspx?ID=K57F673QWXRZ-1160-203</Url>
      <Description>K57F673QWXRZ-1160-203</Description>
    </_dlc_DocIdUrl>
    <SharedWithUsers xmlns="51367701-27c8-403e-a234-85855c5cd73e">
      <UserInfo>
        <DisplayName>Sarah Theaker</DisplayName>
        <AccountId>7123</AccountId>
        <AccountType/>
      </UserInfo>
      <UserInfo>
        <DisplayName>Steve Hamer</DisplayName>
        <AccountId>3993</AccountId>
        <AccountType/>
      </UserInfo>
    </SharedWithUsers>
  </documentManagement>
</p:properties>
</file>

<file path=customXml/itemProps1.xml><?xml version="1.0" encoding="utf-8"?>
<ds:datastoreItem xmlns:ds="http://schemas.openxmlformats.org/officeDocument/2006/customXml" ds:itemID="{F9A3EBA1-290F-4D88-B696-F29EA29D1186}">
  <ds:schemaRefs>
    <ds:schemaRef ds:uri="http://schemas.microsoft.com/sharepoint/v3/contenttype/forms"/>
  </ds:schemaRefs>
</ds:datastoreItem>
</file>

<file path=customXml/itemProps2.xml><?xml version="1.0" encoding="utf-8"?>
<ds:datastoreItem xmlns:ds="http://schemas.openxmlformats.org/officeDocument/2006/customXml" ds:itemID="{4E67C457-5040-48B8-9B5E-A02820D9A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32203C-F4F7-4F7B-A594-919F4306F174}">
  <ds:schemaRefs>
    <ds:schemaRef ds:uri="http://schemas.microsoft.com/sharepoint/events"/>
  </ds:schemaRefs>
</ds:datastoreItem>
</file>

<file path=customXml/itemProps4.xml><?xml version="1.0" encoding="utf-8"?>
<ds:datastoreItem xmlns:ds="http://schemas.openxmlformats.org/officeDocument/2006/customXml" ds:itemID="{7FAB3A11-657B-49A1-8776-228FFF9422B5}">
  <ds:schemaRefs>
    <ds:schemaRef ds:uri="51367701-27c8-403e-a234-85855c5cd73e"/>
    <ds:schemaRef ds:uri="http://purl.org/dc/terms/"/>
    <ds:schemaRef ds:uri="http://schemas.openxmlformats.org/package/2006/metadata/core-properties"/>
    <ds:schemaRef ds:uri="http://purl.org/dc/dcmitype/"/>
    <ds:schemaRef ds:uri="http://schemas.microsoft.com/office/infopath/2007/PartnerControls"/>
    <ds:schemaRef ds:uri="ddfc0607-48e1-4f98-8c6f-3287da82a77f"/>
    <ds:schemaRef ds:uri="http://purl.org/dc/elements/1.1/"/>
    <ds:schemaRef ds:uri="http://schemas.microsoft.com/office/2006/metadata/properties"/>
    <ds:schemaRef ds:uri="http://schemas.microsoft.com/office/2006/documentManagement/types"/>
    <ds:schemaRef ds:uri="cccaf3ac-2de9-44d4-aa31-54302fceb5f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28228</TotalTime>
  <Words>7503</Words>
  <Application>Microsoft Office PowerPoint</Application>
  <PresentationFormat>On-screen Show (4:3)</PresentationFormat>
  <Paragraphs>710</Paragraphs>
  <Slides>58</Slides>
  <Notes>57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58</vt:i4>
      </vt:variant>
    </vt:vector>
  </HeadingPairs>
  <TitlesOfParts>
    <vt:vector size="64" baseType="lpstr">
      <vt:lpstr>Arial</vt:lpstr>
      <vt:lpstr>Calibri</vt:lpstr>
      <vt:lpstr>Zemke Hand ITC Std</vt:lpstr>
      <vt:lpstr>Office Theme</vt:lpstr>
      <vt:lpstr>1_Office Theme</vt:lpstr>
      <vt:lpstr>2_Office Theme</vt:lpstr>
      <vt:lpstr>Personalised Care and Personal Health Budgets</vt:lpstr>
      <vt:lpstr>Aims / Content</vt:lpstr>
      <vt:lpstr>What is  personalised Care? </vt:lpstr>
      <vt:lpstr>What is personalised care?</vt:lpstr>
      <vt:lpstr>Benefits of Personalised care:</vt:lpstr>
      <vt:lpstr>PowerPoint Presentation</vt:lpstr>
      <vt:lpstr>PowerPoint Presentation</vt:lpstr>
      <vt:lpstr>National Context  The NHS Long Term Plan,  Universal Personalised Care,  Operational Planning and Contracting Guidance,  and the NHS Mandate,</vt:lpstr>
      <vt:lpstr>The NHS Long Term Plan</vt:lpstr>
      <vt:lpstr>The NHS Long Term Plan: Personalised Care Commitments: </vt:lpstr>
      <vt:lpstr>Universal Personalised Care: Implementing the Comprehensive Model </vt:lpstr>
      <vt:lpstr>2021/22 Operational Planning and Contracting Guidance</vt:lpstr>
      <vt:lpstr>NHS Mandate 2021/22 </vt:lpstr>
      <vt:lpstr>PowerPoint Presentation</vt:lpstr>
      <vt:lpstr>Any Questions?</vt:lpstr>
      <vt:lpstr>What is a personal health budget?</vt:lpstr>
      <vt:lpstr>What is a personal health budget?</vt:lpstr>
      <vt:lpstr>Aim</vt:lpstr>
      <vt:lpstr>Principles</vt:lpstr>
      <vt:lpstr> For people to have a personalised and integrated approach to care a person should...</vt:lpstr>
      <vt:lpstr>If this leads to a personal health budget, a person should...</vt:lpstr>
      <vt:lpstr>Personal Wheelchair Budgets </vt:lpstr>
      <vt:lpstr>Introduction to PHBs</vt:lpstr>
      <vt:lpstr>Legislation, regulations and guidance</vt:lpstr>
      <vt:lpstr>Legal Rights to Have a PHB: </vt:lpstr>
      <vt:lpstr>Diversification of PHBs</vt:lpstr>
      <vt:lpstr>Default PHBs for NHS CHC home care packages</vt:lpstr>
      <vt:lpstr>Guidance on the Delivery of Personal Health Budgets.   </vt:lpstr>
      <vt:lpstr>Any Questions?</vt:lpstr>
      <vt:lpstr>Technical aspects – end to end process</vt:lpstr>
      <vt:lpstr>PowerPoint Presentation</vt:lpstr>
      <vt:lpstr>Step 1 - Making Contact and Getting Clear Information</vt:lpstr>
      <vt:lpstr> Things to consider</vt:lpstr>
      <vt:lpstr>Step 2 - Understanding the Person’s Health and Well-Being Needs</vt:lpstr>
      <vt:lpstr>What to do?!</vt:lpstr>
      <vt:lpstr> Step 3 - Working Out  The Amount of Money Available</vt:lpstr>
      <vt:lpstr>Indicative budget</vt:lpstr>
      <vt:lpstr>Any Questions?</vt:lpstr>
      <vt:lpstr>Step 4 -  Making a Care Plan</vt:lpstr>
      <vt:lpstr>Changing the conversation </vt:lpstr>
      <vt:lpstr>PowerPoint Presentation</vt:lpstr>
      <vt:lpstr>PowerPoint Presentation</vt:lpstr>
      <vt:lpstr>Personalised Care and Support Planning – Key features</vt:lpstr>
      <vt:lpstr>Personalised Care and Support Planning –  Key features</vt:lpstr>
      <vt:lpstr>Personalised Care and Support Planning –  Key features</vt:lpstr>
      <vt:lpstr>Personalised Care and Support Planning – Key features</vt:lpstr>
      <vt:lpstr>Options to manage the budget</vt:lpstr>
      <vt:lpstr>Any Questions?</vt:lpstr>
      <vt:lpstr>Step 5 - Organising Care and Support</vt:lpstr>
      <vt:lpstr>Organising Care and Support</vt:lpstr>
      <vt:lpstr>Organising care and support – things to consider</vt:lpstr>
      <vt:lpstr>Step 6 - Monitoring and Review</vt:lpstr>
      <vt:lpstr>Monitoring and review – things to consider</vt:lpstr>
      <vt:lpstr>Success indicators</vt:lpstr>
      <vt:lpstr>Have you got any final questions?  Did we cover everything?!</vt:lpstr>
      <vt:lpstr>PowerPoint Presentation</vt:lpstr>
      <vt:lpstr>The Training Hub</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O'Brien</dc:creator>
  <cp:keywords>NHS70 Templates</cp:keywords>
  <cp:lastModifiedBy>Gemma Robinson</cp:lastModifiedBy>
  <cp:revision>413</cp:revision>
  <cp:lastPrinted>2014-05-27T15:15:21Z</cp:lastPrinted>
  <dcterms:created xsi:type="dcterms:W3CDTF">2014-04-08T10:27:44Z</dcterms:created>
  <dcterms:modified xsi:type="dcterms:W3CDTF">2021-07-08T06:44:57Z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4617b57f-5962-4a00-a129-231d4f6407ab</vt:lpwstr>
  </property>
  <property fmtid="{D5CDD505-2E9C-101B-9397-08002B2CF9AE}" pid="4" name="TaxKeyword">
    <vt:lpwstr>5849;#NHS70 Templates|449c0bcd-e986-4065-a557-71b8a30b8a7b</vt:lpwstr>
  </property>
</Properties>
</file>