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96" r:id="rId2"/>
    <p:sldId id="262" r:id="rId3"/>
    <p:sldId id="266" r:id="rId4"/>
    <p:sldId id="333" r:id="rId5"/>
    <p:sldId id="347" r:id="rId6"/>
    <p:sldId id="348" r:id="rId7"/>
    <p:sldId id="349" r:id="rId8"/>
    <p:sldId id="350" r:id="rId9"/>
    <p:sldId id="351" r:id="rId10"/>
    <p:sldId id="329" r:id="rId11"/>
    <p:sldId id="335" r:id="rId12"/>
    <p:sldId id="336" r:id="rId13"/>
    <p:sldId id="337" r:id="rId14"/>
    <p:sldId id="338" r:id="rId15"/>
    <p:sldId id="321" r:id="rId16"/>
    <p:sldId id="294" r:id="rId17"/>
    <p:sldId id="342" r:id="rId18"/>
    <p:sldId id="343" r:id="rId19"/>
    <p:sldId id="334" r:id="rId20"/>
    <p:sldId id="339" r:id="rId21"/>
    <p:sldId id="340" r:id="rId22"/>
    <p:sldId id="344" r:id="rId23"/>
    <p:sldId id="345" r:id="rId24"/>
    <p:sldId id="346" r:id="rId25"/>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 Hyatt" initials="NH" lastIdx="1" clrIdx="0">
    <p:extLst>
      <p:ext uri="{19B8F6BF-5375-455C-9EA6-DF929625EA0E}">
        <p15:presenceInfo xmlns:p15="http://schemas.microsoft.com/office/powerpoint/2012/main" userId="S-1-5-21-744536960-1836574567-1672365647-11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F25"/>
    <a:srgbClr val="695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3" autoAdjust="0"/>
    <p:restoredTop sz="75404" autoAdjust="0"/>
  </p:normalViewPr>
  <p:slideViewPr>
    <p:cSldViewPr snapToGrid="0">
      <p:cViewPr varScale="1">
        <p:scale>
          <a:sx n="47" d="100"/>
          <a:sy n="47" d="100"/>
        </p:scale>
        <p:origin x="1564" y="44"/>
      </p:cViewPr>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145"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911" y="0"/>
            <a:ext cx="2946144" cy="496967"/>
          </a:xfrm>
          <a:prstGeom prst="rect">
            <a:avLst/>
          </a:prstGeom>
        </p:spPr>
        <p:txBody>
          <a:bodyPr vert="horz" lIns="91440" tIns="45720" rIns="91440" bIns="45720" rtlCol="0"/>
          <a:lstStyle>
            <a:lvl1pPr algn="r">
              <a:defRPr sz="1200"/>
            </a:lvl1pPr>
          </a:lstStyle>
          <a:p>
            <a:fld id="{807DB5DE-6254-4605-85BE-D011BF0442A4}" type="datetimeFigureOut">
              <a:rPr lang="en-GB" smtClean="0"/>
              <a:t>19/10/2018</a:t>
            </a:fld>
            <a:endParaRPr lang="en-GB"/>
          </a:p>
        </p:txBody>
      </p:sp>
      <p:sp>
        <p:nvSpPr>
          <p:cNvPr id="4" name="Footer Placeholder 3"/>
          <p:cNvSpPr>
            <a:spLocks noGrp="1"/>
          </p:cNvSpPr>
          <p:nvPr>
            <p:ph type="ftr" sz="quarter" idx="2"/>
          </p:nvPr>
        </p:nvSpPr>
        <p:spPr>
          <a:xfrm>
            <a:off x="2" y="9431258"/>
            <a:ext cx="2946145" cy="49696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911" y="9431258"/>
            <a:ext cx="2946144" cy="496967"/>
          </a:xfrm>
          <a:prstGeom prst="rect">
            <a:avLst/>
          </a:prstGeom>
        </p:spPr>
        <p:txBody>
          <a:bodyPr vert="horz" lIns="91440" tIns="45720" rIns="91440" bIns="45720" rtlCol="0" anchor="b"/>
          <a:lstStyle>
            <a:lvl1pPr algn="r">
              <a:defRPr sz="1200"/>
            </a:lvl1pPr>
          </a:lstStyle>
          <a:p>
            <a:fld id="{10DB6328-E386-489C-955A-50444B5B2327}" type="slidenum">
              <a:rPr lang="en-GB" smtClean="0"/>
              <a:t>‹#›</a:t>
            </a:fld>
            <a:endParaRPr lang="en-GB"/>
          </a:p>
        </p:txBody>
      </p:sp>
    </p:spTree>
    <p:extLst>
      <p:ext uri="{BB962C8B-B14F-4D97-AF65-F5344CB8AC3E}">
        <p14:creationId xmlns:p14="http://schemas.microsoft.com/office/powerpoint/2010/main" val="3456062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13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0"/>
            <a:ext cx="2945659" cy="498136"/>
          </a:xfrm>
          <a:prstGeom prst="rect">
            <a:avLst/>
          </a:prstGeom>
        </p:spPr>
        <p:txBody>
          <a:bodyPr vert="horz" lIns="91440" tIns="45720" rIns="91440" bIns="45720" rtlCol="0"/>
          <a:lstStyle>
            <a:lvl1pPr algn="r">
              <a:defRPr sz="1200"/>
            </a:lvl1pPr>
          </a:lstStyle>
          <a:p>
            <a:fld id="{BA051DF7-D7A5-4EAF-BE6D-BBC3304197CC}" type="datetimeFigureOut">
              <a:rPr lang="en-GB" smtClean="0"/>
              <a:t>19/10/2018</a:t>
            </a:fld>
            <a:endParaRPr lang="en-GB"/>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30095"/>
            <a:ext cx="2945659" cy="49813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30095"/>
            <a:ext cx="2945659" cy="498135"/>
          </a:xfrm>
          <a:prstGeom prst="rect">
            <a:avLst/>
          </a:prstGeom>
        </p:spPr>
        <p:txBody>
          <a:bodyPr vert="horz" lIns="91440" tIns="45720" rIns="91440" bIns="45720" rtlCol="0" anchor="b"/>
          <a:lstStyle>
            <a:lvl1pPr algn="r">
              <a:defRPr sz="1200"/>
            </a:lvl1pPr>
          </a:lstStyle>
          <a:p>
            <a:fld id="{A33A9B86-A44C-4DC6-B1C6-3E8D4895DD20}" type="slidenum">
              <a:rPr lang="en-GB" smtClean="0"/>
              <a:t>‹#›</a:t>
            </a:fld>
            <a:endParaRPr lang="en-GB"/>
          </a:p>
        </p:txBody>
      </p:sp>
    </p:spTree>
    <p:extLst>
      <p:ext uri="{BB962C8B-B14F-4D97-AF65-F5344CB8AC3E}">
        <p14:creationId xmlns:p14="http://schemas.microsoft.com/office/powerpoint/2010/main" val="2875477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3A9B86-A44C-4DC6-B1C6-3E8D4895DD20}" type="slidenum">
              <a:rPr lang="en-GB" smtClean="0"/>
              <a:t>1</a:t>
            </a:fld>
            <a:endParaRPr lang="en-GB"/>
          </a:p>
        </p:txBody>
      </p:sp>
    </p:spTree>
    <p:extLst>
      <p:ext uri="{BB962C8B-B14F-4D97-AF65-F5344CB8AC3E}">
        <p14:creationId xmlns:p14="http://schemas.microsoft.com/office/powerpoint/2010/main" val="397454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A33A9B86-A44C-4DC6-B1C6-3E8D4895DD20}" type="slidenum">
              <a:rPr lang="en-GB" smtClean="0"/>
              <a:t>2</a:t>
            </a:fld>
            <a:endParaRPr lang="en-GB"/>
          </a:p>
        </p:txBody>
      </p:sp>
    </p:spTree>
    <p:extLst>
      <p:ext uri="{BB962C8B-B14F-4D97-AF65-F5344CB8AC3E}">
        <p14:creationId xmlns:p14="http://schemas.microsoft.com/office/powerpoint/2010/main" val="2544074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0" dirty="0"/>
          </a:p>
        </p:txBody>
      </p:sp>
      <p:sp>
        <p:nvSpPr>
          <p:cNvPr id="4" name="Slide Number Placeholder 3"/>
          <p:cNvSpPr>
            <a:spLocks noGrp="1"/>
          </p:cNvSpPr>
          <p:nvPr>
            <p:ph type="sldNum" sz="quarter" idx="10"/>
          </p:nvPr>
        </p:nvSpPr>
        <p:spPr/>
        <p:txBody>
          <a:bodyPr/>
          <a:lstStyle/>
          <a:p>
            <a:fld id="{A33A9B86-A44C-4DC6-B1C6-3E8D4895DD20}" type="slidenum">
              <a:rPr lang="en-GB" smtClean="0"/>
              <a:t>3</a:t>
            </a:fld>
            <a:endParaRPr lang="en-GB"/>
          </a:p>
        </p:txBody>
      </p:sp>
    </p:spTree>
    <p:extLst>
      <p:ext uri="{BB962C8B-B14F-4D97-AF65-F5344CB8AC3E}">
        <p14:creationId xmlns:p14="http://schemas.microsoft.com/office/powerpoint/2010/main" val="3110452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Rule 3A Representatives follow the guidance as set out in RE: VE 2016 which is the most recent case law and best practice guidance</a:t>
            </a:r>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A33A9B86-A44C-4DC6-B1C6-3E8D4895DD20}" type="slidenum">
              <a:rPr lang="en-GB" smtClean="0"/>
              <a:t>15</a:t>
            </a:fld>
            <a:endParaRPr lang="en-GB"/>
          </a:p>
        </p:txBody>
      </p:sp>
    </p:spTree>
    <p:extLst>
      <p:ext uri="{BB962C8B-B14F-4D97-AF65-F5344CB8AC3E}">
        <p14:creationId xmlns:p14="http://schemas.microsoft.com/office/powerpoint/2010/main" val="337498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3A9B86-A44C-4DC6-B1C6-3E8D4895DD20}" type="slidenum">
              <a:rPr lang="en-GB" smtClean="0"/>
              <a:t>16</a:t>
            </a:fld>
            <a:endParaRPr lang="en-GB"/>
          </a:p>
        </p:txBody>
      </p:sp>
    </p:spTree>
    <p:extLst>
      <p:ext uri="{BB962C8B-B14F-4D97-AF65-F5344CB8AC3E}">
        <p14:creationId xmlns:p14="http://schemas.microsoft.com/office/powerpoint/2010/main" val="3337249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3A9B86-A44C-4DC6-B1C6-3E8D4895DD20}" type="slidenum">
              <a:rPr lang="en-GB" smtClean="0"/>
              <a:t>17</a:t>
            </a:fld>
            <a:endParaRPr lang="en-GB"/>
          </a:p>
        </p:txBody>
      </p:sp>
    </p:spTree>
    <p:extLst>
      <p:ext uri="{BB962C8B-B14F-4D97-AF65-F5344CB8AC3E}">
        <p14:creationId xmlns:p14="http://schemas.microsoft.com/office/powerpoint/2010/main" val="196852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A33A9B86-A44C-4DC6-B1C6-3E8D4895DD20}" type="slidenum">
              <a:rPr lang="en-GB" smtClean="0"/>
              <a:t>19</a:t>
            </a:fld>
            <a:endParaRPr lang="en-GB"/>
          </a:p>
        </p:txBody>
      </p:sp>
    </p:spTree>
    <p:extLst>
      <p:ext uri="{BB962C8B-B14F-4D97-AF65-F5344CB8AC3E}">
        <p14:creationId xmlns:p14="http://schemas.microsoft.com/office/powerpoint/2010/main" val="1019230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3A9B86-A44C-4DC6-B1C6-3E8D4895DD20}" type="slidenum">
              <a:rPr lang="en-GB" smtClean="0"/>
              <a:t>20</a:t>
            </a:fld>
            <a:endParaRPr lang="en-GB"/>
          </a:p>
        </p:txBody>
      </p:sp>
    </p:spTree>
    <p:extLst>
      <p:ext uri="{BB962C8B-B14F-4D97-AF65-F5344CB8AC3E}">
        <p14:creationId xmlns:p14="http://schemas.microsoft.com/office/powerpoint/2010/main" val="4181678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3A9B86-A44C-4DC6-B1C6-3E8D4895DD20}" type="slidenum">
              <a:rPr lang="en-GB" smtClean="0"/>
              <a:t>21</a:t>
            </a:fld>
            <a:endParaRPr lang="en-GB"/>
          </a:p>
        </p:txBody>
      </p:sp>
    </p:spTree>
    <p:extLst>
      <p:ext uri="{BB962C8B-B14F-4D97-AF65-F5344CB8AC3E}">
        <p14:creationId xmlns:p14="http://schemas.microsoft.com/office/powerpoint/2010/main" val="1740329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2950" y="1122363"/>
            <a:ext cx="8420100" cy="2387600"/>
          </a:xfrm>
        </p:spPr>
        <p:txBody>
          <a:bodyPr anchor="b"/>
          <a:lstStyle>
            <a:lvl1pPr marL="0" marR="0" indent="0" algn="ctr" defTabSz="914400" rtl="0" eaLnBrk="1" fontAlgn="auto" latinLnBrk="0" hangingPunct="1">
              <a:lnSpc>
                <a:spcPct val="90000"/>
              </a:lnSpc>
              <a:spcBef>
                <a:spcPct val="0"/>
              </a:spcBef>
              <a:spcAft>
                <a:spcPts val="0"/>
              </a:spcAft>
              <a:buClrTx/>
              <a:buSzTx/>
              <a:buFontTx/>
              <a:buNone/>
              <a:tabLst/>
              <a:defRPr sz="4000">
                <a:solidFill>
                  <a:schemeClr val="tx1"/>
                </a:solidFill>
                <a:latin typeface="Century Gothic" panose="020B0502020202020204" pitchFamily="34" charset="0"/>
              </a:defRPr>
            </a:lvl1pPr>
          </a:lstStyle>
          <a:p>
            <a:br>
              <a:rPr lang="en-US" dirty="0"/>
            </a:br>
            <a:br>
              <a:rPr lang="en-US" dirty="0"/>
            </a:br>
            <a:br>
              <a:rPr lang="en-US" dirty="0"/>
            </a:br>
            <a:br>
              <a:rPr lang="en-US" dirty="0"/>
            </a:br>
            <a:r>
              <a:rPr lang="en-US" dirty="0"/>
              <a:t>Insert presentation title here</a:t>
            </a:r>
          </a:p>
        </p:txBody>
      </p:sp>
      <p:sp>
        <p:nvSpPr>
          <p:cNvPr id="3" name="Subtitle 2"/>
          <p:cNvSpPr>
            <a:spLocks noGrp="1"/>
          </p:cNvSpPr>
          <p:nvPr>
            <p:ph type="subTitle" idx="1" hasCustomPrompt="1"/>
          </p:nvPr>
        </p:nvSpPr>
        <p:spPr>
          <a:xfrm>
            <a:off x="1238250" y="3602038"/>
            <a:ext cx="7429500" cy="1655762"/>
          </a:xfrm>
        </p:spPr>
        <p:txBody>
          <a:bodyPr>
            <a:normAutofit/>
          </a:bodyPr>
          <a:lstStyle>
            <a:lvl1pPr marL="0" indent="0" algn="ctr">
              <a:buNone/>
              <a:defRPr sz="2800" b="1" baseline="0">
                <a:solidFill>
                  <a:schemeClr val="tx1">
                    <a:lumMod val="50000"/>
                    <a:lumOff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4" name="Date Placeholder 3"/>
          <p:cNvSpPr>
            <a:spLocks noGrp="1"/>
          </p:cNvSpPr>
          <p:nvPr>
            <p:ph type="dt" sz="half" idx="10"/>
          </p:nvPr>
        </p:nvSpPr>
        <p:spPr/>
        <p:txBody>
          <a:bodyPr/>
          <a:lstStyle>
            <a:lvl1pPr>
              <a:defRPr sz="1000"/>
            </a:lvl1pPr>
          </a:lstStyle>
          <a:p>
            <a:fld id="{C5D0C78D-C4A8-4EA2-9EE3-471895ED180E}" type="datetimeFigureOut">
              <a:rPr lang="en-GB" smtClean="0"/>
              <a:pPr/>
              <a:t>19/10/2018</a:t>
            </a:fld>
            <a:endParaRPr lang="en-GB" dirty="0"/>
          </a:p>
        </p:txBody>
      </p:sp>
      <p:sp>
        <p:nvSpPr>
          <p:cNvPr id="5" name="Footer Placeholder 4"/>
          <p:cNvSpPr>
            <a:spLocks noGrp="1"/>
          </p:cNvSpPr>
          <p:nvPr>
            <p:ph type="ftr" sz="quarter" idx="11"/>
          </p:nvPr>
        </p:nvSpPr>
        <p:spPr/>
        <p:txBody>
          <a:bodyPr/>
          <a:lstStyle>
            <a:lvl1pPr>
              <a:defRPr sz="1000"/>
            </a:lvl1pPr>
          </a:lstStyle>
          <a:p>
            <a:r>
              <a:rPr lang="en-US" dirty="0"/>
              <a:t>Intellectual Property Rights Reserved.</a:t>
            </a:r>
            <a:endParaRPr lang="en-GB" dirty="0"/>
          </a:p>
        </p:txBody>
      </p:sp>
      <p:sp>
        <p:nvSpPr>
          <p:cNvPr id="6" name="Slide Number Placeholder 5"/>
          <p:cNvSpPr>
            <a:spLocks noGrp="1"/>
          </p:cNvSpPr>
          <p:nvPr>
            <p:ph type="sldNum" sz="quarter" idx="12"/>
          </p:nvPr>
        </p:nvSpPr>
        <p:spPr/>
        <p:txBody>
          <a:bodyPr/>
          <a:lstStyle>
            <a:lvl1pPr>
              <a:defRPr sz="1000"/>
            </a:lvl1pPr>
          </a:lstStyle>
          <a:p>
            <a:endParaRPr lang="en-GB" dirty="0"/>
          </a:p>
        </p:txBody>
      </p:sp>
      <p:sp>
        <p:nvSpPr>
          <p:cNvPr id="7" name="Rectangle 6"/>
          <p:cNvSpPr/>
          <p:nvPr userDrawn="1"/>
        </p:nvSpPr>
        <p:spPr>
          <a:xfrm>
            <a:off x="0" y="0"/>
            <a:ext cx="8388000" cy="216000"/>
          </a:xfrm>
          <a:prstGeom prst="rect">
            <a:avLst/>
          </a:prstGeom>
          <a:solidFill>
            <a:srgbClr val="69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Rectangle 7"/>
          <p:cNvSpPr/>
          <p:nvPr userDrawn="1"/>
        </p:nvSpPr>
        <p:spPr>
          <a:xfrm>
            <a:off x="8526957" y="-6806"/>
            <a:ext cx="1395046" cy="216000"/>
          </a:xfrm>
          <a:prstGeom prst="rect">
            <a:avLst/>
          </a:prstGeom>
          <a:solidFill>
            <a:srgbClr val="F36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7268" y="658609"/>
            <a:ext cx="6203270" cy="15961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8106" y="5428300"/>
            <a:ext cx="6532432" cy="1110614"/>
          </a:xfrm>
          <a:prstGeom prst="rect">
            <a:avLst/>
          </a:prstGeom>
        </p:spPr>
      </p:pic>
    </p:spTree>
    <p:extLst>
      <p:ext uri="{BB962C8B-B14F-4D97-AF65-F5344CB8AC3E}">
        <p14:creationId xmlns:p14="http://schemas.microsoft.com/office/powerpoint/2010/main" val="697092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0C78D-C4A8-4EA2-9EE3-471895ED180E}" type="datetimeFigureOut">
              <a:rPr lang="en-GB" smtClean="0"/>
              <a:t>19/10/2018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C1FFA3-0205-473F-AB58-417C7A54D046}"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533" y="370046"/>
            <a:ext cx="3291859" cy="846996"/>
          </a:xfrm>
          <a:prstGeom prst="rect">
            <a:avLst/>
          </a:prstGeom>
        </p:spPr>
      </p:pic>
      <p:sp>
        <p:nvSpPr>
          <p:cNvPr id="8" name="Rectangle 7"/>
          <p:cNvSpPr/>
          <p:nvPr userDrawn="1"/>
        </p:nvSpPr>
        <p:spPr>
          <a:xfrm>
            <a:off x="0" y="1351977"/>
            <a:ext cx="8388000" cy="108000"/>
          </a:xfrm>
          <a:prstGeom prst="rect">
            <a:avLst/>
          </a:prstGeom>
          <a:solidFill>
            <a:srgbClr val="69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Rectangle 8"/>
          <p:cNvSpPr/>
          <p:nvPr userDrawn="1"/>
        </p:nvSpPr>
        <p:spPr>
          <a:xfrm>
            <a:off x="8526957" y="1345171"/>
            <a:ext cx="1395046" cy="108000"/>
          </a:xfrm>
          <a:prstGeom prst="rect">
            <a:avLst/>
          </a:prstGeom>
          <a:solidFill>
            <a:srgbClr val="F36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26151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0C78D-C4A8-4EA2-9EE3-471895ED180E}" type="datetimeFigureOut">
              <a:rPr lang="en-GB" smtClean="0"/>
              <a:t>19/10/2018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C1FFA3-0205-473F-AB58-417C7A54D046}" type="slidenum">
              <a:rPr lang="en-GB" smtClean="0"/>
              <a:t>‹#›</a:t>
            </a:fld>
            <a:endParaRPr lang="en-GB"/>
          </a:p>
        </p:txBody>
      </p:sp>
    </p:spTree>
    <p:extLst>
      <p:ext uri="{BB962C8B-B14F-4D97-AF65-F5344CB8AC3E}">
        <p14:creationId xmlns:p14="http://schemas.microsoft.com/office/powerpoint/2010/main" val="313360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lvl1pPr algn="r">
              <a:defRPr sz="3200" b="0" baseline="0">
                <a:latin typeface="Century Gothic" panose="020B0502020202020204" pitchFamily="34" charset="0"/>
              </a:defRPr>
            </a:lvl1pPr>
          </a:lstStyle>
          <a:p>
            <a:r>
              <a:rPr lang="en-US" dirty="0"/>
              <a:t>Insert slide  </a:t>
            </a:r>
            <a:br>
              <a:rPr lang="en-US" dirty="0"/>
            </a:br>
            <a:r>
              <a:rPr lang="en-US" dirty="0"/>
              <a:t>title here</a:t>
            </a:r>
            <a:br>
              <a:rPr lang="en-US" dirty="0"/>
            </a:br>
            <a:endParaRPr lang="en-US" dirty="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5D0C78D-C4A8-4EA2-9EE3-471895ED180E}" type="datetimeFigureOut">
              <a:rPr lang="en-GB" smtClean="0"/>
              <a:t>19/10/2018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C1FFA3-0205-473F-AB58-417C7A54D046}" type="slidenum">
              <a:rPr lang="en-GB" smtClean="0"/>
              <a:t>‹#›</a:t>
            </a:fld>
            <a:endParaRPr lang="en-GB"/>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858"/>
          <a:stretch/>
        </p:blipFill>
        <p:spPr>
          <a:xfrm>
            <a:off x="251792" y="114154"/>
            <a:ext cx="3029571" cy="1065752"/>
          </a:xfrm>
          <a:prstGeom prst="rect">
            <a:avLst/>
          </a:prstGeom>
        </p:spPr>
      </p:pic>
      <p:sp>
        <p:nvSpPr>
          <p:cNvPr id="8" name="Rectangle 7"/>
          <p:cNvSpPr/>
          <p:nvPr userDrawn="1"/>
        </p:nvSpPr>
        <p:spPr>
          <a:xfrm>
            <a:off x="0" y="1351977"/>
            <a:ext cx="8388000" cy="108000"/>
          </a:xfrm>
          <a:prstGeom prst="rect">
            <a:avLst/>
          </a:prstGeom>
          <a:solidFill>
            <a:srgbClr val="69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Rectangle 8"/>
          <p:cNvSpPr/>
          <p:nvPr userDrawn="1"/>
        </p:nvSpPr>
        <p:spPr>
          <a:xfrm>
            <a:off x="8526957" y="1345171"/>
            <a:ext cx="1395046" cy="108000"/>
          </a:xfrm>
          <a:prstGeom prst="rect">
            <a:avLst/>
          </a:prstGeom>
          <a:solidFill>
            <a:srgbClr val="F36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413786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D0C78D-C4A8-4EA2-9EE3-471895ED180E}" type="datetimeFigureOut">
              <a:rPr lang="en-GB" smtClean="0"/>
              <a:t>19/10/2018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C1FFA3-0205-473F-AB58-417C7A54D046}"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533" y="370046"/>
            <a:ext cx="3291859" cy="846996"/>
          </a:xfrm>
          <a:prstGeom prst="rect">
            <a:avLst/>
          </a:prstGeom>
        </p:spPr>
      </p:pic>
      <p:sp>
        <p:nvSpPr>
          <p:cNvPr id="8" name="Rectangle 7"/>
          <p:cNvSpPr/>
          <p:nvPr userDrawn="1"/>
        </p:nvSpPr>
        <p:spPr>
          <a:xfrm>
            <a:off x="0" y="1351977"/>
            <a:ext cx="8388000" cy="108000"/>
          </a:xfrm>
          <a:prstGeom prst="rect">
            <a:avLst/>
          </a:prstGeom>
          <a:solidFill>
            <a:srgbClr val="69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Rectangle 8"/>
          <p:cNvSpPr/>
          <p:nvPr userDrawn="1"/>
        </p:nvSpPr>
        <p:spPr>
          <a:xfrm>
            <a:off x="8526957" y="1345171"/>
            <a:ext cx="1395046" cy="108000"/>
          </a:xfrm>
          <a:prstGeom prst="rect">
            <a:avLst/>
          </a:prstGeom>
          <a:solidFill>
            <a:srgbClr val="F36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4197530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D0C78D-C4A8-4EA2-9EE3-471895ED180E}" type="datetimeFigureOut">
              <a:rPr lang="en-GB" smtClean="0"/>
              <a:t>19/10/2018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C1FFA3-0205-473F-AB58-417C7A54D046}"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533" y="370046"/>
            <a:ext cx="3291859" cy="846996"/>
          </a:xfrm>
          <a:prstGeom prst="rect">
            <a:avLst/>
          </a:prstGeom>
        </p:spPr>
      </p:pic>
      <p:sp>
        <p:nvSpPr>
          <p:cNvPr id="9" name="Rectangle 8"/>
          <p:cNvSpPr/>
          <p:nvPr userDrawn="1"/>
        </p:nvSpPr>
        <p:spPr>
          <a:xfrm>
            <a:off x="0" y="1351977"/>
            <a:ext cx="8388000" cy="108000"/>
          </a:xfrm>
          <a:prstGeom prst="rect">
            <a:avLst/>
          </a:prstGeom>
          <a:solidFill>
            <a:srgbClr val="69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Rectangle 9"/>
          <p:cNvSpPr/>
          <p:nvPr userDrawn="1"/>
        </p:nvSpPr>
        <p:spPr>
          <a:xfrm>
            <a:off x="8526957" y="1345171"/>
            <a:ext cx="1395046" cy="108000"/>
          </a:xfrm>
          <a:prstGeom prst="rect">
            <a:avLst/>
          </a:prstGeom>
          <a:solidFill>
            <a:srgbClr val="F36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11504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D0C78D-C4A8-4EA2-9EE3-471895ED180E}" type="datetimeFigureOut">
              <a:rPr lang="en-GB" smtClean="0"/>
              <a:t>19/10/2018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C1FFA3-0205-473F-AB58-417C7A54D046}" type="slidenum">
              <a:rPr lang="en-GB" smtClean="0"/>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533" y="370046"/>
            <a:ext cx="3291859" cy="846996"/>
          </a:xfrm>
          <a:prstGeom prst="rect">
            <a:avLst/>
          </a:prstGeom>
        </p:spPr>
      </p:pic>
      <p:sp>
        <p:nvSpPr>
          <p:cNvPr id="11" name="Rectangle 10"/>
          <p:cNvSpPr/>
          <p:nvPr userDrawn="1"/>
        </p:nvSpPr>
        <p:spPr>
          <a:xfrm>
            <a:off x="0" y="1351977"/>
            <a:ext cx="8388000" cy="108000"/>
          </a:xfrm>
          <a:prstGeom prst="rect">
            <a:avLst/>
          </a:prstGeom>
          <a:solidFill>
            <a:srgbClr val="69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Rectangle 11"/>
          <p:cNvSpPr/>
          <p:nvPr userDrawn="1"/>
        </p:nvSpPr>
        <p:spPr>
          <a:xfrm>
            <a:off x="8526957" y="1345171"/>
            <a:ext cx="1395046" cy="108000"/>
          </a:xfrm>
          <a:prstGeom prst="rect">
            <a:avLst/>
          </a:prstGeom>
          <a:solidFill>
            <a:srgbClr val="F36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63126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D0C78D-C4A8-4EA2-9EE3-471895ED180E}" type="datetimeFigureOut">
              <a:rPr lang="en-GB" smtClean="0"/>
              <a:t>19/10/2018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C1FFA3-0205-473F-AB58-417C7A54D046}"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533" y="370046"/>
            <a:ext cx="3291859" cy="846996"/>
          </a:xfrm>
          <a:prstGeom prst="rect">
            <a:avLst/>
          </a:prstGeom>
        </p:spPr>
      </p:pic>
      <p:sp>
        <p:nvSpPr>
          <p:cNvPr id="7" name="Rectangle 6"/>
          <p:cNvSpPr/>
          <p:nvPr userDrawn="1"/>
        </p:nvSpPr>
        <p:spPr>
          <a:xfrm>
            <a:off x="0" y="1351977"/>
            <a:ext cx="8388000" cy="108000"/>
          </a:xfrm>
          <a:prstGeom prst="rect">
            <a:avLst/>
          </a:prstGeom>
          <a:solidFill>
            <a:srgbClr val="69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Rectangle 7"/>
          <p:cNvSpPr/>
          <p:nvPr userDrawn="1"/>
        </p:nvSpPr>
        <p:spPr>
          <a:xfrm>
            <a:off x="8526957" y="1345171"/>
            <a:ext cx="1395046" cy="108000"/>
          </a:xfrm>
          <a:prstGeom prst="rect">
            <a:avLst/>
          </a:prstGeom>
          <a:solidFill>
            <a:srgbClr val="F36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017621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0C78D-C4A8-4EA2-9EE3-471895ED180E}" type="datetimeFigureOut">
              <a:rPr lang="en-GB" smtClean="0"/>
              <a:t>19/10/2018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C1FFA3-0205-473F-AB58-417C7A54D046}" type="slidenum">
              <a:rPr lang="en-GB" smtClean="0"/>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533" y="370046"/>
            <a:ext cx="3291859" cy="846996"/>
          </a:xfrm>
          <a:prstGeom prst="rect">
            <a:avLst/>
          </a:prstGeom>
        </p:spPr>
      </p:pic>
      <p:sp>
        <p:nvSpPr>
          <p:cNvPr id="6" name="Rectangle 5"/>
          <p:cNvSpPr/>
          <p:nvPr userDrawn="1"/>
        </p:nvSpPr>
        <p:spPr>
          <a:xfrm>
            <a:off x="0" y="1351977"/>
            <a:ext cx="8388000" cy="108000"/>
          </a:xfrm>
          <a:prstGeom prst="rect">
            <a:avLst/>
          </a:prstGeom>
          <a:solidFill>
            <a:srgbClr val="69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p:cNvSpPr/>
          <p:nvPr userDrawn="1"/>
        </p:nvSpPr>
        <p:spPr>
          <a:xfrm>
            <a:off x="8526957" y="1345171"/>
            <a:ext cx="1395046" cy="108000"/>
          </a:xfrm>
          <a:prstGeom prst="rect">
            <a:avLst/>
          </a:prstGeom>
          <a:solidFill>
            <a:srgbClr val="F36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12015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D0C78D-C4A8-4EA2-9EE3-471895ED180E}" type="datetimeFigureOut">
              <a:rPr lang="en-GB" smtClean="0"/>
              <a:t>19/10/2018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C1FFA3-0205-473F-AB58-417C7A54D046}"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533" y="370046"/>
            <a:ext cx="3291859" cy="846996"/>
          </a:xfrm>
          <a:prstGeom prst="rect">
            <a:avLst/>
          </a:prstGeom>
        </p:spPr>
      </p:pic>
      <p:sp>
        <p:nvSpPr>
          <p:cNvPr id="9" name="Rectangle 8"/>
          <p:cNvSpPr/>
          <p:nvPr userDrawn="1"/>
        </p:nvSpPr>
        <p:spPr>
          <a:xfrm>
            <a:off x="0" y="1351977"/>
            <a:ext cx="8388000" cy="108000"/>
          </a:xfrm>
          <a:prstGeom prst="rect">
            <a:avLst/>
          </a:prstGeom>
          <a:solidFill>
            <a:srgbClr val="69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Rectangle 9"/>
          <p:cNvSpPr/>
          <p:nvPr userDrawn="1"/>
        </p:nvSpPr>
        <p:spPr>
          <a:xfrm>
            <a:off x="8526957" y="1345171"/>
            <a:ext cx="1395046" cy="108000"/>
          </a:xfrm>
          <a:prstGeom prst="rect">
            <a:avLst/>
          </a:prstGeom>
          <a:solidFill>
            <a:srgbClr val="F36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112973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D0C78D-C4A8-4EA2-9EE3-471895ED180E}" type="datetimeFigureOut">
              <a:rPr lang="en-GB" smtClean="0"/>
              <a:t>19/10/2018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C1FFA3-0205-473F-AB58-417C7A54D046}"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533" y="370046"/>
            <a:ext cx="3291859" cy="846996"/>
          </a:xfrm>
          <a:prstGeom prst="rect">
            <a:avLst/>
          </a:prstGeom>
        </p:spPr>
      </p:pic>
      <p:sp>
        <p:nvSpPr>
          <p:cNvPr id="9" name="Rectangle 8"/>
          <p:cNvSpPr/>
          <p:nvPr userDrawn="1"/>
        </p:nvSpPr>
        <p:spPr>
          <a:xfrm>
            <a:off x="0" y="1351977"/>
            <a:ext cx="8388000" cy="108000"/>
          </a:xfrm>
          <a:prstGeom prst="rect">
            <a:avLst/>
          </a:prstGeom>
          <a:solidFill>
            <a:srgbClr val="69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Rectangle 9"/>
          <p:cNvSpPr/>
          <p:nvPr userDrawn="1"/>
        </p:nvSpPr>
        <p:spPr>
          <a:xfrm>
            <a:off x="8526957" y="1345171"/>
            <a:ext cx="1395046" cy="108000"/>
          </a:xfrm>
          <a:prstGeom prst="rect">
            <a:avLst/>
          </a:prstGeom>
          <a:solidFill>
            <a:srgbClr val="F36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39942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C5D0C78D-C4A8-4EA2-9EE3-471895ED180E}" type="datetimeFigureOut">
              <a:rPr lang="en-GB" smtClean="0"/>
              <a:pPr/>
              <a:t>19/10/2018</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Intellectual Property Rights Reserved.</a:t>
            </a:r>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8C1FFA3-0205-473F-AB58-417C7A54D046}" type="slidenum">
              <a:rPr lang="en-GB" smtClean="0"/>
              <a:pPr/>
              <a:t>‹#›</a:t>
            </a:fld>
            <a:endParaRPr lang="en-GB"/>
          </a:p>
        </p:txBody>
      </p:sp>
    </p:spTree>
    <p:extLst>
      <p:ext uri="{BB962C8B-B14F-4D97-AF65-F5344CB8AC3E}">
        <p14:creationId xmlns:p14="http://schemas.microsoft.com/office/powerpoint/2010/main" val="982852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bailii.org/ew/cases/EWCOP/2017/18.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ailii.org/ew/cases/EWCOP/2017/18.html" TargetMode="External"/><Relationship Id="rId2" Type="http://schemas.openxmlformats.org/officeDocument/2006/relationships/hyperlink" Target="http://www.39essex.com/cop_cases/re-v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bailii.org/ew/cases/EWCOP/2017/18.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bailii.org/ew/cases/EWCOP/2017/18.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45" b="1031"/>
          <a:stretch/>
        </p:blipFill>
        <p:spPr bwMode="auto">
          <a:xfrm>
            <a:off x="7465788" y="1690326"/>
            <a:ext cx="2429314" cy="160770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18"/>
          <p:cNvPicPr>
            <a:picLocks noChangeAspect="1" noChangeArrowheads="1"/>
          </p:cNvPicPr>
          <p:nvPr/>
        </p:nvPicPr>
        <p:blipFill>
          <a:blip r:embed="rId4">
            <a:extLst>
              <a:ext uri="{28A0092B-C50C-407E-A947-70E740481C1C}">
                <a14:useLocalDpi xmlns:a14="http://schemas.microsoft.com/office/drawing/2010/main" val="0"/>
              </a:ext>
            </a:extLst>
          </a:blip>
          <a:srcRect l="5373" t="1085" b="1132"/>
          <a:stretch>
            <a:fillRect/>
          </a:stretch>
        </p:blipFill>
        <p:spPr bwMode="auto">
          <a:xfrm>
            <a:off x="1048" y="1676848"/>
            <a:ext cx="2673142" cy="162147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1361" y="1690029"/>
            <a:ext cx="2414427" cy="16076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5"/>
          <p:cNvPicPr>
            <a:picLocks noChangeAspect="1" noChangeArrowheads="1"/>
          </p:cNvPicPr>
          <p:nvPr/>
        </p:nvPicPr>
        <p:blipFill>
          <a:blip r:embed="rId6">
            <a:extLst>
              <a:ext uri="{28A0092B-C50C-407E-A947-70E740481C1C}">
                <a14:useLocalDpi xmlns:a14="http://schemas.microsoft.com/office/drawing/2010/main" val="0"/>
              </a:ext>
            </a:extLst>
          </a:blip>
          <a:srcRect t="369" b="246"/>
          <a:stretch>
            <a:fillRect/>
          </a:stretch>
        </p:blipFill>
        <p:spPr bwMode="auto">
          <a:xfrm>
            <a:off x="2674190" y="1690690"/>
            <a:ext cx="2425325" cy="16069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54554" y="339142"/>
            <a:ext cx="3430984" cy="646331"/>
          </a:xfrm>
          <a:prstGeom prst="rect">
            <a:avLst/>
          </a:prstGeom>
          <a:noFill/>
        </p:spPr>
        <p:txBody>
          <a:bodyPr wrap="square" rtlCol="0">
            <a:spAutoFit/>
          </a:bodyPr>
          <a:lstStyle/>
          <a:p>
            <a:pPr algn="r"/>
            <a:r>
              <a:rPr lang="en-GB" b="1" i="1" dirty="0">
                <a:solidFill>
                  <a:schemeClr val="bg1">
                    <a:lumMod val="50000"/>
                  </a:schemeClr>
                </a:solidFill>
              </a:rPr>
              <a:t>Providing person-led advocacy since 1998 </a:t>
            </a:r>
          </a:p>
        </p:txBody>
      </p:sp>
      <p:sp>
        <p:nvSpPr>
          <p:cNvPr id="13" name="TextBox 12"/>
          <p:cNvSpPr txBox="1"/>
          <p:nvPr/>
        </p:nvSpPr>
        <p:spPr>
          <a:xfrm>
            <a:off x="503853" y="3626346"/>
            <a:ext cx="8826759" cy="2492990"/>
          </a:xfrm>
          <a:prstGeom prst="rect">
            <a:avLst/>
          </a:prstGeom>
          <a:noFill/>
        </p:spPr>
        <p:txBody>
          <a:bodyPr wrap="square" rtlCol="0">
            <a:spAutoFit/>
          </a:bodyPr>
          <a:lstStyle/>
          <a:p>
            <a:pPr algn="ctr"/>
            <a:r>
              <a:rPr lang="en-US" sz="3600" b="1" dirty="0"/>
              <a:t>The Role of a Rule 1.2 Representative </a:t>
            </a:r>
          </a:p>
          <a:p>
            <a:pPr algn="ctr"/>
            <a:r>
              <a:rPr lang="en-US" sz="3600" b="1" dirty="0"/>
              <a:t>in the Court of Protection</a:t>
            </a:r>
          </a:p>
          <a:p>
            <a:pPr algn="ctr"/>
            <a:endParaRPr lang="en-US" sz="2800" b="1" dirty="0"/>
          </a:p>
          <a:p>
            <a:pPr algn="ctr"/>
            <a:r>
              <a:rPr lang="en-US" sz="2800" b="1" dirty="0">
                <a:solidFill>
                  <a:schemeClr val="bg1">
                    <a:lumMod val="50000"/>
                  </a:schemeClr>
                </a:solidFill>
              </a:rPr>
              <a:t>By Leanne Hignett</a:t>
            </a:r>
          </a:p>
          <a:p>
            <a:pPr algn="ctr"/>
            <a:r>
              <a:rPr lang="en-US" sz="2800" b="1" dirty="0">
                <a:solidFill>
                  <a:schemeClr val="bg1">
                    <a:lumMod val="50000"/>
                  </a:schemeClr>
                </a:solidFill>
              </a:rPr>
              <a:t>Service Delivery Director</a:t>
            </a:r>
            <a:endParaRPr lang="en-GB" sz="2800" dirty="0">
              <a:solidFill>
                <a:schemeClr val="bg1">
                  <a:lumMod val="50000"/>
                </a:schemeClr>
              </a:solidFill>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43242" y="193978"/>
            <a:ext cx="936660" cy="936660"/>
          </a:xfrm>
          <a:prstGeom prst="rect">
            <a:avLst/>
          </a:prstGeom>
        </p:spPr>
      </p:pic>
    </p:spTree>
    <p:extLst>
      <p:ext uri="{BB962C8B-B14F-4D97-AF65-F5344CB8AC3E}">
        <p14:creationId xmlns:p14="http://schemas.microsoft.com/office/powerpoint/2010/main" val="4229078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60906" y="2066372"/>
            <a:ext cx="4735184" cy="4493538"/>
          </a:xfrm>
          <a:prstGeom prst="rect">
            <a:avLst/>
          </a:prstGeom>
        </p:spPr>
        <p:txBody>
          <a:bodyPr wrap="square">
            <a:spAutoFit/>
          </a:bodyPr>
          <a:lstStyle/>
          <a:p>
            <a:pPr marL="342900" indent="-342900">
              <a:buFont typeface="Arial" panose="020B0604020202020204" pitchFamily="34" charset="0"/>
              <a:buChar char="•"/>
            </a:pPr>
            <a:r>
              <a:rPr lang="en-GB" sz="2200" dirty="0"/>
              <a:t>This could be a friend or            family member, or anyone with relevant knowledge in   relation to P</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For people who are </a:t>
            </a:r>
            <a:r>
              <a:rPr lang="en-GB" sz="2200" dirty="0" err="1"/>
              <a:t>unbefriended</a:t>
            </a:r>
            <a:r>
              <a:rPr lang="en-GB" sz="2200" dirty="0"/>
              <a:t> it may be more appropriate for an IMCA,   Care Act Advocate, IMHA </a:t>
            </a:r>
            <a:r>
              <a:rPr lang="en-GB" sz="2200" dirty="0" err="1"/>
              <a:t>etc</a:t>
            </a:r>
            <a:endParaRPr lang="en-GB" sz="2200" dirty="0"/>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Rule 1.2 rep must be able to discharge functions </a:t>
            </a:r>
            <a:r>
              <a:rPr lang="en-GB" sz="2200" b="1" dirty="0">
                <a:solidFill>
                  <a:schemeClr val="bg1">
                    <a:lumMod val="50000"/>
                  </a:schemeClr>
                </a:solidFill>
              </a:rPr>
              <a:t>fairly    and competently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769" r="19659"/>
          <a:stretch/>
        </p:blipFill>
        <p:spPr>
          <a:xfrm>
            <a:off x="776378" y="2808964"/>
            <a:ext cx="3643293" cy="2608243"/>
          </a:xfrm>
          <a:prstGeom prst="rect">
            <a:avLst/>
          </a:prstGeom>
        </p:spPr>
      </p:pic>
      <p:sp>
        <p:nvSpPr>
          <p:cNvPr id="4" name="Title 3"/>
          <p:cNvSpPr>
            <a:spLocks noGrp="1"/>
          </p:cNvSpPr>
          <p:nvPr>
            <p:ph type="title"/>
          </p:nvPr>
        </p:nvSpPr>
        <p:spPr/>
        <p:txBody>
          <a:bodyPr/>
          <a:lstStyle/>
          <a:p>
            <a:r>
              <a:rPr lang="en-GB" b="1" dirty="0"/>
              <a:t>Who can be </a:t>
            </a:r>
            <a:br>
              <a:rPr lang="en-GB" b="1" dirty="0"/>
            </a:br>
            <a:r>
              <a:rPr lang="en-GB" b="1" dirty="0"/>
              <a:t>Rule 1.2 Rep?</a:t>
            </a:r>
          </a:p>
        </p:txBody>
      </p:sp>
    </p:spTree>
    <p:extLst>
      <p:ext uri="{BB962C8B-B14F-4D97-AF65-F5344CB8AC3E}">
        <p14:creationId xmlns:p14="http://schemas.microsoft.com/office/powerpoint/2010/main" val="3630962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i="1" dirty="0"/>
              <a:t>SCC v MSA &amp; </a:t>
            </a:r>
            <a:r>
              <a:rPr lang="en-US" sz="3600" b="1" i="1" dirty="0" err="1"/>
              <a:t>Ors</a:t>
            </a:r>
            <a:br>
              <a:rPr lang="en-US" sz="3600" b="1" i="1" dirty="0"/>
            </a:br>
            <a:r>
              <a:rPr lang="en-US" sz="3600" b="1" i="1" dirty="0"/>
              <a:t> </a:t>
            </a:r>
            <a:r>
              <a:rPr lang="en-US" sz="3600" b="1" dirty="0">
                <a:hlinkClick r:id="rId2"/>
              </a:rPr>
              <a:t>[2017] EWCOP 18</a:t>
            </a:r>
            <a:br>
              <a:rPr lang="en-GB" sz="3600" b="1" dirty="0"/>
            </a:br>
            <a:r>
              <a:rPr lang="en-GB" b="1" dirty="0"/>
              <a:t> </a:t>
            </a:r>
          </a:p>
        </p:txBody>
      </p:sp>
      <p:sp>
        <p:nvSpPr>
          <p:cNvPr id="3" name="Content Placeholder 2"/>
          <p:cNvSpPr>
            <a:spLocks noGrp="1"/>
          </p:cNvSpPr>
          <p:nvPr>
            <p:ph idx="1"/>
          </p:nvPr>
        </p:nvSpPr>
        <p:spPr/>
        <p:txBody>
          <a:bodyPr>
            <a:normAutofit fontScale="92500" lnSpcReduction="10000"/>
          </a:bodyPr>
          <a:lstStyle/>
          <a:p>
            <a:pPr marL="0" indent="0">
              <a:buNone/>
            </a:pPr>
            <a:r>
              <a:rPr lang="en-US" sz="2600" dirty="0"/>
              <a:t>MSA was a young man whose care package was delivered at his family home. MSA was recorded as being “unable to communicate or </a:t>
            </a:r>
            <a:r>
              <a:rPr lang="en-US" sz="2600" dirty="0" err="1"/>
              <a:t>mobilise</a:t>
            </a:r>
            <a:r>
              <a:rPr lang="en-US" sz="2600" dirty="0"/>
              <a:t> independently, frequently strapped into his wheelchair, kept for some of the time in a padded room at home with a closed door that he cannot open,  highly resistive to personal care interventions so that physical restraint is required, and has no external carers in the home.”  </a:t>
            </a:r>
          </a:p>
          <a:p>
            <a:pPr marL="0" indent="0">
              <a:buNone/>
            </a:pPr>
            <a:r>
              <a:rPr lang="en-US" sz="2600" dirty="0"/>
              <a:t>His mother (JSA) was one of the key people assisting SCCG in the implementation of the care package resulting in P’s deprivation of liberty.   SCCG made an application for judicial authorisation of P’s deprivation of liberty, with his mother identified as being a suitable candidate to be his rule 1.2 representative.</a:t>
            </a:r>
            <a:endParaRPr lang="en-GB" sz="2600" dirty="0"/>
          </a:p>
          <a:p>
            <a:pPr marL="0" indent="0">
              <a:buNone/>
            </a:pPr>
            <a:endParaRPr lang="en-GB" dirty="0"/>
          </a:p>
        </p:txBody>
      </p:sp>
    </p:spTree>
    <p:extLst>
      <p:ext uri="{BB962C8B-B14F-4D97-AF65-F5344CB8AC3E}">
        <p14:creationId xmlns:p14="http://schemas.microsoft.com/office/powerpoint/2010/main" val="1977090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b="1" dirty="0">
                <a:solidFill>
                  <a:schemeClr val="bg1">
                    <a:lumMod val="50000"/>
                  </a:schemeClr>
                </a:solidFill>
              </a:rPr>
              <a:t>Official Solicitor’s stance: </a:t>
            </a:r>
            <a:r>
              <a:rPr lang="en-US" dirty="0"/>
              <a:t>“manifestly inappropriate for MSA’s representative in these proceedings and future review hearings to be the very person responsible for implementing restrictive care arrangements that constitute a deprivation of liberty, in circumstances where those arrangements go well beyond mere 24 hour supervision.”  </a:t>
            </a:r>
            <a:endParaRPr lang="en-GB" dirty="0"/>
          </a:p>
          <a:p>
            <a:pPr marL="0" indent="0">
              <a:buNone/>
            </a:pPr>
            <a:r>
              <a:rPr lang="en-US" dirty="0"/>
              <a:t> </a:t>
            </a:r>
            <a:endParaRPr lang="en-GB" dirty="0"/>
          </a:p>
          <a:p>
            <a:r>
              <a:rPr lang="en-US" b="1" dirty="0">
                <a:solidFill>
                  <a:schemeClr val="bg1">
                    <a:lumMod val="50000"/>
                  </a:schemeClr>
                </a:solidFill>
              </a:rPr>
              <a:t>SCCG’s stance</a:t>
            </a:r>
            <a:r>
              <a:rPr lang="en-US" b="1" dirty="0"/>
              <a:t>: </a:t>
            </a:r>
            <a:r>
              <a:rPr lang="en-US" dirty="0"/>
              <a:t>JSA could undertake the role of Rule 3A Representative as it had been outlined in </a:t>
            </a:r>
            <a:r>
              <a:rPr lang="en-US" dirty="0">
                <a:hlinkClick r:id="rId2"/>
              </a:rPr>
              <a:t>Re VE</a:t>
            </a:r>
            <a:r>
              <a:rPr lang="en-US" dirty="0"/>
              <a:t> as “she is fully engaged with statutory services and care providers and has a history of advocating on MSA’s behalf. There is nothing in her conduct to date by which JSA has demonstrated she would be unsuitable if willing to so.”</a:t>
            </a:r>
            <a:endParaRPr lang="en-GB" dirty="0"/>
          </a:p>
          <a:p>
            <a:endParaRPr lang="en-GB" dirty="0"/>
          </a:p>
        </p:txBody>
      </p:sp>
      <p:sp>
        <p:nvSpPr>
          <p:cNvPr id="4" name="Title 1"/>
          <p:cNvSpPr>
            <a:spLocks noGrp="1"/>
          </p:cNvSpPr>
          <p:nvPr>
            <p:ph type="title"/>
          </p:nvPr>
        </p:nvSpPr>
        <p:spPr>
          <a:xfrm>
            <a:off x="681038" y="365127"/>
            <a:ext cx="8543925" cy="1325563"/>
          </a:xfrm>
        </p:spPr>
        <p:txBody>
          <a:bodyPr>
            <a:normAutofit fontScale="90000"/>
          </a:bodyPr>
          <a:lstStyle/>
          <a:p>
            <a:r>
              <a:rPr lang="en-US" sz="3600" b="1" i="1" dirty="0"/>
              <a:t>SCC v MSA &amp; </a:t>
            </a:r>
            <a:r>
              <a:rPr lang="en-US" sz="3600" b="1" i="1" dirty="0" err="1"/>
              <a:t>Ors</a:t>
            </a:r>
            <a:br>
              <a:rPr lang="en-US" sz="3600" b="1" i="1" dirty="0"/>
            </a:br>
            <a:r>
              <a:rPr lang="en-US" sz="3600" b="1" i="1" dirty="0"/>
              <a:t> </a:t>
            </a:r>
            <a:r>
              <a:rPr lang="en-US" sz="3600" b="1" dirty="0">
                <a:hlinkClick r:id="rId3"/>
              </a:rPr>
              <a:t>[2017] EWCOP 18</a:t>
            </a:r>
            <a:br>
              <a:rPr lang="en-GB" sz="3600" b="1" dirty="0"/>
            </a:br>
            <a:r>
              <a:rPr lang="en-GB" b="1" dirty="0"/>
              <a:t> </a:t>
            </a:r>
          </a:p>
        </p:txBody>
      </p:sp>
    </p:spTree>
    <p:extLst>
      <p:ext uri="{BB962C8B-B14F-4D97-AF65-F5344CB8AC3E}">
        <p14:creationId xmlns:p14="http://schemas.microsoft.com/office/powerpoint/2010/main" val="2340531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ctr">
              <a:buNone/>
            </a:pPr>
            <a:r>
              <a:rPr lang="en-GB" sz="3100" b="1" dirty="0">
                <a:solidFill>
                  <a:schemeClr val="bg1">
                    <a:lumMod val="50000"/>
                  </a:schemeClr>
                </a:solidFill>
              </a:rPr>
              <a:t>Judge Bellamy’s guidance</a:t>
            </a:r>
            <a:endParaRPr lang="en-GB" sz="3100" dirty="0">
              <a:solidFill>
                <a:schemeClr val="bg1">
                  <a:lumMod val="50000"/>
                </a:schemeClr>
              </a:solidFill>
            </a:endParaRPr>
          </a:p>
          <a:p>
            <a:pPr marL="0" indent="0">
              <a:buNone/>
            </a:pPr>
            <a:r>
              <a:rPr lang="en-US" dirty="0"/>
              <a:t>Where, a family member is responsible for providing care that includes significant restrictive physical interventions, the court should take great care in exercising its discretion as regards P’s representation in proceedings</a:t>
            </a:r>
            <a:endParaRPr lang="en-GB" dirty="0"/>
          </a:p>
          <a:p>
            <a:pPr marL="0" indent="0">
              <a:buNone/>
            </a:pPr>
            <a:r>
              <a:rPr lang="en-US" dirty="0"/>
              <a:t>The court will consider whether such a representative can:</a:t>
            </a:r>
            <a:endParaRPr lang="en-GB" dirty="0"/>
          </a:p>
          <a:p>
            <a:pPr lvl="0"/>
            <a:r>
              <a:rPr lang="en-US" dirty="0"/>
              <a:t>Explore P’s wishes and feelings and make them known to the court without causing P any unnecessary distress</a:t>
            </a:r>
            <a:endParaRPr lang="en-GB" dirty="0"/>
          </a:p>
          <a:p>
            <a:pPr lvl="0"/>
            <a:r>
              <a:rPr lang="en-US" dirty="0"/>
              <a:t>Critically examine from P’s perspective and with a detailed knowledge of P, the pros and cons of a care package, and whether it is the least restrictive available option</a:t>
            </a:r>
            <a:endParaRPr lang="en-GB" dirty="0"/>
          </a:p>
          <a:p>
            <a:pPr lvl="0"/>
            <a:r>
              <a:rPr lang="en-US" dirty="0"/>
              <a:t>Keep the implementation of the care package under review and raise points relating to it and changes in P’s </a:t>
            </a:r>
            <a:r>
              <a:rPr lang="en-US" dirty="0" err="1"/>
              <a:t>behaviour</a:t>
            </a:r>
            <a:r>
              <a:rPr lang="en-US" dirty="0"/>
              <a:t> or health as a result. </a:t>
            </a:r>
            <a:endParaRPr lang="en-GB" dirty="0"/>
          </a:p>
          <a:p>
            <a:endParaRPr lang="en-GB" dirty="0"/>
          </a:p>
        </p:txBody>
      </p:sp>
      <p:sp>
        <p:nvSpPr>
          <p:cNvPr id="4" name="Title 1"/>
          <p:cNvSpPr>
            <a:spLocks noGrp="1"/>
          </p:cNvSpPr>
          <p:nvPr>
            <p:ph type="title"/>
          </p:nvPr>
        </p:nvSpPr>
        <p:spPr>
          <a:xfrm>
            <a:off x="681038" y="365127"/>
            <a:ext cx="8543925" cy="1325563"/>
          </a:xfrm>
        </p:spPr>
        <p:txBody>
          <a:bodyPr>
            <a:normAutofit fontScale="90000"/>
          </a:bodyPr>
          <a:lstStyle/>
          <a:p>
            <a:r>
              <a:rPr lang="en-US" sz="3600" b="1" i="1" dirty="0"/>
              <a:t>SCC v MSA &amp; </a:t>
            </a:r>
            <a:r>
              <a:rPr lang="en-US" sz="3600" b="1" i="1" dirty="0" err="1"/>
              <a:t>Ors</a:t>
            </a:r>
            <a:br>
              <a:rPr lang="en-US" sz="3600" b="1" i="1" dirty="0"/>
            </a:br>
            <a:r>
              <a:rPr lang="en-US" sz="3600" b="1" i="1" dirty="0"/>
              <a:t> </a:t>
            </a:r>
            <a:r>
              <a:rPr lang="en-US" sz="3600" b="1" dirty="0">
                <a:hlinkClick r:id="rId2"/>
              </a:rPr>
              <a:t>[2017] EWCOP 18</a:t>
            </a:r>
            <a:br>
              <a:rPr lang="en-GB" sz="3600" b="1" dirty="0"/>
            </a:br>
            <a:r>
              <a:rPr lang="en-GB" b="1" dirty="0"/>
              <a:t> </a:t>
            </a:r>
          </a:p>
        </p:txBody>
      </p:sp>
    </p:spTree>
    <p:extLst>
      <p:ext uri="{BB962C8B-B14F-4D97-AF65-F5344CB8AC3E}">
        <p14:creationId xmlns:p14="http://schemas.microsoft.com/office/powerpoint/2010/main" val="3319818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400" dirty="0"/>
              <a:t>The court will have close regard to:</a:t>
            </a:r>
            <a:endParaRPr lang="en-GB" sz="2400" dirty="0"/>
          </a:p>
          <a:p>
            <a:pPr lvl="0"/>
            <a:r>
              <a:rPr lang="en-US" sz="2200" dirty="0"/>
              <a:t>The relationship between the family member and P and if any conflict may arise</a:t>
            </a:r>
            <a:endParaRPr lang="en-GB" sz="2200" dirty="0"/>
          </a:p>
          <a:p>
            <a:pPr lvl="0"/>
            <a:r>
              <a:rPr lang="en-US" sz="2200" dirty="0"/>
              <a:t>Whether there is any available evidence that the family member has not acted fairly or competently or in P’s best interest</a:t>
            </a:r>
          </a:p>
          <a:p>
            <a:pPr lvl="0"/>
            <a:r>
              <a:rPr lang="en-US" sz="2200" dirty="0"/>
              <a:t>To look at the family members role in regards to the implementation of restrictive care packages</a:t>
            </a:r>
            <a:endParaRPr lang="en-GB" sz="2200" dirty="0"/>
          </a:p>
          <a:p>
            <a:pPr marL="0" indent="0">
              <a:buNone/>
            </a:pPr>
            <a:r>
              <a:rPr lang="en-US" sz="2400" dirty="0"/>
              <a:t>He finished by saying…. </a:t>
            </a:r>
          </a:p>
          <a:p>
            <a:pPr marL="0" indent="0">
              <a:buNone/>
            </a:pPr>
            <a:r>
              <a:rPr lang="en-US" sz="2400" b="1" dirty="0">
                <a:solidFill>
                  <a:schemeClr val="bg1">
                    <a:lumMod val="50000"/>
                  </a:schemeClr>
                </a:solidFill>
              </a:rPr>
              <a:t>“Whether a family member or friend who is responsible in part for implementing restrictive care arrangements is appropriate to be representative or litigation friend is fact and case specific”</a:t>
            </a:r>
            <a:endParaRPr lang="en-GB" sz="2400" dirty="0">
              <a:solidFill>
                <a:schemeClr val="bg1">
                  <a:lumMod val="50000"/>
                </a:schemeClr>
              </a:solidFill>
            </a:endParaRPr>
          </a:p>
          <a:p>
            <a:endParaRPr lang="en-GB" sz="2400" dirty="0"/>
          </a:p>
        </p:txBody>
      </p:sp>
      <p:sp>
        <p:nvSpPr>
          <p:cNvPr id="4" name="Title 1"/>
          <p:cNvSpPr>
            <a:spLocks noGrp="1"/>
          </p:cNvSpPr>
          <p:nvPr>
            <p:ph type="title"/>
          </p:nvPr>
        </p:nvSpPr>
        <p:spPr>
          <a:xfrm>
            <a:off x="681038" y="365127"/>
            <a:ext cx="8543925" cy="1325563"/>
          </a:xfrm>
        </p:spPr>
        <p:txBody>
          <a:bodyPr>
            <a:normAutofit fontScale="90000"/>
          </a:bodyPr>
          <a:lstStyle/>
          <a:p>
            <a:r>
              <a:rPr lang="en-US" sz="3600" b="1" i="1" dirty="0"/>
              <a:t>SCC v MSA &amp; </a:t>
            </a:r>
            <a:r>
              <a:rPr lang="en-US" sz="3600" b="1" i="1" dirty="0" err="1"/>
              <a:t>Ors</a:t>
            </a:r>
            <a:br>
              <a:rPr lang="en-US" sz="3600" b="1" i="1" dirty="0"/>
            </a:br>
            <a:r>
              <a:rPr lang="en-US" sz="3600" b="1" i="1" dirty="0"/>
              <a:t> </a:t>
            </a:r>
            <a:r>
              <a:rPr lang="en-US" sz="3600" b="1" dirty="0">
                <a:hlinkClick r:id="rId2"/>
              </a:rPr>
              <a:t>[2017] EWCOP 18</a:t>
            </a:r>
            <a:br>
              <a:rPr lang="en-GB" sz="3600" b="1" dirty="0"/>
            </a:br>
            <a:r>
              <a:rPr lang="en-GB" b="1" dirty="0"/>
              <a:t> </a:t>
            </a:r>
          </a:p>
        </p:txBody>
      </p:sp>
    </p:spTree>
    <p:extLst>
      <p:ext uri="{BB962C8B-B14F-4D97-AF65-F5344CB8AC3E}">
        <p14:creationId xmlns:p14="http://schemas.microsoft.com/office/powerpoint/2010/main" val="3038702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entagon 16"/>
          <p:cNvSpPr/>
          <p:nvPr/>
        </p:nvSpPr>
        <p:spPr>
          <a:xfrm>
            <a:off x="873695" y="5912243"/>
            <a:ext cx="8115030" cy="52182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entagon 15"/>
          <p:cNvSpPr/>
          <p:nvPr/>
        </p:nvSpPr>
        <p:spPr>
          <a:xfrm>
            <a:off x="858150" y="5364089"/>
            <a:ext cx="8115030" cy="43809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entagon 14"/>
          <p:cNvSpPr/>
          <p:nvPr/>
        </p:nvSpPr>
        <p:spPr>
          <a:xfrm>
            <a:off x="882321" y="4820934"/>
            <a:ext cx="8115030" cy="43809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entagon 13"/>
          <p:cNvSpPr/>
          <p:nvPr/>
        </p:nvSpPr>
        <p:spPr>
          <a:xfrm>
            <a:off x="873695" y="3434833"/>
            <a:ext cx="8132283" cy="70788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Pentagon 12"/>
          <p:cNvSpPr/>
          <p:nvPr/>
        </p:nvSpPr>
        <p:spPr>
          <a:xfrm>
            <a:off x="873695" y="2849565"/>
            <a:ext cx="8115030" cy="43809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entagon 2"/>
          <p:cNvSpPr/>
          <p:nvPr/>
        </p:nvSpPr>
        <p:spPr>
          <a:xfrm>
            <a:off x="873695" y="2271444"/>
            <a:ext cx="8115030" cy="4641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87430" y="1815925"/>
            <a:ext cx="2475358" cy="400110"/>
          </a:xfrm>
          <a:prstGeom prst="rect">
            <a:avLst/>
          </a:prstGeom>
        </p:spPr>
        <p:txBody>
          <a:bodyPr wrap="none">
            <a:spAutoFit/>
          </a:bodyPr>
          <a:lstStyle/>
          <a:p>
            <a:r>
              <a:rPr lang="en-GB" sz="2000" b="1" dirty="0"/>
              <a:t>A Rule 1.2 Rep will:</a:t>
            </a:r>
          </a:p>
        </p:txBody>
      </p:sp>
      <p:sp>
        <p:nvSpPr>
          <p:cNvPr id="5" name="Rectangle 4"/>
          <p:cNvSpPr/>
          <p:nvPr/>
        </p:nvSpPr>
        <p:spPr>
          <a:xfrm>
            <a:off x="908201" y="2323203"/>
            <a:ext cx="7890744" cy="400110"/>
          </a:xfrm>
          <a:prstGeom prst="rect">
            <a:avLst/>
          </a:prstGeom>
        </p:spPr>
        <p:txBody>
          <a:bodyPr wrap="square">
            <a:spAutoFit/>
          </a:bodyPr>
          <a:lstStyle/>
          <a:p>
            <a:r>
              <a:rPr lang="en-GB" sz="2000" dirty="0">
                <a:solidFill>
                  <a:schemeClr val="bg1"/>
                </a:solidFill>
              </a:rPr>
              <a:t>Examine court documentation</a:t>
            </a:r>
            <a:endParaRPr lang="en-GB" dirty="0">
              <a:solidFill>
                <a:schemeClr val="bg1"/>
              </a:solidFill>
            </a:endParaRPr>
          </a:p>
        </p:txBody>
      </p:sp>
      <p:sp>
        <p:nvSpPr>
          <p:cNvPr id="6" name="Rectangle 5"/>
          <p:cNvSpPr/>
          <p:nvPr/>
        </p:nvSpPr>
        <p:spPr>
          <a:xfrm>
            <a:off x="890948" y="2877131"/>
            <a:ext cx="7219590" cy="400110"/>
          </a:xfrm>
          <a:prstGeom prst="rect">
            <a:avLst/>
          </a:prstGeom>
        </p:spPr>
        <p:txBody>
          <a:bodyPr wrap="square">
            <a:spAutoFit/>
          </a:bodyPr>
          <a:lstStyle/>
          <a:p>
            <a:r>
              <a:rPr lang="en-GB" sz="2000" dirty="0">
                <a:solidFill>
                  <a:schemeClr val="bg1"/>
                </a:solidFill>
              </a:rPr>
              <a:t>Discuss points that need to be clarified or changed</a:t>
            </a:r>
          </a:p>
        </p:txBody>
      </p:sp>
      <p:sp>
        <p:nvSpPr>
          <p:cNvPr id="7" name="Rectangle 6"/>
          <p:cNvSpPr/>
          <p:nvPr/>
        </p:nvSpPr>
        <p:spPr>
          <a:xfrm>
            <a:off x="908201" y="3434833"/>
            <a:ext cx="8047726" cy="707886"/>
          </a:xfrm>
          <a:prstGeom prst="rect">
            <a:avLst/>
          </a:prstGeom>
        </p:spPr>
        <p:txBody>
          <a:bodyPr wrap="square">
            <a:spAutoFit/>
          </a:bodyPr>
          <a:lstStyle/>
          <a:p>
            <a:r>
              <a:rPr lang="en-GB" sz="2000" dirty="0">
                <a:solidFill>
                  <a:schemeClr val="bg1"/>
                </a:solidFill>
              </a:rPr>
              <a:t>Discuss the proposed packages of care/support with P to ascertain their wishes and feelings</a:t>
            </a:r>
          </a:p>
        </p:txBody>
      </p:sp>
      <p:sp>
        <p:nvSpPr>
          <p:cNvPr id="10" name="Rectangle 9"/>
          <p:cNvSpPr/>
          <p:nvPr/>
        </p:nvSpPr>
        <p:spPr>
          <a:xfrm>
            <a:off x="911660" y="5120630"/>
            <a:ext cx="7842399" cy="707886"/>
          </a:xfrm>
          <a:prstGeom prst="rect">
            <a:avLst/>
          </a:prstGeom>
        </p:spPr>
        <p:txBody>
          <a:bodyPr wrap="square">
            <a:spAutoFit/>
          </a:bodyPr>
          <a:lstStyle/>
          <a:p>
            <a:endParaRPr lang="en-GB" sz="2000" dirty="0">
              <a:solidFill>
                <a:schemeClr val="bg1"/>
              </a:solidFill>
            </a:endParaRPr>
          </a:p>
          <a:p>
            <a:r>
              <a:rPr lang="en-GB" sz="2000" dirty="0">
                <a:solidFill>
                  <a:schemeClr val="bg1"/>
                </a:solidFill>
              </a:rPr>
              <a:t>Establish whether P would like to be party to the proceedings</a:t>
            </a:r>
          </a:p>
        </p:txBody>
      </p:sp>
      <p:sp>
        <p:nvSpPr>
          <p:cNvPr id="11" name="Rectangle 10"/>
          <p:cNvSpPr/>
          <p:nvPr/>
        </p:nvSpPr>
        <p:spPr>
          <a:xfrm>
            <a:off x="873695" y="4604942"/>
            <a:ext cx="8047726" cy="707886"/>
          </a:xfrm>
          <a:prstGeom prst="rect">
            <a:avLst/>
          </a:prstGeom>
        </p:spPr>
        <p:txBody>
          <a:bodyPr wrap="square">
            <a:spAutoFit/>
          </a:bodyPr>
          <a:lstStyle/>
          <a:p>
            <a:endParaRPr lang="en-GB" sz="2000" dirty="0">
              <a:solidFill>
                <a:schemeClr val="bg1"/>
              </a:solidFill>
            </a:endParaRPr>
          </a:p>
          <a:p>
            <a:r>
              <a:rPr lang="en-GB" sz="2000" dirty="0">
                <a:solidFill>
                  <a:schemeClr val="bg1"/>
                </a:solidFill>
              </a:rPr>
              <a:t>Consider whether they support the application</a:t>
            </a:r>
          </a:p>
        </p:txBody>
      </p:sp>
      <p:sp>
        <p:nvSpPr>
          <p:cNvPr id="12" name="Rectangle 11"/>
          <p:cNvSpPr/>
          <p:nvPr/>
        </p:nvSpPr>
        <p:spPr>
          <a:xfrm>
            <a:off x="873695" y="5726183"/>
            <a:ext cx="7842399" cy="707886"/>
          </a:xfrm>
          <a:prstGeom prst="rect">
            <a:avLst/>
          </a:prstGeom>
        </p:spPr>
        <p:txBody>
          <a:bodyPr wrap="square">
            <a:spAutoFit/>
          </a:bodyPr>
          <a:lstStyle/>
          <a:p>
            <a:endParaRPr lang="en-GB" sz="2000" dirty="0">
              <a:solidFill>
                <a:schemeClr val="bg1"/>
              </a:solidFill>
            </a:endParaRPr>
          </a:p>
          <a:p>
            <a:r>
              <a:rPr lang="en-GB" sz="2000" dirty="0">
                <a:solidFill>
                  <a:schemeClr val="bg1"/>
                </a:solidFill>
              </a:rPr>
              <a:t>Complete Annex C or CoP24 Witness Statement if required</a:t>
            </a:r>
          </a:p>
        </p:txBody>
      </p:sp>
      <p:sp>
        <p:nvSpPr>
          <p:cNvPr id="18" name="Pentagon 17"/>
          <p:cNvSpPr/>
          <p:nvPr/>
        </p:nvSpPr>
        <p:spPr>
          <a:xfrm>
            <a:off x="890948" y="4246699"/>
            <a:ext cx="8115030" cy="4641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000" dirty="0">
                <a:solidFill>
                  <a:prstClr val="white"/>
                </a:solidFill>
              </a:rPr>
              <a:t>Discuss the Re X application with P  </a:t>
            </a:r>
            <a:endParaRPr lang="en-GB" sz="2000" dirty="0"/>
          </a:p>
        </p:txBody>
      </p:sp>
      <p:sp>
        <p:nvSpPr>
          <p:cNvPr id="8" name="Title 7"/>
          <p:cNvSpPr>
            <a:spLocks noGrp="1"/>
          </p:cNvSpPr>
          <p:nvPr>
            <p:ph type="title"/>
          </p:nvPr>
        </p:nvSpPr>
        <p:spPr/>
        <p:txBody>
          <a:bodyPr/>
          <a:lstStyle/>
          <a:p>
            <a:r>
              <a:rPr lang="en-GB" b="1" dirty="0"/>
              <a:t>Role of the</a:t>
            </a:r>
            <a:br>
              <a:rPr lang="en-GB" b="1" dirty="0"/>
            </a:br>
            <a:r>
              <a:rPr lang="en-GB" b="1" dirty="0"/>
              <a:t> Rule 1.2 Rep</a:t>
            </a:r>
            <a:endParaRPr lang="en-GB" dirty="0"/>
          </a:p>
        </p:txBody>
      </p:sp>
    </p:spTree>
    <p:extLst>
      <p:ext uri="{BB962C8B-B14F-4D97-AF65-F5344CB8AC3E}">
        <p14:creationId xmlns:p14="http://schemas.microsoft.com/office/powerpoint/2010/main" val="3072483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entagon 12"/>
          <p:cNvSpPr/>
          <p:nvPr/>
        </p:nvSpPr>
        <p:spPr>
          <a:xfrm>
            <a:off x="808551" y="5185951"/>
            <a:ext cx="8115030" cy="66932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entagon 11"/>
          <p:cNvSpPr/>
          <p:nvPr/>
        </p:nvSpPr>
        <p:spPr>
          <a:xfrm>
            <a:off x="808551" y="3717071"/>
            <a:ext cx="8352702" cy="131451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808551" y="3098529"/>
            <a:ext cx="8115030" cy="4641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entagon 9"/>
          <p:cNvSpPr/>
          <p:nvPr/>
        </p:nvSpPr>
        <p:spPr>
          <a:xfrm>
            <a:off x="808551" y="2464825"/>
            <a:ext cx="8115030" cy="4641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18302" y="1860214"/>
            <a:ext cx="8405279" cy="400110"/>
          </a:xfrm>
          <a:prstGeom prst="rect">
            <a:avLst/>
          </a:prstGeom>
        </p:spPr>
        <p:txBody>
          <a:bodyPr wrap="square">
            <a:spAutoFit/>
          </a:bodyPr>
          <a:lstStyle/>
          <a:p>
            <a:r>
              <a:rPr lang="en-GB" sz="2000" b="1" dirty="0"/>
              <a:t>Following the order, the Role of the Rule 1.2 Representative is to:</a:t>
            </a:r>
          </a:p>
        </p:txBody>
      </p:sp>
      <p:sp>
        <p:nvSpPr>
          <p:cNvPr id="5" name="Rectangle 4"/>
          <p:cNvSpPr/>
          <p:nvPr/>
        </p:nvSpPr>
        <p:spPr>
          <a:xfrm>
            <a:off x="808551" y="2500963"/>
            <a:ext cx="4097597" cy="400110"/>
          </a:xfrm>
          <a:prstGeom prst="rect">
            <a:avLst/>
          </a:prstGeom>
        </p:spPr>
        <p:txBody>
          <a:bodyPr wrap="none">
            <a:spAutoFit/>
          </a:bodyPr>
          <a:lstStyle/>
          <a:p>
            <a:r>
              <a:rPr lang="en-GB" sz="2000" dirty="0">
                <a:solidFill>
                  <a:schemeClr val="bg1"/>
                </a:solidFill>
              </a:rPr>
              <a:t>Maintain regular contact with P</a:t>
            </a:r>
          </a:p>
        </p:txBody>
      </p:sp>
      <p:sp>
        <p:nvSpPr>
          <p:cNvPr id="6" name="Rectangle 5"/>
          <p:cNvSpPr/>
          <p:nvPr/>
        </p:nvSpPr>
        <p:spPr>
          <a:xfrm>
            <a:off x="828854" y="3133506"/>
            <a:ext cx="7512888" cy="400110"/>
          </a:xfrm>
          <a:prstGeom prst="rect">
            <a:avLst/>
          </a:prstGeom>
        </p:spPr>
        <p:txBody>
          <a:bodyPr wrap="square">
            <a:spAutoFit/>
          </a:bodyPr>
          <a:lstStyle/>
          <a:p>
            <a:pPr lvl="0"/>
            <a:r>
              <a:rPr lang="en-US" sz="2000" dirty="0">
                <a:solidFill>
                  <a:schemeClr val="bg1"/>
                </a:solidFill>
              </a:rPr>
              <a:t>Monitor the implementation of the care plan</a:t>
            </a:r>
            <a:endParaRPr lang="en-GB" sz="2000" dirty="0">
              <a:solidFill>
                <a:schemeClr val="bg1"/>
              </a:solidFill>
            </a:endParaRPr>
          </a:p>
        </p:txBody>
      </p:sp>
      <p:sp>
        <p:nvSpPr>
          <p:cNvPr id="7" name="Rectangle 6"/>
          <p:cNvSpPr/>
          <p:nvPr/>
        </p:nvSpPr>
        <p:spPr>
          <a:xfrm>
            <a:off x="808551" y="3721606"/>
            <a:ext cx="8082233" cy="1323439"/>
          </a:xfrm>
          <a:prstGeom prst="rect">
            <a:avLst/>
          </a:prstGeom>
        </p:spPr>
        <p:txBody>
          <a:bodyPr wrap="square">
            <a:spAutoFit/>
          </a:bodyPr>
          <a:lstStyle/>
          <a:p>
            <a:r>
              <a:rPr lang="en-US" sz="2000" dirty="0">
                <a:solidFill>
                  <a:schemeClr val="bg1"/>
                </a:solidFill>
              </a:rPr>
              <a:t>Provide the court with up to date information on the implementation of the care plan. This will be ahead of the review hearing and no later than 14 days before the date of any review</a:t>
            </a:r>
            <a:endParaRPr lang="en-GB" sz="2000" dirty="0">
              <a:solidFill>
                <a:schemeClr val="bg1"/>
              </a:solidFill>
            </a:endParaRPr>
          </a:p>
        </p:txBody>
      </p:sp>
      <p:sp>
        <p:nvSpPr>
          <p:cNvPr id="8" name="Rectangle 7"/>
          <p:cNvSpPr/>
          <p:nvPr/>
        </p:nvSpPr>
        <p:spPr>
          <a:xfrm>
            <a:off x="828854" y="5161286"/>
            <a:ext cx="7633658" cy="707886"/>
          </a:xfrm>
          <a:prstGeom prst="rect">
            <a:avLst/>
          </a:prstGeom>
        </p:spPr>
        <p:txBody>
          <a:bodyPr wrap="square">
            <a:spAutoFit/>
          </a:bodyPr>
          <a:lstStyle/>
          <a:p>
            <a:pPr lvl="0"/>
            <a:r>
              <a:rPr lang="en-US" sz="2000" dirty="0">
                <a:solidFill>
                  <a:schemeClr val="bg1"/>
                </a:solidFill>
              </a:rPr>
              <a:t>Make an earlier application for a review of the order if the care plan no longer serves the best interest of the client </a:t>
            </a:r>
            <a:endParaRPr lang="en-GB" sz="2000" dirty="0">
              <a:solidFill>
                <a:schemeClr val="bg1"/>
              </a:solidFill>
            </a:endParaRPr>
          </a:p>
        </p:txBody>
      </p:sp>
      <p:sp>
        <p:nvSpPr>
          <p:cNvPr id="3" name="Title 2"/>
          <p:cNvSpPr>
            <a:spLocks noGrp="1"/>
          </p:cNvSpPr>
          <p:nvPr>
            <p:ph type="title"/>
          </p:nvPr>
        </p:nvSpPr>
        <p:spPr/>
        <p:txBody>
          <a:bodyPr/>
          <a:lstStyle/>
          <a:p>
            <a:r>
              <a:rPr lang="en-GB" b="1" dirty="0"/>
              <a:t>Role of the</a:t>
            </a:r>
            <a:br>
              <a:rPr lang="en-GB" b="1" dirty="0"/>
            </a:br>
            <a:r>
              <a:rPr lang="en-GB" b="1" dirty="0"/>
              <a:t> Rule 1.2 Rep</a:t>
            </a:r>
            <a:endParaRPr lang="en-GB" dirty="0"/>
          </a:p>
        </p:txBody>
      </p:sp>
    </p:spTree>
    <p:extLst>
      <p:ext uri="{BB962C8B-B14F-4D97-AF65-F5344CB8AC3E}">
        <p14:creationId xmlns:p14="http://schemas.microsoft.com/office/powerpoint/2010/main" val="3485491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are</a:t>
            </a:r>
            <a:br>
              <a:rPr lang="en-GB" b="1" dirty="0"/>
            </a:br>
            <a:r>
              <a:rPr lang="en-GB" b="1" dirty="0"/>
              <a:t> the issues?</a:t>
            </a:r>
          </a:p>
        </p:txBody>
      </p:sp>
      <p:sp>
        <p:nvSpPr>
          <p:cNvPr id="3" name="Content Placeholder 2"/>
          <p:cNvSpPr>
            <a:spLocks noGrp="1"/>
          </p:cNvSpPr>
          <p:nvPr>
            <p:ph idx="1"/>
          </p:nvPr>
        </p:nvSpPr>
        <p:spPr/>
        <p:txBody>
          <a:bodyPr>
            <a:noAutofit/>
          </a:bodyPr>
          <a:lstStyle/>
          <a:p>
            <a:r>
              <a:rPr lang="en-GB" sz="2400" dirty="0"/>
              <a:t>Lack of resources to implement the system, can he court cope with all the applications?</a:t>
            </a:r>
          </a:p>
          <a:p>
            <a:r>
              <a:rPr lang="en-GB" sz="2400" dirty="0"/>
              <a:t>Ps lack of family or friends willing to take the responsibility to act as their representative within the proceedings </a:t>
            </a:r>
          </a:p>
          <a:p>
            <a:r>
              <a:rPr lang="en-GB" sz="2400" dirty="0"/>
              <a:t>Where are the professional representatives going to come from, and who will pay for them? </a:t>
            </a:r>
          </a:p>
          <a:p>
            <a:r>
              <a:rPr lang="en-GB" sz="2400" dirty="0"/>
              <a:t>Only a handful of services have acted as Rule 1.2 and is it advocacy?</a:t>
            </a:r>
          </a:p>
          <a:p>
            <a:r>
              <a:rPr lang="en-GB" sz="2400" dirty="0"/>
              <a:t>Appointing COP visitors to try and reduce the backlog? Is this really securing P’s participation, Issue of the absence of review and is not on the ground?</a:t>
            </a:r>
          </a:p>
        </p:txBody>
      </p:sp>
    </p:spTree>
    <p:extLst>
      <p:ext uri="{BB962C8B-B14F-4D97-AF65-F5344CB8AC3E}">
        <p14:creationId xmlns:p14="http://schemas.microsoft.com/office/powerpoint/2010/main" val="4076644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biggest issue….. </a:t>
            </a:r>
          </a:p>
        </p:txBody>
      </p:sp>
      <p:sp>
        <p:nvSpPr>
          <p:cNvPr id="3" name="Content Placeholder 2"/>
          <p:cNvSpPr>
            <a:spLocks noGrp="1"/>
          </p:cNvSpPr>
          <p:nvPr>
            <p:ph idx="1"/>
          </p:nvPr>
        </p:nvSpPr>
        <p:spPr/>
        <p:txBody>
          <a:bodyPr/>
          <a:lstStyle/>
          <a:p>
            <a:r>
              <a:rPr lang="en-GB" sz="2400" dirty="0"/>
              <a:t>GP refusing to produce a report confirming </a:t>
            </a:r>
            <a:r>
              <a:rPr lang="en-GB" sz="2400" b="1" dirty="0">
                <a:solidFill>
                  <a:schemeClr val="bg1">
                    <a:lumMod val="50000"/>
                  </a:schemeClr>
                </a:solidFill>
              </a:rPr>
              <a:t>‘unsound mind’ </a:t>
            </a:r>
            <a:r>
              <a:rPr lang="en-GB" sz="2400" dirty="0"/>
              <a:t>due to pre-historic language</a:t>
            </a:r>
          </a:p>
          <a:p>
            <a:pPr marL="0" indent="0">
              <a:buNone/>
            </a:pPr>
            <a:r>
              <a:rPr lang="en-GB" sz="2400" dirty="0"/>
              <a:t> </a:t>
            </a:r>
          </a:p>
          <a:p>
            <a:r>
              <a:rPr lang="en-GB" sz="2400" dirty="0"/>
              <a:t>In certain areas no applications are being submitted or processed…. </a:t>
            </a:r>
            <a:r>
              <a:rPr lang="en-GB" sz="2400" b="1" dirty="0">
                <a:solidFill>
                  <a:schemeClr val="bg1">
                    <a:lumMod val="50000"/>
                  </a:schemeClr>
                </a:solidFill>
              </a:rPr>
              <a:t>Resulting in unlawful deprivations of liberty </a:t>
            </a:r>
          </a:p>
          <a:p>
            <a:endParaRPr lang="en-GB" sz="2400" dirty="0"/>
          </a:p>
          <a:p>
            <a:r>
              <a:rPr lang="en-GB" sz="2400" dirty="0"/>
              <a:t>Leaving LA unable to meet their duty and opening up potential damage claims</a:t>
            </a:r>
          </a:p>
          <a:p>
            <a:pPr marL="0" indent="0">
              <a:buNone/>
            </a:pPr>
            <a:endParaRPr lang="en-GB" dirty="0"/>
          </a:p>
        </p:txBody>
      </p:sp>
    </p:spTree>
    <p:extLst>
      <p:ext uri="{BB962C8B-B14F-4D97-AF65-F5344CB8AC3E}">
        <p14:creationId xmlns:p14="http://schemas.microsoft.com/office/powerpoint/2010/main" val="2356175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Case study</a:t>
            </a:r>
          </a:p>
        </p:txBody>
      </p:sp>
      <p:sp>
        <p:nvSpPr>
          <p:cNvPr id="3" name="Content Placeholder 2"/>
          <p:cNvSpPr>
            <a:spLocks noGrp="1"/>
          </p:cNvSpPr>
          <p:nvPr>
            <p:ph idx="1"/>
          </p:nvPr>
        </p:nvSpPr>
        <p:spPr/>
        <p:txBody>
          <a:bodyPr>
            <a:normAutofit fontScale="62500" lnSpcReduction="20000"/>
          </a:bodyPr>
          <a:lstStyle/>
          <a:p>
            <a:r>
              <a:rPr lang="en-US" dirty="0"/>
              <a:t>Tom is 41 and has a learning disability, autism and exhibits challenging behaviours, such as hitting out and head banging, increasing during periods of distress and agitation</a:t>
            </a:r>
          </a:p>
          <a:p>
            <a:r>
              <a:rPr lang="en-US" dirty="0"/>
              <a:t>Lives in 24 hour supported living placement </a:t>
            </a:r>
          </a:p>
          <a:p>
            <a:r>
              <a:rPr lang="en-US" dirty="0"/>
              <a:t>Periods of 2:1 support for personal care and community access</a:t>
            </a:r>
          </a:p>
          <a:p>
            <a:r>
              <a:rPr lang="en-US" dirty="0"/>
              <a:t>During Rule 3A Rep visits we identified, via observations made, that Tom’s vocalisations were changing and he appeared to be in distress with an increase in challenging behaviours</a:t>
            </a:r>
          </a:p>
          <a:p>
            <a:r>
              <a:rPr lang="en-US" dirty="0"/>
              <a:t>Tom’s staff team increased from 3 to 10 core staff, with additional wake and watches implemented as opposed to sleep ins  </a:t>
            </a:r>
          </a:p>
          <a:p>
            <a:r>
              <a:rPr lang="en-US" dirty="0"/>
              <a:t>Kitchen appliances removed e.g. kettle, microwave and locks placed on cupboards</a:t>
            </a:r>
          </a:p>
          <a:p>
            <a:r>
              <a:rPr lang="en-US" dirty="0"/>
              <a:t>Restrictions implemented regarding community access &amp; activities due to his ‘risky’ </a:t>
            </a:r>
            <a:r>
              <a:rPr lang="en-US" dirty="0" err="1"/>
              <a:t>behaviours</a:t>
            </a:r>
            <a:endParaRPr lang="en-US" dirty="0"/>
          </a:p>
          <a:p>
            <a:r>
              <a:rPr lang="en-US" dirty="0"/>
              <a:t>Over reliance on agency staff due to low staffing levels and lack of leadership</a:t>
            </a:r>
          </a:p>
        </p:txBody>
      </p:sp>
    </p:spTree>
    <p:extLst>
      <p:ext uri="{BB962C8B-B14F-4D97-AF65-F5344CB8AC3E}">
        <p14:creationId xmlns:p14="http://schemas.microsoft.com/office/powerpoint/2010/main" val="3691075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b="1" dirty="0"/>
              <a:t>Authorising </a:t>
            </a:r>
            <a:br>
              <a:rPr lang="en-GB" b="1" dirty="0"/>
            </a:br>
            <a:r>
              <a:rPr lang="en-GB" b="1" dirty="0"/>
              <a:t>Deprivations of Liberty</a:t>
            </a:r>
            <a:endParaRPr lang="en-GB" dirty="0"/>
          </a:p>
        </p:txBody>
      </p:sp>
      <p:sp>
        <p:nvSpPr>
          <p:cNvPr id="4" name="Content Placeholder 3"/>
          <p:cNvSpPr>
            <a:spLocks noGrp="1"/>
          </p:cNvSpPr>
          <p:nvPr>
            <p:ph idx="1"/>
          </p:nvPr>
        </p:nvSpPr>
        <p:spPr/>
        <p:txBody>
          <a:bodyPr>
            <a:normAutofit/>
          </a:bodyPr>
          <a:lstStyle/>
          <a:p>
            <a:r>
              <a:rPr lang="en-GB" sz="2400" dirty="0"/>
              <a:t>There are now </a:t>
            </a:r>
            <a:r>
              <a:rPr lang="en-GB" sz="2400" b="1" dirty="0">
                <a:solidFill>
                  <a:schemeClr val="bg1">
                    <a:lumMod val="50000"/>
                  </a:schemeClr>
                </a:solidFill>
              </a:rPr>
              <a:t>300+ stayed cases </a:t>
            </a:r>
            <a:r>
              <a:rPr lang="en-GB" sz="2400" dirty="0"/>
              <a:t>where no-one has been able to identify a suitable representative for ‘P’ when an application is made to the Court of Protection </a:t>
            </a:r>
          </a:p>
          <a:p>
            <a:endParaRPr lang="en-GB" sz="2400" dirty="0"/>
          </a:p>
          <a:p>
            <a:r>
              <a:rPr lang="en-GB" sz="2400" dirty="0"/>
              <a:t>It is estimated </a:t>
            </a:r>
            <a:r>
              <a:rPr lang="en-GB" sz="2400" b="1" dirty="0">
                <a:solidFill>
                  <a:schemeClr val="bg1">
                    <a:lumMod val="50000"/>
                  </a:schemeClr>
                </a:solidFill>
              </a:rPr>
              <a:t>53,000 people </a:t>
            </a:r>
            <a:r>
              <a:rPr lang="en-GB" sz="2400" dirty="0"/>
              <a:t>deprived of liberty outside hospitals and care homes which, the Law Commission calculates, would cost local authorities and the NHS </a:t>
            </a:r>
            <a:r>
              <a:rPr lang="en-GB" sz="2400" b="1" dirty="0">
                <a:solidFill>
                  <a:schemeClr val="bg1">
                    <a:lumMod val="50000"/>
                  </a:schemeClr>
                </a:solidFill>
              </a:rPr>
              <a:t>£609.5 million per year </a:t>
            </a:r>
            <a:r>
              <a:rPr lang="en-GB" sz="2400" dirty="0"/>
              <a:t>to authorise by obtaining welfare orders from the </a:t>
            </a:r>
            <a:r>
              <a:rPr lang="en-GB" sz="2400" dirty="0" err="1"/>
              <a:t>CoP</a:t>
            </a:r>
            <a:endParaRPr lang="en-GB" sz="2400" dirty="0"/>
          </a:p>
          <a:p>
            <a:endParaRPr lang="en-GB" dirty="0"/>
          </a:p>
        </p:txBody>
      </p:sp>
    </p:spTree>
    <p:extLst>
      <p:ext uri="{BB962C8B-B14F-4D97-AF65-F5344CB8AC3E}">
        <p14:creationId xmlns:p14="http://schemas.microsoft.com/office/powerpoint/2010/main" val="3454692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Actions taken</a:t>
            </a:r>
          </a:p>
        </p:txBody>
      </p:sp>
      <p:sp>
        <p:nvSpPr>
          <p:cNvPr id="3" name="Content Placeholder 2"/>
          <p:cNvSpPr>
            <a:spLocks noGrp="1"/>
          </p:cNvSpPr>
          <p:nvPr>
            <p:ph idx="1"/>
          </p:nvPr>
        </p:nvSpPr>
        <p:spPr>
          <a:xfrm>
            <a:off x="681038" y="1825625"/>
            <a:ext cx="8543925" cy="4703512"/>
          </a:xfrm>
        </p:spPr>
        <p:txBody>
          <a:bodyPr>
            <a:normAutofit fontScale="70000" lnSpcReduction="20000"/>
          </a:bodyPr>
          <a:lstStyle/>
          <a:p>
            <a:r>
              <a:rPr lang="en-GB" sz="3400" dirty="0"/>
              <a:t>Rule 1.2 Rep requested MDT </a:t>
            </a:r>
          </a:p>
          <a:p>
            <a:r>
              <a:rPr lang="en-GB" sz="3400" dirty="0"/>
              <a:t>An application was made by the Local Authority to the court to review whether the new restrictions were in Tom’s best interest.</a:t>
            </a:r>
          </a:p>
          <a:p>
            <a:r>
              <a:rPr lang="en-GB" sz="3400" dirty="0"/>
              <a:t>The Rule 1.2 Rep provided a COP 24- Witness Statement &amp; Annex C within COP 10 to raise the issues with the court</a:t>
            </a:r>
          </a:p>
          <a:p>
            <a:r>
              <a:rPr lang="en-GB" sz="3400" dirty="0"/>
              <a:t>Rule 1.2 Rep instructed a solicitor on behalf of Tom</a:t>
            </a:r>
          </a:p>
          <a:p>
            <a:r>
              <a:rPr lang="en-GB" sz="3400" dirty="0"/>
              <a:t>The care plan and its issues were highlighted to the court and given full opportunity to be explored</a:t>
            </a:r>
          </a:p>
          <a:p>
            <a:r>
              <a:rPr lang="en-GB" sz="3400" dirty="0"/>
              <a:t>The court was asked to consider whether the additional restrictions were necessary and in Tom’s best interest</a:t>
            </a:r>
          </a:p>
          <a:p>
            <a:r>
              <a:rPr lang="en-GB" sz="3400" dirty="0"/>
              <a:t>Paper hearing VS Oral hearing? </a:t>
            </a:r>
          </a:p>
          <a:p>
            <a:pPr marL="0" indent="0">
              <a:buNone/>
            </a:pPr>
            <a:endParaRPr lang="en-GB" dirty="0"/>
          </a:p>
        </p:txBody>
      </p:sp>
    </p:spTree>
    <p:extLst>
      <p:ext uri="{BB962C8B-B14F-4D97-AF65-F5344CB8AC3E}">
        <p14:creationId xmlns:p14="http://schemas.microsoft.com/office/powerpoint/2010/main" val="493945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Outcomes </a:t>
            </a:r>
          </a:p>
        </p:txBody>
      </p:sp>
      <p:sp>
        <p:nvSpPr>
          <p:cNvPr id="3" name="Content Placeholder 2"/>
          <p:cNvSpPr>
            <a:spLocks noGrp="1"/>
          </p:cNvSpPr>
          <p:nvPr>
            <p:ph idx="1"/>
          </p:nvPr>
        </p:nvSpPr>
        <p:spPr/>
        <p:txBody>
          <a:bodyPr>
            <a:normAutofit fontScale="85000" lnSpcReduction="20000"/>
          </a:bodyPr>
          <a:lstStyle/>
          <a:p>
            <a:r>
              <a:rPr lang="en-GB" dirty="0"/>
              <a:t>Oral hearing took place </a:t>
            </a:r>
          </a:p>
          <a:p>
            <a:r>
              <a:rPr lang="en-GB" dirty="0"/>
              <a:t>Tom was able to have his wishes and feelings heard by the court</a:t>
            </a:r>
          </a:p>
          <a:p>
            <a:r>
              <a:rPr lang="en-GB" dirty="0"/>
              <a:t>Unnecessary restrictions on locked cupboards were removed</a:t>
            </a:r>
          </a:p>
          <a:p>
            <a:r>
              <a:rPr lang="en-GB" dirty="0"/>
              <a:t>The court instructed the Local Authority to keep the care arrangements under strict and regular review</a:t>
            </a:r>
          </a:p>
          <a:p>
            <a:r>
              <a:rPr lang="en-GB" dirty="0"/>
              <a:t>The judge highlighted the importance of consistency and regular staff as opposed to agency staff </a:t>
            </a:r>
          </a:p>
          <a:p>
            <a:r>
              <a:rPr lang="en-GB" dirty="0"/>
              <a:t> The judge instructed the Local Authority to undertake further risk assessments for community access</a:t>
            </a:r>
          </a:p>
          <a:p>
            <a:r>
              <a:rPr lang="en-GB" dirty="0"/>
              <a:t>The judge ordered that if issues continued the case return to the court arena</a:t>
            </a:r>
          </a:p>
          <a:p>
            <a:endParaRPr lang="en-GB" dirty="0"/>
          </a:p>
          <a:p>
            <a:endParaRPr lang="en-GB" dirty="0"/>
          </a:p>
        </p:txBody>
      </p:sp>
    </p:spTree>
    <p:extLst>
      <p:ext uri="{BB962C8B-B14F-4D97-AF65-F5344CB8AC3E}">
        <p14:creationId xmlns:p14="http://schemas.microsoft.com/office/powerpoint/2010/main" val="3236987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a:t>What does the</a:t>
            </a:r>
            <a:br>
              <a:rPr lang="en-GB" b="1" dirty="0"/>
            </a:br>
            <a:r>
              <a:rPr lang="en-GB" b="1" dirty="0"/>
              <a:t> future hold? </a:t>
            </a:r>
            <a:br>
              <a:rPr lang="en-GB" dirty="0"/>
            </a:br>
            <a:endParaRPr lang="en-GB" dirty="0"/>
          </a:p>
        </p:txBody>
      </p:sp>
      <p:sp>
        <p:nvSpPr>
          <p:cNvPr id="3" name="Content Placeholder 2"/>
          <p:cNvSpPr>
            <a:spLocks noGrp="1"/>
          </p:cNvSpPr>
          <p:nvPr>
            <p:ph idx="1"/>
          </p:nvPr>
        </p:nvSpPr>
        <p:spPr/>
        <p:txBody>
          <a:bodyPr>
            <a:normAutofit/>
          </a:bodyPr>
          <a:lstStyle/>
          <a:p>
            <a:r>
              <a:rPr lang="en-GB" sz="2400" dirty="0"/>
              <a:t>LPS- 2020? </a:t>
            </a:r>
          </a:p>
          <a:p>
            <a:r>
              <a:rPr lang="en-GB" sz="2400" dirty="0"/>
              <a:t>LPS will extend to all settings- </a:t>
            </a:r>
            <a:r>
              <a:rPr lang="en-GB" sz="2400" dirty="0" err="1"/>
              <a:t>Inc</a:t>
            </a:r>
            <a:r>
              <a:rPr lang="en-GB" sz="2400" dirty="0"/>
              <a:t> community</a:t>
            </a:r>
          </a:p>
          <a:p>
            <a:r>
              <a:rPr lang="en-GB" sz="2400" dirty="0"/>
              <a:t>Includes 16,17 year olds… </a:t>
            </a:r>
          </a:p>
          <a:p>
            <a:r>
              <a:rPr lang="en-GB" sz="2400" dirty="0"/>
              <a:t>Care home managers/</a:t>
            </a:r>
            <a:r>
              <a:rPr lang="en-GB" sz="2400" dirty="0" err="1"/>
              <a:t>Hosp</a:t>
            </a:r>
            <a:r>
              <a:rPr lang="en-GB" sz="2400" dirty="0"/>
              <a:t> responsible for assessing capacity, consulting with others, considering objection of P</a:t>
            </a:r>
          </a:p>
          <a:p>
            <a:r>
              <a:rPr lang="en-GB" sz="2400" dirty="0"/>
              <a:t>Care home managers/</a:t>
            </a:r>
            <a:r>
              <a:rPr lang="en-GB" sz="2400" dirty="0" err="1"/>
              <a:t>Hosp</a:t>
            </a:r>
            <a:r>
              <a:rPr lang="en-GB" sz="2400" dirty="0"/>
              <a:t> responsible for organising P’s representation &amp; if its in BI</a:t>
            </a:r>
          </a:p>
          <a:p>
            <a:r>
              <a:rPr lang="en-GB" sz="2400" dirty="0"/>
              <a:t>Is there a role for advocacy or a rep?</a:t>
            </a:r>
          </a:p>
          <a:p>
            <a:r>
              <a:rPr lang="en-GB" sz="2400" dirty="0"/>
              <a:t>LPS authorisation will move with P </a:t>
            </a:r>
          </a:p>
          <a:p>
            <a:endParaRPr lang="en-GB" dirty="0"/>
          </a:p>
        </p:txBody>
      </p:sp>
    </p:spTree>
    <p:extLst>
      <p:ext uri="{BB962C8B-B14F-4D97-AF65-F5344CB8AC3E}">
        <p14:creationId xmlns:p14="http://schemas.microsoft.com/office/powerpoint/2010/main" val="1315625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a:t>What does the</a:t>
            </a:r>
            <a:br>
              <a:rPr lang="en-GB" b="1" dirty="0"/>
            </a:br>
            <a:r>
              <a:rPr lang="en-GB" b="1" dirty="0"/>
              <a:t> future hold? </a:t>
            </a:r>
            <a:br>
              <a:rPr lang="en-GB" dirty="0"/>
            </a:br>
            <a:endParaRPr lang="en-GB" dirty="0"/>
          </a:p>
        </p:txBody>
      </p:sp>
      <p:sp>
        <p:nvSpPr>
          <p:cNvPr id="3" name="Content Placeholder 2"/>
          <p:cNvSpPr>
            <a:spLocks noGrp="1"/>
          </p:cNvSpPr>
          <p:nvPr>
            <p:ph idx="1"/>
          </p:nvPr>
        </p:nvSpPr>
        <p:spPr/>
        <p:txBody>
          <a:bodyPr>
            <a:normAutofit/>
          </a:bodyPr>
          <a:lstStyle/>
          <a:p>
            <a:r>
              <a:rPr lang="en-GB" sz="2400" dirty="0"/>
              <a:t>Pre-authorisation documentation record will go to the LA for ‘sign off’ ‘rubber stamping’ </a:t>
            </a:r>
          </a:p>
          <a:p>
            <a:r>
              <a:rPr lang="en-GB" sz="2400" dirty="0"/>
              <a:t>Self funders could be charged for their deprivation of liberty paperwork to be submitted ‘administration charge’ </a:t>
            </a:r>
          </a:p>
          <a:p>
            <a:r>
              <a:rPr lang="en-GB" sz="2400" dirty="0"/>
              <a:t>AMCP- Replaces BIA, No mention of Dr’s</a:t>
            </a:r>
          </a:p>
          <a:p>
            <a:r>
              <a:rPr lang="en-GB" sz="2400" dirty="0"/>
              <a:t>Up to 3 years per authorisation</a:t>
            </a:r>
          </a:p>
          <a:p>
            <a:r>
              <a:rPr lang="en-GB" sz="2400" dirty="0"/>
              <a:t>No weight given to conditions… </a:t>
            </a:r>
          </a:p>
          <a:p>
            <a:r>
              <a:rPr lang="en-GB" sz="2400" dirty="0"/>
              <a:t>Free legal aid for anyone under LPS</a:t>
            </a:r>
          </a:p>
        </p:txBody>
      </p:sp>
    </p:spTree>
    <p:extLst>
      <p:ext uri="{BB962C8B-B14F-4D97-AF65-F5344CB8AC3E}">
        <p14:creationId xmlns:p14="http://schemas.microsoft.com/office/powerpoint/2010/main" val="3257407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GB" b="1" dirty="0"/>
            </a:br>
            <a:r>
              <a:rPr lang="en-GB" b="1" dirty="0"/>
              <a:t>Who knows what the future holds.</a:t>
            </a:r>
            <a:r>
              <a:rPr lang="en-GB" dirty="0"/>
              <a:t>.. </a:t>
            </a:r>
            <a:br>
              <a:rPr lang="en-GB" dirty="0"/>
            </a:br>
            <a:br>
              <a:rPr lang="en-GB" dirty="0"/>
            </a:br>
            <a:endParaRPr lang="en-GB" dirty="0"/>
          </a:p>
        </p:txBody>
      </p:sp>
      <p:sp>
        <p:nvSpPr>
          <p:cNvPr id="3" name="Content Placeholder 2"/>
          <p:cNvSpPr>
            <a:spLocks noGrp="1"/>
          </p:cNvSpPr>
          <p:nvPr>
            <p:ph idx="1"/>
          </p:nvPr>
        </p:nvSpPr>
        <p:spPr>
          <a:xfrm>
            <a:off x="1515228" y="4545015"/>
            <a:ext cx="8543925" cy="4351338"/>
          </a:xfrm>
        </p:spPr>
        <p:txBody>
          <a:bodyPr/>
          <a:lstStyle/>
          <a:p>
            <a:pPr marL="0" indent="0">
              <a:buNone/>
            </a:pPr>
            <a:endParaRPr lang="en-GB" dirty="0"/>
          </a:p>
          <a:p>
            <a:endParaRPr lang="en-GB" dirty="0"/>
          </a:p>
        </p:txBody>
      </p:sp>
      <p:pic>
        <p:nvPicPr>
          <p:cNvPr id="2050" name="Picture 2" descr="Image result for we are all advoc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87" y="1690690"/>
            <a:ext cx="2849226" cy="28492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e can change the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890" y="1781843"/>
            <a:ext cx="4192755" cy="23209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5213" y="3593857"/>
            <a:ext cx="3558590" cy="30746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6538" y="5038050"/>
            <a:ext cx="2322704" cy="1200329"/>
          </a:xfrm>
          <a:prstGeom prst="rect">
            <a:avLst/>
          </a:prstGeom>
        </p:spPr>
        <p:txBody>
          <a:bodyPr wrap="square">
            <a:spAutoFit/>
          </a:bodyPr>
          <a:lstStyle/>
          <a:p>
            <a:r>
              <a:rPr lang="en-GB" sz="2400" b="1" dirty="0">
                <a:solidFill>
                  <a:schemeClr val="bg1">
                    <a:lumMod val="50000"/>
                  </a:schemeClr>
                </a:solidFill>
              </a:rPr>
              <a:t>It’s a time for supporting each other</a:t>
            </a:r>
          </a:p>
        </p:txBody>
      </p:sp>
    </p:spTree>
    <p:extLst>
      <p:ext uri="{BB962C8B-B14F-4D97-AF65-F5344CB8AC3E}">
        <p14:creationId xmlns:p14="http://schemas.microsoft.com/office/powerpoint/2010/main" val="2065391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The facts</a:t>
            </a:r>
          </a:p>
        </p:txBody>
      </p:sp>
      <p:sp>
        <p:nvSpPr>
          <p:cNvPr id="5" name="Content Placeholder 4"/>
          <p:cNvSpPr>
            <a:spLocks noGrp="1"/>
          </p:cNvSpPr>
          <p:nvPr>
            <p:ph idx="1"/>
          </p:nvPr>
        </p:nvSpPr>
        <p:spPr/>
        <p:txBody>
          <a:bodyPr/>
          <a:lstStyle/>
          <a:p>
            <a:r>
              <a:rPr lang="en-GB" sz="2400" dirty="0"/>
              <a:t>It is known that the number of deprivation of liberty applications to the </a:t>
            </a:r>
            <a:r>
              <a:rPr lang="en-GB" sz="2400" dirty="0" err="1"/>
              <a:t>CoP</a:t>
            </a:r>
            <a:r>
              <a:rPr lang="en-GB" sz="2400" dirty="0"/>
              <a:t> has risen from</a:t>
            </a:r>
          </a:p>
          <a:p>
            <a:pPr lvl="1"/>
            <a:r>
              <a:rPr lang="en-GB" b="1" dirty="0">
                <a:solidFill>
                  <a:schemeClr val="bg1">
                    <a:lumMod val="50000"/>
                  </a:schemeClr>
                </a:solidFill>
              </a:rPr>
              <a:t>109 in 2013 </a:t>
            </a:r>
          </a:p>
          <a:p>
            <a:pPr lvl="1"/>
            <a:r>
              <a:rPr lang="en-GB" b="1" dirty="0">
                <a:solidFill>
                  <a:schemeClr val="bg1">
                    <a:lumMod val="50000"/>
                  </a:schemeClr>
                </a:solidFill>
              </a:rPr>
              <a:t>3,143 in 2016</a:t>
            </a:r>
          </a:p>
          <a:p>
            <a:pPr lvl="0"/>
            <a:endParaRPr lang="en-GB" sz="2400" dirty="0"/>
          </a:p>
          <a:p>
            <a:pPr lvl="0"/>
            <a:r>
              <a:rPr lang="en-GB" sz="2400" dirty="0"/>
              <a:t>Between January and March 2017, there were         </a:t>
            </a:r>
          </a:p>
          <a:p>
            <a:pPr lvl="1"/>
            <a:r>
              <a:rPr lang="en-GB" b="1" dirty="0">
                <a:solidFill>
                  <a:schemeClr val="bg1">
                    <a:lumMod val="50000"/>
                  </a:schemeClr>
                </a:solidFill>
              </a:rPr>
              <a:t>969 applications relating to deprivation of liberty</a:t>
            </a:r>
          </a:p>
          <a:p>
            <a:pPr lvl="1"/>
            <a:r>
              <a:rPr lang="en-GB" b="1" dirty="0">
                <a:solidFill>
                  <a:schemeClr val="bg1">
                    <a:lumMod val="50000"/>
                  </a:schemeClr>
                </a:solidFill>
              </a:rPr>
              <a:t>600 were Re X applications</a:t>
            </a:r>
          </a:p>
          <a:p>
            <a:pPr marL="0" indent="0">
              <a:buNone/>
            </a:pPr>
            <a:endParaRPr lang="en-GB" dirty="0"/>
          </a:p>
        </p:txBody>
      </p:sp>
    </p:spTree>
    <p:extLst>
      <p:ext uri="{BB962C8B-B14F-4D97-AF65-F5344CB8AC3E}">
        <p14:creationId xmlns:p14="http://schemas.microsoft.com/office/powerpoint/2010/main" val="339515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What amounts to </a:t>
            </a:r>
            <a:br>
              <a:rPr lang="en-GB" b="1" dirty="0"/>
            </a:br>
            <a:r>
              <a:rPr lang="en-GB" b="1" dirty="0"/>
              <a:t>a deprivation?</a:t>
            </a:r>
          </a:p>
        </p:txBody>
      </p:sp>
      <p:sp>
        <p:nvSpPr>
          <p:cNvPr id="3" name="Content Placeholder 2"/>
          <p:cNvSpPr>
            <a:spLocks noGrp="1"/>
          </p:cNvSpPr>
          <p:nvPr>
            <p:ph idx="1"/>
          </p:nvPr>
        </p:nvSpPr>
        <p:spPr>
          <a:xfrm>
            <a:off x="681038" y="1844286"/>
            <a:ext cx="8543925" cy="4593836"/>
          </a:xfrm>
        </p:spPr>
        <p:txBody>
          <a:bodyPr>
            <a:noAutofit/>
          </a:bodyPr>
          <a:lstStyle/>
          <a:p>
            <a:r>
              <a:rPr lang="en-GB" sz="2400" dirty="0"/>
              <a:t>There may be times when people’s care and support amounts to a deprivation of their liberty</a:t>
            </a:r>
          </a:p>
          <a:p>
            <a:r>
              <a:rPr lang="en-GB" sz="2400" dirty="0"/>
              <a:t>Since </a:t>
            </a:r>
            <a:r>
              <a:rPr lang="en-GB" sz="2400" b="1" dirty="0">
                <a:solidFill>
                  <a:schemeClr val="bg1">
                    <a:lumMod val="50000"/>
                  </a:schemeClr>
                </a:solidFill>
              </a:rPr>
              <a:t>Cheshire West </a:t>
            </a:r>
            <a:r>
              <a:rPr lang="en-GB" sz="2400" dirty="0"/>
              <a:t>an acid test was introduced to determine what constitutes a deprivation</a:t>
            </a:r>
          </a:p>
          <a:p>
            <a:pPr marL="0" indent="0">
              <a:buNone/>
            </a:pPr>
            <a:r>
              <a:rPr lang="en-GB" sz="2400" b="1" dirty="0"/>
              <a:t>	Acid test criteria:</a:t>
            </a:r>
          </a:p>
          <a:p>
            <a:pPr lvl="2"/>
            <a:r>
              <a:rPr lang="en-GB" dirty="0"/>
              <a:t>Lacking capacity in relation to accommodation                  and/or care and treatment</a:t>
            </a:r>
          </a:p>
          <a:p>
            <a:pPr lvl="2"/>
            <a:r>
              <a:rPr lang="en-GB" dirty="0"/>
              <a:t>Not free to leave or live, where, and with whom,                  he/she wishes</a:t>
            </a:r>
          </a:p>
          <a:p>
            <a:pPr lvl="2"/>
            <a:r>
              <a:rPr lang="en-GB" dirty="0"/>
              <a:t>Under continuous supervision and control</a:t>
            </a:r>
            <a:endParaRPr lang="en-GB" sz="2400" dirty="0"/>
          </a:p>
          <a:p>
            <a:pPr marL="914400" lvl="2" indent="0">
              <a:buNone/>
            </a:pPr>
            <a:endParaRPr lang="en-GB" sz="2400" dirty="0"/>
          </a:p>
          <a:p>
            <a:r>
              <a:rPr lang="en-GB" sz="2400" dirty="0"/>
              <a:t>This test applies to all settings, care homes, hospitals, and community settings</a:t>
            </a:r>
          </a:p>
        </p:txBody>
      </p:sp>
      <p:sp>
        <p:nvSpPr>
          <p:cNvPr id="5" name="Rectangle 4"/>
          <p:cNvSpPr/>
          <p:nvPr/>
        </p:nvSpPr>
        <p:spPr>
          <a:xfrm>
            <a:off x="1474237" y="3415005"/>
            <a:ext cx="6718041" cy="2108718"/>
          </a:xfrm>
          <a:prstGeom prst="rect">
            <a:avLst/>
          </a:prstGeom>
          <a:noFill/>
          <a:ln w="38100">
            <a:solidFill>
              <a:srgbClr val="F36F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2064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DoL in a domestic </a:t>
            </a:r>
            <a:br>
              <a:rPr lang="en-GB" b="1" dirty="0"/>
            </a:br>
            <a:r>
              <a:rPr lang="en-GB" b="1" dirty="0"/>
              <a:t>setting (DIDS)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579" y="2533960"/>
            <a:ext cx="3917085" cy="2611013"/>
          </a:xfrm>
          <a:prstGeom prst="rect">
            <a:avLst/>
          </a:prstGeom>
        </p:spPr>
      </p:pic>
      <p:sp>
        <p:nvSpPr>
          <p:cNvPr id="9" name="Content Placeholder 4"/>
          <p:cNvSpPr>
            <a:spLocks noGrp="1"/>
          </p:cNvSpPr>
          <p:nvPr>
            <p:ph sz="half" idx="1"/>
          </p:nvPr>
        </p:nvSpPr>
        <p:spPr>
          <a:xfrm>
            <a:off x="363798" y="1962377"/>
            <a:ext cx="4824022" cy="4351338"/>
          </a:xfrm>
        </p:spPr>
        <p:txBody>
          <a:bodyPr>
            <a:normAutofit lnSpcReduction="10000"/>
          </a:bodyPr>
          <a:lstStyle/>
          <a:p>
            <a:r>
              <a:rPr lang="en-GB" sz="2200" dirty="0"/>
              <a:t>People who live in a ‘domestic’ setting require their </a:t>
            </a:r>
            <a:r>
              <a:rPr lang="en-GB" sz="2200" dirty="0" err="1"/>
              <a:t>DoL</a:t>
            </a:r>
            <a:r>
              <a:rPr lang="en-GB" sz="2200" dirty="0"/>
              <a:t> to be authorised by the Court of Protection</a:t>
            </a:r>
          </a:p>
          <a:p>
            <a:pPr marL="0" indent="0">
              <a:buNone/>
            </a:pPr>
            <a:endParaRPr lang="en-GB" sz="2200" dirty="0"/>
          </a:p>
          <a:p>
            <a:r>
              <a:rPr lang="en-GB" sz="2200" dirty="0"/>
              <a:t>Deprivation of liberty safeguards legislation can not be used as this is </a:t>
            </a:r>
            <a:r>
              <a:rPr lang="en-GB" sz="2200" b="1" dirty="0">
                <a:solidFill>
                  <a:schemeClr val="bg1">
                    <a:lumMod val="50000"/>
                  </a:schemeClr>
                </a:solidFill>
              </a:rPr>
              <a:t>solely for care homes and hospitals</a:t>
            </a:r>
          </a:p>
          <a:p>
            <a:endParaRPr lang="en-GB" sz="2200" dirty="0"/>
          </a:p>
          <a:p>
            <a:r>
              <a:rPr lang="en-GB" sz="2200" dirty="0"/>
              <a:t>Everyone who is undergoing the court process for authorisation will require representation</a:t>
            </a:r>
          </a:p>
          <a:p>
            <a:endParaRPr lang="en-GB" dirty="0"/>
          </a:p>
          <a:p>
            <a:endParaRPr lang="en-GB" dirty="0"/>
          </a:p>
        </p:txBody>
      </p:sp>
    </p:spTree>
    <p:extLst>
      <p:ext uri="{BB962C8B-B14F-4D97-AF65-F5344CB8AC3E}">
        <p14:creationId xmlns:p14="http://schemas.microsoft.com/office/powerpoint/2010/main" val="1390598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 X procedure</a:t>
            </a:r>
          </a:p>
        </p:txBody>
      </p:sp>
      <p:sp>
        <p:nvSpPr>
          <p:cNvPr id="3" name="Content Placeholder 2"/>
          <p:cNvSpPr>
            <a:spLocks noGrp="1"/>
          </p:cNvSpPr>
          <p:nvPr>
            <p:ph idx="1"/>
          </p:nvPr>
        </p:nvSpPr>
        <p:spPr/>
        <p:txBody>
          <a:bodyPr/>
          <a:lstStyle/>
          <a:p>
            <a:r>
              <a:rPr lang="en-GB" sz="2400" dirty="0"/>
              <a:t>The Court of Protection devised a streamlined process to seek to enable the court to deal with </a:t>
            </a:r>
            <a:r>
              <a:rPr lang="en-GB" sz="2400" dirty="0" err="1"/>
              <a:t>DoL</a:t>
            </a:r>
            <a:r>
              <a:rPr lang="en-GB" sz="2400" dirty="0"/>
              <a:t> cases in a </a:t>
            </a:r>
            <a:r>
              <a:rPr lang="en-GB" sz="2400" b="1" dirty="0">
                <a:solidFill>
                  <a:schemeClr val="bg1">
                    <a:lumMod val="50000"/>
                  </a:schemeClr>
                </a:solidFill>
              </a:rPr>
              <a:t>timely, just, fair and ECHR-compatible way </a:t>
            </a:r>
            <a:r>
              <a:rPr lang="en-GB" sz="2400" dirty="0"/>
              <a:t>due to the backlog created by the Cheshire west ruling</a:t>
            </a:r>
          </a:p>
          <a:p>
            <a:endParaRPr lang="en-GB" sz="2400" dirty="0"/>
          </a:p>
          <a:p>
            <a:r>
              <a:rPr lang="en-GB" sz="2400" dirty="0"/>
              <a:t>Cases where there is contentious issues or whereby P is not in agreement an oral hearing may be required and this would not necessarily be suitable for the ‘paper based’ hearing </a:t>
            </a:r>
          </a:p>
          <a:p>
            <a:endParaRPr lang="en-GB" dirty="0"/>
          </a:p>
        </p:txBody>
      </p:sp>
    </p:spTree>
    <p:extLst>
      <p:ext uri="{BB962C8B-B14F-4D97-AF65-F5344CB8AC3E}">
        <p14:creationId xmlns:p14="http://schemas.microsoft.com/office/powerpoint/2010/main" val="230637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Making an application </a:t>
            </a:r>
            <a:br>
              <a:rPr lang="en-GB" b="1" dirty="0"/>
            </a:br>
            <a:r>
              <a:rPr lang="en-GB" b="1" dirty="0"/>
              <a:t>COPDOL11</a:t>
            </a:r>
          </a:p>
        </p:txBody>
      </p:sp>
      <p:sp>
        <p:nvSpPr>
          <p:cNvPr id="3" name="Content Placeholder 2"/>
          <p:cNvSpPr>
            <a:spLocks noGrp="1"/>
          </p:cNvSpPr>
          <p:nvPr>
            <p:ph idx="1"/>
          </p:nvPr>
        </p:nvSpPr>
        <p:spPr/>
        <p:txBody>
          <a:bodyPr>
            <a:normAutofit/>
          </a:bodyPr>
          <a:lstStyle/>
          <a:p>
            <a:r>
              <a:rPr lang="en-GB" sz="2400" dirty="0"/>
              <a:t>The applicant must ensure that the following people are consulted about the intention to make the application:</a:t>
            </a:r>
          </a:p>
          <a:p>
            <a:pPr lvl="1"/>
            <a:r>
              <a:rPr lang="en-GB" dirty="0"/>
              <a:t>lasting power of attorney </a:t>
            </a:r>
          </a:p>
          <a:p>
            <a:pPr lvl="1"/>
            <a:r>
              <a:rPr lang="en-GB" dirty="0"/>
              <a:t>any deputy appointed for the person by the court; together with, if possible, </a:t>
            </a:r>
            <a:r>
              <a:rPr lang="en-GB" b="1" dirty="0">
                <a:solidFill>
                  <a:schemeClr val="bg1">
                    <a:lumMod val="50000"/>
                  </a:schemeClr>
                </a:solidFill>
              </a:rPr>
              <a:t>at least three people</a:t>
            </a:r>
            <a:r>
              <a:rPr lang="en-GB" dirty="0"/>
              <a:t> in the following categories: </a:t>
            </a:r>
          </a:p>
          <a:p>
            <a:pPr lvl="2"/>
            <a:r>
              <a:rPr lang="en-GB" dirty="0"/>
              <a:t>anyone named by the person the application is about as someone to be consulted on the matters raised by the application; </a:t>
            </a:r>
          </a:p>
          <a:p>
            <a:pPr lvl="2"/>
            <a:r>
              <a:rPr lang="en-GB" dirty="0"/>
              <a:t>anyone engaged in caring for the person or interested in his or her welfare</a:t>
            </a:r>
          </a:p>
          <a:p>
            <a:endParaRPr lang="en-GB" dirty="0"/>
          </a:p>
        </p:txBody>
      </p:sp>
    </p:spTree>
    <p:extLst>
      <p:ext uri="{BB962C8B-B14F-4D97-AF65-F5344CB8AC3E}">
        <p14:creationId xmlns:p14="http://schemas.microsoft.com/office/powerpoint/2010/main" val="1087838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Rule 1.2</a:t>
            </a:r>
          </a:p>
        </p:txBody>
      </p:sp>
      <p:sp>
        <p:nvSpPr>
          <p:cNvPr id="3" name="Content Placeholder 2"/>
          <p:cNvSpPr>
            <a:spLocks noGrp="1"/>
          </p:cNvSpPr>
          <p:nvPr>
            <p:ph idx="1"/>
          </p:nvPr>
        </p:nvSpPr>
        <p:spPr>
          <a:xfrm>
            <a:off x="681039" y="1825625"/>
            <a:ext cx="4271960" cy="4780448"/>
          </a:xfrm>
        </p:spPr>
        <p:txBody>
          <a:bodyPr>
            <a:normAutofit fontScale="92500" lnSpcReduction="10000"/>
          </a:bodyPr>
          <a:lstStyle/>
          <a:p>
            <a:endParaRPr lang="en-GB" dirty="0"/>
          </a:p>
          <a:p>
            <a:endParaRPr lang="en-GB" sz="2600" dirty="0"/>
          </a:p>
          <a:p>
            <a:r>
              <a:rPr lang="en-GB" sz="2600" dirty="0"/>
              <a:t>In July 2015, revised rules to the Court of Protection were published and their revisions included:</a:t>
            </a:r>
          </a:p>
          <a:p>
            <a:endParaRPr lang="en-GB" sz="2600" dirty="0"/>
          </a:p>
          <a:p>
            <a:r>
              <a:rPr lang="en-GB" sz="2600" dirty="0"/>
              <a:t>A new rule, Rule 3A, now Rule 1.2 which introduced the concept of a “</a:t>
            </a:r>
            <a:r>
              <a:rPr lang="en-GB" sz="2600" b="1" dirty="0">
                <a:solidFill>
                  <a:schemeClr val="bg1">
                    <a:lumMod val="50000"/>
                  </a:schemeClr>
                </a:solidFill>
              </a:rPr>
              <a:t>Rule 1.2 Representative</a:t>
            </a:r>
            <a:r>
              <a:rPr lang="en-GB" sz="2600" dirty="0">
                <a:solidFill>
                  <a:schemeClr val="bg1">
                    <a:lumMod val="50000"/>
                  </a:schemeClr>
                </a:solidFill>
              </a:rPr>
              <a:t>”     </a:t>
            </a:r>
            <a:r>
              <a:rPr lang="en-GB" sz="2600" dirty="0"/>
              <a:t> placing emphasis on the participation of P </a:t>
            </a:r>
          </a:p>
          <a:p>
            <a:endParaRPr lang="en-GB" dirty="0"/>
          </a:p>
          <a:p>
            <a:endParaRPr lang="en-GB" dirty="0"/>
          </a:p>
        </p:txBody>
      </p:sp>
      <p:sp>
        <p:nvSpPr>
          <p:cNvPr id="4" name="Rectangle 3"/>
          <p:cNvSpPr/>
          <p:nvPr/>
        </p:nvSpPr>
        <p:spPr>
          <a:xfrm>
            <a:off x="464134" y="1923960"/>
            <a:ext cx="5297601" cy="492443"/>
          </a:xfrm>
          <a:prstGeom prst="rect">
            <a:avLst/>
          </a:prstGeom>
        </p:spPr>
        <p:txBody>
          <a:bodyPr wrap="square">
            <a:spAutoFit/>
          </a:bodyPr>
          <a:lstStyle/>
          <a:p>
            <a:r>
              <a:rPr lang="en-GB" sz="2600" b="1" dirty="0"/>
              <a:t>RE X </a:t>
            </a:r>
            <a:r>
              <a:rPr lang="en-GB" sz="2600" b="1" dirty="0" err="1"/>
              <a:t>Dols</a:t>
            </a:r>
            <a:r>
              <a:rPr lang="en-GB" sz="2600" b="1" dirty="0"/>
              <a:t>, NRA (2015)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9904" y="2810962"/>
            <a:ext cx="4434987" cy="2809773"/>
          </a:xfrm>
          <a:prstGeom prst="rect">
            <a:avLst/>
          </a:prstGeom>
        </p:spPr>
      </p:pic>
    </p:spTree>
    <p:extLst>
      <p:ext uri="{BB962C8B-B14F-4D97-AF65-F5344CB8AC3E}">
        <p14:creationId xmlns:p14="http://schemas.microsoft.com/office/powerpoint/2010/main" val="200455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Rule 1.2</a:t>
            </a:r>
            <a:endParaRPr lang="en-GB" dirty="0"/>
          </a:p>
        </p:txBody>
      </p:sp>
      <p:sp>
        <p:nvSpPr>
          <p:cNvPr id="3" name="Content Placeholder 2"/>
          <p:cNvSpPr>
            <a:spLocks noGrp="1"/>
          </p:cNvSpPr>
          <p:nvPr>
            <p:ph idx="1"/>
          </p:nvPr>
        </p:nvSpPr>
        <p:spPr>
          <a:xfrm>
            <a:off x="681038" y="1825625"/>
            <a:ext cx="8724219" cy="4351338"/>
          </a:xfrm>
        </p:spPr>
        <p:txBody>
          <a:bodyPr>
            <a:normAutofit fontScale="92500"/>
          </a:bodyPr>
          <a:lstStyle/>
          <a:p>
            <a:pPr marL="285750" indent="-285750"/>
            <a:r>
              <a:rPr lang="en-GB" sz="2400" dirty="0"/>
              <a:t>Rule 1.2… requires court </a:t>
            </a:r>
            <a:r>
              <a:rPr lang="en-GB" sz="2400" b="1" dirty="0"/>
              <a:t>in every case </a:t>
            </a:r>
            <a:r>
              <a:rPr lang="en-GB" sz="2400" dirty="0"/>
              <a:t>to consider whether it should make one, or more, of a number of possible directions for securing P’s participation</a:t>
            </a:r>
          </a:p>
          <a:p>
            <a:endParaRPr lang="en-GB" sz="2400" dirty="0"/>
          </a:p>
          <a:p>
            <a:pPr marL="285750" indent="-285750"/>
            <a:r>
              <a:rPr lang="en-GB" sz="2400" dirty="0"/>
              <a:t>These directions cover a range from</a:t>
            </a:r>
          </a:p>
          <a:p>
            <a:pPr marL="742950" lvl="1" indent="-285750"/>
            <a:r>
              <a:rPr lang="en-GB" dirty="0"/>
              <a:t>joining of P as a </a:t>
            </a:r>
            <a:r>
              <a:rPr lang="en-GB" b="1" dirty="0"/>
              <a:t>party</a:t>
            </a:r>
          </a:p>
          <a:p>
            <a:pPr marL="742950" lvl="1" indent="-285750"/>
            <a:r>
              <a:rPr lang="en-GB" dirty="0"/>
              <a:t>securing P’s participation by the appointment of the </a:t>
            </a:r>
            <a:r>
              <a:rPr lang="en-GB" b="1" dirty="0"/>
              <a:t>ALR</a:t>
            </a:r>
          </a:p>
          <a:p>
            <a:pPr marL="742950" lvl="1" indent="-285750"/>
            <a:r>
              <a:rPr lang="en-GB" dirty="0"/>
              <a:t>securing P’s participation by the appointment of </a:t>
            </a:r>
            <a:r>
              <a:rPr lang="en-GB" b="1" dirty="0"/>
              <a:t>a rep</a:t>
            </a:r>
          </a:p>
          <a:p>
            <a:pPr marL="742950" lvl="1" indent="-285750"/>
            <a:r>
              <a:rPr lang="en-GB" dirty="0"/>
              <a:t>securing P participation by the appointment of the </a:t>
            </a:r>
            <a:r>
              <a:rPr lang="en-GB" b="1" dirty="0"/>
              <a:t>COP visitor </a:t>
            </a:r>
          </a:p>
          <a:p>
            <a:pPr marL="742950" lvl="1" indent="-285750"/>
            <a:r>
              <a:rPr lang="en-GB" dirty="0"/>
              <a:t>securing P’s opportunity to </a:t>
            </a:r>
            <a:r>
              <a:rPr lang="en-GB" b="1" dirty="0"/>
              <a:t>address the judge </a:t>
            </a:r>
            <a:r>
              <a:rPr lang="en-GB" dirty="0"/>
              <a:t>directly</a:t>
            </a:r>
          </a:p>
          <a:p>
            <a:pPr marL="285750" indent="-285750"/>
            <a:endParaRPr lang="en-GB" dirty="0"/>
          </a:p>
          <a:p>
            <a:endParaRPr lang="en-GB" dirty="0"/>
          </a:p>
        </p:txBody>
      </p:sp>
    </p:spTree>
    <p:extLst>
      <p:ext uri="{BB962C8B-B14F-4D97-AF65-F5344CB8AC3E}">
        <p14:creationId xmlns:p14="http://schemas.microsoft.com/office/powerpoint/2010/main" val="789748956"/>
      </p:ext>
    </p:extLst>
  </p:cSld>
  <p:clrMapOvr>
    <a:masterClrMapping/>
  </p:clrMapOvr>
</p:sld>
</file>

<file path=ppt/theme/theme1.xml><?xml version="1.0" encoding="utf-8"?>
<a:theme xmlns:a="http://schemas.openxmlformats.org/drawingml/2006/main" name="Office Theme">
  <a:themeElements>
    <a:clrScheme name="Advocacy Focus">
      <a:dk1>
        <a:sysClr val="windowText" lastClr="000000"/>
      </a:dk1>
      <a:lt1>
        <a:sysClr val="window" lastClr="FFFFFF"/>
      </a:lt1>
      <a:dk2>
        <a:srgbClr val="44546A"/>
      </a:dk2>
      <a:lt2>
        <a:srgbClr val="E7E6E6"/>
      </a:lt2>
      <a:accent1>
        <a:srgbClr val="F36F25"/>
      </a:accent1>
      <a:accent2>
        <a:srgbClr val="FF6C2F"/>
      </a:accent2>
      <a:accent3>
        <a:srgbClr val="6950A2"/>
      </a:accent3>
      <a:accent4>
        <a:srgbClr val="8A69D4"/>
      </a:accent4>
      <a:accent5>
        <a:srgbClr val="4472C4"/>
      </a:accent5>
      <a:accent6>
        <a:srgbClr val="2C8F82"/>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2786</TotalTime>
  <Words>1646</Words>
  <Application>Microsoft Office PowerPoint</Application>
  <PresentationFormat>A4 Paper (210x297 mm)</PresentationFormat>
  <Paragraphs>168</Paragraphs>
  <Slides>24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Century Gothic</vt:lpstr>
      <vt:lpstr>Office Theme</vt:lpstr>
      <vt:lpstr>PowerPoint Presentation</vt:lpstr>
      <vt:lpstr>Authorising  Deprivations of Liberty</vt:lpstr>
      <vt:lpstr>The facts</vt:lpstr>
      <vt:lpstr>What amounts to  a deprivation?</vt:lpstr>
      <vt:lpstr>DoL in a domestic  setting (DIDS)</vt:lpstr>
      <vt:lpstr>Re X procedure</vt:lpstr>
      <vt:lpstr>Making an application  COPDOL11</vt:lpstr>
      <vt:lpstr>Rule 1.2</vt:lpstr>
      <vt:lpstr>Rule 1.2</vt:lpstr>
      <vt:lpstr>Who can be  Rule 1.2 Rep?</vt:lpstr>
      <vt:lpstr>SCC v MSA &amp; Ors  [2017] EWCOP 18  </vt:lpstr>
      <vt:lpstr>SCC v MSA &amp; Ors  [2017] EWCOP 18  </vt:lpstr>
      <vt:lpstr>SCC v MSA &amp; Ors  [2017] EWCOP 18  </vt:lpstr>
      <vt:lpstr>SCC v MSA &amp; Ors  [2017] EWCOP 18  </vt:lpstr>
      <vt:lpstr>Role of the  Rule 1.2 Rep</vt:lpstr>
      <vt:lpstr>Role of the  Rule 1.2 Rep</vt:lpstr>
      <vt:lpstr>What are  the issues?</vt:lpstr>
      <vt:lpstr>The biggest issue….. </vt:lpstr>
      <vt:lpstr>Case study</vt:lpstr>
      <vt:lpstr>Actions taken</vt:lpstr>
      <vt:lpstr>Outcomes </vt:lpstr>
      <vt:lpstr>What does the  future hold?  </vt:lpstr>
      <vt:lpstr>What does the  future hold?  </vt:lpstr>
      <vt:lpstr> Who knows what the future holds...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Jones</dc:creator>
  <cp:lastModifiedBy>Kate Mercer</cp:lastModifiedBy>
  <cp:revision>188</cp:revision>
  <cp:lastPrinted>2018-10-20T12:14:11Z</cp:lastPrinted>
  <dcterms:created xsi:type="dcterms:W3CDTF">2017-02-23T15:14:36Z</dcterms:created>
  <dcterms:modified xsi:type="dcterms:W3CDTF">2018-10-20T12:14:32Z</dcterms:modified>
</cp:coreProperties>
</file>