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3"/>
  </p:notesMasterIdLst>
  <p:handoutMasterIdLst>
    <p:handoutMasterId r:id="rId24"/>
  </p:handoutMasterIdLst>
  <p:sldIdLst>
    <p:sldId id="267" r:id="rId6"/>
    <p:sldId id="370" r:id="rId7"/>
    <p:sldId id="371" r:id="rId8"/>
    <p:sldId id="318" r:id="rId9"/>
    <p:sldId id="283" r:id="rId10"/>
    <p:sldId id="319" r:id="rId11"/>
    <p:sldId id="268" r:id="rId12"/>
    <p:sldId id="372" r:id="rId13"/>
    <p:sldId id="373" r:id="rId14"/>
    <p:sldId id="288" r:id="rId15"/>
    <p:sldId id="289" r:id="rId16"/>
    <p:sldId id="290" r:id="rId17"/>
    <p:sldId id="292" r:id="rId18"/>
    <p:sldId id="271" r:id="rId19"/>
    <p:sldId id="375" r:id="rId20"/>
    <p:sldId id="363" r:id="rId21"/>
    <p:sldId id="374" r:id="rId22"/>
  </p:sldIdLst>
  <p:sldSz cx="9144000" cy="6858000" type="screen4x3"/>
  <p:notesSz cx="6797675" cy="9926638"/>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434">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Katterl" initials="SK" lastIdx="6" clrIdx="0">
    <p:extLst>
      <p:ext uri="{19B8F6BF-5375-455C-9EA6-DF929625EA0E}">
        <p15:presenceInfo xmlns:p15="http://schemas.microsoft.com/office/powerpoint/2012/main" userId="S::sk9030@vla.vic.gov.au::61d2b7a9-6aa4-4b17-852f-a30464c42c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AEDCA"/>
    <a:srgbClr val="F8E5AE"/>
    <a:srgbClr val="FDF7E7"/>
    <a:srgbClr val="FCFBE8"/>
    <a:srgbClr val="F7FAEA"/>
    <a:srgbClr val="C63C1B"/>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20" autoAdjust="0"/>
  </p:normalViewPr>
  <p:slideViewPr>
    <p:cSldViewPr>
      <p:cViewPr varScale="1">
        <p:scale>
          <a:sx n="68" d="100"/>
          <a:sy n="68" d="100"/>
        </p:scale>
        <p:origin x="1882" y="58"/>
      </p:cViewPr>
      <p:guideLst>
        <p:guide orient="horz" pos="1434"/>
        <p:guide/>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145" cy="498475"/>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sz="quarter" idx="1"/>
          </p:nvPr>
        </p:nvSpPr>
        <p:spPr>
          <a:xfrm>
            <a:off x="3849911" y="1"/>
            <a:ext cx="2946144" cy="498475"/>
          </a:xfrm>
          <a:prstGeom prst="rect">
            <a:avLst/>
          </a:prstGeom>
        </p:spPr>
        <p:txBody>
          <a:bodyPr vert="horz" lIns="91440" tIns="45720" rIns="91440" bIns="45720" rtlCol="0"/>
          <a:lstStyle>
            <a:lvl1pPr algn="r">
              <a:defRPr sz="1200"/>
            </a:lvl1pPr>
          </a:lstStyle>
          <a:p>
            <a:pPr>
              <a:defRPr/>
            </a:pPr>
            <a:fld id="{14234873-474C-41E1-8F45-1080E3DAF0AC}" type="datetimeFigureOut">
              <a:rPr lang="en-AU"/>
              <a:pPr>
                <a:defRPr/>
              </a:pPr>
              <a:t>25/10/2020</a:t>
            </a:fld>
            <a:endParaRPr lang="en-AU"/>
          </a:p>
        </p:txBody>
      </p:sp>
      <p:sp>
        <p:nvSpPr>
          <p:cNvPr id="4" name="Footer Placeholder 3"/>
          <p:cNvSpPr>
            <a:spLocks noGrp="1"/>
          </p:cNvSpPr>
          <p:nvPr>
            <p:ph type="ftr" sz="quarter" idx="2"/>
          </p:nvPr>
        </p:nvSpPr>
        <p:spPr>
          <a:xfrm>
            <a:off x="1" y="9428164"/>
            <a:ext cx="2946145" cy="498475"/>
          </a:xfrm>
          <a:prstGeom prst="rect">
            <a:avLst/>
          </a:prstGeom>
        </p:spPr>
        <p:txBody>
          <a:bodyPr vert="horz" lIns="91440" tIns="45720" rIns="91440" bIns="45720" rtlCol="0" anchor="b"/>
          <a:lstStyle>
            <a:lvl1pPr algn="l">
              <a:defRPr sz="1200"/>
            </a:lvl1pPr>
          </a:lstStyle>
          <a:p>
            <a:pPr>
              <a:defRPr/>
            </a:pPr>
            <a:endParaRPr lang="en-AU"/>
          </a:p>
        </p:txBody>
      </p:sp>
      <p:sp>
        <p:nvSpPr>
          <p:cNvPr id="5" name="Slide Number Placeholder 4"/>
          <p:cNvSpPr>
            <a:spLocks noGrp="1"/>
          </p:cNvSpPr>
          <p:nvPr>
            <p:ph type="sldNum" sz="quarter" idx="3"/>
          </p:nvPr>
        </p:nvSpPr>
        <p:spPr>
          <a:xfrm>
            <a:off x="3849911" y="9428164"/>
            <a:ext cx="2946144" cy="498475"/>
          </a:xfrm>
          <a:prstGeom prst="rect">
            <a:avLst/>
          </a:prstGeom>
        </p:spPr>
        <p:txBody>
          <a:bodyPr vert="horz" lIns="91440" tIns="45720" rIns="91440" bIns="45720" rtlCol="0" anchor="b"/>
          <a:lstStyle>
            <a:lvl1pPr algn="r">
              <a:defRPr sz="1200"/>
            </a:lvl1pPr>
          </a:lstStyle>
          <a:p>
            <a:pPr>
              <a:defRPr/>
            </a:pPr>
            <a:fld id="{18650BFB-D6FD-4A7E-A4D4-89220F11C212}" type="slidenum">
              <a:rPr lang="en-AU"/>
              <a:pPr>
                <a:defRPr/>
              </a:pPr>
              <a:t>‹#›</a:t>
            </a:fld>
            <a:endParaRPr lang="en-AU"/>
          </a:p>
        </p:txBody>
      </p:sp>
    </p:spTree>
    <p:extLst>
      <p:ext uri="{BB962C8B-B14F-4D97-AF65-F5344CB8AC3E}">
        <p14:creationId xmlns:p14="http://schemas.microsoft.com/office/powerpoint/2010/main" val="3955584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45" cy="496888"/>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49911" y="0"/>
            <a:ext cx="2946144"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6B3DFC8-4E91-4DFE-B4A2-2B77B1B69324}" type="datetimeFigureOut">
              <a:rPr lang="en-US" altLang="en-US"/>
              <a:pPr>
                <a:defRPr/>
              </a:pPr>
              <a:t>10/25/2020</a:t>
            </a:fld>
            <a:endParaRPr lang="en-US" altLang="en-US"/>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254" y="4714876"/>
            <a:ext cx="5437168" cy="4467225"/>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1" y="9428164"/>
            <a:ext cx="2946145" cy="496887"/>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49911" y="9428164"/>
            <a:ext cx="2946144"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6BD13D8-F0B9-493D-8725-34ABA9434E39}" type="slidenum">
              <a:rPr lang="en-US" altLang="en-US"/>
              <a:pPr>
                <a:defRPr/>
              </a:pPr>
              <a:t>‹#›</a:t>
            </a:fld>
            <a:endParaRPr lang="en-US" altLang="en-US"/>
          </a:p>
        </p:txBody>
      </p:sp>
    </p:spTree>
    <p:extLst>
      <p:ext uri="{BB962C8B-B14F-4D97-AF65-F5344CB8AC3E}">
        <p14:creationId xmlns:p14="http://schemas.microsoft.com/office/powerpoint/2010/main" val="170825341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ea typeface="ＭＳ Ｐゴシック" panose="020B0600070205080204" pitchFamily="34" charset="-128"/>
              </a:rPr>
              <a:t>‘</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CCA1935-0D5D-49E2-9772-4B4E564CD3BC}" type="slidenum">
              <a:rPr lang="en-US" altLang="en-US" smtClean="0"/>
              <a:pPr/>
              <a:t>1</a:t>
            </a:fld>
            <a:endParaRPr lang="en-US" altLang="en-US"/>
          </a:p>
        </p:txBody>
      </p:sp>
    </p:spTree>
    <p:extLst>
      <p:ext uri="{BB962C8B-B14F-4D97-AF65-F5344CB8AC3E}">
        <p14:creationId xmlns:p14="http://schemas.microsoft.com/office/powerpoint/2010/main" val="908380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E6BD13D8-F0B9-493D-8725-34ABA9434E39}" type="slidenum">
              <a:rPr lang="en-US" altLang="en-US" smtClean="0"/>
              <a:pPr>
                <a:defRPr/>
              </a:pPr>
              <a:t>12</a:t>
            </a:fld>
            <a:endParaRPr lang="en-US" altLang="en-US"/>
          </a:p>
        </p:txBody>
      </p:sp>
    </p:spTree>
    <p:extLst>
      <p:ext uri="{BB962C8B-B14F-4D97-AF65-F5344CB8AC3E}">
        <p14:creationId xmlns:p14="http://schemas.microsoft.com/office/powerpoint/2010/main" val="3804646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642938"/>
            <a:ext cx="4964112" cy="3722687"/>
          </a:xfrm>
        </p:spPr>
      </p:sp>
      <p:sp>
        <p:nvSpPr>
          <p:cNvPr id="3" name="Notes Placeholder 2"/>
          <p:cNvSpPr>
            <a:spLocks noGrp="1"/>
          </p:cNvSpPr>
          <p:nvPr>
            <p:ph type="body" idx="1"/>
          </p:nvPr>
        </p:nvSpPr>
        <p:spPr>
          <a:xfrm>
            <a:off x="754049" y="4531272"/>
            <a:ext cx="5549633" cy="4599235"/>
          </a:xfrm>
        </p:spPr>
        <p:txBody>
          <a:bodyPr/>
          <a:lstStyle/>
          <a:p>
            <a:r>
              <a:rPr lang="en-AU" sz="1100" b="1" kern="1200" dirty="0">
                <a:solidFill>
                  <a:schemeClr val="tx1"/>
                </a:solidFill>
                <a:effectLst/>
                <a:latin typeface="+mn-lt"/>
                <a:ea typeface="ＭＳ Ｐゴシック" charset="0"/>
                <a:cs typeface="ＭＳ Ｐゴシック" charset="0"/>
              </a:rPr>
              <a:t>Evaluation of first three years of IMHA Aug 2015 – August 2018, RMIT – coproduced with a team of legal, clinical, consumer, research professions</a:t>
            </a:r>
          </a:p>
          <a:p>
            <a:r>
              <a:rPr lang="en-AU" sz="1100" b="1" kern="1200" dirty="0">
                <a:solidFill>
                  <a:schemeClr val="tx1"/>
                </a:solidFill>
                <a:effectLst/>
                <a:latin typeface="+mn-lt"/>
                <a:ea typeface="ＭＳ Ｐゴシック" charset="0"/>
                <a:cs typeface="ＭＳ Ｐゴシック" charset="0"/>
              </a:rPr>
              <a:t>69 IMHA consumers; 40 consumers who had not used IMHA (to compare experiences of the system without an advocate); 292 clinicians; 9 oversight/safeguard body/funder representatives; consumer and carer peak bodies;</a:t>
            </a:r>
          </a:p>
          <a:p>
            <a:r>
              <a:rPr lang="en-AU" sz="1100" b="1" kern="1200" dirty="0">
                <a:solidFill>
                  <a:schemeClr val="tx1"/>
                </a:solidFill>
                <a:effectLst/>
                <a:latin typeface="+mn-lt"/>
                <a:ea typeface="ＭＳ Ｐゴシック" charset="0"/>
                <a:cs typeface="ＭＳ Ｐゴシック" charset="0"/>
              </a:rPr>
              <a:t>31 mental health lawyers and 16 IMHA staff</a:t>
            </a:r>
          </a:p>
          <a:p>
            <a:endParaRPr lang="en-AU" sz="1100" b="1" kern="1200" dirty="0">
              <a:solidFill>
                <a:schemeClr val="tx1"/>
              </a:solidFill>
              <a:effectLst/>
              <a:latin typeface="+mn-lt"/>
              <a:ea typeface="ＭＳ Ｐゴシック" charset="0"/>
              <a:cs typeface="ＭＳ Ｐゴシック" charset="0"/>
            </a:endParaRPr>
          </a:p>
          <a:p>
            <a:r>
              <a:rPr lang="en-AU" sz="1100" b="1" kern="1200" dirty="0">
                <a:solidFill>
                  <a:schemeClr val="tx1"/>
                </a:solidFill>
                <a:effectLst/>
                <a:latin typeface="+mn-lt"/>
                <a:ea typeface="ＭＳ Ｐゴシック" charset="0"/>
                <a:cs typeface="ＭＳ Ｐゴシック" charset="0"/>
              </a:rPr>
              <a:t>Key findings </a:t>
            </a:r>
          </a:p>
          <a:p>
            <a:r>
              <a:rPr lang="en-AU" sz="1100" b="1" kern="1200" dirty="0">
                <a:solidFill>
                  <a:schemeClr val="tx1"/>
                </a:solidFill>
                <a:effectLst/>
                <a:latin typeface="+mn-lt"/>
                <a:ea typeface="ＭＳ Ｐゴシック" charset="0"/>
                <a:cs typeface="ＭＳ Ｐゴシック" charset="0"/>
              </a:rPr>
              <a:t>IMHA has proven to be very successful in a challenging context.</a:t>
            </a:r>
            <a:r>
              <a:rPr lang="en-AU" sz="1100" kern="1200" dirty="0">
                <a:solidFill>
                  <a:schemeClr val="tx1"/>
                </a:solidFill>
                <a:effectLst/>
                <a:latin typeface="+mn-lt"/>
                <a:ea typeface="ＭＳ Ｐゴシック" charset="0"/>
                <a:cs typeface="ＭＳ Ｐゴシック" charset="0"/>
              </a:rPr>
              <a:t> After three years in operation, it has become an established part of the broader mental health service system. </a:t>
            </a:r>
            <a:r>
              <a:rPr lang="en-AU" sz="1100" b="1" kern="1200" dirty="0">
                <a:solidFill>
                  <a:schemeClr val="tx1"/>
                </a:solidFill>
                <a:effectLst/>
                <a:latin typeface="+mn-lt"/>
                <a:ea typeface="ＭＳ Ｐゴシック" charset="0"/>
                <a:cs typeface="ＭＳ Ｐゴシック" charset="0"/>
              </a:rPr>
              <a:t>Consumers highly valued IMHA</a:t>
            </a:r>
            <a:r>
              <a:rPr lang="en-AU" sz="1100" kern="1200" dirty="0">
                <a:solidFill>
                  <a:schemeClr val="tx1"/>
                </a:solidFill>
                <a:effectLst/>
                <a:latin typeface="+mn-lt"/>
                <a:ea typeface="ＭＳ Ｐゴシック" charset="0"/>
                <a:cs typeface="ＭＳ Ｐゴシック" charset="0"/>
              </a:rPr>
              <a:t> because it maintained their rights and because advocates treated them with dignity and respect. Irrespective of whether IMHA advocates achieved the outcome the consumer identified, consumers appreciated an advocate being present. Professionals who had worked with IMHA generally held it in high regard.</a:t>
            </a:r>
          </a:p>
          <a:p>
            <a:endParaRPr lang="en-AU" sz="1100" kern="1200" dirty="0">
              <a:solidFill>
                <a:schemeClr val="tx1"/>
              </a:solidFill>
              <a:effectLst/>
              <a:latin typeface="+mn-lt"/>
              <a:ea typeface="ＭＳ Ｐゴシック" charset="0"/>
              <a:cs typeface="ＭＳ Ｐゴシック" charset="0"/>
            </a:endParaRPr>
          </a:p>
          <a:p>
            <a:r>
              <a:rPr lang="en-AU" sz="1100" kern="1200" dirty="0">
                <a:solidFill>
                  <a:schemeClr val="tx1"/>
                </a:solidFill>
                <a:effectLst/>
                <a:latin typeface="+mn-lt"/>
                <a:ea typeface="ＭＳ Ｐゴシック" charset="0"/>
                <a:cs typeface="ＭＳ Ｐゴシック" charset="0"/>
              </a:rPr>
              <a:t>To successfully maintain the rights of people subject to compulsory mental health treatment IMHA </a:t>
            </a:r>
            <a:r>
              <a:rPr lang="en-AU" sz="1100" b="1" kern="1200" dirty="0">
                <a:solidFill>
                  <a:schemeClr val="tx1"/>
                </a:solidFill>
                <a:effectLst/>
                <a:latin typeface="+mn-lt"/>
                <a:ea typeface="ＭＳ Ｐゴシック" charset="0"/>
                <a:cs typeface="ＭＳ Ｐゴシック" charset="0"/>
              </a:rPr>
              <a:t>must be accessible</a:t>
            </a:r>
            <a:r>
              <a:rPr lang="en-AU" sz="1100" kern="1200" dirty="0">
                <a:solidFill>
                  <a:schemeClr val="tx1"/>
                </a:solidFill>
                <a:effectLst/>
                <a:latin typeface="+mn-lt"/>
                <a:ea typeface="ＭＳ Ｐゴシック" charset="0"/>
                <a:cs typeface="ＭＳ Ｐゴシック" charset="0"/>
              </a:rPr>
              <a:t> to everyone who is eligible for it. This requires the adoption of an </a:t>
            </a:r>
            <a:r>
              <a:rPr lang="en-AU" sz="1100" b="1" kern="1200" dirty="0">
                <a:solidFill>
                  <a:schemeClr val="tx1"/>
                </a:solidFill>
                <a:effectLst/>
                <a:latin typeface="+mn-lt"/>
                <a:ea typeface="ＭＳ Ｐゴシック" charset="0"/>
                <a:cs typeface="ＭＳ Ｐゴシック" charset="0"/>
              </a:rPr>
              <a:t>opt-out system</a:t>
            </a:r>
            <a:r>
              <a:rPr lang="en-AU" sz="1100" kern="1200" dirty="0">
                <a:solidFill>
                  <a:schemeClr val="tx1"/>
                </a:solidFill>
                <a:effectLst/>
                <a:latin typeface="+mn-lt"/>
                <a:ea typeface="ＭＳ Ｐゴシック" charset="0"/>
                <a:cs typeface="ＭＳ Ｐゴシック" charset="0"/>
              </a:rPr>
              <a:t> where every person made subject to compulsory treatment is offered advocacy. This will require </a:t>
            </a:r>
            <a:r>
              <a:rPr lang="en-AU" sz="1100" b="1" kern="1200" dirty="0">
                <a:solidFill>
                  <a:schemeClr val="tx1"/>
                </a:solidFill>
                <a:effectLst/>
                <a:latin typeface="+mn-lt"/>
                <a:ea typeface="ＭＳ Ｐゴシック" charset="0"/>
                <a:cs typeface="ＭＳ Ｐゴシック" charset="0"/>
              </a:rPr>
              <a:t>increased resourcing</a:t>
            </a:r>
            <a:r>
              <a:rPr lang="en-AU" sz="1100" kern="1200" dirty="0">
                <a:solidFill>
                  <a:schemeClr val="tx1"/>
                </a:solidFill>
                <a:effectLst/>
                <a:latin typeface="+mn-lt"/>
                <a:ea typeface="ＭＳ Ｐゴシック" charset="0"/>
                <a:cs typeface="ＭＳ Ｐゴシック" charset="0"/>
              </a:rPr>
              <a:t> for IMHA to be able to respond to increased demand. </a:t>
            </a:r>
          </a:p>
          <a:p>
            <a:endParaRPr lang="en-AU" sz="1100" kern="1200" dirty="0">
              <a:solidFill>
                <a:schemeClr val="tx1"/>
              </a:solidFill>
              <a:effectLst/>
              <a:latin typeface="+mn-lt"/>
              <a:ea typeface="ＭＳ Ｐゴシック" charset="0"/>
              <a:cs typeface="ＭＳ Ｐゴシック" charset="0"/>
            </a:endParaRPr>
          </a:p>
          <a:p>
            <a:r>
              <a:rPr lang="en-AU" sz="1100" kern="1200" dirty="0">
                <a:solidFill>
                  <a:schemeClr val="tx1"/>
                </a:solidFill>
                <a:effectLst/>
                <a:latin typeface="+mn-lt"/>
                <a:ea typeface="ＭＳ Ｐゴシック" charset="0"/>
                <a:cs typeface="ＭＳ Ｐゴシック" charset="0"/>
              </a:rPr>
              <a:t>With or without an opt-out system IMHA will require </a:t>
            </a:r>
            <a:r>
              <a:rPr lang="en-AU" sz="1100" b="1" kern="1200" dirty="0">
                <a:solidFill>
                  <a:schemeClr val="tx1"/>
                </a:solidFill>
                <a:effectLst/>
                <a:latin typeface="+mn-lt"/>
                <a:ea typeface="ＭＳ Ｐゴシック" charset="0"/>
                <a:cs typeface="ＭＳ Ｐゴシック" charset="0"/>
              </a:rPr>
              <a:t>significantly more resourcing</a:t>
            </a:r>
            <a:r>
              <a:rPr lang="en-AU" sz="1100" kern="1200" dirty="0">
                <a:solidFill>
                  <a:schemeClr val="tx1"/>
                </a:solidFill>
                <a:effectLst/>
                <a:latin typeface="+mn-lt"/>
                <a:ea typeface="ＭＳ Ｐゴシック" charset="0"/>
                <a:cs typeface="ＭＳ Ｐゴシック" charset="0"/>
              </a:rPr>
              <a:t> to ensure equitable access to advocacy via service promotion, and ensure referral pathways. Across the sector, but particularly in community mental health services, awareness of IMHA and understanding of the IMHA model is low. An opt-out system will reduce the need to address this and enable IMHA to focus on providing advocacy services instead of promoting the service. </a:t>
            </a:r>
          </a:p>
          <a:p>
            <a:r>
              <a:rPr lang="en-AU" sz="1100" kern="1200" dirty="0">
                <a:solidFill>
                  <a:schemeClr val="tx1"/>
                </a:solidFill>
                <a:effectLst/>
                <a:latin typeface="+mn-lt"/>
                <a:ea typeface="ＭＳ Ｐゴシック" charset="0"/>
                <a:cs typeface="ＭＳ Ｐゴシック" charset="0"/>
              </a:rPr>
              <a:t>Achieving IMHA’s key objective of maintaining the rights of consumers will require a </a:t>
            </a:r>
            <a:r>
              <a:rPr lang="en-AU" sz="1100" b="1" kern="1200" dirty="0">
                <a:solidFill>
                  <a:schemeClr val="tx1"/>
                </a:solidFill>
                <a:effectLst/>
                <a:latin typeface="+mn-lt"/>
                <a:ea typeface="ＭＳ Ｐゴシック" charset="0"/>
                <a:cs typeface="ＭＳ Ｐゴシック" charset="0"/>
              </a:rPr>
              <a:t>whole of system approach </a:t>
            </a:r>
            <a:r>
              <a:rPr lang="en-AU" sz="1100" kern="1200" dirty="0">
                <a:solidFill>
                  <a:schemeClr val="tx1"/>
                </a:solidFill>
                <a:effectLst/>
                <a:latin typeface="+mn-lt"/>
                <a:ea typeface="ＭＳ Ｐゴシック" charset="0"/>
                <a:cs typeface="ＭＳ Ｐゴシック" charset="0"/>
              </a:rPr>
              <a:t>with political and public sector leadership. </a:t>
            </a:r>
          </a:p>
          <a:p>
            <a:endParaRPr lang="en-AU" sz="1100" kern="1200" dirty="0">
              <a:solidFill>
                <a:schemeClr val="tx1"/>
              </a:solidFill>
              <a:effectLst/>
              <a:latin typeface="+mn-lt"/>
              <a:ea typeface="ＭＳ Ｐゴシック" charset="0"/>
              <a:cs typeface="ＭＳ Ｐゴシック" charset="0"/>
            </a:endParaRPr>
          </a:p>
          <a:p>
            <a:r>
              <a:rPr lang="en-AU" sz="1100" kern="1200" dirty="0">
                <a:solidFill>
                  <a:schemeClr val="tx1"/>
                </a:solidFill>
                <a:effectLst/>
                <a:latin typeface="+mn-lt"/>
                <a:ea typeface="ＭＳ Ｐゴシック" charset="0"/>
                <a:cs typeface="ＭＳ Ｐゴシック" charset="0"/>
              </a:rPr>
              <a:t>Oversight and funding bodies, led by DHHS and including VLA, the Office of the Public Advocate, the Second Psychiatric Opinion Service, the Mental Health Complaints Commissioner, the Mental Health Legal Centre, the Victorian Mental Illness Awareness Council, Tandem, the Office of the Chief Psychiatrist and the Mental Health Tribunal, must invest and coordinate with mental health services to ensure that services comply with legislation, are recovery-oriented and least-restrictive in practice, and people are provided with the support they need to make decisions. The evaluation identified an enormous amount of goodwill in the sector, but little in terms of tangible outcomes or improved experiences for consumers. IMHA is working towards this goal but is hindered by inaction and resistance in some parts of the sector. </a:t>
            </a:r>
            <a:r>
              <a:rPr lang="en-AU" sz="1100" b="1" kern="1200" dirty="0">
                <a:solidFill>
                  <a:schemeClr val="tx1"/>
                </a:solidFill>
                <a:effectLst/>
                <a:latin typeface="+mn-lt"/>
                <a:ea typeface="ＭＳ Ｐゴシック" charset="0"/>
                <a:cs typeface="ＭＳ Ｐゴシック" charset="0"/>
              </a:rPr>
              <a:t>Sector leadership will be required</a:t>
            </a:r>
            <a:r>
              <a:rPr lang="en-AU" sz="1100" kern="1200" dirty="0">
                <a:solidFill>
                  <a:schemeClr val="tx1"/>
                </a:solidFill>
                <a:effectLst/>
                <a:latin typeface="+mn-lt"/>
                <a:ea typeface="ＭＳ Ｐゴシック" charset="0"/>
                <a:cs typeface="ＭＳ Ｐゴシック" charset="0"/>
              </a:rPr>
              <a:t> to address these systemic issues going forward. The 2019 review of the </a:t>
            </a:r>
            <a:r>
              <a:rPr lang="en-AU" sz="1100" i="1" kern="1200" dirty="0">
                <a:solidFill>
                  <a:schemeClr val="tx1"/>
                </a:solidFill>
                <a:effectLst/>
                <a:latin typeface="+mn-lt"/>
                <a:ea typeface="ＭＳ Ｐゴシック" charset="0"/>
                <a:cs typeface="ＭＳ Ｐゴシック" charset="0"/>
              </a:rPr>
              <a:t>Mental Health Act 2014 </a:t>
            </a:r>
            <a:r>
              <a:rPr lang="en-AU" sz="1100" kern="1200" dirty="0">
                <a:solidFill>
                  <a:schemeClr val="tx1"/>
                </a:solidFill>
                <a:effectLst/>
                <a:latin typeface="+mn-lt"/>
                <a:ea typeface="ＭＳ Ｐゴシック" charset="0"/>
                <a:cs typeface="ＭＳ Ｐゴシック" charset="0"/>
              </a:rPr>
              <a:t>and the proposed Royal Commission into Mental Health in Victoria provides an ideal opportunity for this.</a:t>
            </a:r>
          </a:p>
          <a:p>
            <a:endParaRPr lang="en-AU" sz="1100" kern="1200" dirty="0">
              <a:solidFill>
                <a:schemeClr val="tx1"/>
              </a:solidFill>
              <a:effectLst/>
              <a:latin typeface="+mn-lt"/>
              <a:ea typeface="ＭＳ Ｐゴシック" charset="0"/>
              <a:cs typeface="ＭＳ Ｐゴシック" charset="0"/>
            </a:endParaRPr>
          </a:p>
          <a:p>
            <a:endParaRPr lang="en-AU" sz="1100" kern="1200" dirty="0">
              <a:solidFill>
                <a:schemeClr val="tx1"/>
              </a:solidFill>
              <a:effectLst/>
              <a:latin typeface="+mn-lt"/>
              <a:ea typeface="ＭＳ Ｐゴシック" charset="0"/>
              <a:cs typeface="ＭＳ Ｐゴシック" charset="0"/>
            </a:endParaRPr>
          </a:p>
          <a:p>
            <a:endParaRPr lang="en-AU" sz="1100" kern="1200" dirty="0">
              <a:solidFill>
                <a:schemeClr val="tx1"/>
              </a:solidFill>
              <a:effectLst/>
              <a:latin typeface="+mn-lt"/>
              <a:ea typeface="ＭＳ Ｐゴシック" charset="0"/>
              <a:cs typeface="ＭＳ Ｐゴシック" charset="0"/>
            </a:endParaRPr>
          </a:p>
          <a:p>
            <a:endParaRPr lang="en-AU" sz="1200" kern="1200" dirty="0">
              <a:solidFill>
                <a:schemeClr val="tx1"/>
              </a:solidFill>
              <a:effectLst/>
              <a:latin typeface="+mn-lt"/>
              <a:ea typeface="ＭＳ Ｐゴシック" charset="0"/>
              <a:cs typeface="ＭＳ Ｐゴシック" charset="0"/>
            </a:endParaRPr>
          </a:p>
          <a:p>
            <a:endParaRPr lang="en-AU" sz="1200" kern="1200" dirty="0">
              <a:solidFill>
                <a:schemeClr val="tx1"/>
              </a:solidFill>
              <a:effectLst/>
              <a:latin typeface="+mn-lt"/>
              <a:ea typeface="ＭＳ Ｐゴシック" charset="0"/>
              <a:cs typeface="ＭＳ Ｐゴシック" charset="0"/>
            </a:endParaRPr>
          </a:p>
          <a:p>
            <a:pPr algn="r">
              <a:lnSpc>
                <a:spcPct val="115000"/>
              </a:lnSpc>
              <a:spcAft>
                <a:spcPts val="0"/>
              </a:spcAft>
            </a:pPr>
            <a:r>
              <a:rPr lang="en-AU"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pPr>
              <a:defRPr/>
            </a:pPr>
            <a:fld id="{E6BD13D8-F0B9-493D-8725-34ABA9434E39}" type="slidenum">
              <a:rPr lang="en-US" altLang="en-US" smtClean="0"/>
              <a:pPr>
                <a:defRPr/>
              </a:pPr>
              <a:t>13</a:t>
            </a:fld>
            <a:endParaRPr lang="en-US" altLang="en-US"/>
          </a:p>
        </p:txBody>
      </p:sp>
    </p:spTree>
    <p:extLst>
      <p:ext uri="{BB962C8B-B14F-4D97-AF65-F5344CB8AC3E}">
        <p14:creationId xmlns:p14="http://schemas.microsoft.com/office/powerpoint/2010/main" val="334533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AU" dirty="0"/>
          </a:p>
          <a:p>
            <a:pPr>
              <a:defRPr/>
            </a:pPr>
            <a:r>
              <a:rPr lang="en-AU" dirty="0"/>
              <a:t>SFE are involved with the shaping of the IMHA service at all levels so from recruitment of staff to policies and procedures as well as coproducing resources that are available.  Lived Experience is highly valued.  In addition, self advocacy resources have been created and coproduced with consumers and are available printed and also online to download and access.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038FA24-AD74-45E9-A159-19C59B1D87FE}" type="slidenum">
              <a:rPr lang="en-US" altLang="en-US" smtClean="0"/>
              <a:pPr/>
              <a:t>14</a:t>
            </a:fld>
            <a:endParaRPr lang="en-US" altLang="en-US"/>
          </a:p>
        </p:txBody>
      </p:sp>
    </p:spTree>
    <p:extLst>
      <p:ext uri="{BB962C8B-B14F-4D97-AF65-F5344CB8AC3E}">
        <p14:creationId xmlns:p14="http://schemas.microsoft.com/office/powerpoint/2010/main" val="1153118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Royal Commission is similar to an Enquiry in the UK but this is a </a:t>
            </a:r>
            <a:r>
              <a:rPr lang="en-AU" dirty="0" err="1"/>
              <a:t>Statewide</a:t>
            </a:r>
            <a:r>
              <a:rPr lang="en-AU" dirty="0"/>
              <a:t> commission so specific to Victoria rather than all of Australia.  The commission was formed in Feb 2019 with an interim report being published in November 2019, the final report is due in February 2012 as has been delayed due to </a:t>
            </a:r>
            <a:r>
              <a:rPr lang="en-AU" dirty="0" err="1"/>
              <a:t>Covid</a:t>
            </a:r>
            <a:r>
              <a:rPr lang="en-AU" dirty="0"/>
              <a:t>.</a:t>
            </a:r>
          </a:p>
          <a:p>
            <a:r>
              <a:rPr lang="en-AU" dirty="0"/>
              <a:t>There have been public hearings as well as witness statements and submissions from peak bodies, the Victorian government has stated that they will implement all recommendations from the royal commission.</a:t>
            </a:r>
          </a:p>
        </p:txBody>
      </p:sp>
      <p:sp>
        <p:nvSpPr>
          <p:cNvPr id="4" name="Slide Number Placeholder 3"/>
          <p:cNvSpPr>
            <a:spLocks noGrp="1"/>
          </p:cNvSpPr>
          <p:nvPr>
            <p:ph type="sldNum" sz="quarter" idx="5"/>
          </p:nvPr>
        </p:nvSpPr>
        <p:spPr/>
        <p:txBody>
          <a:bodyPr/>
          <a:lstStyle/>
          <a:p>
            <a:pPr>
              <a:defRPr/>
            </a:pPr>
            <a:fld id="{E6BD13D8-F0B9-493D-8725-34ABA9434E39}" type="slidenum">
              <a:rPr lang="en-US" altLang="en-US" smtClean="0"/>
              <a:pPr>
                <a:defRPr/>
              </a:pPr>
              <a:t>15</a:t>
            </a:fld>
            <a:endParaRPr lang="en-US" altLang="en-US"/>
          </a:p>
        </p:txBody>
      </p:sp>
    </p:spTree>
    <p:extLst>
      <p:ext uri="{BB962C8B-B14F-4D97-AF65-F5344CB8AC3E}">
        <p14:creationId xmlns:p14="http://schemas.microsoft.com/office/powerpoint/2010/main" val="3800512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E6BD13D8-F0B9-493D-8725-34ABA9434E39}" type="slidenum">
              <a:rPr lang="en-US" altLang="en-US" smtClean="0"/>
              <a:pPr>
                <a:defRPr/>
              </a:pPr>
              <a:t>16</a:t>
            </a:fld>
            <a:endParaRPr lang="en-US" altLang="en-US"/>
          </a:p>
        </p:txBody>
      </p:sp>
    </p:spTree>
    <p:extLst>
      <p:ext uri="{BB962C8B-B14F-4D97-AF65-F5344CB8AC3E}">
        <p14:creationId xmlns:p14="http://schemas.microsoft.com/office/powerpoint/2010/main" val="257800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6 states and 2 territories </a:t>
            </a:r>
          </a:p>
          <a:p>
            <a:r>
              <a:rPr lang="en-AU" dirty="0"/>
              <a:t>Victoria is second smallest State in Australia</a:t>
            </a:r>
          </a:p>
        </p:txBody>
      </p:sp>
      <p:sp>
        <p:nvSpPr>
          <p:cNvPr id="4" name="Slide Number Placeholder 3"/>
          <p:cNvSpPr>
            <a:spLocks noGrp="1"/>
          </p:cNvSpPr>
          <p:nvPr>
            <p:ph type="sldNum" sz="quarter" idx="5"/>
          </p:nvPr>
        </p:nvSpPr>
        <p:spPr/>
        <p:txBody>
          <a:bodyPr/>
          <a:lstStyle/>
          <a:p>
            <a:pPr>
              <a:defRPr/>
            </a:pPr>
            <a:fld id="{E6BD13D8-F0B9-493D-8725-34ABA9434E39}" type="slidenum">
              <a:rPr lang="en-US" altLang="en-US" smtClean="0"/>
              <a:pPr>
                <a:defRPr/>
              </a:pPr>
              <a:t>2</a:t>
            </a:fld>
            <a:endParaRPr lang="en-US" altLang="en-US"/>
          </a:p>
        </p:txBody>
      </p:sp>
    </p:spTree>
    <p:extLst>
      <p:ext uri="{BB962C8B-B14F-4D97-AF65-F5344CB8AC3E}">
        <p14:creationId xmlns:p14="http://schemas.microsoft.com/office/powerpoint/2010/main" val="309760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DHHS is similar to </a:t>
            </a:r>
            <a:r>
              <a:rPr lang="en-AU" dirty="0" err="1"/>
              <a:t>DoH</a:t>
            </a:r>
            <a:r>
              <a:rPr lang="en-AU" dirty="0"/>
              <a:t> (Department of Health) in England.</a:t>
            </a:r>
          </a:p>
          <a:p>
            <a:endParaRPr lang="en-AU" dirty="0"/>
          </a:p>
          <a:p>
            <a:r>
              <a:rPr lang="en-AU" dirty="0"/>
              <a:t>Within Victoria, local councils have no involvement in the commissioning of advocacy services this is only commissioned by State funding that comes through the DHHS.</a:t>
            </a:r>
          </a:p>
        </p:txBody>
      </p:sp>
      <p:sp>
        <p:nvSpPr>
          <p:cNvPr id="4" name="Slide Number Placeholder 3"/>
          <p:cNvSpPr>
            <a:spLocks noGrp="1"/>
          </p:cNvSpPr>
          <p:nvPr>
            <p:ph type="sldNum" sz="quarter" idx="5"/>
          </p:nvPr>
        </p:nvSpPr>
        <p:spPr/>
        <p:txBody>
          <a:bodyPr/>
          <a:lstStyle/>
          <a:p>
            <a:pPr>
              <a:defRPr/>
            </a:pPr>
            <a:fld id="{E6BD13D8-F0B9-493D-8725-34ABA9434E39}" type="slidenum">
              <a:rPr lang="en-US" altLang="en-US" smtClean="0"/>
              <a:pPr>
                <a:defRPr/>
              </a:pPr>
              <a:t>4</a:t>
            </a:fld>
            <a:endParaRPr lang="en-US" altLang="en-US"/>
          </a:p>
        </p:txBody>
      </p:sp>
    </p:spTree>
    <p:extLst>
      <p:ext uri="{BB962C8B-B14F-4D97-AF65-F5344CB8AC3E}">
        <p14:creationId xmlns:p14="http://schemas.microsoft.com/office/powerpoint/2010/main" val="71875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Tx/>
              <a:buChar char="•"/>
            </a:pPr>
            <a:r>
              <a:rPr lang="en-AU" altLang="en-US" sz="1400" dirty="0">
                <a:ea typeface="ＭＳ Ｐゴシック" panose="020B0600070205080204" pitchFamily="34" charset="-128"/>
              </a:rPr>
              <a:t>The IMHA service in Victoria consists of a total of 1 overall Manager and then 4 teams each with a Senior Advocate, total of 15 Advocates and then a project officer and a Consumer Consultant (Lived Experience Representative)</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69D165E-1459-48AE-979A-E35167D76357}" type="slidenum">
              <a:rPr lang="en-US" altLang="en-US" smtClean="0"/>
              <a:pPr/>
              <a:t>5</a:t>
            </a:fld>
            <a:endParaRPr lang="en-US" altLang="en-US"/>
          </a:p>
        </p:txBody>
      </p:sp>
    </p:spTree>
    <p:extLst>
      <p:ext uri="{BB962C8B-B14F-4D97-AF65-F5344CB8AC3E}">
        <p14:creationId xmlns:p14="http://schemas.microsoft.com/office/powerpoint/2010/main" val="2105037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spcAft>
                <a:spcPts val="600"/>
              </a:spcAft>
              <a:buFontTx/>
              <a:buChar char="•"/>
              <a:defRPr/>
            </a:pPr>
            <a:r>
              <a:rPr lang="en-US" altLang="en-US" sz="1200" dirty="0">
                <a:ea typeface="ＭＳ Ｐゴシック" panose="020B0600070205080204" pitchFamily="34" charset="-128"/>
              </a:rPr>
              <a:t>How did</a:t>
            </a:r>
            <a:r>
              <a:rPr lang="en-US" altLang="en-US" sz="1200" baseline="0" dirty="0">
                <a:ea typeface="ＭＳ Ｐゴシック" panose="020B0600070205080204" pitchFamily="34" charset="-128"/>
              </a:rPr>
              <a:t> IMHA come about? From Reforms to MH Act in 2014 which include the following:</a:t>
            </a:r>
            <a:endParaRPr lang="en-US" altLang="en-US" sz="1200" dirty="0">
              <a:ea typeface="ＭＳ Ｐゴシック" panose="020B0600070205080204" pitchFamily="34" charset="-128"/>
            </a:endParaRPr>
          </a:p>
          <a:p>
            <a:pPr marL="171450" indent="-171450">
              <a:lnSpc>
                <a:spcPct val="150000"/>
              </a:lnSpc>
              <a:spcAft>
                <a:spcPts val="600"/>
              </a:spcAft>
              <a:buFontTx/>
              <a:buChar char="•"/>
              <a:defRPr/>
            </a:pPr>
            <a:r>
              <a:rPr lang="en-US" altLang="en-US" sz="1200" dirty="0">
                <a:ea typeface="ＭＳ Ｐゴシック" panose="020B0600070205080204" pitchFamily="34" charset="-128"/>
              </a:rPr>
              <a:t>provide the services to implement supported decision making mechanisms &amp; working with regard to the </a:t>
            </a:r>
            <a:r>
              <a:rPr lang="en-US" altLang="en-US" sz="1200" b="1" dirty="0">
                <a:ea typeface="ＭＳ Ｐゴシック" panose="020B0600070205080204" pitchFamily="34" charset="-128"/>
              </a:rPr>
              <a:t>MH Act principles </a:t>
            </a:r>
          </a:p>
          <a:p>
            <a:pPr marL="171450" indent="-171450">
              <a:lnSpc>
                <a:spcPct val="150000"/>
              </a:lnSpc>
              <a:spcAft>
                <a:spcPts val="600"/>
              </a:spcAft>
              <a:buFontTx/>
              <a:buChar char="•"/>
              <a:defRPr/>
            </a:pPr>
            <a:r>
              <a:rPr lang="en-AU" altLang="en-US" sz="1200" dirty="0">
                <a:solidFill>
                  <a:schemeClr val="accent4">
                    <a:lumMod val="65000"/>
                    <a:lumOff val="35000"/>
                  </a:schemeClr>
                </a:solidFill>
              </a:rPr>
              <a:t>ensure people are supported to make, or participate in, decisions about their assessment, treatment and recovery.</a:t>
            </a:r>
            <a:endParaRPr lang="en-US" altLang="en-US" sz="1200" dirty="0">
              <a:ea typeface="ＭＳ Ｐゴシック" panose="020B0600070205080204" pitchFamily="34" charset="-128"/>
            </a:endParaRPr>
          </a:p>
          <a:p>
            <a:pPr marL="171450" indent="-171450">
              <a:lnSpc>
                <a:spcPct val="150000"/>
              </a:lnSpc>
              <a:spcAft>
                <a:spcPts val="600"/>
              </a:spcAft>
              <a:buFontTx/>
              <a:buChar char="•"/>
              <a:defRPr/>
            </a:pPr>
            <a:r>
              <a:rPr lang="en-AU" altLang="en-US" sz="1200" dirty="0">
                <a:solidFill>
                  <a:schemeClr val="accent4">
                    <a:lumMod val="65000"/>
                    <a:lumOff val="35000"/>
                  </a:schemeClr>
                </a:solidFill>
              </a:rPr>
              <a:t>working with the mental health sector to improve outcomes for consumers and help realise the objectives of the Act. </a:t>
            </a:r>
          </a:p>
          <a:p>
            <a:pPr marL="171450" indent="-171450">
              <a:lnSpc>
                <a:spcPct val="150000"/>
              </a:lnSpc>
              <a:spcAft>
                <a:spcPts val="600"/>
              </a:spcAft>
              <a:buFontTx/>
              <a:buChar char="•"/>
              <a:defRPr/>
            </a:pPr>
            <a:r>
              <a:rPr lang="en-US" altLang="en-US" sz="1200" b="1" dirty="0">
                <a:ea typeface="ＭＳ Ｐゴシック" panose="020B0600070205080204" pitchFamily="34" charset="-128"/>
              </a:rPr>
              <a:t>Independent</a:t>
            </a:r>
            <a:r>
              <a:rPr lang="en-US" altLang="en-US" sz="1200" dirty="0">
                <a:ea typeface="ＭＳ Ｐゴシック" panose="020B0600070205080204" pitchFamily="34" charset="-128"/>
              </a:rPr>
              <a:t>- IMHA sits outside mental health services, hospitals and government so that there is no conflict of interest</a:t>
            </a:r>
          </a:p>
          <a:p>
            <a:pPr>
              <a:lnSpc>
                <a:spcPct val="150000"/>
              </a:lnSpc>
              <a:spcAft>
                <a:spcPts val="600"/>
              </a:spcAft>
              <a:defRPr/>
            </a:pPr>
            <a:endParaRPr lang="en-US" altLang="en-US" sz="1200" b="1" dirty="0">
              <a:ea typeface="ＭＳ Ｐゴシック" panose="020B0600070205080204" pitchFamily="34" charset="-128"/>
            </a:endParaRPr>
          </a:p>
          <a:p>
            <a:pPr marL="171450" indent="-171450">
              <a:lnSpc>
                <a:spcPct val="150000"/>
              </a:lnSpc>
              <a:spcAft>
                <a:spcPts val="600"/>
              </a:spcAft>
              <a:buFontTx/>
              <a:buChar char="•"/>
              <a:defRPr/>
            </a:pPr>
            <a:endParaRPr lang="en-US" altLang="en-US" sz="1200" b="1" dirty="0">
              <a:ea typeface="ＭＳ Ｐゴシック" panose="020B0600070205080204" pitchFamily="34" charset="-128"/>
            </a:endParaRPr>
          </a:p>
          <a:p>
            <a:endParaRPr lang="en-AU" dirty="0"/>
          </a:p>
        </p:txBody>
      </p:sp>
      <p:sp>
        <p:nvSpPr>
          <p:cNvPr id="4" name="Slide Number Placeholder 3"/>
          <p:cNvSpPr>
            <a:spLocks noGrp="1"/>
          </p:cNvSpPr>
          <p:nvPr>
            <p:ph type="sldNum" sz="quarter" idx="5"/>
          </p:nvPr>
        </p:nvSpPr>
        <p:spPr/>
        <p:txBody>
          <a:bodyPr/>
          <a:lstStyle/>
          <a:p>
            <a:pPr>
              <a:defRPr/>
            </a:pPr>
            <a:fld id="{E6BD13D8-F0B9-493D-8725-34ABA9434E39}" type="slidenum">
              <a:rPr lang="en-US" altLang="en-US" smtClean="0"/>
              <a:pPr>
                <a:defRPr/>
              </a:pPr>
              <a:t>6</a:t>
            </a:fld>
            <a:endParaRPr lang="en-US" altLang="en-US"/>
          </a:p>
        </p:txBody>
      </p:sp>
    </p:spTree>
    <p:extLst>
      <p:ext uri="{BB962C8B-B14F-4D97-AF65-F5344CB8AC3E}">
        <p14:creationId xmlns:p14="http://schemas.microsoft.com/office/powerpoint/2010/main" val="1208212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z="1400" b="1" dirty="0">
              <a:ea typeface="ＭＳ Ｐゴシック" panose="020B0600070205080204" pitchFamily="34" charset="-128"/>
            </a:endParaRPr>
          </a:p>
          <a:p>
            <a:r>
              <a:rPr lang="en-AU" altLang="en-US" sz="1400" b="1" dirty="0">
                <a:ea typeface="ＭＳ Ｐゴシック" panose="020B0600070205080204" pitchFamily="34" charset="-128"/>
              </a:rPr>
              <a:t>Priority Groups- </a:t>
            </a:r>
            <a:r>
              <a:rPr lang="en-AU" altLang="en-US" sz="1400" b="0" dirty="0">
                <a:ea typeface="ＭＳ Ｐゴシック" panose="020B0600070205080204" pitchFamily="34" charset="-128"/>
              </a:rPr>
              <a:t>Aboriginal and Torres Strait Islander</a:t>
            </a:r>
            <a:r>
              <a:rPr lang="en-AU" altLang="en-US" sz="1400" dirty="0">
                <a:ea typeface="ＭＳ Ｐゴシック" panose="020B0600070205080204" pitchFamily="34" charset="-128"/>
              </a:rPr>
              <a:t>, CALD, Dual Disability, Assistance with Communication, voluntary inpatients at risk of becoming compulsory, ECT -1</a:t>
            </a:r>
            <a:r>
              <a:rPr lang="en-AU" altLang="en-US" sz="1400" baseline="30000" dirty="0">
                <a:ea typeface="ＭＳ Ｐゴシック" panose="020B0600070205080204" pitchFamily="34" charset="-128"/>
              </a:rPr>
              <a:t>st</a:t>
            </a:r>
            <a:r>
              <a:rPr lang="en-AU" altLang="en-US" sz="1400" dirty="0">
                <a:ea typeface="ＭＳ Ｐゴシック" panose="020B0600070205080204" pitchFamily="34" charset="-128"/>
              </a:rPr>
              <a:t> time, subject to restrictive interventions e.g. bodily restraint, seclusion, people in SECU, experiencing homeless</a:t>
            </a:r>
          </a:p>
          <a:p>
            <a:endParaRPr lang="en-AU" altLang="en-US" sz="1400" dirty="0">
              <a:ea typeface="ＭＳ Ｐゴシック" panose="020B0600070205080204" pitchFamily="34" charset="-128"/>
            </a:endParaRPr>
          </a:p>
          <a:p>
            <a:endParaRPr lang="en-AU" altLang="en-US" sz="1400" dirty="0">
              <a:ea typeface="ＭＳ Ｐゴシック" panose="020B0600070205080204"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A8D75AF-64F3-4E13-B278-6B75EA1506FE}" type="slidenum">
              <a:rPr lang="en-US" altLang="en-US" smtClean="0"/>
              <a:pPr/>
              <a:t>7</a:t>
            </a:fld>
            <a:endParaRPr lang="en-US" altLang="en-US"/>
          </a:p>
        </p:txBody>
      </p:sp>
    </p:spTree>
    <p:extLst>
      <p:ext uri="{BB962C8B-B14F-4D97-AF65-F5344CB8AC3E}">
        <p14:creationId xmlns:p14="http://schemas.microsoft.com/office/powerpoint/2010/main" val="28173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IMHA visits all public health psychiatric hospitals in the State of Victoria and this is usually in person at least every other week – these are regular planned outposts and advocates will spend the day at the hospital and meet with consumers as needed.</a:t>
            </a:r>
          </a:p>
          <a:p>
            <a:r>
              <a:rPr lang="en-AU" dirty="0"/>
              <a:t>In addition, consumers can contact IMHA through their phone line and can be provided with self advocacy resources or information or have Intake completed where details obtained and file opened and then allocation sent to relevant Senior who will then pass onto advocate within the team.  Response times for allocations are 3 days for consumers who are inpatient and 5 days for consumers who are in the community.  A large amount of advocacy is completed by telephone due to distances between locations of services and IMHA offices.</a:t>
            </a:r>
          </a:p>
          <a:p>
            <a:r>
              <a:rPr lang="en-AU" dirty="0"/>
              <a:t>Intake Line is supported by all advocates on a roster basis</a:t>
            </a:r>
          </a:p>
        </p:txBody>
      </p:sp>
      <p:sp>
        <p:nvSpPr>
          <p:cNvPr id="4" name="Slide Number Placeholder 3"/>
          <p:cNvSpPr>
            <a:spLocks noGrp="1"/>
          </p:cNvSpPr>
          <p:nvPr>
            <p:ph type="sldNum" sz="quarter" idx="5"/>
          </p:nvPr>
        </p:nvSpPr>
        <p:spPr/>
        <p:txBody>
          <a:bodyPr/>
          <a:lstStyle/>
          <a:p>
            <a:pPr>
              <a:defRPr/>
            </a:pPr>
            <a:fld id="{E6BD13D8-F0B9-493D-8725-34ABA9434E39}" type="slidenum">
              <a:rPr lang="en-US" altLang="en-US" smtClean="0"/>
              <a:pPr>
                <a:defRPr/>
              </a:pPr>
              <a:t>8</a:t>
            </a:fld>
            <a:endParaRPr lang="en-US" altLang="en-US"/>
          </a:p>
        </p:txBody>
      </p:sp>
    </p:spTree>
    <p:extLst>
      <p:ext uri="{BB962C8B-B14F-4D97-AF65-F5344CB8AC3E}">
        <p14:creationId xmlns:p14="http://schemas.microsoft.com/office/powerpoint/2010/main" val="591905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Year 4 tracking at much high rates of High and Low intensity services </a:t>
            </a:r>
          </a:p>
        </p:txBody>
      </p:sp>
      <p:sp>
        <p:nvSpPr>
          <p:cNvPr id="4" name="Slide Number Placeholder 3"/>
          <p:cNvSpPr>
            <a:spLocks noGrp="1"/>
          </p:cNvSpPr>
          <p:nvPr>
            <p:ph type="sldNum" sz="quarter" idx="10"/>
          </p:nvPr>
        </p:nvSpPr>
        <p:spPr/>
        <p:txBody>
          <a:bodyPr/>
          <a:lstStyle/>
          <a:p>
            <a:pPr>
              <a:defRPr/>
            </a:pPr>
            <a:fld id="{E6BD13D8-F0B9-493D-8725-34ABA9434E39}" type="slidenum">
              <a:rPr lang="en-US" altLang="en-US" smtClean="0"/>
              <a:pPr>
                <a:defRPr/>
              </a:pPr>
              <a:t>10</a:t>
            </a:fld>
            <a:endParaRPr lang="en-US" altLang="en-US"/>
          </a:p>
        </p:txBody>
      </p:sp>
    </p:spTree>
    <p:extLst>
      <p:ext uri="{BB962C8B-B14F-4D97-AF65-F5344CB8AC3E}">
        <p14:creationId xmlns:p14="http://schemas.microsoft.com/office/powerpoint/2010/main" val="219376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Consistent in Year 4</a:t>
            </a:r>
          </a:p>
        </p:txBody>
      </p:sp>
      <p:sp>
        <p:nvSpPr>
          <p:cNvPr id="4" name="Slide Number Placeholder 3"/>
          <p:cNvSpPr>
            <a:spLocks noGrp="1"/>
          </p:cNvSpPr>
          <p:nvPr>
            <p:ph type="sldNum" sz="quarter" idx="10"/>
          </p:nvPr>
        </p:nvSpPr>
        <p:spPr/>
        <p:txBody>
          <a:bodyPr/>
          <a:lstStyle/>
          <a:p>
            <a:pPr>
              <a:defRPr/>
            </a:pPr>
            <a:fld id="{E6BD13D8-F0B9-493D-8725-34ABA9434E39}" type="slidenum">
              <a:rPr lang="en-US" altLang="en-US" smtClean="0"/>
              <a:pPr>
                <a:defRPr/>
              </a:pPr>
              <a:t>11</a:t>
            </a:fld>
            <a:endParaRPr lang="en-US" altLang="en-US"/>
          </a:p>
        </p:txBody>
      </p:sp>
    </p:spTree>
    <p:extLst>
      <p:ext uri="{BB962C8B-B14F-4D97-AF65-F5344CB8AC3E}">
        <p14:creationId xmlns:p14="http://schemas.microsoft.com/office/powerpoint/2010/main" val="92695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3"/>
          <p:cNvSpPr>
            <a:spLocks noGrp="1" noChangeArrowheads="1"/>
          </p:cNvSpPr>
          <p:nvPr>
            <p:ph type="body" idx="4294967295"/>
          </p:nvPr>
        </p:nvSpPr>
        <p:spPr>
          <a:xfrm>
            <a:off x="466725" y="1484313"/>
            <a:ext cx="8209731" cy="4968875"/>
          </a:xfrm>
        </p:spPr>
        <p:txBody>
          <a:bodyPr/>
          <a:lstStyle/>
          <a:p>
            <a:pPr lvl="0"/>
            <a:r>
              <a:rPr lang="en-AU"/>
              <a:t>Click to edit Master text styles</a:t>
            </a:r>
          </a:p>
        </p:txBody>
      </p:sp>
      <p:sp>
        <p:nvSpPr>
          <p:cNvPr id="4" name="Rectangle 13"/>
          <p:cNvSpPr>
            <a:spLocks noGrp="1" noChangeArrowheads="1"/>
          </p:cNvSpPr>
          <p:nvPr>
            <p:ph type="title"/>
          </p:nvPr>
        </p:nvSpPr>
        <p:spPr bwMode="auto">
          <a:xfrm>
            <a:off x="468313" y="332011"/>
            <a:ext cx="8229600" cy="7207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p>
            <a:pPr lvl="0"/>
            <a:r>
              <a:rPr lang="en-US" dirty="0"/>
              <a:t>This is a title the size for title is 24 </a:t>
            </a:r>
            <a:r>
              <a:rPr lang="en-US" dirty="0" err="1"/>
              <a:t>pt</a:t>
            </a:r>
            <a:r>
              <a:rPr lang="en-US" dirty="0"/>
              <a:t> Arial regular</a:t>
            </a:r>
            <a:endParaRPr lang="en-AU" dirty="0"/>
          </a:p>
        </p:txBody>
      </p:sp>
    </p:spTree>
    <p:extLst>
      <p:ext uri="{BB962C8B-B14F-4D97-AF65-F5344CB8AC3E}">
        <p14:creationId xmlns:p14="http://schemas.microsoft.com/office/powerpoint/2010/main" val="52646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3"/>
          <p:cNvSpPr>
            <a:spLocks noGrp="1" noChangeArrowheads="1"/>
          </p:cNvSpPr>
          <p:nvPr>
            <p:ph type="body" idx="4294967295"/>
          </p:nvPr>
        </p:nvSpPr>
        <p:spPr>
          <a:xfrm>
            <a:off x="466725" y="1484313"/>
            <a:ext cx="8209731" cy="4968875"/>
          </a:xfrm>
        </p:spPr>
        <p:txBody>
          <a:bodyPr/>
          <a:lstStyle/>
          <a:p>
            <a:pPr lvl="0"/>
            <a:r>
              <a:rPr lang="en-AU"/>
              <a:t>Click to edit Master text styles</a:t>
            </a:r>
          </a:p>
        </p:txBody>
      </p:sp>
      <p:sp>
        <p:nvSpPr>
          <p:cNvPr id="4" name="Rectangle 13"/>
          <p:cNvSpPr>
            <a:spLocks noGrp="1" noChangeArrowheads="1"/>
          </p:cNvSpPr>
          <p:nvPr>
            <p:ph type="title"/>
          </p:nvPr>
        </p:nvSpPr>
        <p:spPr bwMode="auto">
          <a:xfrm>
            <a:off x="468313" y="332011"/>
            <a:ext cx="8229600" cy="7207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p>
            <a:pPr lvl="0"/>
            <a:r>
              <a:rPr lang="en-US" dirty="0"/>
              <a:t>This is a title the size for title is 24 </a:t>
            </a:r>
            <a:r>
              <a:rPr lang="en-US" dirty="0" err="1"/>
              <a:t>pt</a:t>
            </a:r>
            <a:r>
              <a:rPr lang="en-US" dirty="0"/>
              <a:t> Arial regular</a:t>
            </a:r>
            <a:endParaRPr lang="en-AU" dirty="0"/>
          </a:p>
        </p:txBody>
      </p:sp>
    </p:spTree>
    <p:extLst>
      <p:ext uri="{BB962C8B-B14F-4D97-AF65-F5344CB8AC3E}">
        <p14:creationId xmlns:p14="http://schemas.microsoft.com/office/powerpoint/2010/main" val="3037302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lide_backer.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3"/>
          <p:cNvSpPr>
            <a:spLocks noGrp="1" noChangeArrowheads="1"/>
          </p:cNvSpPr>
          <p:nvPr>
            <p:ph type="title"/>
          </p:nvPr>
        </p:nvSpPr>
        <p:spPr bwMode="auto">
          <a:xfrm>
            <a:off x="468313" y="331788"/>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This is a title the size for title is 24 pt Arial regular</a:t>
            </a:r>
            <a:endParaRPr lang="en-AU" altLang="en-US"/>
          </a:p>
        </p:txBody>
      </p:sp>
      <p:sp>
        <p:nvSpPr>
          <p:cNvPr id="1028" name="Rectangle 14"/>
          <p:cNvSpPr>
            <a:spLocks noGrp="1" noChangeArrowheads="1"/>
          </p:cNvSpPr>
          <p:nvPr>
            <p:ph type="body" idx="1"/>
          </p:nvPr>
        </p:nvSpPr>
        <p:spPr bwMode="auto">
          <a:xfrm>
            <a:off x="466725" y="1484313"/>
            <a:ext cx="83534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First line for any content the size for content is 22pt Arial regular</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rtl="0" eaLnBrk="0" fontAlgn="base" hangingPunct="0">
        <a:lnSpc>
          <a:spcPts val="2800"/>
        </a:lnSpc>
        <a:spcBef>
          <a:spcPct val="0"/>
        </a:spcBef>
        <a:spcAft>
          <a:spcPct val="0"/>
        </a:spcAft>
        <a:defRPr sz="2400">
          <a:solidFill>
            <a:srgbClr val="C63C1B"/>
          </a:solidFill>
          <a:latin typeface="+mj-lt"/>
          <a:ea typeface="+mj-ea"/>
          <a:cs typeface="ＭＳ Ｐゴシック" charset="0"/>
        </a:defRPr>
      </a:lvl1pPr>
      <a:lvl2pPr algn="l" rtl="0" eaLnBrk="0" fontAlgn="base" hangingPunct="0">
        <a:lnSpc>
          <a:spcPts val="2800"/>
        </a:lnSpc>
        <a:spcBef>
          <a:spcPct val="0"/>
        </a:spcBef>
        <a:spcAft>
          <a:spcPct val="0"/>
        </a:spcAft>
        <a:defRPr sz="2400">
          <a:solidFill>
            <a:srgbClr val="C63C1B"/>
          </a:solidFill>
          <a:latin typeface="Arial" charset="0"/>
          <a:ea typeface="ＭＳ Ｐゴシック" charset="0"/>
          <a:cs typeface="ＭＳ Ｐゴシック" charset="0"/>
        </a:defRPr>
      </a:lvl2pPr>
      <a:lvl3pPr algn="l" rtl="0" eaLnBrk="0" fontAlgn="base" hangingPunct="0">
        <a:lnSpc>
          <a:spcPts val="2800"/>
        </a:lnSpc>
        <a:spcBef>
          <a:spcPct val="0"/>
        </a:spcBef>
        <a:spcAft>
          <a:spcPct val="0"/>
        </a:spcAft>
        <a:defRPr sz="2400">
          <a:solidFill>
            <a:srgbClr val="C63C1B"/>
          </a:solidFill>
          <a:latin typeface="Arial" charset="0"/>
          <a:ea typeface="ＭＳ Ｐゴシック" charset="0"/>
          <a:cs typeface="ＭＳ Ｐゴシック" charset="0"/>
        </a:defRPr>
      </a:lvl3pPr>
      <a:lvl4pPr algn="l" rtl="0" eaLnBrk="0" fontAlgn="base" hangingPunct="0">
        <a:lnSpc>
          <a:spcPts val="2800"/>
        </a:lnSpc>
        <a:spcBef>
          <a:spcPct val="0"/>
        </a:spcBef>
        <a:spcAft>
          <a:spcPct val="0"/>
        </a:spcAft>
        <a:defRPr sz="2400">
          <a:solidFill>
            <a:srgbClr val="C63C1B"/>
          </a:solidFill>
          <a:latin typeface="Arial" charset="0"/>
          <a:ea typeface="ＭＳ Ｐゴシック" charset="0"/>
          <a:cs typeface="ＭＳ Ｐゴシック" charset="0"/>
        </a:defRPr>
      </a:lvl4pPr>
      <a:lvl5pPr algn="l" rtl="0" eaLnBrk="0" fontAlgn="base" hangingPunct="0">
        <a:lnSpc>
          <a:spcPts val="2800"/>
        </a:lnSpc>
        <a:spcBef>
          <a:spcPct val="0"/>
        </a:spcBef>
        <a:spcAft>
          <a:spcPct val="0"/>
        </a:spcAft>
        <a:defRPr sz="2400">
          <a:solidFill>
            <a:srgbClr val="C63C1B"/>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lnSpc>
          <a:spcPts val="2600"/>
        </a:lnSpc>
        <a:spcBef>
          <a:spcPct val="0"/>
        </a:spcBef>
        <a:spcAft>
          <a:spcPts val="1400"/>
        </a:spcAft>
        <a:defRPr sz="2200">
          <a:solidFill>
            <a:schemeClr val="tx1"/>
          </a:solidFill>
          <a:latin typeface="+mn-lt"/>
          <a:ea typeface="+mn-ea"/>
          <a:cs typeface="ＭＳ Ｐゴシック" charset="0"/>
        </a:defRPr>
      </a:lvl1pPr>
      <a:lvl2pPr marL="827088" indent="-285750" algn="l" rtl="0" eaLnBrk="0" fontAlgn="base" hangingPunct="0">
        <a:spcBef>
          <a:spcPct val="20000"/>
        </a:spcBef>
        <a:spcAft>
          <a:spcPct val="0"/>
        </a:spcAft>
        <a:buChar char="–"/>
        <a:defRPr sz="2800">
          <a:solidFill>
            <a:schemeClr val="tx1"/>
          </a:solidFill>
          <a:latin typeface="+mn-lt"/>
          <a:ea typeface="+mn-ea"/>
        </a:defRPr>
      </a:lvl2pPr>
      <a:lvl3pPr marL="1235075" indent="-228600" algn="l" rtl="0" eaLnBrk="0" fontAlgn="base" hangingPunct="0">
        <a:spcBef>
          <a:spcPct val="20000"/>
        </a:spcBef>
        <a:spcAft>
          <a:spcPct val="0"/>
        </a:spcAft>
        <a:buChar char="•"/>
        <a:defRPr sz="2400">
          <a:solidFill>
            <a:schemeClr val="tx1"/>
          </a:solidFill>
          <a:latin typeface="+mn-lt"/>
          <a:ea typeface="+mn-ea"/>
        </a:defRPr>
      </a:lvl3pPr>
      <a:lvl4pPr marL="1643063"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it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84"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388136" y="5500748"/>
            <a:ext cx="6551612" cy="156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a:lnSpc>
                <a:spcPts val="2600"/>
              </a:lnSpc>
              <a:spcAft>
                <a:spcPts val="1400"/>
              </a:spcAft>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defRPr/>
            </a:pPr>
            <a:r>
              <a:rPr lang="en-US" altLang="en-US" sz="2400" b="1" dirty="0">
                <a:solidFill>
                  <a:schemeClr val="accent4">
                    <a:lumMod val="65000"/>
                    <a:lumOff val="35000"/>
                  </a:schemeClr>
                </a:solidFill>
                <a:cs typeface="Arial"/>
              </a:rPr>
              <a:t>IMHA Experiences from Victoria, Australia</a:t>
            </a:r>
          </a:p>
          <a:p>
            <a:pPr eaLnBrk="1" hangingPunct="1">
              <a:spcAft>
                <a:spcPts val="600"/>
              </a:spcAft>
              <a:defRPr/>
            </a:pPr>
            <a:r>
              <a:rPr lang="en-US" altLang="en-US" sz="2400" b="1" dirty="0">
                <a:solidFill>
                  <a:schemeClr val="accent4">
                    <a:lumMod val="65000"/>
                    <a:lumOff val="35000"/>
                  </a:schemeClr>
                </a:solidFill>
                <a:cs typeface="Arial"/>
              </a:rPr>
              <a:t>Emma Wilcox-Davies</a:t>
            </a:r>
          </a:p>
          <a:p>
            <a:pPr eaLnBrk="1" hangingPunct="1">
              <a:spcAft>
                <a:spcPts val="600"/>
              </a:spcAft>
              <a:defRPr/>
            </a:pPr>
            <a:r>
              <a:rPr lang="en-US" altLang="en-US" sz="2400" b="1" dirty="0">
                <a:solidFill>
                  <a:schemeClr val="accent4">
                    <a:lumMod val="65000"/>
                    <a:lumOff val="35000"/>
                  </a:schemeClr>
                </a:solidFill>
                <a:cs typeface="Arial"/>
              </a:rPr>
              <a:t>Senior Advocate for Melbourne </a:t>
            </a:r>
          </a:p>
          <a:p>
            <a:pPr eaLnBrk="1" hangingPunct="1">
              <a:spcAft>
                <a:spcPts val="600"/>
              </a:spcAft>
              <a:defRPr/>
            </a:pPr>
            <a:endParaRPr lang="en-US" altLang="en-US" sz="2400" b="1" dirty="0">
              <a:solidFill>
                <a:schemeClr val="accent4">
                  <a:lumMod val="65000"/>
                  <a:lumOff val="35000"/>
                </a:schemeClr>
              </a:solidFil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First Three Years of Service</a:t>
            </a:r>
            <a:endParaRPr lang="en-AU" dirty="0"/>
          </a:p>
        </p:txBody>
      </p:sp>
      <p:pic>
        <p:nvPicPr>
          <p:cNvPr id="5" name="Picture 4" descr="Included in this section is a table showing a general increase in outposts, high and low-intensity services, and self-referrals. Alternatively, in the third year, IMHA ran 155 information sessions compared to 229 in the first year, and had less participants. ">
            <a:extLst>
              <a:ext uri="{FF2B5EF4-FFF2-40B4-BE49-F238E27FC236}">
                <a16:creationId xmlns:a16="http://schemas.microsoft.com/office/drawing/2014/main" id="{A280AC37-E851-4AEF-ABD0-782312BD587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556792"/>
            <a:ext cx="7632848" cy="4392487"/>
          </a:xfrm>
          <a:prstGeom prst="rect">
            <a:avLst/>
          </a:prstGeom>
          <a:noFill/>
          <a:ln>
            <a:noFill/>
          </a:ln>
        </p:spPr>
      </p:pic>
    </p:spTree>
    <p:extLst>
      <p:ext uri="{BB962C8B-B14F-4D97-AF65-F5344CB8AC3E}">
        <p14:creationId xmlns:p14="http://schemas.microsoft.com/office/powerpoint/2010/main" val="274749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First Three Years of Service, cont.</a:t>
            </a:r>
            <a:endParaRPr lang="en-AU" dirty="0"/>
          </a:p>
        </p:txBody>
      </p:sp>
      <p:pic>
        <p:nvPicPr>
          <p:cNvPr id="5" name="Picture 4" descr="The graphic shows that the majority of consumers were aged between 41 and 50 years old in the third year, which differed from the first and second year, where the majority of consumers were aged between 31 and 40. &#10;Likewise, 52.8% of consumers identified as male, whilst 46.9% identified as female in the past year. &#10;Further, 18.1% of consumers that IMHA provided service to were from overseas, whilst in the first year that percentage was only 17.6%. &#10;The percentage of consumers who identify as Aboriginal or as both Aboriginal and Torres Strait Islander has increased slightly from previous years to constitute 3.6% and 0.7% respectively. &#10;Furthermore, 75% of consumers are located in major cities, whilst 15.8% were located in Inner Regional Australia, and 2.4% live in Outer regional Australia. &#10;">
            <a:extLst>
              <a:ext uri="{FF2B5EF4-FFF2-40B4-BE49-F238E27FC236}">
                <a16:creationId xmlns:a16="http://schemas.microsoft.com/office/drawing/2014/main" id="{35D4654A-DC90-461E-812A-FE31DCF2A6E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196752"/>
            <a:ext cx="5412516" cy="5544616"/>
          </a:xfrm>
          <a:prstGeom prst="rect">
            <a:avLst/>
          </a:prstGeom>
          <a:noFill/>
          <a:ln>
            <a:noFill/>
          </a:ln>
        </p:spPr>
      </p:pic>
    </p:spTree>
    <p:extLst>
      <p:ext uri="{BB962C8B-B14F-4D97-AF65-F5344CB8AC3E}">
        <p14:creationId xmlns:p14="http://schemas.microsoft.com/office/powerpoint/2010/main" val="148387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First Three Years of Service, cont.</a:t>
            </a:r>
            <a:endParaRPr lang="en-AU" dirty="0"/>
          </a:p>
        </p:txBody>
      </p:sp>
      <p:pic>
        <p:nvPicPr>
          <p:cNvPr id="5" name="Picture 4" descr="Th following graphic shows the main issues that consumers requested advocacy for. The categories include; participation in decisions; medication changes; discharge planning; and mental health systems. In the first year, only participation and decisions and medication changes were featured at 22.9% and 20.1% respectively. In the third year 18.2% of consumers sought advocacy for participation in decisions, 19.3% sought advocacy for medication changes, 25.7% sought advocacy for discharge planning, and 19.3% sought advocacy for mental health systems. ">
            <a:extLst>
              <a:ext uri="{FF2B5EF4-FFF2-40B4-BE49-F238E27FC236}">
                <a16:creationId xmlns:a16="http://schemas.microsoft.com/office/drawing/2014/main" id="{5B126D35-1506-4782-98FE-8555C04E962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268760"/>
            <a:ext cx="7488832" cy="4608512"/>
          </a:xfrm>
          <a:prstGeom prst="rect">
            <a:avLst/>
          </a:prstGeom>
          <a:noFill/>
          <a:ln>
            <a:noFill/>
          </a:ln>
        </p:spPr>
      </p:pic>
    </p:spTree>
    <p:extLst>
      <p:ext uri="{BB962C8B-B14F-4D97-AF65-F5344CB8AC3E}">
        <p14:creationId xmlns:p14="http://schemas.microsoft.com/office/powerpoint/2010/main" val="3205799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9B8EB1-DFC2-414B-9FAB-6563E1C57FBE}"/>
              </a:ext>
            </a:extLst>
          </p:cNvPr>
          <p:cNvSpPr>
            <a:spLocks noGrp="1"/>
          </p:cNvSpPr>
          <p:nvPr>
            <p:ph type="body" idx="4294967295"/>
          </p:nvPr>
        </p:nvSpPr>
        <p:spPr>
          <a:xfrm>
            <a:off x="323529" y="1340768"/>
            <a:ext cx="8352928" cy="5112420"/>
          </a:xfrm>
        </p:spPr>
        <p:txBody>
          <a:bodyPr/>
          <a:lstStyle/>
          <a:p>
            <a:r>
              <a:rPr lang="en-AU" sz="1800" dirty="0"/>
              <a:t>IMHA is </a:t>
            </a:r>
            <a:r>
              <a:rPr lang="en-AU" sz="1800" b="1" dirty="0"/>
              <a:t>instrumental to the maintenance of the rights </a:t>
            </a:r>
            <a:r>
              <a:rPr lang="en-AU" sz="1800" dirty="0"/>
              <a:t>of people who are</a:t>
            </a:r>
          </a:p>
          <a:p>
            <a:r>
              <a:rPr lang="en-AU" sz="1800" dirty="0"/>
              <a:t>subject to compulsory treatment. To ensure IMHA’s continued success and</a:t>
            </a:r>
          </a:p>
          <a:p>
            <a:r>
              <a:rPr lang="en-AU" sz="1800" dirty="0"/>
              <a:t>address system-level issues, four main actions must be taken:</a:t>
            </a:r>
          </a:p>
          <a:p>
            <a:endParaRPr lang="en-AU" sz="1800" dirty="0"/>
          </a:p>
          <a:p>
            <a:r>
              <a:rPr lang="en-AU" sz="1600" dirty="0"/>
              <a:t>1.	</a:t>
            </a:r>
            <a:r>
              <a:rPr lang="en-AU" sz="1600" u="sng" dirty="0"/>
              <a:t>Referral to IMHA must be automatic </a:t>
            </a:r>
            <a:r>
              <a:rPr lang="en-AU" sz="1600" dirty="0"/>
              <a:t>for any person subject to compulsory treatment through an ‘opt-out’ system</a:t>
            </a:r>
          </a:p>
          <a:p>
            <a:r>
              <a:rPr lang="en-AU" sz="1600" dirty="0"/>
              <a:t>2.	IMHA must be </a:t>
            </a:r>
            <a:r>
              <a:rPr lang="en-AU" sz="1600" u="sng" dirty="0"/>
              <a:t>adequately resourced </a:t>
            </a:r>
            <a:r>
              <a:rPr lang="en-AU" sz="1600" dirty="0"/>
              <a:t>to meet demand</a:t>
            </a:r>
          </a:p>
          <a:p>
            <a:r>
              <a:rPr lang="en-AU" sz="1600" dirty="0"/>
              <a:t>3.	IMHA must </a:t>
            </a:r>
            <a:r>
              <a:rPr lang="en-AU" sz="1600" u="sng" dirty="0"/>
              <a:t>continue to improve sector awareness and understanding of advocacy</a:t>
            </a:r>
          </a:p>
          <a:p>
            <a:r>
              <a:rPr lang="en-AU" sz="1600" dirty="0"/>
              <a:t>4.	</a:t>
            </a:r>
            <a:r>
              <a:rPr lang="en-AU" sz="1600" u="sng" dirty="0"/>
              <a:t>Oversight and funding bodies must coordinate and adequately </a:t>
            </a:r>
            <a:r>
              <a:rPr lang="en-AU" sz="1600" dirty="0"/>
              <a:t>invest to ensure that services comply with legislation, are recovery-oriented and least-restrictive, and that consumers are supported to make decisions</a:t>
            </a:r>
          </a:p>
          <a:p>
            <a:endParaRPr lang="en-AU" dirty="0"/>
          </a:p>
        </p:txBody>
      </p:sp>
      <p:sp>
        <p:nvSpPr>
          <p:cNvPr id="3" name="Title 2">
            <a:extLst>
              <a:ext uri="{FF2B5EF4-FFF2-40B4-BE49-F238E27FC236}">
                <a16:creationId xmlns:a16="http://schemas.microsoft.com/office/drawing/2014/main" id="{4DB039EA-0E26-4CEA-A0DB-8F054CA7742E}"/>
              </a:ext>
            </a:extLst>
          </p:cNvPr>
          <p:cNvSpPr>
            <a:spLocks noGrp="1"/>
          </p:cNvSpPr>
          <p:nvPr>
            <p:ph type="title"/>
          </p:nvPr>
        </p:nvSpPr>
        <p:spPr/>
        <p:txBody>
          <a:bodyPr/>
          <a:lstStyle/>
          <a:p>
            <a:r>
              <a:rPr lang="en-AU" dirty="0"/>
              <a:t>Our independent evaluation: Results</a:t>
            </a:r>
          </a:p>
        </p:txBody>
      </p:sp>
    </p:spTree>
    <p:extLst>
      <p:ext uri="{BB962C8B-B14F-4D97-AF65-F5344CB8AC3E}">
        <p14:creationId xmlns:p14="http://schemas.microsoft.com/office/powerpoint/2010/main" val="2894897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501650" y="1484313"/>
            <a:ext cx="8229600" cy="4897437"/>
          </a:xfrm>
        </p:spPr>
        <p:txBody>
          <a:bodyPr/>
          <a:lstStyle/>
          <a:p>
            <a:pPr marL="0" indent="-324000">
              <a:lnSpc>
                <a:spcPct val="100000"/>
              </a:lnSpc>
              <a:spcBef>
                <a:spcPts val="0"/>
              </a:spcBef>
              <a:spcAft>
                <a:spcPts val="0"/>
              </a:spcAft>
              <a:defRPr/>
            </a:pPr>
            <a:r>
              <a:rPr lang="en-AU" sz="2800" dirty="0">
                <a:solidFill>
                  <a:schemeClr val="tx2">
                    <a:lumMod val="65000"/>
                    <a:lumOff val="35000"/>
                  </a:schemeClr>
                </a:solidFill>
              </a:rPr>
              <a:t>IMHA started delivering services in August 2015 so has just celebrated 5 years as a service.</a:t>
            </a:r>
          </a:p>
          <a:p>
            <a:pPr marL="0" indent="-324000">
              <a:lnSpc>
                <a:spcPct val="100000"/>
              </a:lnSpc>
              <a:spcBef>
                <a:spcPts val="0"/>
              </a:spcBef>
              <a:spcAft>
                <a:spcPts val="0"/>
              </a:spcAft>
              <a:defRPr/>
            </a:pPr>
            <a:r>
              <a:rPr lang="en-AU" sz="2800" dirty="0">
                <a:solidFill>
                  <a:schemeClr val="tx2">
                    <a:lumMod val="65000"/>
                    <a:lumOff val="35000"/>
                  </a:schemeClr>
                </a:solidFill>
              </a:rPr>
              <a:t>During the establishment of the service then a Consumer Consultant was employed to ensure that the service was focussed on consumers needs – this is an ongoing paid role and is currently Wanda who has been with IMHA since the beginning.</a:t>
            </a:r>
          </a:p>
          <a:p>
            <a:pPr marL="0" indent="-324000">
              <a:lnSpc>
                <a:spcPct val="100000"/>
              </a:lnSpc>
              <a:spcBef>
                <a:spcPts val="0"/>
              </a:spcBef>
              <a:spcAft>
                <a:spcPts val="0"/>
              </a:spcAft>
              <a:defRPr/>
            </a:pPr>
            <a:r>
              <a:rPr lang="en-AU" sz="2800" dirty="0">
                <a:solidFill>
                  <a:schemeClr val="tx2">
                    <a:lumMod val="65000"/>
                    <a:lumOff val="35000"/>
                  </a:schemeClr>
                </a:solidFill>
              </a:rPr>
              <a:t>In addition, IMHA has a Speaking from Experience Group who are all consumers of mental health services and most of the group have also accessed IMHA at some stage over the past 5 years.</a:t>
            </a:r>
          </a:p>
          <a:p>
            <a:pPr marL="0" indent="-324000">
              <a:lnSpc>
                <a:spcPct val="100000"/>
              </a:lnSpc>
              <a:spcBef>
                <a:spcPts val="0"/>
              </a:spcBef>
              <a:spcAft>
                <a:spcPts val="0"/>
              </a:spcAft>
              <a:defRPr/>
            </a:pPr>
            <a:endParaRPr lang="en-AU" sz="2800" dirty="0">
              <a:solidFill>
                <a:schemeClr val="tx2">
                  <a:lumMod val="65000"/>
                  <a:lumOff val="35000"/>
                </a:schemeClr>
              </a:solidFill>
            </a:endParaRPr>
          </a:p>
          <a:p>
            <a:pPr>
              <a:defRPr/>
            </a:pPr>
            <a:endParaRPr lang="en-AU" dirty="0"/>
          </a:p>
        </p:txBody>
      </p:sp>
      <p:sp>
        <p:nvSpPr>
          <p:cNvPr id="26627" name="Title 2"/>
          <p:cNvSpPr>
            <a:spLocks noGrp="1"/>
          </p:cNvSpPr>
          <p:nvPr>
            <p:ph type="title"/>
          </p:nvPr>
        </p:nvSpPr>
        <p:spPr>
          <a:xfrm>
            <a:off x="468313" y="331788"/>
            <a:ext cx="8229600" cy="720725"/>
          </a:xfrm>
        </p:spPr>
        <p:txBody>
          <a:bodyPr/>
          <a:lstStyle/>
          <a:p>
            <a:r>
              <a:rPr lang="en-AU" altLang="en-US" dirty="0"/>
              <a:t>IMHA: Consumer Consultant and Speaking from Experience Group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00F6D3-3EE7-4B47-9930-E133C96C4A0E}"/>
              </a:ext>
            </a:extLst>
          </p:cNvPr>
          <p:cNvSpPr>
            <a:spLocks noGrp="1"/>
          </p:cNvSpPr>
          <p:nvPr>
            <p:ph type="body" idx="4294967295"/>
          </p:nvPr>
        </p:nvSpPr>
        <p:spPr/>
        <p:txBody>
          <a:bodyPr/>
          <a:lstStyle/>
          <a:p>
            <a:r>
              <a:rPr lang="en-AU" b="0" i="0" dirty="0">
                <a:solidFill>
                  <a:srgbClr val="111111"/>
                </a:solidFill>
                <a:effectLst/>
                <a:latin typeface="Roboto"/>
              </a:rPr>
              <a:t>    The Royal Commission into Victoria’s Mental Health System was established because there is widespread acknowledgment that </a:t>
            </a:r>
            <a:r>
              <a:rPr lang="en-AU" i="0" dirty="0">
                <a:solidFill>
                  <a:srgbClr val="111111"/>
                </a:solidFill>
                <a:effectLst/>
                <a:latin typeface="Roboto"/>
              </a:rPr>
              <a:t>mental health services have reached crisis point</a:t>
            </a:r>
            <a:r>
              <a:rPr lang="en-AU" b="0" i="0" dirty="0">
                <a:solidFill>
                  <a:srgbClr val="111111"/>
                </a:solidFill>
                <a:effectLst/>
                <a:latin typeface="Roboto"/>
              </a:rPr>
              <a:t>. Many people living with mental illness are not receiving the treatment, care and support when and where it would offer the greatest benefit.</a:t>
            </a:r>
          </a:p>
          <a:p>
            <a:endParaRPr lang="en-AU" dirty="0">
              <a:solidFill>
                <a:srgbClr val="111111"/>
              </a:solidFill>
              <a:latin typeface="Roboto"/>
            </a:endParaRPr>
          </a:p>
          <a:p>
            <a:r>
              <a:rPr lang="en-AU" b="0" i="0" dirty="0">
                <a:solidFill>
                  <a:srgbClr val="111111"/>
                </a:solidFill>
                <a:effectLst/>
                <a:latin typeface="Roboto"/>
              </a:rPr>
              <a:t>     IMHA has participated in a submission to the Royal Commission and some meetings have been held with IMHA and Speaking from Experience Group.</a:t>
            </a:r>
            <a:endParaRPr lang="en-AU" dirty="0"/>
          </a:p>
        </p:txBody>
      </p:sp>
      <p:sp>
        <p:nvSpPr>
          <p:cNvPr id="3" name="Title 2">
            <a:extLst>
              <a:ext uri="{FF2B5EF4-FFF2-40B4-BE49-F238E27FC236}">
                <a16:creationId xmlns:a16="http://schemas.microsoft.com/office/drawing/2014/main" id="{A602B74B-626D-44F0-A4C5-B6A2894D1DB0}"/>
              </a:ext>
            </a:extLst>
          </p:cNvPr>
          <p:cNvSpPr>
            <a:spLocks noGrp="1"/>
          </p:cNvSpPr>
          <p:nvPr>
            <p:ph type="title"/>
          </p:nvPr>
        </p:nvSpPr>
        <p:spPr/>
        <p:txBody>
          <a:bodyPr/>
          <a:lstStyle/>
          <a:p>
            <a:r>
              <a:rPr lang="en-AU" dirty="0"/>
              <a:t>IMHA and the Royal Commission into Victoria’s Mental Health System</a:t>
            </a:r>
          </a:p>
        </p:txBody>
      </p:sp>
    </p:spTree>
    <p:extLst>
      <p:ext uri="{BB962C8B-B14F-4D97-AF65-F5344CB8AC3E}">
        <p14:creationId xmlns:p14="http://schemas.microsoft.com/office/powerpoint/2010/main" val="302867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0F35950-AFCB-482D-AA6E-681046E581AE}"/>
              </a:ext>
            </a:extLst>
          </p:cNvPr>
          <p:cNvPicPr>
            <a:picLocks noChangeAspect="1"/>
          </p:cNvPicPr>
          <p:nvPr/>
        </p:nvPicPr>
        <p:blipFill>
          <a:blip r:embed="rId3"/>
          <a:stretch>
            <a:fillRect/>
          </a:stretch>
        </p:blipFill>
        <p:spPr>
          <a:xfrm>
            <a:off x="4444259" y="4094870"/>
            <a:ext cx="1084678" cy="1531766"/>
          </a:xfrm>
          <a:prstGeom prst="rect">
            <a:avLst/>
          </a:prstGeom>
        </p:spPr>
      </p:pic>
      <p:sp>
        <p:nvSpPr>
          <p:cNvPr id="3" name="Title 2"/>
          <p:cNvSpPr>
            <a:spLocks noGrp="1"/>
          </p:cNvSpPr>
          <p:nvPr>
            <p:ph type="title"/>
          </p:nvPr>
        </p:nvSpPr>
        <p:spPr/>
        <p:txBody>
          <a:bodyPr/>
          <a:lstStyle/>
          <a:p>
            <a:r>
              <a:rPr lang="en-US" dirty="0"/>
              <a:t>Our self-advocacy resources</a:t>
            </a:r>
            <a:endParaRPr lang="en-AU" dirty="0"/>
          </a:p>
        </p:txBody>
      </p:sp>
      <p:pic>
        <p:nvPicPr>
          <p:cNvPr id="7" name="Picture 6">
            <a:extLst>
              <a:ext uri="{FF2B5EF4-FFF2-40B4-BE49-F238E27FC236}">
                <a16:creationId xmlns:a16="http://schemas.microsoft.com/office/drawing/2014/main" id="{71A4E839-957F-4268-8449-9A7FAB3FBD3E}"/>
              </a:ext>
            </a:extLst>
          </p:cNvPr>
          <p:cNvPicPr>
            <a:picLocks noChangeAspect="1"/>
          </p:cNvPicPr>
          <p:nvPr/>
        </p:nvPicPr>
        <p:blipFill>
          <a:blip r:embed="rId4"/>
          <a:stretch>
            <a:fillRect/>
          </a:stretch>
        </p:blipFill>
        <p:spPr>
          <a:xfrm>
            <a:off x="350787" y="3238528"/>
            <a:ext cx="1947654" cy="1162246"/>
          </a:xfrm>
          <a:prstGeom prst="rect">
            <a:avLst/>
          </a:prstGeom>
        </p:spPr>
      </p:pic>
      <p:pic>
        <p:nvPicPr>
          <p:cNvPr id="9" name="Picture 8">
            <a:extLst>
              <a:ext uri="{FF2B5EF4-FFF2-40B4-BE49-F238E27FC236}">
                <a16:creationId xmlns:a16="http://schemas.microsoft.com/office/drawing/2014/main" id="{EC6E0A04-884E-4FEA-80C6-BBA79D2A1F06}"/>
              </a:ext>
            </a:extLst>
          </p:cNvPr>
          <p:cNvPicPr>
            <a:picLocks noChangeAspect="1"/>
          </p:cNvPicPr>
          <p:nvPr/>
        </p:nvPicPr>
        <p:blipFill>
          <a:blip r:embed="rId5"/>
          <a:stretch>
            <a:fillRect/>
          </a:stretch>
        </p:blipFill>
        <p:spPr>
          <a:xfrm>
            <a:off x="387564" y="1312289"/>
            <a:ext cx="1800584" cy="1361582"/>
          </a:xfrm>
          <a:prstGeom prst="rect">
            <a:avLst/>
          </a:prstGeom>
        </p:spPr>
      </p:pic>
      <p:pic>
        <p:nvPicPr>
          <p:cNvPr id="12" name="Picture 11">
            <a:extLst>
              <a:ext uri="{FF2B5EF4-FFF2-40B4-BE49-F238E27FC236}">
                <a16:creationId xmlns:a16="http://schemas.microsoft.com/office/drawing/2014/main" id="{CE9AFE06-61BF-4448-B7FC-760DB90340D3}"/>
              </a:ext>
            </a:extLst>
          </p:cNvPr>
          <p:cNvPicPr>
            <a:picLocks noChangeAspect="1"/>
          </p:cNvPicPr>
          <p:nvPr/>
        </p:nvPicPr>
        <p:blipFill>
          <a:blip r:embed="rId6"/>
          <a:stretch>
            <a:fillRect/>
          </a:stretch>
        </p:blipFill>
        <p:spPr>
          <a:xfrm>
            <a:off x="314814" y="4837262"/>
            <a:ext cx="2016058" cy="1245934"/>
          </a:xfrm>
          <a:prstGeom prst="rect">
            <a:avLst/>
          </a:prstGeom>
        </p:spPr>
      </p:pic>
      <p:pic>
        <p:nvPicPr>
          <p:cNvPr id="15" name="Picture 14">
            <a:extLst>
              <a:ext uri="{FF2B5EF4-FFF2-40B4-BE49-F238E27FC236}">
                <a16:creationId xmlns:a16="http://schemas.microsoft.com/office/drawing/2014/main" id="{01F2D5C2-6764-4E5A-B541-C875C57CCF81}"/>
              </a:ext>
            </a:extLst>
          </p:cNvPr>
          <p:cNvPicPr>
            <a:picLocks noChangeAspect="1"/>
          </p:cNvPicPr>
          <p:nvPr/>
        </p:nvPicPr>
        <p:blipFill>
          <a:blip r:embed="rId7"/>
          <a:stretch>
            <a:fillRect/>
          </a:stretch>
        </p:blipFill>
        <p:spPr>
          <a:xfrm>
            <a:off x="3225910" y="4117677"/>
            <a:ext cx="1084678" cy="1537599"/>
          </a:xfrm>
          <a:prstGeom prst="rect">
            <a:avLst/>
          </a:prstGeom>
        </p:spPr>
      </p:pic>
      <p:pic>
        <p:nvPicPr>
          <p:cNvPr id="13" name="Picture 12">
            <a:extLst>
              <a:ext uri="{FF2B5EF4-FFF2-40B4-BE49-F238E27FC236}">
                <a16:creationId xmlns:a16="http://schemas.microsoft.com/office/drawing/2014/main" id="{3A7DB7BD-9A17-4E16-A5FD-AF0C62BEABC6}"/>
              </a:ext>
            </a:extLst>
          </p:cNvPr>
          <p:cNvPicPr>
            <a:picLocks noChangeAspect="1"/>
          </p:cNvPicPr>
          <p:nvPr/>
        </p:nvPicPr>
        <p:blipFill>
          <a:blip r:embed="rId8"/>
          <a:stretch>
            <a:fillRect/>
          </a:stretch>
        </p:blipFill>
        <p:spPr>
          <a:xfrm>
            <a:off x="3809181" y="4262154"/>
            <a:ext cx="1111361" cy="1574262"/>
          </a:xfrm>
          <a:prstGeom prst="rect">
            <a:avLst/>
          </a:prstGeom>
        </p:spPr>
      </p:pic>
      <p:sp>
        <p:nvSpPr>
          <p:cNvPr id="17" name="Rectangle 16">
            <a:extLst>
              <a:ext uri="{FF2B5EF4-FFF2-40B4-BE49-F238E27FC236}">
                <a16:creationId xmlns:a16="http://schemas.microsoft.com/office/drawing/2014/main" id="{71E3D627-7777-46DC-80B0-CE780557EF54}"/>
              </a:ext>
            </a:extLst>
          </p:cNvPr>
          <p:cNvSpPr/>
          <p:nvPr/>
        </p:nvSpPr>
        <p:spPr>
          <a:xfrm>
            <a:off x="350787" y="4451392"/>
            <a:ext cx="1874138" cy="307777"/>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7</a:t>
            </a:r>
            <a:r>
              <a:rPr lang="en-US" sz="1400" b="0" cap="none" spc="0" dirty="0">
                <a:ln w="0"/>
                <a:solidFill>
                  <a:schemeClr val="tx1"/>
                </a:solidFill>
                <a:effectLst>
                  <a:outerShdw blurRad="38100" dist="19050" dir="2700000" algn="tl" rotWithShape="0">
                    <a:schemeClr val="dk1">
                      <a:alpha val="40000"/>
                    </a:schemeClr>
                  </a:outerShdw>
                </a:effectLst>
              </a:rPr>
              <a:t> videos</a:t>
            </a:r>
          </a:p>
        </p:txBody>
      </p:sp>
      <p:sp>
        <p:nvSpPr>
          <p:cNvPr id="18" name="Rectangle 17">
            <a:extLst>
              <a:ext uri="{FF2B5EF4-FFF2-40B4-BE49-F238E27FC236}">
                <a16:creationId xmlns:a16="http://schemas.microsoft.com/office/drawing/2014/main" id="{DDD188B6-0422-4257-A4B6-FF50037B81AC}"/>
              </a:ext>
            </a:extLst>
          </p:cNvPr>
          <p:cNvSpPr/>
          <p:nvPr/>
        </p:nvSpPr>
        <p:spPr>
          <a:xfrm>
            <a:off x="105870" y="2719198"/>
            <a:ext cx="2433946" cy="307777"/>
          </a:xfrm>
          <a:prstGeom prst="rect">
            <a:avLst/>
          </a:prstGeom>
          <a:noFill/>
        </p:spPr>
        <p:txBody>
          <a:bodyPr wrap="squar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An online self-advocacy tool</a:t>
            </a:r>
          </a:p>
        </p:txBody>
      </p:sp>
      <p:sp>
        <p:nvSpPr>
          <p:cNvPr id="20" name="Rectangle 19">
            <a:extLst>
              <a:ext uri="{FF2B5EF4-FFF2-40B4-BE49-F238E27FC236}">
                <a16:creationId xmlns:a16="http://schemas.microsoft.com/office/drawing/2014/main" id="{3C0CD039-B591-47C4-9426-A7814635A278}"/>
              </a:ext>
            </a:extLst>
          </p:cNvPr>
          <p:cNvSpPr/>
          <p:nvPr/>
        </p:nvSpPr>
        <p:spPr>
          <a:xfrm>
            <a:off x="565264" y="6216371"/>
            <a:ext cx="1515158" cy="461665"/>
          </a:xfrm>
          <a:prstGeom prst="rect">
            <a:avLst/>
          </a:prstGeom>
          <a:noFill/>
        </p:spPr>
        <p:txBody>
          <a:bodyPr wrap="none" lIns="91440" tIns="45720" rIns="91440" bIns="45720">
            <a:spAutoFit/>
          </a:bodyPr>
          <a:lstStyle/>
          <a:p>
            <a:pPr algn="ctr"/>
            <a:r>
              <a:rPr lang="en-US" sz="1200" dirty="0">
                <a:ln w="0"/>
                <a:effectLst>
                  <a:outerShdw blurRad="38100" dist="19050" dir="2700000" algn="tl" rotWithShape="0">
                    <a:schemeClr val="dk1">
                      <a:alpha val="40000"/>
                    </a:schemeClr>
                  </a:outerShdw>
                </a:effectLst>
              </a:rPr>
              <a:t>A wallet card </a:t>
            </a:r>
            <a:br>
              <a:rPr lang="en-US" sz="1200" dirty="0">
                <a:ln w="0"/>
                <a:effectLst>
                  <a:outerShdw blurRad="38100" dist="19050" dir="2700000" algn="tl" rotWithShape="0">
                    <a:schemeClr val="dk1">
                      <a:alpha val="40000"/>
                    </a:schemeClr>
                  </a:outerShdw>
                </a:effectLst>
              </a:rPr>
            </a:br>
            <a:r>
              <a:rPr lang="en-US" sz="1200" dirty="0">
                <a:ln w="0"/>
                <a:effectLst>
                  <a:outerShdw blurRad="38100" dist="19050" dir="2700000" algn="tl" rotWithShape="0">
                    <a:schemeClr val="dk1">
                      <a:alpha val="40000"/>
                    </a:schemeClr>
                  </a:outerShdw>
                </a:effectLst>
              </a:rPr>
              <a:t>(with our basic info)</a:t>
            </a:r>
            <a:endParaRPr lang="en-US" sz="12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a:extLst>
              <a:ext uri="{FF2B5EF4-FFF2-40B4-BE49-F238E27FC236}">
                <a16:creationId xmlns:a16="http://schemas.microsoft.com/office/drawing/2014/main" id="{B9CBC5BB-0013-43C5-BE26-220FCE8D34B0}"/>
              </a:ext>
            </a:extLst>
          </p:cNvPr>
          <p:cNvSpPr/>
          <p:nvPr/>
        </p:nvSpPr>
        <p:spPr>
          <a:xfrm>
            <a:off x="2625901" y="6003221"/>
            <a:ext cx="3391634" cy="461665"/>
          </a:xfrm>
          <a:prstGeom prst="rect">
            <a:avLst/>
          </a:prstGeom>
          <a:noFill/>
        </p:spPr>
        <p:txBody>
          <a:bodyPr wrap="none" lIns="91440" tIns="45720" rIns="91440" bIns="45720">
            <a:spAutoFit/>
          </a:bodyPr>
          <a:lstStyle/>
          <a:p>
            <a:pPr algn="ctr"/>
            <a:r>
              <a:rPr lang="en-US" sz="1200" dirty="0">
                <a:ln w="0"/>
                <a:effectLst>
                  <a:outerShdw blurRad="38100" dist="19050" dir="2700000" algn="tl" rotWithShape="0">
                    <a:schemeClr val="dk1">
                      <a:alpha val="40000"/>
                    </a:schemeClr>
                  </a:outerShdw>
                </a:effectLst>
              </a:rPr>
              <a:t>19</a:t>
            </a:r>
            <a:r>
              <a:rPr lang="en-US" sz="1200" b="0" cap="none" spc="0" dirty="0">
                <a:ln w="0"/>
                <a:solidFill>
                  <a:schemeClr val="tx1"/>
                </a:solidFill>
                <a:effectLst>
                  <a:outerShdw blurRad="38100" dist="19050" dir="2700000" algn="tl" rotWithShape="0">
                    <a:schemeClr val="dk1">
                      <a:alpha val="40000"/>
                    </a:schemeClr>
                  </a:outerShdw>
                </a:effectLst>
              </a:rPr>
              <a:t> written factsheets</a:t>
            </a:r>
          </a:p>
          <a:p>
            <a:pPr algn="ctr"/>
            <a:r>
              <a:rPr lang="en-US" sz="1200" dirty="0">
                <a:ln w="0"/>
                <a:effectLst>
                  <a:outerShdw blurRad="38100" dist="19050" dir="2700000" algn="tl" rotWithShape="0">
                    <a:schemeClr val="dk1">
                      <a:alpha val="40000"/>
                    </a:schemeClr>
                  </a:outerShdw>
                </a:effectLst>
              </a:rPr>
              <a:t>(</a:t>
            </a:r>
            <a:r>
              <a:rPr lang="en-AU" sz="1200" dirty="0">
                <a:hlinkClick r:id="rId9"/>
              </a:rPr>
              <a:t>https://www.imha.vic.gov.au/know-your-rights</a:t>
            </a:r>
            <a:r>
              <a:rPr lang="en-US" sz="1200" dirty="0">
                <a:ln w="0"/>
                <a:effectLst>
                  <a:outerShdw blurRad="38100" dist="19050" dir="2700000" algn="tl" rotWithShape="0">
                    <a:schemeClr val="dk1">
                      <a:alpha val="40000"/>
                    </a:schemeClr>
                  </a:outerShdw>
                </a:effectLst>
              </a:rPr>
              <a:t>) </a:t>
            </a:r>
            <a:endParaRPr lang="en-US" sz="1200" b="0" cap="none" spc="0" dirty="0">
              <a:ln w="0"/>
              <a:solidFill>
                <a:schemeClr val="tx1"/>
              </a:solidFill>
              <a:effectLst>
                <a:outerShdw blurRad="38100" dist="19050" dir="2700000" algn="tl" rotWithShape="0">
                  <a:schemeClr val="dk1">
                    <a:alpha val="40000"/>
                  </a:schemeClr>
                </a:outerShdw>
              </a:effectLst>
            </a:endParaRPr>
          </a:p>
        </p:txBody>
      </p:sp>
      <p:sp>
        <p:nvSpPr>
          <p:cNvPr id="24" name="Rectangle 23">
            <a:extLst>
              <a:ext uri="{FF2B5EF4-FFF2-40B4-BE49-F238E27FC236}">
                <a16:creationId xmlns:a16="http://schemas.microsoft.com/office/drawing/2014/main" id="{7ED053AC-27F1-4BCA-A769-450F73C73215}"/>
              </a:ext>
            </a:extLst>
          </p:cNvPr>
          <p:cNvSpPr/>
          <p:nvPr/>
        </p:nvSpPr>
        <p:spPr>
          <a:xfrm>
            <a:off x="3413779" y="3149581"/>
            <a:ext cx="1958742" cy="276999"/>
          </a:xfrm>
          <a:prstGeom prst="rect">
            <a:avLst/>
          </a:prstGeom>
          <a:noFill/>
        </p:spPr>
        <p:txBody>
          <a:bodyPr wrap="none" lIns="91440" tIns="45720" rIns="91440" bIns="45720">
            <a:spAutoFit/>
          </a:bodyPr>
          <a:lstStyle/>
          <a:p>
            <a:pPr algn="ctr"/>
            <a:r>
              <a:rPr lang="en-US" sz="1200" dirty="0">
                <a:ln w="0"/>
                <a:effectLst>
                  <a:outerShdw blurRad="38100" dist="19050" dir="2700000" algn="tl" rotWithShape="0">
                    <a:schemeClr val="dk1">
                      <a:alpha val="40000"/>
                    </a:schemeClr>
                  </a:outerShdw>
                </a:effectLst>
              </a:rPr>
              <a:t>A self-advocacy workshop</a:t>
            </a:r>
            <a:endParaRPr lang="en-US" sz="1200" b="0" cap="none" spc="0" dirty="0">
              <a:ln w="0"/>
              <a:solidFill>
                <a:schemeClr val="tx1"/>
              </a:solidFill>
              <a:effectLst>
                <a:outerShdw blurRad="38100" dist="19050" dir="2700000" algn="tl" rotWithShape="0">
                  <a:schemeClr val="dk1">
                    <a:alpha val="40000"/>
                  </a:schemeClr>
                </a:outerShdw>
              </a:effectLst>
            </a:endParaRPr>
          </a:p>
        </p:txBody>
      </p:sp>
      <p:pic>
        <p:nvPicPr>
          <p:cNvPr id="27" name="Picture 26">
            <a:extLst>
              <a:ext uri="{FF2B5EF4-FFF2-40B4-BE49-F238E27FC236}">
                <a16:creationId xmlns:a16="http://schemas.microsoft.com/office/drawing/2014/main" id="{F58FD6CB-03A8-49EF-8BD9-15EDAA881884}"/>
              </a:ext>
            </a:extLst>
          </p:cNvPr>
          <p:cNvPicPr>
            <a:picLocks noChangeAspect="1"/>
          </p:cNvPicPr>
          <p:nvPr/>
        </p:nvPicPr>
        <p:blipFill>
          <a:blip r:embed="rId10"/>
          <a:stretch>
            <a:fillRect/>
          </a:stretch>
        </p:blipFill>
        <p:spPr>
          <a:xfrm>
            <a:off x="6487859" y="1547579"/>
            <a:ext cx="1820085" cy="1009460"/>
          </a:xfrm>
          <a:prstGeom prst="rect">
            <a:avLst/>
          </a:prstGeom>
        </p:spPr>
      </p:pic>
      <p:sp>
        <p:nvSpPr>
          <p:cNvPr id="28" name="Rectangle 27">
            <a:extLst>
              <a:ext uri="{FF2B5EF4-FFF2-40B4-BE49-F238E27FC236}">
                <a16:creationId xmlns:a16="http://schemas.microsoft.com/office/drawing/2014/main" id="{0344F4DD-A42A-4741-B191-ED15ED037E4F}"/>
              </a:ext>
            </a:extLst>
          </p:cNvPr>
          <p:cNvSpPr/>
          <p:nvPr/>
        </p:nvSpPr>
        <p:spPr>
          <a:xfrm>
            <a:off x="6825929" y="2717918"/>
            <a:ext cx="1257074" cy="461665"/>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Audio recording</a:t>
            </a:r>
          </a:p>
          <a:p>
            <a:pPr algn="ctr"/>
            <a:r>
              <a:rPr lang="en-US" sz="1200" dirty="0">
                <a:ln w="0"/>
                <a:effectLst>
                  <a:outerShdw blurRad="38100" dist="19050" dir="2700000" algn="tl" rotWithShape="0">
                    <a:schemeClr val="dk1">
                      <a:alpha val="40000"/>
                    </a:schemeClr>
                  </a:outerShdw>
                </a:effectLst>
              </a:rPr>
              <a:t>1800 959 353</a:t>
            </a:r>
            <a:endParaRPr lang="en-US" sz="1200" b="0" cap="none" spc="0" dirty="0">
              <a:ln w="0"/>
              <a:solidFill>
                <a:schemeClr val="tx1"/>
              </a:solidFill>
              <a:effectLst>
                <a:outerShdw blurRad="38100" dist="19050" dir="2700000" algn="tl" rotWithShape="0">
                  <a:schemeClr val="dk1">
                    <a:alpha val="40000"/>
                  </a:schemeClr>
                </a:outerShdw>
              </a:effectLst>
            </a:endParaRPr>
          </a:p>
        </p:txBody>
      </p:sp>
      <p:pic>
        <p:nvPicPr>
          <p:cNvPr id="26" name="Picture 25">
            <a:extLst>
              <a:ext uri="{FF2B5EF4-FFF2-40B4-BE49-F238E27FC236}">
                <a16:creationId xmlns:a16="http://schemas.microsoft.com/office/drawing/2014/main" id="{35667A56-1BF2-4436-8755-92EA24976F3E}"/>
              </a:ext>
            </a:extLst>
          </p:cNvPr>
          <p:cNvPicPr>
            <a:picLocks noChangeAspect="1"/>
          </p:cNvPicPr>
          <p:nvPr/>
        </p:nvPicPr>
        <p:blipFill>
          <a:blip r:embed="rId11">
            <a:extLst>
              <a:ext uri="{837473B0-CC2E-450A-ABE3-18F120FF3D39}">
                <a1611:picAttrSrcUrl xmlns:a1611="http://schemas.microsoft.com/office/drawing/2016/11/main" r:id="rId9"/>
              </a:ext>
            </a:extLst>
          </a:blip>
          <a:stretch>
            <a:fillRect/>
          </a:stretch>
        </p:blipFill>
        <p:spPr>
          <a:xfrm>
            <a:off x="7811163" y="1047991"/>
            <a:ext cx="1146248" cy="1146248"/>
          </a:xfrm>
          <a:prstGeom prst="rect">
            <a:avLst/>
          </a:prstGeom>
        </p:spPr>
      </p:pic>
      <p:pic>
        <p:nvPicPr>
          <p:cNvPr id="34" name="Picture 33">
            <a:extLst>
              <a:ext uri="{FF2B5EF4-FFF2-40B4-BE49-F238E27FC236}">
                <a16:creationId xmlns:a16="http://schemas.microsoft.com/office/drawing/2014/main" id="{A39B0561-74B8-486A-9C8B-68B18DDCBA97}"/>
              </a:ext>
            </a:extLst>
          </p:cNvPr>
          <p:cNvPicPr>
            <a:picLocks noChangeAspect="1"/>
          </p:cNvPicPr>
          <p:nvPr/>
        </p:nvPicPr>
        <p:blipFill>
          <a:blip r:embed="rId12"/>
          <a:stretch>
            <a:fillRect/>
          </a:stretch>
        </p:blipFill>
        <p:spPr>
          <a:xfrm>
            <a:off x="3239568" y="1756743"/>
            <a:ext cx="2307154" cy="1152126"/>
          </a:xfrm>
          <a:prstGeom prst="rect">
            <a:avLst/>
          </a:prstGeom>
        </p:spPr>
      </p:pic>
      <p:sp>
        <p:nvSpPr>
          <p:cNvPr id="35" name="Rectangle 34">
            <a:extLst>
              <a:ext uri="{FF2B5EF4-FFF2-40B4-BE49-F238E27FC236}">
                <a16:creationId xmlns:a16="http://schemas.microsoft.com/office/drawing/2014/main" id="{8B64F9C9-2D82-4387-B07F-3B65889A6D11}"/>
              </a:ext>
            </a:extLst>
          </p:cNvPr>
          <p:cNvSpPr/>
          <p:nvPr/>
        </p:nvSpPr>
        <p:spPr>
          <a:xfrm>
            <a:off x="3441051" y="2124127"/>
            <a:ext cx="1904187" cy="274834"/>
          </a:xfrm>
          <a:prstGeom prst="rect">
            <a:avLst/>
          </a:prstGeom>
          <a:noFill/>
        </p:spPr>
        <p:txBody>
          <a:bodyPr wrap="square" lIns="91440" tIns="45720" rIns="91440" bIns="45720">
            <a:spAutoFit/>
          </a:bodyPr>
          <a:lstStyle/>
          <a:p>
            <a:pPr algn="ctr"/>
            <a:r>
              <a:rPr lang="en-US" sz="1200" dirty="0">
                <a:ln w="0"/>
                <a:solidFill>
                  <a:schemeClr val="bg1"/>
                </a:solidFill>
                <a:effectLst>
                  <a:outerShdw blurRad="38100" dist="19050" dir="2700000" algn="tl" rotWithShape="0">
                    <a:schemeClr val="dk1">
                      <a:alpha val="40000"/>
                    </a:schemeClr>
                  </a:outerShdw>
                </a:effectLst>
                <a:latin typeface="Bradley Hand ITC" panose="03070402050302030203" pitchFamily="66" charset="0"/>
              </a:rPr>
              <a:t>Self-advocacy…</a:t>
            </a:r>
            <a:endParaRPr lang="en-US" sz="1200" b="0" cap="none" spc="0" dirty="0">
              <a:ln w="0"/>
              <a:solidFill>
                <a:schemeClr val="bg1"/>
              </a:solidFill>
              <a:effectLst>
                <a:outerShdw blurRad="38100" dist="19050" dir="2700000" algn="tl" rotWithShape="0">
                  <a:schemeClr val="dk1">
                    <a:alpha val="40000"/>
                  </a:schemeClr>
                </a:outerShdw>
              </a:effectLst>
              <a:latin typeface="Bradley Hand ITC" panose="03070402050302030203" pitchFamily="66" charset="0"/>
            </a:endParaRPr>
          </a:p>
        </p:txBody>
      </p:sp>
      <p:pic>
        <p:nvPicPr>
          <p:cNvPr id="4" name="Picture 3">
            <a:extLst>
              <a:ext uri="{FF2B5EF4-FFF2-40B4-BE49-F238E27FC236}">
                <a16:creationId xmlns:a16="http://schemas.microsoft.com/office/drawing/2014/main" id="{626C899D-50D3-4280-B4C0-3D601AE3A3F2}"/>
              </a:ext>
            </a:extLst>
          </p:cNvPr>
          <p:cNvPicPr>
            <a:picLocks noChangeAspect="1"/>
          </p:cNvPicPr>
          <p:nvPr/>
        </p:nvPicPr>
        <p:blipFill>
          <a:blip r:embed="rId13"/>
          <a:stretch>
            <a:fillRect/>
          </a:stretch>
        </p:blipFill>
        <p:spPr>
          <a:xfrm>
            <a:off x="6243882" y="3867090"/>
            <a:ext cx="2419620" cy="1584614"/>
          </a:xfrm>
          <a:prstGeom prst="rect">
            <a:avLst/>
          </a:prstGeom>
        </p:spPr>
      </p:pic>
      <p:sp>
        <p:nvSpPr>
          <p:cNvPr id="25" name="Rectangle 24">
            <a:extLst>
              <a:ext uri="{FF2B5EF4-FFF2-40B4-BE49-F238E27FC236}">
                <a16:creationId xmlns:a16="http://schemas.microsoft.com/office/drawing/2014/main" id="{D43BAD2B-EB9B-4F7D-9C11-00A8885D0F1B}"/>
              </a:ext>
            </a:extLst>
          </p:cNvPr>
          <p:cNvSpPr/>
          <p:nvPr/>
        </p:nvSpPr>
        <p:spPr>
          <a:xfrm>
            <a:off x="5991610" y="5598475"/>
            <a:ext cx="2924198" cy="461665"/>
          </a:xfrm>
          <a:prstGeom prst="rect">
            <a:avLst/>
          </a:prstGeom>
          <a:noFill/>
        </p:spPr>
        <p:txBody>
          <a:bodyPr wrap="none" lIns="91440" tIns="45720" rIns="91440" bIns="45720">
            <a:spAutoFit/>
          </a:bodyPr>
          <a:lstStyle/>
          <a:p>
            <a:pPr algn="ctr"/>
            <a:r>
              <a:rPr lang="en-US" sz="1200" dirty="0">
                <a:ln w="0"/>
                <a:effectLst>
                  <a:outerShdw blurRad="38100" dist="19050" dir="2700000" algn="tl" rotWithShape="0">
                    <a:schemeClr val="dk1">
                      <a:alpha val="40000"/>
                    </a:schemeClr>
                  </a:outerShdw>
                </a:effectLst>
              </a:rPr>
              <a:t>Advance Statement / Nominated Person</a:t>
            </a:r>
            <a:br>
              <a:rPr lang="en-US" sz="1200" dirty="0">
                <a:ln w="0"/>
                <a:effectLst>
                  <a:outerShdw blurRad="38100" dist="19050" dir="2700000" algn="tl" rotWithShape="0">
                    <a:schemeClr val="dk1">
                      <a:alpha val="40000"/>
                    </a:schemeClr>
                  </a:outerShdw>
                </a:effectLst>
              </a:rPr>
            </a:br>
            <a:r>
              <a:rPr lang="en-US" sz="1200" dirty="0">
                <a:ln w="0"/>
                <a:effectLst>
                  <a:outerShdw blurRad="38100" dist="19050" dir="2700000" algn="tl" rotWithShape="0">
                    <a:schemeClr val="dk1">
                      <a:alpha val="40000"/>
                    </a:schemeClr>
                  </a:outerShdw>
                </a:effectLst>
              </a:rPr>
              <a:t>Guides (video &amp; written)</a:t>
            </a:r>
            <a:endParaRPr lang="en-US" sz="1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64242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510104-7906-48EA-953D-A499F10648D1}"/>
              </a:ext>
            </a:extLst>
          </p:cNvPr>
          <p:cNvSpPr>
            <a:spLocks noGrp="1"/>
          </p:cNvSpPr>
          <p:nvPr>
            <p:ph type="body" idx="4294967295"/>
          </p:nvPr>
        </p:nvSpPr>
        <p:spPr/>
        <p:txBody>
          <a:bodyPr/>
          <a:lstStyle/>
          <a:p>
            <a:r>
              <a:rPr lang="en-AU" dirty="0"/>
              <a:t>    If you are interested in reading further about IMHA in Victoria then please access the website:</a:t>
            </a:r>
          </a:p>
          <a:p>
            <a:pPr>
              <a:buFont typeface="Arial" panose="020B0604020202020204" pitchFamily="34" charset="0"/>
              <a:buChar char="•"/>
            </a:pPr>
            <a:r>
              <a:rPr lang="en-AU" dirty="0">
                <a:hlinkClick r:id="rId2"/>
              </a:rPr>
              <a:t>www.imha.vic.gov.au</a:t>
            </a:r>
            <a:endParaRPr lang="en-AU" dirty="0"/>
          </a:p>
          <a:p>
            <a:endParaRPr lang="en-AU" dirty="0"/>
          </a:p>
          <a:p>
            <a:r>
              <a:rPr lang="en-AU" dirty="0"/>
              <a:t>     And if you would like to ask any questions or make contact with me then please do email me on:</a:t>
            </a:r>
          </a:p>
          <a:p>
            <a:pPr>
              <a:buFont typeface="Arial" panose="020B0604020202020204" pitchFamily="34" charset="0"/>
              <a:buChar char="•"/>
            </a:pPr>
            <a:r>
              <a:rPr lang="en-AU" dirty="0">
                <a:hlinkClick r:id="rId2"/>
              </a:rPr>
              <a:t>Emma.wilcoxdavies@imha.vic.gov.au</a:t>
            </a:r>
            <a:endParaRPr lang="en-AU" dirty="0"/>
          </a:p>
          <a:p>
            <a:endParaRPr lang="en-AU" dirty="0"/>
          </a:p>
          <a:p>
            <a:endParaRPr lang="en-AU" dirty="0"/>
          </a:p>
        </p:txBody>
      </p:sp>
      <p:sp>
        <p:nvSpPr>
          <p:cNvPr id="3" name="Title 2">
            <a:extLst>
              <a:ext uri="{FF2B5EF4-FFF2-40B4-BE49-F238E27FC236}">
                <a16:creationId xmlns:a16="http://schemas.microsoft.com/office/drawing/2014/main" id="{9CE2A214-27E3-4D30-BC3C-6387EDAB5FFF}"/>
              </a:ext>
            </a:extLst>
          </p:cNvPr>
          <p:cNvSpPr>
            <a:spLocks noGrp="1"/>
          </p:cNvSpPr>
          <p:nvPr>
            <p:ph type="title"/>
          </p:nvPr>
        </p:nvSpPr>
        <p:spPr/>
        <p:txBody>
          <a:bodyPr/>
          <a:lstStyle/>
          <a:p>
            <a:r>
              <a:rPr lang="en-AU" dirty="0"/>
              <a:t>Any Questions?</a:t>
            </a:r>
          </a:p>
        </p:txBody>
      </p:sp>
    </p:spTree>
    <p:extLst>
      <p:ext uri="{BB962C8B-B14F-4D97-AF65-F5344CB8AC3E}">
        <p14:creationId xmlns:p14="http://schemas.microsoft.com/office/powerpoint/2010/main" val="207487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8D58F9-9C12-4C0F-B99F-B68B4479E9C4}"/>
              </a:ext>
            </a:extLst>
          </p:cNvPr>
          <p:cNvSpPr>
            <a:spLocks noGrp="1"/>
          </p:cNvSpPr>
          <p:nvPr>
            <p:ph type="body" idx="4294967295"/>
          </p:nvPr>
        </p:nvSpPr>
        <p:spPr>
          <a:xfrm>
            <a:off x="466724" y="1412777"/>
            <a:ext cx="8209731" cy="4790306"/>
          </a:xfrm>
        </p:spPr>
        <p:txBody>
          <a:bodyPr/>
          <a:lstStyle/>
          <a:p>
            <a:endParaRPr lang="en-AU" dirty="0"/>
          </a:p>
        </p:txBody>
      </p:sp>
      <p:sp>
        <p:nvSpPr>
          <p:cNvPr id="3" name="Title 2">
            <a:extLst>
              <a:ext uri="{FF2B5EF4-FFF2-40B4-BE49-F238E27FC236}">
                <a16:creationId xmlns:a16="http://schemas.microsoft.com/office/drawing/2014/main" id="{FB779BF9-F986-4E1E-9591-F38C452AAE08}"/>
              </a:ext>
            </a:extLst>
          </p:cNvPr>
          <p:cNvSpPr>
            <a:spLocks noGrp="1"/>
          </p:cNvSpPr>
          <p:nvPr>
            <p:ph type="title"/>
          </p:nvPr>
        </p:nvSpPr>
        <p:spPr/>
        <p:txBody>
          <a:bodyPr/>
          <a:lstStyle/>
          <a:p>
            <a:r>
              <a:rPr lang="en-AU" dirty="0"/>
              <a:t>IMHA in Victoria, Australia</a:t>
            </a:r>
          </a:p>
        </p:txBody>
      </p:sp>
      <p:pic>
        <p:nvPicPr>
          <p:cNvPr id="2052" name="Picture 4" descr="See the source image">
            <a:extLst>
              <a:ext uri="{FF2B5EF4-FFF2-40B4-BE49-F238E27FC236}">
                <a16:creationId xmlns:a16="http://schemas.microsoft.com/office/drawing/2014/main" id="{4F97196F-83F6-46E4-ADA4-D8A6F0E14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626" y="1772816"/>
            <a:ext cx="47339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35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D16FF2-0E90-4816-A3E9-C033462D7CE6}"/>
              </a:ext>
            </a:extLst>
          </p:cNvPr>
          <p:cNvSpPr>
            <a:spLocks noGrp="1"/>
          </p:cNvSpPr>
          <p:nvPr>
            <p:ph type="body" idx="4294967295"/>
          </p:nvPr>
        </p:nvSpPr>
        <p:spPr>
          <a:xfrm>
            <a:off x="466725" y="1212305"/>
            <a:ext cx="8209731" cy="4968875"/>
          </a:xfrm>
        </p:spPr>
        <p:txBody>
          <a:bodyPr/>
          <a:lstStyle/>
          <a:p>
            <a:r>
              <a:rPr lang="en-AU" dirty="0"/>
              <a:t>    Victoria has a population of 7 million people and is 91,000 square miles in size which equates to the same size as England, Wales and Scotland.</a:t>
            </a:r>
          </a:p>
          <a:p>
            <a:endParaRPr lang="en-AU" dirty="0"/>
          </a:p>
          <a:p>
            <a:endParaRPr lang="en-AU" dirty="0"/>
          </a:p>
          <a:p>
            <a:endParaRPr lang="en-AU" dirty="0"/>
          </a:p>
        </p:txBody>
      </p:sp>
      <p:sp>
        <p:nvSpPr>
          <p:cNvPr id="3" name="Title 2">
            <a:extLst>
              <a:ext uri="{FF2B5EF4-FFF2-40B4-BE49-F238E27FC236}">
                <a16:creationId xmlns:a16="http://schemas.microsoft.com/office/drawing/2014/main" id="{BBA5A533-AA1C-4D2E-BD47-DF69C9E2CB29}"/>
              </a:ext>
            </a:extLst>
          </p:cNvPr>
          <p:cNvSpPr>
            <a:spLocks noGrp="1"/>
          </p:cNvSpPr>
          <p:nvPr>
            <p:ph type="title"/>
          </p:nvPr>
        </p:nvSpPr>
        <p:spPr/>
        <p:txBody>
          <a:bodyPr/>
          <a:lstStyle/>
          <a:p>
            <a:r>
              <a:rPr lang="en-AU" dirty="0"/>
              <a:t>IMHA in Victoria, Australia</a:t>
            </a:r>
          </a:p>
        </p:txBody>
      </p:sp>
      <p:pic>
        <p:nvPicPr>
          <p:cNvPr id="3076" name="Picture 4" descr="See the source image">
            <a:extLst>
              <a:ext uri="{FF2B5EF4-FFF2-40B4-BE49-F238E27FC236}">
                <a16:creationId xmlns:a16="http://schemas.microsoft.com/office/drawing/2014/main" id="{44F323D7-EE30-4DCB-967D-7A08030FA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544" y="2444882"/>
            <a:ext cx="5416720" cy="379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35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5E882F-DF60-42A6-A2F6-69FED2C5A4E4}"/>
              </a:ext>
            </a:extLst>
          </p:cNvPr>
          <p:cNvSpPr>
            <a:spLocks noGrp="1"/>
          </p:cNvSpPr>
          <p:nvPr>
            <p:ph type="body" idx="4294967295"/>
          </p:nvPr>
        </p:nvSpPr>
        <p:spPr>
          <a:xfrm>
            <a:off x="344488" y="1196753"/>
            <a:ext cx="8353425" cy="5472608"/>
          </a:xfrm>
        </p:spPr>
        <p:txBody>
          <a:bodyPr/>
          <a:lstStyle/>
          <a:p>
            <a:pPr marL="0" indent="0"/>
            <a:r>
              <a:rPr lang="en-AU" dirty="0"/>
              <a:t>Free </a:t>
            </a:r>
            <a:r>
              <a:rPr lang="en-AU" dirty="0" err="1"/>
              <a:t>statewide</a:t>
            </a:r>
            <a:r>
              <a:rPr lang="en-AU" dirty="0"/>
              <a:t> non-legal advocacy service</a:t>
            </a:r>
          </a:p>
          <a:p>
            <a:pPr marL="0" indent="0"/>
            <a:r>
              <a:rPr lang="en-AU" dirty="0"/>
              <a:t>Funded by DHHS (Department of Health and Human Services)</a:t>
            </a:r>
          </a:p>
          <a:p>
            <a:pPr marL="0" indent="0"/>
            <a:r>
              <a:rPr lang="en-AU" dirty="0"/>
              <a:t>Set up as part of the </a:t>
            </a:r>
            <a:r>
              <a:rPr lang="en-AU" i="1" dirty="0"/>
              <a:t>Mental Health Act </a:t>
            </a:r>
            <a:br>
              <a:rPr lang="en-AU" i="1" dirty="0"/>
            </a:br>
            <a:r>
              <a:rPr lang="en-AU" i="1" dirty="0"/>
              <a:t>2014 </a:t>
            </a:r>
            <a:r>
              <a:rPr lang="en-AU" dirty="0"/>
              <a:t>reforms</a:t>
            </a:r>
          </a:p>
          <a:p>
            <a:pPr marL="0" indent="0"/>
            <a:endParaRPr lang="en-AU" b="1" dirty="0"/>
          </a:p>
          <a:p>
            <a:pPr marL="0" indent="0"/>
            <a:r>
              <a:rPr lang="en-AU" dirty="0">
                <a:solidFill>
                  <a:srgbClr val="C00000"/>
                </a:solidFill>
              </a:rPr>
              <a:t>What do we do?</a:t>
            </a:r>
          </a:p>
          <a:p>
            <a:pPr marL="0" indent="0"/>
            <a:r>
              <a:rPr lang="en-AU" sz="2000" dirty="0"/>
              <a:t>Support consumers to understand and exercise their rights under the Act</a:t>
            </a:r>
          </a:p>
          <a:p>
            <a:pPr lvl="1">
              <a:buFont typeface="Arial" panose="020B0604020202020204" pitchFamily="34" charset="0"/>
              <a:buChar char="•"/>
            </a:pPr>
            <a:r>
              <a:rPr lang="en-AU" sz="2000" dirty="0"/>
              <a:t>Provide information on rights/options (second opinion, advance statements etc) - supporting self-advocacy</a:t>
            </a:r>
          </a:p>
          <a:p>
            <a:pPr lvl="1">
              <a:buFont typeface="Arial" panose="020B0604020202020204" pitchFamily="34" charset="0"/>
              <a:buChar char="•"/>
            </a:pPr>
            <a:r>
              <a:rPr lang="en-AU" sz="2000" dirty="0"/>
              <a:t>Advocate to treating teams</a:t>
            </a:r>
          </a:p>
          <a:p>
            <a:pPr lvl="1">
              <a:buFont typeface="Arial" panose="020B0604020202020204" pitchFamily="34" charset="0"/>
              <a:buChar char="•"/>
            </a:pPr>
            <a:r>
              <a:rPr lang="en-AU" sz="2000" dirty="0"/>
              <a:t>Connect to other services such as SPOS (Second Psychiatric Opinion Service), MHCC (Mental Health Complaints Commissioner) </a:t>
            </a:r>
          </a:p>
        </p:txBody>
      </p:sp>
      <p:sp>
        <p:nvSpPr>
          <p:cNvPr id="3" name="Title 2">
            <a:extLst>
              <a:ext uri="{FF2B5EF4-FFF2-40B4-BE49-F238E27FC236}">
                <a16:creationId xmlns:a16="http://schemas.microsoft.com/office/drawing/2014/main" id="{403CBCB3-60B3-468F-A445-63F16798C8F2}"/>
              </a:ext>
            </a:extLst>
          </p:cNvPr>
          <p:cNvSpPr>
            <a:spLocks noGrp="1"/>
          </p:cNvSpPr>
          <p:nvPr>
            <p:ph type="title"/>
          </p:nvPr>
        </p:nvSpPr>
        <p:spPr/>
        <p:txBody>
          <a:bodyPr/>
          <a:lstStyle/>
          <a:p>
            <a:r>
              <a:rPr lang="en-AU" dirty="0"/>
              <a:t>IMHA: Who are we?</a:t>
            </a:r>
          </a:p>
        </p:txBody>
      </p:sp>
      <p:sp>
        <p:nvSpPr>
          <p:cNvPr id="5" name="TextBox 4">
            <a:extLst>
              <a:ext uri="{FF2B5EF4-FFF2-40B4-BE49-F238E27FC236}">
                <a16:creationId xmlns:a16="http://schemas.microsoft.com/office/drawing/2014/main" id="{A7B7A914-B0EF-4081-8426-857CFC22CCF2}"/>
              </a:ext>
            </a:extLst>
          </p:cNvPr>
          <p:cNvSpPr txBox="1"/>
          <p:nvPr/>
        </p:nvSpPr>
        <p:spPr>
          <a:xfrm>
            <a:off x="6267283" y="2780928"/>
            <a:ext cx="2430630" cy="246221"/>
          </a:xfrm>
          <a:prstGeom prst="rect">
            <a:avLst/>
          </a:prstGeom>
          <a:noFill/>
        </p:spPr>
        <p:txBody>
          <a:bodyPr wrap="square" rtlCol="0">
            <a:spAutoFit/>
          </a:bodyPr>
          <a:lstStyle/>
          <a:p>
            <a:r>
              <a:rPr lang="en-AU" sz="1000" dirty="0"/>
              <a:t>IMHA team </a:t>
            </a:r>
          </a:p>
        </p:txBody>
      </p:sp>
      <p:pic>
        <p:nvPicPr>
          <p:cNvPr id="7" name="Picture 6">
            <a:extLst>
              <a:ext uri="{FF2B5EF4-FFF2-40B4-BE49-F238E27FC236}">
                <a16:creationId xmlns:a16="http://schemas.microsoft.com/office/drawing/2014/main" id="{E978C937-6783-4EFB-8A70-F5F9E11BB859}"/>
              </a:ext>
            </a:extLst>
          </p:cNvPr>
          <p:cNvPicPr>
            <a:picLocks noChangeAspect="1"/>
          </p:cNvPicPr>
          <p:nvPr/>
        </p:nvPicPr>
        <p:blipFill>
          <a:blip r:embed="rId3"/>
          <a:stretch>
            <a:fillRect/>
          </a:stretch>
        </p:blipFill>
        <p:spPr>
          <a:xfrm>
            <a:off x="5364088" y="2146413"/>
            <a:ext cx="2879997" cy="1515250"/>
          </a:xfrm>
          <a:prstGeom prst="rect">
            <a:avLst/>
          </a:prstGeom>
        </p:spPr>
      </p:pic>
    </p:spTree>
    <p:extLst>
      <p:ext uri="{BB962C8B-B14F-4D97-AF65-F5344CB8AC3E}">
        <p14:creationId xmlns:p14="http://schemas.microsoft.com/office/powerpoint/2010/main" val="159387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p:cNvSpPr>
            <a:spLocks noGrp="1"/>
          </p:cNvSpPr>
          <p:nvPr>
            <p:ph type="body" idx="4294967295"/>
          </p:nvPr>
        </p:nvSpPr>
        <p:spPr>
          <a:xfrm>
            <a:off x="674688" y="1412875"/>
            <a:ext cx="6408737" cy="4968875"/>
          </a:xfrm>
        </p:spPr>
        <p:txBody>
          <a:bodyPr/>
          <a:lstStyle/>
          <a:p>
            <a:pPr>
              <a:buFontTx/>
              <a:buChar char="•"/>
            </a:pPr>
            <a:endParaRPr lang="en-AU" altLang="en-US" sz="2000" dirty="0"/>
          </a:p>
          <a:p>
            <a:endParaRPr lang="en-AU" altLang="en-US" dirty="0"/>
          </a:p>
        </p:txBody>
      </p:sp>
      <p:sp>
        <p:nvSpPr>
          <p:cNvPr id="23555" name="Title 2"/>
          <p:cNvSpPr>
            <a:spLocks noGrp="1"/>
          </p:cNvSpPr>
          <p:nvPr>
            <p:ph type="title"/>
          </p:nvPr>
        </p:nvSpPr>
        <p:spPr>
          <a:xfrm>
            <a:off x="468313" y="331788"/>
            <a:ext cx="8229600" cy="720725"/>
          </a:xfrm>
        </p:spPr>
        <p:txBody>
          <a:bodyPr/>
          <a:lstStyle/>
          <a:p>
            <a:r>
              <a:rPr lang="en-US" altLang="en-US" dirty="0"/>
              <a:t>IMHA: what we look like in Victoria</a:t>
            </a:r>
            <a:endParaRPr lang="en-AU" altLang="en-US" dirty="0"/>
          </a:p>
        </p:txBody>
      </p:sp>
      <p:sp>
        <p:nvSpPr>
          <p:cNvPr id="2" name="Oval 1"/>
          <p:cNvSpPr/>
          <p:nvPr/>
        </p:nvSpPr>
        <p:spPr>
          <a:xfrm>
            <a:off x="1681162" y="1302848"/>
            <a:ext cx="1666875" cy="1630363"/>
          </a:xfrm>
          <a:prstGeom prst="ellipse">
            <a:avLst/>
          </a:prstGeom>
          <a:solidFill>
            <a:srgbClr val="FAEDCA"/>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400" b="1" dirty="0">
                <a:solidFill>
                  <a:srgbClr val="C00000"/>
                </a:solidFill>
              </a:rPr>
              <a:t>Melbourne</a:t>
            </a:r>
          </a:p>
          <a:p>
            <a:pPr algn="ctr">
              <a:defRPr/>
            </a:pPr>
            <a:r>
              <a:rPr lang="en-AU" sz="1400" b="1" dirty="0">
                <a:solidFill>
                  <a:srgbClr val="C00000"/>
                </a:solidFill>
              </a:rPr>
              <a:t>One Senior Advocate and Five Advocates</a:t>
            </a:r>
            <a:endParaRPr lang="en-AU" dirty="0">
              <a:solidFill>
                <a:srgbClr val="C00000"/>
              </a:solidFill>
            </a:endParaRPr>
          </a:p>
        </p:txBody>
      </p:sp>
      <p:sp>
        <p:nvSpPr>
          <p:cNvPr id="12" name="Oval 11"/>
          <p:cNvSpPr/>
          <p:nvPr/>
        </p:nvSpPr>
        <p:spPr>
          <a:xfrm>
            <a:off x="1423988" y="4506913"/>
            <a:ext cx="1657350" cy="1584325"/>
          </a:xfrm>
          <a:prstGeom prst="ellipse">
            <a:avLst/>
          </a:prstGeom>
          <a:solidFill>
            <a:srgbClr val="FAEDCA"/>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400" b="1" dirty="0">
                <a:solidFill>
                  <a:srgbClr val="C00000"/>
                </a:solidFill>
              </a:rPr>
              <a:t>Geelong</a:t>
            </a:r>
          </a:p>
          <a:p>
            <a:pPr algn="ctr">
              <a:defRPr/>
            </a:pPr>
            <a:r>
              <a:rPr lang="en-AU" sz="1400" b="1" dirty="0">
                <a:solidFill>
                  <a:srgbClr val="C00000"/>
                </a:solidFill>
              </a:rPr>
              <a:t>One Senior Advocate and Three Advocates</a:t>
            </a:r>
          </a:p>
        </p:txBody>
      </p:sp>
      <p:sp>
        <p:nvSpPr>
          <p:cNvPr id="13" name="Oval 12"/>
          <p:cNvSpPr/>
          <p:nvPr/>
        </p:nvSpPr>
        <p:spPr>
          <a:xfrm>
            <a:off x="3767932" y="4807202"/>
            <a:ext cx="1616075" cy="1630362"/>
          </a:xfrm>
          <a:prstGeom prst="ellipse">
            <a:avLst/>
          </a:prstGeom>
          <a:solidFill>
            <a:srgbClr val="FAEDCA"/>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300" b="1" dirty="0" err="1">
                <a:solidFill>
                  <a:srgbClr val="C00000"/>
                </a:solidFill>
              </a:rPr>
              <a:t>DandenongOne</a:t>
            </a:r>
            <a:r>
              <a:rPr lang="en-AU" sz="1300" b="1" dirty="0">
                <a:solidFill>
                  <a:srgbClr val="C00000"/>
                </a:solidFill>
              </a:rPr>
              <a:t> Senior Advocate and Four Advocates</a:t>
            </a:r>
          </a:p>
        </p:txBody>
      </p:sp>
      <p:sp>
        <p:nvSpPr>
          <p:cNvPr id="11" name="Oval 10"/>
          <p:cNvSpPr/>
          <p:nvPr/>
        </p:nvSpPr>
        <p:spPr>
          <a:xfrm>
            <a:off x="755650" y="2919413"/>
            <a:ext cx="1655763" cy="1587500"/>
          </a:xfrm>
          <a:prstGeom prst="ellipse">
            <a:avLst/>
          </a:prstGeom>
          <a:solidFill>
            <a:srgbClr val="FAEDCA"/>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400" b="1" dirty="0">
                <a:solidFill>
                  <a:srgbClr val="C00000"/>
                </a:solidFill>
              </a:rPr>
              <a:t>Bendigo</a:t>
            </a:r>
          </a:p>
          <a:p>
            <a:pPr algn="ctr">
              <a:defRPr/>
            </a:pPr>
            <a:r>
              <a:rPr lang="en-AU" sz="1400" b="1" dirty="0">
                <a:solidFill>
                  <a:srgbClr val="C00000"/>
                </a:solidFill>
              </a:rPr>
              <a:t>One Senior Advocate and Three Advocates</a:t>
            </a:r>
            <a:endParaRPr lang="en-AU" dirty="0">
              <a:solidFill>
                <a:srgbClr val="C00000"/>
              </a:solidFill>
            </a:endParaRPr>
          </a:p>
        </p:txBody>
      </p:sp>
      <p:sp>
        <p:nvSpPr>
          <p:cNvPr id="14" name="Oval 13"/>
          <p:cNvSpPr/>
          <p:nvPr/>
        </p:nvSpPr>
        <p:spPr>
          <a:xfrm>
            <a:off x="5553941" y="4033169"/>
            <a:ext cx="1657350" cy="1584325"/>
          </a:xfrm>
          <a:prstGeom prst="ellipse">
            <a:avLst/>
          </a:prstGeom>
          <a:solidFill>
            <a:srgbClr val="FAEDCA"/>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400" b="1" dirty="0">
                <a:solidFill>
                  <a:srgbClr val="C00000"/>
                </a:solidFill>
              </a:rPr>
              <a:t>Consumer Consultant &amp; Speaking From Experience</a:t>
            </a:r>
          </a:p>
        </p:txBody>
      </p:sp>
      <p:sp>
        <p:nvSpPr>
          <p:cNvPr id="15" name="Oval 14"/>
          <p:cNvSpPr/>
          <p:nvPr/>
        </p:nvSpPr>
        <p:spPr>
          <a:xfrm>
            <a:off x="3792906" y="1241175"/>
            <a:ext cx="1666875" cy="1630362"/>
          </a:xfrm>
          <a:prstGeom prst="ellipse">
            <a:avLst/>
          </a:prstGeom>
          <a:solidFill>
            <a:srgbClr val="FAEDCA"/>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400" b="1" dirty="0">
                <a:solidFill>
                  <a:srgbClr val="C00000"/>
                </a:solidFill>
              </a:rPr>
              <a:t>Manager &amp; Admin Officer</a:t>
            </a:r>
            <a:endParaRPr lang="en-AU" dirty="0">
              <a:solidFill>
                <a:srgbClr val="C00000"/>
              </a:solidFill>
            </a:endParaRPr>
          </a:p>
        </p:txBody>
      </p:sp>
      <p:sp>
        <p:nvSpPr>
          <p:cNvPr id="34" name="Oval 33">
            <a:extLst>
              <a:ext uri="{FF2B5EF4-FFF2-40B4-BE49-F238E27FC236}">
                <a16:creationId xmlns:a16="http://schemas.microsoft.com/office/drawing/2014/main" id="{80E74CBF-05C2-4230-A710-A2E69DA57E2C}"/>
              </a:ext>
            </a:extLst>
          </p:cNvPr>
          <p:cNvSpPr/>
          <p:nvPr/>
        </p:nvSpPr>
        <p:spPr>
          <a:xfrm>
            <a:off x="5551935" y="2265488"/>
            <a:ext cx="1655763" cy="1587500"/>
          </a:xfrm>
          <a:prstGeom prst="ellipse">
            <a:avLst/>
          </a:prstGeom>
          <a:solidFill>
            <a:srgbClr val="FAEDCA"/>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400" b="1" dirty="0">
                <a:solidFill>
                  <a:srgbClr val="C00000"/>
                </a:solidFill>
              </a:rPr>
              <a:t>Project Officer </a:t>
            </a:r>
            <a:endParaRPr lang="en-AU"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3E4B20-8DD1-4986-800F-31104FA22DB3}"/>
              </a:ext>
            </a:extLst>
          </p:cNvPr>
          <p:cNvSpPr>
            <a:spLocks noGrp="1"/>
          </p:cNvSpPr>
          <p:nvPr>
            <p:ph type="body" idx="4294967295"/>
          </p:nvPr>
        </p:nvSpPr>
        <p:spPr>
          <a:xfrm>
            <a:off x="467134" y="1528351"/>
            <a:ext cx="8425346" cy="4968875"/>
          </a:xfrm>
        </p:spPr>
        <p:txBody>
          <a:bodyPr/>
          <a:lstStyle/>
          <a:p>
            <a:pPr marL="0" indent="0"/>
            <a:r>
              <a:rPr lang="en-AU" b="1" dirty="0"/>
              <a:t>Context</a:t>
            </a:r>
          </a:p>
          <a:p>
            <a:pPr>
              <a:buFont typeface="Arial" panose="020B0604020202020204" pitchFamily="34" charset="0"/>
              <a:buChar char="•"/>
            </a:pPr>
            <a:r>
              <a:rPr lang="en-AU" i="1" dirty="0"/>
              <a:t>Mental Health Act 1986 </a:t>
            </a:r>
            <a:r>
              <a:rPr lang="en-AU" i="1" dirty="0">
                <a:sym typeface="Wingdings" panose="05000000000000000000" pitchFamily="2" charset="2"/>
              </a:rPr>
              <a:t> Mental Health Act 2014</a:t>
            </a:r>
          </a:p>
          <a:p>
            <a:pPr>
              <a:buFont typeface="Arial" panose="020B0604020202020204" pitchFamily="34" charset="0"/>
              <a:buChar char="•"/>
            </a:pPr>
            <a:r>
              <a:rPr lang="en-AU" dirty="0">
                <a:sym typeface="Wingdings" panose="05000000000000000000" pitchFamily="2" charset="2"/>
              </a:rPr>
              <a:t>United Nations Convention on the Rights of People with a Disability (UNCRPD)</a:t>
            </a:r>
          </a:p>
          <a:p>
            <a:pPr marL="0" indent="0"/>
            <a:endParaRPr lang="en-AU" b="1" dirty="0">
              <a:sym typeface="Wingdings" panose="05000000000000000000" pitchFamily="2" charset="2"/>
            </a:endParaRPr>
          </a:p>
          <a:p>
            <a:pPr marL="0" indent="0"/>
            <a:r>
              <a:rPr lang="en-AU" b="1" dirty="0">
                <a:sym typeface="Wingdings" panose="05000000000000000000" pitchFamily="2" charset="2"/>
              </a:rPr>
              <a:t>What does the Act say?</a:t>
            </a:r>
            <a:endParaRPr lang="en-AU" b="1" dirty="0"/>
          </a:p>
          <a:p>
            <a:pPr>
              <a:buFont typeface="Arial" panose="020B0604020202020204" pitchFamily="34" charset="0"/>
              <a:buChar char="•"/>
            </a:pPr>
            <a:r>
              <a:rPr lang="en-AU" dirty="0"/>
              <a:t>MH Principles: supported decision making, recovery, least restrictive</a:t>
            </a:r>
          </a:p>
          <a:p>
            <a:pPr>
              <a:buFont typeface="Arial" panose="020B0604020202020204" pitchFamily="34" charset="0"/>
              <a:buChar char="•"/>
            </a:pPr>
            <a:r>
              <a:rPr lang="en-AU" dirty="0"/>
              <a:t>Capacity should be respected – informed consent</a:t>
            </a:r>
          </a:p>
          <a:p>
            <a:pPr>
              <a:buFont typeface="Arial" panose="020B0604020202020204" pitchFamily="34" charset="0"/>
              <a:buChar char="•"/>
            </a:pPr>
            <a:r>
              <a:rPr lang="en-AU" dirty="0"/>
              <a:t>Updated regime for lawful compulsory treatment</a:t>
            </a:r>
          </a:p>
          <a:p>
            <a:pPr marL="0" indent="0"/>
            <a:endParaRPr lang="en-AU" dirty="0"/>
          </a:p>
        </p:txBody>
      </p:sp>
      <p:sp>
        <p:nvSpPr>
          <p:cNvPr id="3" name="Title 2">
            <a:extLst>
              <a:ext uri="{FF2B5EF4-FFF2-40B4-BE49-F238E27FC236}">
                <a16:creationId xmlns:a16="http://schemas.microsoft.com/office/drawing/2014/main" id="{43B62A95-A7BB-4B4C-94AE-18BDF5010F76}"/>
              </a:ext>
            </a:extLst>
          </p:cNvPr>
          <p:cNvSpPr>
            <a:spLocks noGrp="1"/>
          </p:cNvSpPr>
          <p:nvPr>
            <p:ph type="title"/>
          </p:nvPr>
        </p:nvSpPr>
        <p:spPr/>
        <p:txBody>
          <a:bodyPr/>
          <a:lstStyle/>
          <a:p>
            <a:r>
              <a:rPr lang="en-AU" dirty="0"/>
              <a:t>IMHA: </a:t>
            </a:r>
            <a:r>
              <a:rPr lang="en-AU" i="1" dirty="0"/>
              <a:t>Mental Health Act 2014</a:t>
            </a:r>
          </a:p>
        </p:txBody>
      </p:sp>
    </p:spTree>
    <p:extLst>
      <p:ext uri="{BB962C8B-B14F-4D97-AF65-F5344CB8AC3E}">
        <p14:creationId xmlns:p14="http://schemas.microsoft.com/office/powerpoint/2010/main" val="185980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idx="4294967295"/>
          </p:nvPr>
        </p:nvSpPr>
        <p:spPr>
          <a:xfrm>
            <a:off x="395288" y="1773238"/>
            <a:ext cx="8208962" cy="4824412"/>
          </a:xfrm>
        </p:spPr>
        <p:txBody>
          <a:bodyPr/>
          <a:lstStyle/>
          <a:p>
            <a:pPr>
              <a:lnSpc>
                <a:spcPct val="100000"/>
              </a:lnSpc>
              <a:spcBef>
                <a:spcPts val="1200"/>
              </a:spcBef>
              <a:spcAft>
                <a:spcPts val="1200"/>
              </a:spcAft>
              <a:buFont typeface="Arial" panose="020B0604020202020204" pitchFamily="34" charset="0"/>
              <a:buChar char="•"/>
              <a:defRPr/>
            </a:pPr>
            <a:r>
              <a:rPr lang="en-AU" altLang="en-US" sz="2800" dirty="0">
                <a:solidFill>
                  <a:schemeClr val="tx2">
                    <a:lumMod val="65000"/>
                    <a:lumOff val="35000"/>
                  </a:schemeClr>
                </a:solidFill>
              </a:rPr>
              <a:t>Free service</a:t>
            </a:r>
          </a:p>
          <a:p>
            <a:pPr>
              <a:lnSpc>
                <a:spcPct val="100000"/>
              </a:lnSpc>
              <a:spcBef>
                <a:spcPts val="1200"/>
              </a:spcBef>
              <a:spcAft>
                <a:spcPts val="1200"/>
              </a:spcAft>
              <a:buFont typeface="Arial" panose="020B0604020202020204" pitchFamily="34" charset="0"/>
              <a:buChar char="•"/>
              <a:defRPr/>
            </a:pPr>
            <a:r>
              <a:rPr lang="en-AU" altLang="en-US" sz="2800" dirty="0">
                <a:solidFill>
                  <a:schemeClr val="tx2">
                    <a:lumMod val="65000"/>
                    <a:lumOff val="35000"/>
                  </a:schemeClr>
                </a:solidFill>
              </a:rPr>
              <a:t>All people on compulsory treatment orders or at risk of being placed on a compulsory treatment order</a:t>
            </a:r>
          </a:p>
          <a:p>
            <a:pPr>
              <a:lnSpc>
                <a:spcPct val="100000"/>
              </a:lnSpc>
              <a:spcBef>
                <a:spcPts val="1200"/>
              </a:spcBef>
              <a:spcAft>
                <a:spcPts val="1200"/>
              </a:spcAft>
              <a:buFont typeface="Arial" panose="020B0604020202020204" pitchFamily="34" charset="0"/>
              <a:buChar char="•"/>
              <a:defRPr/>
            </a:pPr>
            <a:r>
              <a:rPr lang="en-AU" altLang="en-US" sz="2800" dirty="0">
                <a:solidFill>
                  <a:schemeClr val="tx2">
                    <a:lumMod val="65000"/>
                    <a:lumOff val="35000"/>
                  </a:schemeClr>
                </a:solidFill>
              </a:rPr>
              <a:t>Priority groups include Aboriginal and Torres Strait Islander consumers as well as those who are receiving ECT and consumers who are receiving compulsory treatment for the first time.</a:t>
            </a:r>
          </a:p>
          <a:p>
            <a:pPr>
              <a:defRPr/>
            </a:pPr>
            <a:endParaRPr lang="en-AU" altLang="en-US" sz="2400" dirty="0"/>
          </a:p>
        </p:txBody>
      </p:sp>
      <p:sp>
        <p:nvSpPr>
          <p:cNvPr id="14339" name="Title 2"/>
          <p:cNvSpPr>
            <a:spLocks noGrp="1"/>
          </p:cNvSpPr>
          <p:nvPr>
            <p:ph type="title"/>
          </p:nvPr>
        </p:nvSpPr>
        <p:spPr>
          <a:xfrm>
            <a:off x="468313" y="331788"/>
            <a:ext cx="8229600" cy="720725"/>
          </a:xfrm>
        </p:spPr>
        <p:txBody>
          <a:bodyPr/>
          <a:lstStyle/>
          <a:p>
            <a:r>
              <a:rPr lang="en-US" altLang="en-US" dirty="0"/>
              <a:t>IMHA: Eligibility in Victoria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95E6A6-74D4-4502-A22D-3A34060FF9FF}"/>
              </a:ext>
            </a:extLst>
          </p:cNvPr>
          <p:cNvSpPr>
            <a:spLocks noGrp="1"/>
          </p:cNvSpPr>
          <p:nvPr>
            <p:ph type="body" idx="4294967295"/>
          </p:nvPr>
        </p:nvSpPr>
        <p:spPr/>
        <p:txBody>
          <a:bodyPr/>
          <a:lstStyle/>
          <a:p>
            <a:pPr marL="133200" indent="-457200">
              <a:lnSpc>
                <a:spcPct val="150000"/>
              </a:lnSpc>
              <a:spcBef>
                <a:spcPts val="0"/>
              </a:spcBef>
              <a:spcAft>
                <a:spcPts val="0"/>
              </a:spcAft>
              <a:buFont typeface="Arial" panose="020B0604020202020204" pitchFamily="34" charset="0"/>
              <a:buChar char="•"/>
              <a:defRPr/>
            </a:pPr>
            <a:r>
              <a:rPr lang="en-AU" sz="2000" dirty="0">
                <a:solidFill>
                  <a:schemeClr val="tx2">
                    <a:lumMod val="65000"/>
                    <a:lumOff val="35000"/>
                  </a:schemeClr>
                </a:solidFill>
              </a:rPr>
              <a:t>Call or provide our phone line number :</a:t>
            </a:r>
            <a:r>
              <a:rPr lang="en-AU" sz="2000" b="1" dirty="0">
                <a:solidFill>
                  <a:schemeClr val="tx2">
                    <a:lumMod val="65000"/>
                    <a:lumOff val="35000"/>
                  </a:schemeClr>
                </a:solidFill>
              </a:rPr>
              <a:t>1300 947 820</a:t>
            </a:r>
            <a:br>
              <a:rPr lang="en-AU" sz="2000" b="1" dirty="0">
                <a:solidFill>
                  <a:schemeClr val="tx2">
                    <a:lumMod val="65000"/>
                    <a:lumOff val="35000"/>
                  </a:schemeClr>
                </a:solidFill>
              </a:rPr>
            </a:br>
            <a:r>
              <a:rPr lang="en-AU" sz="2400" b="1" dirty="0">
                <a:solidFill>
                  <a:schemeClr val="tx2">
                    <a:lumMod val="65000"/>
                    <a:lumOff val="35000"/>
                  </a:schemeClr>
                </a:solidFill>
              </a:rPr>
              <a:t>	</a:t>
            </a:r>
            <a:r>
              <a:rPr lang="en-AU" sz="1800" dirty="0">
                <a:solidFill>
                  <a:schemeClr val="tx2">
                    <a:lumMod val="65000"/>
                    <a:lumOff val="35000"/>
                  </a:schemeClr>
                </a:solidFill>
              </a:rPr>
              <a:t>(9:30am-4:30pm – Monday to Friday)</a:t>
            </a:r>
          </a:p>
          <a:p>
            <a:pPr marL="0" indent="0">
              <a:lnSpc>
                <a:spcPct val="150000"/>
              </a:lnSpc>
              <a:spcBef>
                <a:spcPts val="0"/>
              </a:spcBef>
              <a:spcAft>
                <a:spcPts val="0"/>
              </a:spcAft>
              <a:defRPr/>
            </a:pPr>
            <a:endParaRPr lang="en-AU" sz="2000" dirty="0">
              <a:solidFill>
                <a:schemeClr val="tx2">
                  <a:lumMod val="65000"/>
                  <a:lumOff val="35000"/>
                </a:schemeClr>
              </a:solidFill>
            </a:endParaRPr>
          </a:p>
          <a:p>
            <a:pPr marL="133200" indent="-457200">
              <a:lnSpc>
                <a:spcPct val="150000"/>
              </a:lnSpc>
              <a:spcBef>
                <a:spcPts val="0"/>
              </a:spcBef>
              <a:spcAft>
                <a:spcPts val="0"/>
              </a:spcAft>
              <a:buFont typeface="Arial" panose="020B0604020202020204" pitchFamily="34" charset="0"/>
              <a:buChar char="•"/>
              <a:defRPr/>
            </a:pPr>
            <a:r>
              <a:rPr lang="en-AU" sz="2000" dirty="0">
                <a:solidFill>
                  <a:schemeClr val="tx2">
                    <a:lumMod val="65000"/>
                    <a:lumOff val="35000"/>
                  </a:schemeClr>
                </a:solidFill>
              </a:rPr>
              <a:t>Visit our website – </a:t>
            </a:r>
            <a:r>
              <a:rPr lang="en-AU" sz="2000" b="1" dirty="0">
                <a:solidFill>
                  <a:schemeClr val="tx2">
                    <a:lumMod val="65000"/>
                    <a:lumOff val="35000"/>
                  </a:schemeClr>
                </a:solidFill>
                <a:hlinkClick r:id="rId3"/>
              </a:rPr>
              <a:t>www.imha.vic.gov.au</a:t>
            </a:r>
            <a:r>
              <a:rPr lang="en-AU" sz="2000" b="1" dirty="0">
                <a:solidFill>
                  <a:schemeClr val="tx2">
                    <a:lumMod val="65000"/>
                    <a:lumOff val="35000"/>
                  </a:schemeClr>
                </a:solidFill>
              </a:rPr>
              <a:t> </a:t>
            </a:r>
          </a:p>
          <a:p>
            <a:pPr marL="133200" indent="-457200">
              <a:lnSpc>
                <a:spcPct val="150000"/>
              </a:lnSpc>
              <a:spcBef>
                <a:spcPts val="0"/>
              </a:spcBef>
              <a:spcAft>
                <a:spcPts val="0"/>
              </a:spcAft>
              <a:buFont typeface="Arial" panose="020B0604020202020204" pitchFamily="34" charset="0"/>
              <a:buChar char="•"/>
              <a:defRPr/>
            </a:pPr>
            <a:endParaRPr lang="en-AU" sz="2000" dirty="0">
              <a:solidFill>
                <a:schemeClr val="tx2">
                  <a:lumMod val="65000"/>
                  <a:lumOff val="35000"/>
                </a:schemeClr>
              </a:solidFill>
            </a:endParaRPr>
          </a:p>
          <a:p>
            <a:pPr marL="133200" indent="-457200">
              <a:lnSpc>
                <a:spcPct val="150000"/>
              </a:lnSpc>
              <a:spcBef>
                <a:spcPts val="0"/>
              </a:spcBef>
              <a:spcAft>
                <a:spcPts val="0"/>
              </a:spcAft>
              <a:buFont typeface="Arial" panose="020B0604020202020204" pitchFamily="34" charset="0"/>
              <a:buChar char="•"/>
              <a:defRPr/>
            </a:pPr>
            <a:r>
              <a:rPr lang="en-AU" sz="2000" dirty="0">
                <a:solidFill>
                  <a:schemeClr val="tx2">
                    <a:lumMod val="65000"/>
                    <a:lumOff val="35000"/>
                  </a:schemeClr>
                </a:solidFill>
              </a:rPr>
              <a:t>Email (with consent): </a:t>
            </a:r>
            <a:r>
              <a:rPr lang="en-AU" sz="2000" b="1" dirty="0">
                <a:solidFill>
                  <a:schemeClr val="tx2">
                    <a:lumMod val="65000"/>
                    <a:lumOff val="35000"/>
                  </a:schemeClr>
                </a:solidFill>
                <a:hlinkClick r:id="rId3"/>
              </a:rPr>
              <a:t>contact@imha.vic.gov.au</a:t>
            </a:r>
            <a:r>
              <a:rPr lang="en-AU" sz="2000" b="1" dirty="0">
                <a:solidFill>
                  <a:schemeClr val="tx2">
                    <a:lumMod val="65000"/>
                    <a:lumOff val="35000"/>
                  </a:schemeClr>
                </a:solidFill>
              </a:rPr>
              <a:t> </a:t>
            </a:r>
            <a:endParaRPr lang="en-AU" sz="2000" dirty="0">
              <a:solidFill>
                <a:schemeClr val="tx2">
                  <a:lumMod val="65000"/>
                  <a:lumOff val="35000"/>
                </a:schemeClr>
              </a:solidFill>
            </a:endParaRPr>
          </a:p>
          <a:p>
            <a:endParaRPr lang="en-AU" dirty="0"/>
          </a:p>
          <a:p>
            <a:r>
              <a:rPr lang="en-AU" dirty="0"/>
              <a:t>    Consumers can also meet with an advocate during outposts at services or arrange to meet at community clinics.</a:t>
            </a:r>
          </a:p>
        </p:txBody>
      </p:sp>
      <p:sp>
        <p:nvSpPr>
          <p:cNvPr id="3" name="Title 2">
            <a:extLst>
              <a:ext uri="{FF2B5EF4-FFF2-40B4-BE49-F238E27FC236}">
                <a16:creationId xmlns:a16="http://schemas.microsoft.com/office/drawing/2014/main" id="{AD69BEE1-8417-4CEB-AFAC-51443339B129}"/>
              </a:ext>
            </a:extLst>
          </p:cNvPr>
          <p:cNvSpPr>
            <a:spLocks noGrp="1"/>
          </p:cNvSpPr>
          <p:nvPr>
            <p:ph type="title"/>
          </p:nvPr>
        </p:nvSpPr>
        <p:spPr/>
        <p:txBody>
          <a:bodyPr/>
          <a:lstStyle/>
          <a:p>
            <a:r>
              <a:rPr lang="en-AU" dirty="0"/>
              <a:t>Accessing IMHA in Victoria</a:t>
            </a:r>
          </a:p>
        </p:txBody>
      </p:sp>
    </p:spTree>
    <p:extLst>
      <p:ext uri="{BB962C8B-B14F-4D97-AF65-F5344CB8AC3E}">
        <p14:creationId xmlns:p14="http://schemas.microsoft.com/office/powerpoint/2010/main" val="98135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437D3D-2454-4E97-8134-0503F4CE1155}"/>
              </a:ext>
            </a:extLst>
          </p:cNvPr>
          <p:cNvSpPr>
            <a:spLocks noGrp="1"/>
          </p:cNvSpPr>
          <p:nvPr>
            <p:ph type="body" idx="4294967295"/>
          </p:nvPr>
        </p:nvSpPr>
        <p:spPr/>
        <p:txBody>
          <a:bodyPr/>
          <a:lstStyle/>
          <a:p>
            <a:endParaRPr lang="en-AU" dirty="0"/>
          </a:p>
          <a:p>
            <a:r>
              <a:rPr lang="en-AU" dirty="0"/>
              <a:t>    As all services there have been some impacts on delivering IMHA as all face to face meetings have needed to stop for the time being.  All advocates are working from home at present.</a:t>
            </a:r>
          </a:p>
          <a:p>
            <a:r>
              <a:rPr lang="en-AU" dirty="0"/>
              <a:t>    Therefore, advocates are having video calls where possible or telephone calls.  In addition, advocates are holding Rights Groups via video .These are being set up during outpost times and are for inpatient consumers.  Information about consumer rights is shared, then should consumers wish to speak with an advocate on a one to one basis afterwards this is arranged. </a:t>
            </a:r>
          </a:p>
        </p:txBody>
      </p:sp>
      <p:sp>
        <p:nvSpPr>
          <p:cNvPr id="3" name="Title 2">
            <a:extLst>
              <a:ext uri="{FF2B5EF4-FFF2-40B4-BE49-F238E27FC236}">
                <a16:creationId xmlns:a16="http://schemas.microsoft.com/office/drawing/2014/main" id="{66764BF8-6E15-4892-B761-28F4A7925FE7}"/>
              </a:ext>
            </a:extLst>
          </p:cNvPr>
          <p:cNvSpPr>
            <a:spLocks noGrp="1"/>
          </p:cNvSpPr>
          <p:nvPr>
            <p:ph type="title"/>
          </p:nvPr>
        </p:nvSpPr>
        <p:spPr/>
        <p:txBody>
          <a:bodyPr/>
          <a:lstStyle/>
          <a:p>
            <a:r>
              <a:rPr lang="en-AU" dirty="0"/>
              <a:t>Impacts of Delivery of Service due to </a:t>
            </a:r>
            <a:r>
              <a:rPr lang="en-AU" dirty="0" err="1"/>
              <a:t>Covid</a:t>
            </a:r>
            <a:endParaRPr lang="en-AU" dirty="0"/>
          </a:p>
        </p:txBody>
      </p:sp>
    </p:spTree>
    <p:extLst>
      <p:ext uri="{BB962C8B-B14F-4D97-AF65-F5344CB8AC3E}">
        <p14:creationId xmlns:p14="http://schemas.microsoft.com/office/powerpoint/2010/main" val="1121150922"/>
      </p:ext>
    </p:extLst>
  </p:cSld>
  <p:clrMapOvr>
    <a:masterClrMapping/>
  </p:clrMapOvr>
</p:sld>
</file>

<file path=ppt/theme/theme1.xml><?xml version="1.0" encoding="utf-8"?>
<a:theme xmlns:a="http://schemas.openxmlformats.org/drawingml/2006/main" name="slide_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Blank Document" ma:contentTypeID="0x0101000CE563F8111D9B40AD48BC31ABC2E20D00A5B8577A5F418147B51706CD4565A819" ma:contentTypeVersion="9" ma:contentTypeDescription="" ma:contentTypeScope="" ma:versionID="b4299cc0c5f87a02f045cdb5f2753532">
  <xsd:schema xmlns:xsd="http://www.w3.org/2001/XMLSchema" xmlns:xs="http://www.w3.org/2001/XMLSchema" xmlns:p="http://schemas.microsoft.com/office/2006/metadata/properties" xmlns:ns2="51b6e2eb-ecd6-448c-a4e4-4d85f568c96a" targetNamespace="http://schemas.microsoft.com/office/2006/metadata/properties" ma:root="true" ma:fieldsID="8c39970647f7e6026d09637608eac962" ns2:_="">
    <xsd:import namespace="51b6e2eb-ecd6-448c-a4e4-4d85f568c9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b6e2eb-ecd6-448c-a4e4-4d85f568c96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8BE6E1-2075-4292-BAA6-A532B3FB2FD5}">
  <ds:schemaRefs>
    <ds:schemaRef ds:uri="http://schemas.microsoft.com/sharepoint/v3/contenttype/forms"/>
  </ds:schemaRefs>
</ds:datastoreItem>
</file>

<file path=customXml/itemProps2.xml><?xml version="1.0" encoding="utf-8"?>
<ds:datastoreItem xmlns:ds="http://schemas.openxmlformats.org/officeDocument/2006/customXml" ds:itemID="{8CB4F41A-BA0F-4A47-9373-C0E51A92B56B}">
  <ds:schemaRefs>
    <ds:schemaRef ds:uri="http://schemas.microsoft.com/office/2006/metadata/longProperties"/>
  </ds:schemaRefs>
</ds:datastoreItem>
</file>

<file path=customXml/itemProps3.xml><?xml version="1.0" encoding="utf-8"?>
<ds:datastoreItem xmlns:ds="http://schemas.openxmlformats.org/officeDocument/2006/customXml" ds:itemID="{1125655B-52CC-49FF-8612-280B7EE99D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b6e2eb-ecd6-448c-a4e4-4d85f568c9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06C3E35-FD56-41AF-B49B-112527B23BE3}">
  <ds:schemaRefs>
    <ds:schemaRef ds:uri="http://purl.org/dc/term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51b6e2eb-ecd6-448c-a4e4-4d85f568c96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3409</TotalTime>
  <Words>2010</Words>
  <Application>Microsoft Office PowerPoint</Application>
  <PresentationFormat>On-screen Show (4:3)</PresentationFormat>
  <Paragraphs>148</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Bradley Hand ITC</vt:lpstr>
      <vt:lpstr>Calibri</vt:lpstr>
      <vt:lpstr>Roboto</vt:lpstr>
      <vt:lpstr>slide_master</vt:lpstr>
      <vt:lpstr>PowerPoint Presentation</vt:lpstr>
      <vt:lpstr>IMHA in Victoria, Australia</vt:lpstr>
      <vt:lpstr>IMHA in Victoria, Australia</vt:lpstr>
      <vt:lpstr>IMHA: Who are we?</vt:lpstr>
      <vt:lpstr>IMHA: what we look like in Victoria</vt:lpstr>
      <vt:lpstr>IMHA: Mental Health Act 2014</vt:lpstr>
      <vt:lpstr>IMHA: Eligibility in Victoria</vt:lpstr>
      <vt:lpstr>Accessing IMHA in Victoria</vt:lpstr>
      <vt:lpstr>Impacts of Delivery of Service due to Covid</vt:lpstr>
      <vt:lpstr>Our First Three Years of Service</vt:lpstr>
      <vt:lpstr>Our First Three Years of Service, cont.</vt:lpstr>
      <vt:lpstr>Our First Three Years of Service, cont.</vt:lpstr>
      <vt:lpstr>Our independent evaluation: Results</vt:lpstr>
      <vt:lpstr>IMHA: Consumer Consultant and Speaking from Experience Group</vt:lpstr>
      <vt:lpstr>IMHA and the Royal Commission into Victoria’s Mental Health System</vt:lpstr>
      <vt:lpstr>Our self-advocacy resources</vt:lpstr>
      <vt:lpstr>Any Questions?</vt:lpstr>
    </vt:vector>
  </TitlesOfParts>
  <Company>Victoria Legal 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JulieB</dc:creator>
  <cp:lastModifiedBy>Kevin Mercer</cp:lastModifiedBy>
  <cp:revision>1436</cp:revision>
  <cp:lastPrinted>2020-02-03T22:29:16Z</cp:lastPrinted>
  <dcterms:created xsi:type="dcterms:W3CDTF">2013-05-07T23:54:39Z</dcterms:created>
  <dcterms:modified xsi:type="dcterms:W3CDTF">2020-10-25T12:53:12Z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tivity">
    <vt:lpwstr>57;#Client Service|76e950d3-db5e-41a3-a499-27ff3856a45b</vt:lpwstr>
  </property>
  <property fmtid="{D5CDD505-2E9C-101B-9397-08002B2CF9AE}" pid="3" name="Function">
    <vt:lpwstr>58;#Mental Health Advocacy|ce43bc44-1767-4402-a516-235ef5372288</vt:lpwstr>
  </property>
  <property fmtid="{D5CDD505-2E9C-101B-9397-08002B2CF9AE}" pid="4" name="k85b50b034274bb086b1881f82103455">
    <vt:lpwstr>Client Service|76e950d3-db5e-41a3-a499-27ff3856a45b</vt:lpwstr>
  </property>
  <property fmtid="{D5CDD505-2E9C-101B-9397-08002B2CF9AE}" pid="5" name="TaxCatchAll">
    <vt:lpwstr>58;#Mental Health Advocacy|ce43bc44-1767-4402-a516-235ef5372288;#57;#Client Service|76e950d3-db5e-41a3-a499-27ff3856a45b</vt:lpwstr>
  </property>
  <property fmtid="{D5CDD505-2E9C-101B-9397-08002B2CF9AE}" pid="6" name="g0e08bd3800f4789a2eb49265723c930">
    <vt:lpwstr>Mental Health Advocacy|ce43bc44-1767-4402-a516-235ef5372288</vt:lpwstr>
  </property>
  <property fmtid="{D5CDD505-2E9C-101B-9397-08002B2CF9AE}" pid="7" name="ContentTypeId">
    <vt:lpwstr>0x0101000CE563F8111D9B40AD48BC31ABC2E20D00A5B8577A5F418147B51706CD4565A819</vt:lpwstr>
  </property>
</Properties>
</file>