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 id="2147483679" r:id="rId3"/>
    <p:sldMasterId id="2147483692" r:id="rId4"/>
  </p:sldMasterIdLst>
  <p:notesMasterIdLst>
    <p:notesMasterId r:id="rId19"/>
  </p:notesMasterIdLst>
  <p:sldIdLst>
    <p:sldId id="259" r:id="rId5"/>
    <p:sldId id="257" r:id="rId6"/>
    <p:sldId id="270" r:id="rId7"/>
    <p:sldId id="261" r:id="rId8"/>
    <p:sldId id="281" r:id="rId9"/>
    <p:sldId id="287" r:id="rId10"/>
    <p:sldId id="272" r:id="rId11"/>
    <p:sldId id="273" r:id="rId12"/>
    <p:sldId id="282" r:id="rId13"/>
    <p:sldId id="290" r:id="rId14"/>
    <p:sldId id="289" r:id="rId15"/>
    <p:sldId id="275" r:id="rId16"/>
    <p:sldId id="280"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68" autoAdjust="0"/>
  </p:normalViewPr>
  <p:slideViewPr>
    <p:cSldViewPr>
      <p:cViewPr varScale="1">
        <p:scale>
          <a:sx n="44" d="100"/>
          <a:sy n="44" d="100"/>
        </p:scale>
        <p:origin x="1204" y="44"/>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7E0CB-B0B3-4BBE-813A-08EBF9193A4D}" type="datetimeFigureOut">
              <a:rPr lang="en-GB" smtClean="0"/>
              <a:t>19/10/2018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AB102-F02A-4D23-9BCF-32D65C31DB33}" type="slidenum">
              <a:rPr lang="en-GB" smtClean="0"/>
              <a:t>‹#›</a:t>
            </a:fld>
            <a:endParaRPr lang="en-GB"/>
          </a:p>
        </p:txBody>
      </p:sp>
    </p:spTree>
    <p:extLst>
      <p:ext uri="{BB962C8B-B14F-4D97-AF65-F5344CB8AC3E}">
        <p14:creationId xmlns:p14="http://schemas.microsoft.com/office/powerpoint/2010/main" val="42936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introduction – personal and STOMP </a:t>
            </a:r>
          </a:p>
        </p:txBody>
      </p:sp>
      <p:sp>
        <p:nvSpPr>
          <p:cNvPr id="4" name="Slide Number Placeholder 3"/>
          <p:cNvSpPr>
            <a:spLocks noGrp="1"/>
          </p:cNvSpPr>
          <p:nvPr>
            <p:ph type="sldNum" sz="quarter" idx="10"/>
          </p:nvPr>
        </p:nvSpPr>
        <p:spPr/>
        <p:txBody>
          <a:bodyPr/>
          <a:lstStyle/>
          <a:p>
            <a:fld id="{C5EAB102-F02A-4D23-9BCF-32D65C31DB33}" type="slidenum">
              <a:rPr lang="en-GB" smtClean="0"/>
              <a:t>1</a:t>
            </a:fld>
            <a:endParaRPr lang="en-GB"/>
          </a:p>
        </p:txBody>
      </p:sp>
    </p:spTree>
    <p:extLst>
      <p:ext uri="{BB962C8B-B14F-4D97-AF65-F5344CB8AC3E}">
        <p14:creationId xmlns:p14="http://schemas.microsoft.com/office/powerpoint/2010/main" val="342742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Hazel</a:t>
            </a:r>
          </a:p>
        </p:txBody>
      </p:sp>
      <p:sp>
        <p:nvSpPr>
          <p:cNvPr id="4" name="Slide Number Placeholder 3"/>
          <p:cNvSpPr>
            <a:spLocks noGrp="1"/>
          </p:cNvSpPr>
          <p:nvPr>
            <p:ph type="sldNum" sz="quarter" idx="10"/>
          </p:nvPr>
        </p:nvSpPr>
        <p:spPr/>
        <p:txBody>
          <a:bodyPr/>
          <a:lstStyle/>
          <a:p>
            <a:fld id="{C5EAB102-F02A-4D23-9BCF-32D65C31DB33}" type="slidenum">
              <a:rPr lang="en-GB" smtClean="0"/>
              <a:t>10</a:t>
            </a:fld>
            <a:endParaRPr lang="en-GB"/>
          </a:p>
        </p:txBody>
      </p:sp>
    </p:spTree>
    <p:extLst>
      <p:ext uri="{BB962C8B-B14F-4D97-AF65-F5344CB8AC3E}">
        <p14:creationId xmlns:p14="http://schemas.microsoft.com/office/powerpoint/2010/main" val="365236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LISTEN DO a key principle</a:t>
            </a:r>
            <a:r>
              <a:rPr lang="en-GB" baseline="0" dirty="0"/>
              <a:t> – Carl to give a brief overview of what </a:t>
            </a:r>
            <a:r>
              <a:rPr lang="en-GB" baseline="0"/>
              <a:t>ALD is. </a:t>
            </a:r>
            <a:endParaRPr lang="en-GB" dirty="0"/>
          </a:p>
        </p:txBody>
      </p:sp>
      <p:sp>
        <p:nvSpPr>
          <p:cNvPr id="4" name="Slide Number Placeholder 3"/>
          <p:cNvSpPr>
            <a:spLocks noGrp="1"/>
          </p:cNvSpPr>
          <p:nvPr>
            <p:ph type="sldNum" sz="quarter" idx="10"/>
          </p:nvPr>
        </p:nvSpPr>
        <p:spPr/>
        <p:txBody>
          <a:bodyPr/>
          <a:lstStyle/>
          <a:p>
            <a:fld id="{C5EAB102-F02A-4D23-9BCF-32D65C31DB33}" type="slidenum">
              <a:rPr lang="en-GB" smtClean="0"/>
              <a:t>11</a:t>
            </a:fld>
            <a:endParaRPr lang="en-GB"/>
          </a:p>
        </p:txBody>
      </p:sp>
    </p:spTree>
    <p:extLst>
      <p:ext uri="{BB962C8B-B14F-4D97-AF65-F5344CB8AC3E}">
        <p14:creationId xmlns:p14="http://schemas.microsoft.com/office/powerpoint/2010/main" val="221330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 – to show the link rather than to explain it</a:t>
            </a:r>
          </a:p>
        </p:txBody>
      </p:sp>
      <p:sp>
        <p:nvSpPr>
          <p:cNvPr id="4" name="Slide Number Placeholder 3"/>
          <p:cNvSpPr>
            <a:spLocks noGrp="1"/>
          </p:cNvSpPr>
          <p:nvPr>
            <p:ph type="sldNum" sz="quarter" idx="10"/>
          </p:nvPr>
        </p:nvSpPr>
        <p:spPr/>
        <p:txBody>
          <a:bodyPr/>
          <a:lstStyle/>
          <a:p>
            <a:fld id="{C5EAB102-F02A-4D23-9BCF-32D65C31DB33}" type="slidenum">
              <a:rPr lang="en-GB" smtClean="0"/>
              <a:t>12</a:t>
            </a:fld>
            <a:endParaRPr lang="en-GB"/>
          </a:p>
        </p:txBody>
      </p:sp>
    </p:spTree>
    <p:extLst>
      <p:ext uri="{BB962C8B-B14F-4D97-AF65-F5344CB8AC3E}">
        <p14:creationId xmlns:p14="http://schemas.microsoft.com/office/powerpoint/2010/main" val="327700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a:p>
            <a:endParaRPr lang="en-GB" dirty="0"/>
          </a:p>
          <a:p>
            <a:r>
              <a:rPr lang="en-GB" dirty="0"/>
              <a:t>Then handover to Jonathan</a:t>
            </a:r>
          </a:p>
        </p:txBody>
      </p:sp>
      <p:sp>
        <p:nvSpPr>
          <p:cNvPr id="4" name="Slide Number Placeholder 3"/>
          <p:cNvSpPr>
            <a:spLocks noGrp="1"/>
          </p:cNvSpPr>
          <p:nvPr>
            <p:ph type="sldNum" sz="quarter" idx="10"/>
          </p:nvPr>
        </p:nvSpPr>
        <p:spPr/>
        <p:txBody>
          <a:bodyPr/>
          <a:lstStyle/>
          <a:p>
            <a:fld id="{C5EAB102-F02A-4D23-9BCF-32D65C31DB33}" type="slidenum">
              <a:rPr lang="en-GB" smtClean="0"/>
              <a:t>14</a:t>
            </a:fld>
            <a:endParaRPr lang="en-GB"/>
          </a:p>
        </p:txBody>
      </p:sp>
    </p:spTree>
    <p:extLst>
      <p:ext uri="{BB962C8B-B14F-4D97-AF65-F5344CB8AC3E}">
        <p14:creationId xmlns:p14="http://schemas.microsoft.com/office/powerpoint/2010/main" val="221330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a:t>
            </a:r>
          </a:p>
        </p:txBody>
      </p:sp>
      <p:sp>
        <p:nvSpPr>
          <p:cNvPr id="4" name="Slide Number Placeholder 3"/>
          <p:cNvSpPr>
            <a:spLocks noGrp="1"/>
          </p:cNvSpPr>
          <p:nvPr>
            <p:ph type="sldNum" sz="quarter" idx="10"/>
          </p:nvPr>
        </p:nvSpPr>
        <p:spPr/>
        <p:txBody>
          <a:bodyPr/>
          <a:lstStyle/>
          <a:p>
            <a:fld id="{C5EAB102-F02A-4D23-9BCF-32D65C31DB33}" type="slidenum">
              <a:rPr lang="en-GB" smtClean="0"/>
              <a:t>2</a:t>
            </a:fld>
            <a:endParaRPr lang="en-GB"/>
          </a:p>
        </p:txBody>
      </p:sp>
    </p:spTree>
    <p:extLst>
      <p:ext uri="{BB962C8B-B14F-4D97-AF65-F5344CB8AC3E}">
        <p14:creationId xmlns:p14="http://schemas.microsoft.com/office/powerpoint/2010/main" val="48457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a:t>
            </a:r>
          </a:p>
        </p:txBody>
      </p:sp>
      <p:sp>
        <p:nvSpPr>
          <p:cNvPr id="4" name="Slide Number Placeholder 3"/>
          <p:cNvSpPr>
            <a:spLocks noGrp="1"/>
          </p:cNvSpPr>
          <p:nvPr>
            <p:ph type="sldNum" sz="quarter" idx="10"/>
          </p:nvPr>
        </p:nvSpPr>
        <p:spPr/>
        <p:txBody>
          <a:bodyPr/>
          <a:lstStyle/>
          <a:p>
            <a:fld id="{C5EAB102-F02A-4D23-9BCF-32D65C31DB33}" type="slidenum">
              <a:rPr lang="en-GB" smtClean="0"/>
              <a:t>3</a:t>
            </a:fld>
            <a:endParaRPr lang="en-GB"/>
          </a:p>
        </p:txBody>
      </p:sp>
    </p:spTree>
    <p:extLst>
      <p:ext uri="{BB962C8B-B14F-4D97-AF65-F5344CB8AC3E}">
        <p14:creationId xmlns:p14="http://schemas.microsoft.com/office/powerpoint/2010/main" val="404212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a:t>
            </a:r>
          </a:p>
          <a:p>
            <a:endParaRPr lang="en-GB" dirty="0"/>
          </a:p>
        </p:txBody>
      </p:sp>
      <p:sp>
        <p:nvSpPr>
          <p:cNvPr id="4" name="Slide Number Placeholder 3"/>
          <p:cNvSpPr>
            <a:spLocks noGrp="1"/>
          </p:cNvSpPr>
          <p:nvPr>
            <p:ph type="sldNum" sz="quarter" idx="10"/>
          </p:nvPr>
        </p:nvSpPr>
        <p:spPr/>
        <p:txBody>
          <a:bodyPr/>
          <a:lstStyle/>
          <a:p>
            <a:fld id="{C5EAB102-F02A-4D23-9BCF-32D65C31DB33}" type="slidenum">
              <a:rPr lang="en-GB" smtClean="0"/>
              <a:t>4</a:t>
            </a:fld>
            <a:endParaRPr lang="en-GB"/>
          </a:p>
        </p:txBody>
      </p:sp>
    </p:spTree>
    <p:extLst>
      <p:ext uri="{BB962C8B-B14F-4D97-AF65-F5344CB8AC3E}">
        <p14:creationId xmlns:p14="http://schemas.microsoft.com/office/powerpoint/2010/main" val="17501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a:t>
            </a:r>
          </a:p>
          <a:p>
            <a:endParaRPr lang="en-GB" dirty="0"/>
          </a:p>
        </p:txBody>
      </p:sp>
      <p:sp>
        <p:nvSpPr>
          <p:cNvPr id="4" name="Slide Number Placeholder 3"/>
          <p:cNvSpPr>
            <a:spLocks noGrp="1"/>
          </p:cNvSpPr>
          <p:nvPr>
            <p:ph type="sldNum" sz="quarter" idx="10"/>
          </p:nvPr>
        </p:nvSpPr>
        <p:spPr/>
        <p:txBody>
          <a:bodyPr/>
          <a:lstStyle/>
          <a:p>
            <a:fld id="{C5EAB102-F02A-4D23-9BCF-32D65C31DB33}" type="slidenum">
              <a:rPr lang="en-GB" smtClean="0"/>
              <a:t>5</a:t>
            </a:fld>
            <a:endParaRPr lang="en-GB"/>
          </a:p>
        </p:txBody>
      </p:sp>
    </p:spTree>
    <p:extLst>
      <p:ext uri="{BB962C8B-B14F-4D97-AF65-F5344CB8AC3E}">
        <p14:creationId xmlns:p14="http://schemas.microsoft.com/office/powerpoint/2010/main" val="175018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10"/>
          </p:nvPr>
        </p:nvSpPr>
        <p:spPr/>
        <p:txBody>
          <a:bodyPr/>
          <a:lstStyle/>
          <a:p>
            <a:fld id="{A8091988-BFD4-457A-81A4-5BF1E12C51FF}" type="slidenum">
              <a:rPr lang="en-GB" smtClean="0"/>
              <a:t>6</a:t>
            </a:fld>
            <a:endParaRPr lang="en-GB"/>
          </a:p>
        </p:txBody>
      </p:sp>
    </p:spTree>
    <p:extLst>
      <p:ext uri="{BB962C8B-B14F-4D97-AF65-F5344CB8AC3E}">
        <p14:creationId xmlns:p14="http://schemas.microsoft.com/office/powerpoint/2010/main" val="34332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10"/>
          </p:nvPr>
        </p:nvSpPr>
        <p:spPr/>
        <p:txBody>
          <a:bodyPr/>
          <a:lstStyle/>
          <a:p>
            <a:fld id="{719854B3-CD70-4939-A2F5-6C2AB612230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56837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10"/>
          </p:nvPr>
        </p:nvSpPr>
        <p:spPr/>
        <p:txBody>
          <a:bodyPr/>
          <a:lstStyle/>
          <a:p>
            <a:fld id="{719854B3-CD70-4939-A2F5-6C2AB612230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56837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10"/>
          </p:nvPr>
        </p:nvSpPr>
        <p:spPr/>
        <p:txBody>
          <a:bodyPr/>
          <a:lstStyle/>
          <a:p>
            <a:fld id="{C5EAB102-F02A-4D23-9BCF-32D65C31DB33}" type="slidenum">
              <a:rPr lang="en-GB" smtClean="0"/>
              <a:t>9</a:t>
            </a:fld>
            <a:endParaRPr lang="en-GB"/>
          </a:p>
        </p:txBody>
      </p:sp>
    </p:spTree>
    <p:extLst>
      <p:ext uri="{BB962C8B-B14F-4D97-AF65-F5344CB8AC3E}">
        <p14:creationId xmlns:p14="http://schemas.microsoft.com/office/powerpoint/2010/main" val="221330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5.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D9E4CB-8F57-4851-86B5-507F0262C469}" type="datetime1">
              <a:rPr lang="en-GB" smtClean="0"/>
              <a:t>19/10/2018</a:t>
            </a:fld>
            <a:endParaRPr lang="en-GB"/>
          </a:p>
        </p:txBody>
      </p:sp>
      <p:sp>
        <p:nvSpPr>
          <p:cNvPr id="5" name="Footer Placeholder 4"/>
          <p:cNvSpPr>
            <a:spLocks noGrp="1"/>
          </p:cNvSpPr>
          <p:nvPr>
            <p:ph type="ftr" sz="quarter" idx="11"/>
          </p:nvPr>
        </p:nvSpPr>
        <p:spPr/>
        <p:txBody>
          <a:bodyPr/>
          <a:lstStyle/>
          <a:p>
            <a:r>
              <a:rPr lang="en-GB"/>
              <a:t>www.england.nhs.uk/learning-disabilities/improving-health/stomp/</a:t>
            </a:r>
          </a:p>
        </p:txBody>
      </p:sp>
      <p:sp>
        <p:nvSpPr>
          <p:cNvPr id="6" name="Slide Number Placeholder 5"/>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365411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F221A-378F-41C6-B822-21AD7630557A}" type="datetime1">
              <a:rPr lang="en-GB" smtClean="0"/>
              <a:t>19/10/2018</a:t>
            </a:fld>
            <a:endParaRPr lang="en-GB"/>
          </a:p>
        </p:txBody>
      </p:sp>
      <p:sp>
        <p:nvSpPr>
          <p:cNvPr id="5" name="Footer Placeholder 4"/>
          <p:cNvSpPr>
            <a:spLocks noGrp="1"/>
          </p:cNvSpPr>
          <p:nvPr>
            <p:ph type="ftr" sz="quarter" idx="11"/>
          </p:nvPr>
        </p:nvSpPr>
        <p:spPr/>
        <p:txBody>
          <a:bodyPr/>
          <a:lstStyle/>
          <a:p>
            <a:r>
              <a:rPr lang="en-GB"/>
              <a:t>www.england.nhs.uk/learning-disabilities/improving-health/stomp/</a:t>
            </a:r>
          </a:p>
        </p:txBody>
      </p:sp>
      <p:sp>
        <p:nvSpPr>
          <p:cNvPr id="6" name="Slide Number Placeholder 5"/>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160687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626E6-2C10-43C0-A587-B96C40AF2BBA}" type="datetime1">
              <a:rPr lang="en-GB" smtClean="0"/>
              <a:t>19/10/2018</a:t>
            </a:fld>
            <a:endParaRPr lang="en-GB"/>
          </a:p>
        </p:txBody>
      </p:sp>
      <p:sp>
        <p:nvSpPr>
          <p:cNvPr id="5" name="Footer Placeholder 4"/>
          <p:cNvSpPr>
            <a:spLocks noGrp="1"/>
          </p:cNvSpPr>
          <p:nvPr>
            <p:ph type="ftr" sz="quarter" idx="11"/>
          </p:nvPr>
        </p:nvSpPr>
        <p:spPr/>
        <p:txBody>
          <a:bodyPr/>
          <a:lstStyle/>
          <a:p>
            <a:r>
              <a:rPr lang="en-GB"/>
              <a:t>www.england.nhs.uk/learning-disabilities/improving-health/stomp/</a:t>
            </a:r>
          </a:p>
        </p:txBody>
      </p:sp>
      <p:sp>
        <p:nvSpPr>
          <p:cNvPr id="6" name="Slide Number Placeholder 5"/>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52470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pic>
        <p:nvPicPr>
          <p:cNvPr id="11" name="Content Placeholder 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613400" cy="6858000"/>
          </a:xfrm>
          <a:prstGeom prst="rect">
            <a:avLst/>
          </a:prstGeom>
        </p:spPr>
      </p:pic>
      <p:sp>
        <p:nvSpPr>
          <p:cNvPr id="7" name="Content Placeholder 19"/>
          <p:cNvSpPr>
            <a:spLocks noGrp="1"/>
          </p:cNvSpPr>
          <p:nvPr>
            <p:ph sz="quarter" idx="11" hasCustomPrompt="1"/>
          </p:nvPr>
        </p:nvSpPr>
        <p:spPr>
          <a:xfrm>
            <a:off x="5608260" y="3886073"/>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608262" y="1708428"/>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80312" y="238825"/>
            <a:ext cx="927657" cy="718608"/>
          </a:xfrm>
          <a:prstGeom prst="rect">
            <a:avLst/>
          </a:prstGeom>
        </p:spPr>
      </p:pic>
      <p:pic>
        <p:nvPicPr>
          <p:cNvPr id="9" name="Picture 3" descr="C:\Users\sbowes\AppData\Local\Temp\7zO4EF09377\NHS 70.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377473" y="238825"/>
            <a:ext cx="556714"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6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68014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06614" y="377964"/>
            <a:ext cx="1854668" cy="711854"/>
          </a:xfrm>
          <a:prstGeom prst="rect">
            <a:avLst/>
          </a:prstGeom>
        </p:spPr>
      </p:pic>
    </p:spTree>
    <p:extLst>
      <p:ext uri="{BB962C8B-B14F-4D97-AF65-F5344CB8AC3E}">
        <p14:creationId xmlns:p14="http://schemas.microsoft.com/office/powerpoint/2010/main" val="109111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06614" y="377964"/>
            <a:ext cx="1854668" cy="711854"/>
          </a:xfrm>
          <a:prstGeom prst="rect">
            <a:avLst/>
          </a:prstGeom>
        </p:spPr>
      </p:pic>
    </p:spTree>
    <p:extLst>
      <p:ext uri="{BB962C8B-B14F-4D97-AF65-F5344CB8AC3E}">
        <p14:creationId xmlns:p14="http://schemas.microsoft.com/office/powerpoint/2010/main" val="3474650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2" y="749912"/>
            <a:ext cx="6253088" cy="667725"/>
          </a:xfrm>
        </p:spPr>
        <p:txBody>
          <a:bodyPr/>
          <a:lstStyle/>
          <a:p>
            <a:r>
              <a:rPr lang="en-GB"/>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081508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379677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srgbClr val="0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05EB8"/>
                </a:solidFill>
              </a:rPr>
              <a:pPr/>
              <a:t>‹#›</a:t>
            </a:fld>
            <a:endParaRPr lang="en-US">
              <a:solidFill>
                <a:srgbClr val="005EB8"/>
              </a:solidFill>
            </a:endParaRPr>
          </a:p>
        </p:txBody>
      </p:sp>
      <p:sp>
        <p:nvSpPr>
          <p:cNvPr id="8" name="TextBox 7"/>
          <p:cNvSpPr txBox="1"/>
          <p:nvPr userDrawn="1"/>
        </p:nvSpPr>
        <p:spPr>
          <a:xfrm>
            <a:off x="377687" y="6356350"/>
            <a:ext cx="4412974" cy="307777"/>
          </a:xfrm>
          <a:prstGeom prst="rect">
            <a:avLst/>
          </a:prstGeom>
          <a:solidFill>
            <a:schemeClr val="bg1"/>
          </a:solidFill>
        </p:spPr>
        <p:txBody>
          <a:bodyPr wrap="square" rtlCol="0">
            <a:spAutoFit/>
          </a:bodyPr>
          <a:lstStyle/>
          <a:p>
            <a:pPr defTabSz="457200"/>
            <a:r>
              <a:rPr lang="en-GB" sz="1400" dirty="0">
                <a:solidFill>
                  <a:srgbClr val="005EB8"/>
                </a:solidFill>
              </a:rPr>
              <a:t>www.england.nhs.uk/learningdisabilities</a:t>
            </a:r>
          </a:p>
        </p:txBody>
      </p:sp>
    </p:spTree>
    <p:extLst>
      <p:ext uri="{BB962C8B-B14F-4D97-AF65-F5344CB8AC3E}">
        <p14:creationId xmlns:p14="http://schemas.microsoft.com/office/powerpoint/2010/main" val="2603343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7"/>
            <a:ext cx="2057400" cy="365125"/>
          </a:xfrm>
          <a:prstGeom prst="rect">
            <a:avLst/>
          </a:prstGeom>
        </p:spPr>
        <p:txBody>
          <a:bodyPr/>
          <a:lstStyle/>
          <a:p>
            <a:pPr defTabSz="457200"/>
            <a:fld id="{6FA6F108-01D6-4117-B009-F82C54D8F22A}" type="datetimeFigureOut">
              <a:rPr lang="en-GB" smtClean="0">
                <a:solidFill>
                  <a:srgbClr val="000000"/>
                </a:solidFill>
              </a:rPr>
              <a:pPr defTabSz="457200"/>
              <a:t>19/10/2018</a:t>
            </a:fld>
            <a:endParaRPr lang="en-GB">
              <a:solidFill>
                <a:srgbClr val="000000"/>
              </a:solidFill>
            </a:endParaRPr>
          </a:p>
        </p:txBody>
      </p:sp>
      <p:sp>
        <p:nvSpPr>
          <p:cNvPr id="4" name="Footer Placeholder 3"/>
          <p:cNvSpPr>
            <a:spLocks noGrp="1"/>
          </p:cNvSpPr>
          <p:nvPr>
            <p:ph type="ftr" sz="quarter" idx="11"/>
          </p:nvPr>
        </p:nvSpPr>
        <p:spPr>
          <a:xfrm>
            <a:off x="3028951" y="6356357"/>
            <a:ext cx="3086100" cy="365125"/>
          </a:xfrm>
          <a:prstGeom prst="rect">
            <a:avLst/>
          </a:prstGeom>
        </p:spPr>
        <p:txBody>
          <a:bodyPr/>
          <a:lstStyle/>
          <a:p>
            <a:pPr defTabSz="457200"/>
            <a:endParaRPr lang="en-GB">
              <a:solidFill>
                <a:srgbClr val="000000"/>
              </a:solidFill>
            </a:endParaRPr>
          </a:p>
        </p:txBody>
      </p:sp>
      <p:sp>
        <p:nvSpPr>
          <p:cNvPr id="5" name="Slide Number Placeholder 4"/>
          <p:cNvSpPr>
            <a:spLocks noGrp="1"/>
          </p:cNvSpPr>
          <p:nvPr>
            <p:ph type="sldNum" sz="quarter" idx="12"/>
          </p:nvPr>
        </p:nvSpPr>
        <p:spPr/>
        <p:txBody>
          <a:bodyPr/>
          <a:lstStyle/>
          <a:p>
            <a:fld id="{4F2275FF-A1CE-4501-A75E-F44CF11511F8}"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379977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EC808-E225-4BA7-B6E8-FA53FE060941}" type="datetime1">
              <a:rPr lang="en-GB" smtClean="0"/>
              <a:t>19/10/2018</a:t>
            </a:fld>
            <a:endParaRPr lang="en-GB"/>
          </a:p>
        </p:txBody>
      </p:sp>
      <p:sp>
        <p:nvSpPr>
          <p:cNvPr id="5" name="Footer Placeholder 4"/>
          <p:cNvSpPr>
            <a:spLocks noGrp="1"/>
          </p:cNvSpPr>
          <p:nvPr>
            <p:ph type="ftr" sz="quarter" idx="11"/>
          </p:nvPr>
        </p:nvSpPr>
        <p:spPr/>
        <p:txBody>
          <a:bodyPr/>
          <a:lstStyle/>
          <a:p>
            <a:r>
              <a:rPr lang="en-GB"/>
              <a:t>www.england.nhs.uk/learning-disabilities/improving-health/stomp/</a:t>
            </a:r>
          </a:p>
        </p:txBody>
      </p:sp>
      <p:sp>
        <p:nvSpPr>
          <p:cNvPr id="6" name="Slide Number Placeholder 5"/>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123353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2" name="Title 1"/>
          <p:cNvSpPr>
            <a:spLocks noGrp="1"/>
          </p:cNvSpPr>
          <p:nvPr>
            <p:ph type="title"/>
          </p:nvPr>
        </p:nvSpPr>
        <p:spPr>
          <a:xfrm>
            <a:off x="152399" y="1049332"/>
            <a:ext cx="2905173" cy="2160734"/>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spTree>
    <p:extLst>
      <p:ext uri="{BB962C8B-B14F-4D97-AF65-F5344CB8AC3E}">
        <p14:creationId xmlns:p14="http://schemas.microsoft.com/office/powerpoint/2010/main" val="1493915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Link to sign up?</a:t>
            </a:r>
          </a:p>
        </p:txBody>
      </p:sp>
      <p:sp>
        <p:nvSpPr>
          <p:cNvPr id="6" name="Slide Number Placeholder 5"/>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2706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Link to sign up?</a:t>
            </a:r>
          </a:p>
        </p:txBody>
      </p:sp>
      <p:sp>
        <p:nvSpPr>
          <p:cNvPr id="6" name="Slide Number Placeholder 5"/>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102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Link to sign up?</a:t>
            </a:r>
          </a:p>
        </p:txBody>
      </p:sp>
      <p:sp>
        <p:nvSpPr>
          <p:cNvPr id="6" name="Slide Number Placeholder 5"/>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890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Link to sign up?</a:t>
            </a:r>
          </a:p>
        </p:txBody>
      </p:sp>
      <p:sp>
        <p:nvSpPr>
          <p:cNvPr id="7" name="Slide Number Placeholder 6"/>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881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Link to sign up?</a:t>
            </a:r>
          </a:p>
        </p:txBody>
      </p:sp>
      <p:sp>
        <p:nvSpPr>
          <p:cNvPr id="9" name="Slide Number Placeholder 8"/>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3827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Link to sign up?</a:t>
            </a:r>
          </a:p>
        </p:txBody>
      </p:sp>
      <p:sp>
        <p:nvSpPr>
          <p:cNvPr id="5" name="Slide Number Placeholder 4"/>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499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Link to sign up?</a:t>
            </a:r>
          </a:p>
        </p:txBody>
      </p:sp>
      <p:sp>
        <p:nvSpPr>
          <p:cNvPr id="4" name="Slide Number Placeholder 3"/>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72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Link to sign up?</a:t>
            </a:r>
          </a:p>
        </p:txBody>
      </p:sp>
      <p:sp>
        <p:nvSpPr>
          <p:cNvPr id="7" name="Slide Number Placeholder 6"/>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089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Link to sign up?</a:t>
            </a:r>
          </a:p>
        </p:txBody>
      </p:sp>
      <p:sp>
        <p:nvSpPr>
          <p:cNvPr id="7" name="Slide Number Placeholder 6"/>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67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5C659-CDF8-42CD-9A24-8AE060E9850E}" type="datetime1">
              <a:rPr lang="en-GB" smtClean="0"/>
              <a:t>19/10/2018</a:t>
            </a:fld>
            <a:endParaRPr lang="en-GB"/>
          </a:p>
        </p:txBody>
      </p:sp>
      <p:sp>
        <p:nvSpPr>
          <p:cNvPr id="5" name="Footer Placeholder 4"/>
          <p:cNvSpPr>
            <a:spLocks noGrp="1"/>
          </p:cNvSpPr>
          <p:nvPr>
            <p:ph type="ftr" sz="quarter" idx="11"/>
          </p:nvPr>
        </p:nvSpPr>
        <p:spPr/>
        <p:txBody>
          <a:bodyPr/>
          <a:lstStyle/>
          <a:p>
            <a:r>
              <a:rPr lang="en-GB"/>
              <a:t>www.england.nhs.uk/learning-disabilities/improving-health/stomp/</a:t>
            </a:r>
          </a:p>
        </p:txBody>
      </p:sp>
      <p:sp>
        <p:nvSpPr>
          <p:cNvPr id="6" name="Slide Number Placeholder 5"/>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2884128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Link to sign up?</a:t>
            </a:r>
          </a:p>
        </p:txBody>
      </p:sp>
      <p:sp>
        <p:nvSpPr>
          <p:cNvPr id="6" name="Slide Number Placeholder 5"/>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11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Link to sign up?</a:t>
            </a:r>
          </a:p>
        </p:txBody>
      </p:sp>
      <p:sp>
        <p:nvSpPr>
          <p:cNvPr id="6" name="Slide Number Placeholder 5"/>
          <p:cNvSpPr>
            <a:spLocks noGrp="1"/>
          </p:cNvSpPr>
          <p:nvPr>
            <p:ph type="sldNum" sz="quarter" idx="12"/>
          </p:nvPr>
        </p:nvSpPr>
        <p:spPr/>
        <p:txBody>
          <a:body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045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1F497D"/>
              </a:solidFill>
            </a:endParaRPr>
          </a:p>
        </p:txBody>
      </p:sp>
      <p:pic>
        <p:nvPicPr>
          <p:cNvPr id="11" name="Content Placeholder 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613400" cy="6858000"/>
          </a:xfrm>
          <a:prstGeom prst="rect">
            <a:avLst/>
          </a:prstGeom>
        </p:spPr>
      </p:pic>
      <p:sp>
        <p:nvSpPr>
          <p:cNvPr id="7" name="Content Placeholder 19"/>
          <p:cNvSpPr>
            <a:spLocks noGrp="1"/>
          </p:cNvSpPr>
          <p:nvPr>
            <p:ph sz="quarter" idx="11" hasCustomPrompt="1"/>
          </p:nvPr>
        </p:nvSpPr>
        <p:spPr>
          <a:xfrm>
            <a:off x="5608260" y="3886073"/>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608262" y="1708428"/>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94096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794662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3729260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Content Placeholder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84198" y="0"/>
            <a:ext cx="10312170" cy="6857999"/>
          </a:xfrm>
          <a:prstGeom prst="rect">
            <a:avLst/>
          </a:prstGeom>
        </p:spPr>
      </p:pic>
      <p:sp>
        <p:nvSpPr>
          <p:cNvPr id="2" name="Title 1"/>
          <p:cNvSpPr>
            <a:spLocks noGrp="1"/>
          </p:cNvSpPr>
          <p:nvPr>
            <p:ph type="title"/>
          </p:nvPr>
        </p:nvSpPr>
        <p:spPr>
          <a:xfrm>
            <a:off x="152399" y="1049332"/>
            <a:ext cx="2905173" cy="2160734"/>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47930" y="330724"/>
            <a:ext cx="927657" cy="718608"/>
          </a:xfrm>
          <a:prstGeom prst="rect">
            <a:avLst/>
          </a:prstGeom>
        </p:spPr>
      </p:pic>
    </p:spTree>
    <p:extLst>
      <p:ext uri="{BB962C8B-B14F-4D97-AF65-F5344CB8AC3E}">
        <p14:creationId xmlns:p14="http://schemas.microsoft.com/office/powerpoint/2010/main" val="1058657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sp>
        <p:nvSpPr>
          <p:cNvPr id="2" name="TextBox 1"/>
          <p:cNvSpPr txBox="1"/>
          <p:nvPr userDrawn="1"/>
        </p:nvSpPr>
        <p:spPr>
          <a:xfrm>
            <a:off x="7814016" y="190500"/>
            <a:ext cx="1190284" cy="923330"/>
          </a:xfrm>
          <a:prstGeom prst="rect">
            <a:avLst/>
          </a:prstGeom>
          <a:solidFill>
            <a:schemeClr val="bg1"/>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47930" y="330724"/>
            <a:ext cx="927657" cy="718608"/>
          </a:xfrm>
          <a:prstGeom prst="rect">
            <a:avLst/>
          </a:prstGeom>
        </p:spPr>
      </p:pic>
      <p:sp>
        <p:nvSpPr>
          <p:cNvPr id="5" name="TextBox 4"/>
          <p:cNvSpPr txBox="1"/>
          <p:nvPr userDrawn="1"/>
        </p:nvSpPr>
        <p:spPr>
          <a:xfrm>
            <a:off x="331304" y="6352143"/>
            <a:ext cx="3644348" cy="400110"/>
          </a:xfrm>
          <a:prstGeom prst="rect">
            <a:avLst/>
          </a:prstGeom>
          <a:solidFill>
            <a:schemeClr val="bg1"/>
          </a:solidFill>
        </p:spPr>
        <p:txBody>
          <a:bodyPr wrap="square" rtlCol="0">
            <a:spAutoFit/>
          </a:bodyPr>
          <a:lstStyle/>
          <a:p>
            <a:pPr defTabSz="457200"/>
            <a:r>
              <a:rPr lang="en-GB" sz="2000" b="1" dirty="0">
                <a:solidFill>
                  <a:srgbClr val="A00054"/>
                </a:solidFill>
              </a:rPr>
              <a:t>www.england.nhs.uk/ctr</a:t>
            </a:r>
          </a:p>
        </p:txBody>
      </p:sp>
    </p:spTree>
    <p:extLst>
      <p:ext uri="{BB962C8B-B14F-4D97-AF65-F5344CB8AC3E}">
        <p14:creationId xmlns:p14="http://schemas.microsoft.com/office/powerpoint/2010/main" val="847138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699547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490DD1-F6E3-4E56-9F63-4D960F7D5D13}" type="datetime1">
              <a:rPr lang="en-GB" smtClean="0"/>
              <a:t>19/10/2018</a:t>
            </a:fld>
            <a:endParaRPr lang="en-GB"/>
          </a:p>
        </p:txBody>
      </p:sp>
      <p:sp>
        <p:nvSpPr>
          <p:cNvPr id="6" name="Footer Placeholder 5"/>
          <p:cNvSpPr>
            <a:spLocks noGrp="1"/>
          </p:cNvSpPr>
          <p:nvPr>
            <p:ph type="ftr" sz="quarter" idx="11"/>
          </p:nvPr>
        </p:nvSpPr>
        <p:spPr/>
        <p:txBody>
          <a:bodyPr/>
          <a:lstStyle/>
          <a:p>
            <a:r>
              <a:rPr lang="en-GB"/>
              <a:t>www.england.nhs.uk/learning-disabilities/improving-health/stomp/</a:t>
            </a:r>
          </a:p>
        </p:txBody>
      </p:sp>
      <p:sp>
        <p:nvSpPr>
          <p:cNvPr id="7" name="Slide Number Placeholder 6"/>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373159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5D33DE-A851-44B8-90B6-DA347FD53349}" type="datetime1">
              <a:rPr lang="en-GB" smtClean="0"/>
              <a:t>19/10/2018</a:t>
            </a:fld>
            <a:endParaRPr lang="en-GB"/>
          </a:p>
        </p:txBody>
      </p:sp>
      <p:sp>
        <p:nvSpPr>
          <p:cNvPr id="8" name="Footer Placeholder 7"/>
          <p:cNvSpPr>
            <a:spLocks noGrp="1"/>
          </p:cNvSpPr>
          <p:nvPr>
            <p:ph type="ftr" sz="quarter" idx="11"/>
          </p:nvPr>
        </p:nvSpPr>
        <p:spPr/>
        <p:txBody>
          <a:bodyPr/>
          <a:lstStyle/>
          <a:p>
            <a:r>
              <a:rPr lang="en-GB"/>
              <a:t>www.england.nhs.uk/learning-disabilities/improving-health/stomp/</a:t>
            </a:r>
          </a:p>
        </p:txBody>
      </p:sp>
      <p:sp>
        <p:nvSpPr>
          <p:cNvPr id="9" name="Slide Number Placeholder 8"/>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177703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F187C-98FA-487C-8507-EB949B564005}" type="datetime1">
              <a:rPr lang="en-GB" smtClean="0"/>
              <a:t>19/10/2018</a:t>
            </a:fld>
            <a:endParaRPr lang="en-GB"/>
          </a:p>
        </p:txBody>
      </p:sp>
      <p:sp>
        <p:nvSpPr>
          <p:cNvPr id="4" name="Footer Placeholder 3"/>
          <p:cNvSpPr>
            <a:spLocks noGrp="1"/>
          </p:cNvSpPr>
          <p:nvPr>
            <p:ph type="ftr" sz="quarter" idx="11"/>
          </p:nvPr>
        </p:nvSpPr>
        <p:spPr/>
        <p:txBody>
          <a:bodyPr/>
          <a:lstStyle/>
          <a:p>
            <a:r>
              <a:rPr lang="en-GB"/>
              <a:t>www.england.nhs.uk/learning-disabilities/improving-health/stomp/</a:t>
            </a:r>
          </a:p>
        </p:txBody>
      </p:sp>
      <p:sp>
        <p:nvSpPr>
          <p:cNvPr id="5" name="Slide Number Placeholder 4"/>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41081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ECECE-DD86-40B3-8CE9-3AD44B967D2D}" type="datetime1">
              <a:rPr lang="en-GB" smtClean="0"/>
              <a:t>19/10/2018</a:t>
            </a:fld>
            <a:endParaRPr lang="en-GB"/>
          </a:p>
        </p:txBody>
      </p:sp>
      <p:sp>
        <p:nvSpPr>
          <p:cNvPr id="3" name="Footer Placeholder 2"/>
          <p:cNvSpPr>
            <a:spLocks noGrp="1"/>
          </p:cNvSpPr>
          <p:nvPr>
            <p:ph type="ftr" sz="quarter" idx="11"/>
          </p:nvPr>
        </p:nvSpPr>
        <p:spPr/>
        <p:txBody>
          <a:bodyPr/>
          <a:lstStyle/>
          <a:p>
            <a:r>
              <a:rPr lang="en-GB"/>
              <a:t>www.england.nhs.uk/learning-disabilities/improving-health/stomp/</a:t>
            </a:r>
          </a:p>
        </p:txBody>
      </p:sp>
      <p:sp>
        <p:nvSpPr>
          <p:cNvPr id="4" name="Slide Number Placeholder 3"/>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8417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342A6E-82CE-41C3-B247-73B6CF6C9484}" type="datetime1">
              <a:rPr lang="en-GB" smtClean="0"/>
              <a:t>19/10/2018</a:t>
            </a:fld>
            <a:endParaRPr lang="en-GB"/>
          </a:p>
        </p:txBody>
      </p:sp>
      <p:sp>
        <p:nvSpPr>
          <p:cNvPr id="6" name="Footer Placeholder 5"/>
          <p:cNvSpPr>
            <a:spLocks noGrp="1"/>
          </p:cNvSpPr>
          <p:nvPr>
            <p:ph type="ftr" sz="quarter" idx="11"/>
          </p:nvPr>
        </p:nvSpPr>
        <p:spPr/>
        <p:txBody>
          <a:bodyPr/>
          <a:lstStyle/>
          <a:p>
            <a:r>
              <a:rPr lang="en-GB"/>
              <a:t>www.england.nhs.uk/learning-disabilities/improving-health/stomp/</a:t>
            </a:r>
          </a:p>
        </p:txBody>
      </p:sp>
      <p:sp>
        <p:nvSpPr>
          <p:cNvPr id="7" name="Slide Number Placeholder 6"/>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222611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F54782-5383-4C3C-A371-C2DCBF98D92C}" type="datetime1">
              <a:rPr lang="en-GB" smtClean="0"/>
              <a:t>19/10/2018</a:t>
            </a:fld>
            <a:endParaRPr lang="en-GB"/>
          </a:p>
        </p:txBody>
      </p:sp>
      <p:sp>
        <p:nvSpPr>
          <p:cNvPr id="6" name="Footer Placeholder 5"/>
          <p:cNvSpPr>
            <a:spLocks noGrp="1"/>
          </p:cNvSpPr>
          <p:nvPr>
            <p:ph type="ftr" sz="quarter" idx="11"/>
          </p:nvPr>
        </p:nvSpPr>
        <p:spPr/>
        <p:txBody>
          <a:bodyPr/>
          <a:lstStyle/>
          <a:p>
            <a:r>
              <a:rPr lang="en-GB"/>
              <a:t>www.england.nhs.uk/learning-disabilities/improving-health/stomp/</a:t>
            </a:r>
          </a:p>
        </p:txBody>
      </p:sp>
      <p:sp>
        <p:nvSpPr>
          <p:cNvPr id="7" name="Slide Number Placeholder 6"/>
          <p:cNvSpPr>
            <a:spLocks noGrp="1"/>
          </p:cNvSpPr>
          <p:nvPr>
            <p:ph type="sldNum" sz="quarter" idx="12"/>
          </p:nvPr>
        </p:nvSpPr>
        <p:spPr/>
        <p:txBody>
          <a:bodyPr/>
          <a:lstStyle/>
          <a:p>
            <a:fld id="{2091B8D1-6401-4C8B-BCE7-EDEA37D1850F}" type="slidenum">
              <a:rPr lang="en-GB" smtClean="0"/>
              <a:t>‹#›</a:t>
            </a:fld>
            <a:endParaRPr lang="en-GB"/>
          </a:p>
        </p:txBody>
      </p:sp>
    </p:spTree>
    <p:extLst>
      <p:ext uri="{BB962C8B-B14F-4D97-AF65-F5344CB8AC3E}">
        <p14:creationId xmlns:p14="http://schemas.microsoft.com/office/powerpoint/2010/main" val="347713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70562-A8CA-4969-B5F2-C8F030B7423E}" type="datetime1">
              <a:rPr lang="en-GB" smtClean="0"/>
              <a:t>19/10/2018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www.england.nhs.uk/learning-disabilities/improving-health/stomp/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1B8D1-6401-4C8B-BCE7-EDEA37D1850F}" type="slidenum">
              <a:rPr lang="en-GB" smtClean="0"/>
              <a:t>‹#›</a:t>
            </a:fld>
            <a:endParaRPr lang="en-GB"/>
          </a:p>
        </p:txBody>
      </p:sp>
    </p:spTree>
    <p:extLst>
      <p:ext uri="{BB962C8B-B14F-4D97-AF65-F5344CB8AC3E}">
        <p14:creationId xmlns:p14="http://schemas.microsoft.com/office/powerpoint/2010/main" val="242902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457201" y="749912"/>
            <a:ext cx="609599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08282" y="378604"/>
            <a:ext cx="1851332" cy="710573"/>
          </a:xfrm>
          <a:prstGeom prst="rect">
            <a:avLst/>
          </a:prstGeom>
        </p:spPr>
      </p:pic>
    </p:spTree>
    <p:extLst>
      <p:ext uri="{BB962C8B-B14F-4D97-AF65-F5344CB8AC3E}">
        <p14:creationId xmlns:p14="http://schemas.microsoft.com/office/powerpoint/2010/main" val="7884823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Link to sign up?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B8F4-13A9-4BF0-9EFE-C1763AA74EA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16323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descr="logo-a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p:nvSpPr>
        <p:spPr>
          <a:xfrm>
            <a:off x="228600" y="6356350"/>
            <a:ext cx="38227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solidFill>
                  <a:srgbClr val="0072C6"/>
                </a:solidFill>
              </a:rPr>
              <a:t>www.england.nhs.uk/learningdisabilities</a:t>
            </a:r>
            <a:r>
              <a:rPr lang="en-GB" sz="1400" dirty="0">
                <a:solidFill>
                  <a:prstClr val="black"/>
                </a:solidFill>
              </a:rPr>
              <a:t> </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6884275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image" Target="../media/image19.jpe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qOkAdvAkigk" TargetMode="External"/><Relationship Id="rId3" Type="http://schemas.openxmlformats.org/officeDocument/2006/relationships/image" Target="../media/image18.emf"/><Relationship Id="rId7" Type="http://schemas.openxmlformats.org/officeDocument/2006/relationships/hyperlink" Target="https://www.youtube.com/watch?v=ANxS91mn1YQ&amp;t=10s"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hyperlink" Target="https://www.england.nhs.uk/publication/ask-listen-do-project-easy-read-leaflet/" TargetMode="External"/><Relationship Id="rId11" Type="http://schemas.openxmlformats.org/officeDocument/2006/relationships/image" Target="../media/image39.png"/><Relationship Id="rId5" Type="http://schemas.openxmlformats.org/officeDocument/2006/relationships/image" Target="../media/image17.jpeg"/><Relationship Id="rId10" Type="http://schemas.openxmlformats.org/officeDocument/2006/relationships/hyperlink" Target="https://www.england.nhs.uk/publication/ask-listen-do-top-tips-for-families-and-carers/" TargetMode="External"/><Relationship Id="rId4" Type="http://schemas.openxmlformats.org/officeDocument/2006/relationships/image" Target="../media/image19.jpeg"/><Relationship Id="rId9" Type="http://schemas.openxmlformats.org/officeDocument/2006/relationships/hyperlink" Target="http://www.sendgateway.org.uk/r/makingconversationswithschool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mailto:england.wesupport.stomp@nhs.net" TargetMode="External"/><Relationship Id="rId5" Type="http://schemas.openxmlformats.org/officeDocument/2006/relationships/hyperlink" Target="http://www.england.nhs.uk/stomp" TargetMode="Externa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s://www.england.nhs.uk/learning-disabilities/improving-health/stomp/"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7.jpe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hyperlink" Target="http://www.england.nhs.uk/stom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hyperlink" Target="http://www.challengingbehaviour.org.uk/contact" TargetMode="External"/><Relationship Id="rId4" Type="http://schemas.openxmlformats.org/officeDocument/2006/relationships/image" Target="../media/image18.emf"/><Relationship Id="rId9" Type="http://schemas.openxmlformats.org/officeDocument/2006/relationships/hyperlink" Target="http://medication.challengingbehaviour.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tm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17.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2224" y="1964353"/>
            <a:ext cx="3256310" cy="4770537"/>
          </a:xfrm>
          <a:prstGeom prst="rect">
            <a:avLst/>
          </a:prstGeom>
          <a:noFill/>
        </p:spPr>
        <p:txBody>
          <a:bodyPr wrap="square" rtlCol="0">
            <a:spAutoFit/>
          </a:bodyPr>
          <a:lstStyle/>
          <a:p>
            <a:r>
              <a:rPr lang="en-GB" sz="2800" b="1" dirty="0">
                <a:solidFill>
                  <a:schemeClr val="tx2"/>
                </a:solidFill>
              </a:rPr>
              <a:t>Stopping over medication of people with a learning disability, autism or both</a:t>
            </a:r>
          </a:p>
          <a:p>
            <a:r>
              <a:rPr lang="en-GB" sz="2000" b="1" dirty="0">
                <a:solidFill>
                  <a:schemeClr val="tx2"/>
                </a:solidFill>
              </a:rPr>
              <a:t>October 2018</a:t>
            </a:r>
          </a:p>
          <a:p>
            <a:r>
              <a:rPr lang="en-GB" sz="2000" b="1" dirty="0">
                <a:solidFill>
                  <a:schemeClr val="tx2"/>
                </a:solidFill>
              </a:rPr>
              <a:t>Advocates Conference</a:t>
            </a:r>
          </a:p>
          <a:p>
            <a:r>
              <a:rPr lang="en-GB" sz="2000" b="1" dirty="0">
                <a:solidFill>
                  <a:schemeClr val="tx2"/>
                </a:solidFill>
              </a:rPr>
              <a:t>Birmingham</a:t>
            </a:r>
          </a:p>
          <a:p>
            <a:r>
              <a:rPr lang="en-GB" sz="2000" b="1" dirty="0">
                <a:solidFill>
                  <a:schemeClr val="tx2"/>
                </a:solidFill>
              </a:rPr>
              <a:t>Carl Shaw, Hazel Griffiths and Dave Gerrard NHS England STOMP team</a:t>
            </a:r>
          </a:p>
          <a:p>
            <a:r>
              <a:rPr lang="en-GB" sz="2000" b="1" dirty="0">
                <a:solidFill>
                  <a:schemeClr val="tx2"/>
                </a:solidFill>
              </a:rPr>
              <a:t>Jonathan </a:t>
            </a:r>
            <a:r>
              <a:rPr lang="en-GB" sz="2000" b="1" dirty="0" err="1">
                <a:solidFill>
                  <a:schemeClr val="tx2"/>
                </a:solidFill>
              </a:rPr>
              <a:t>Senker</a:t>
            </a:r>
            <a:r>
              <a:rPr lang="en-GB" sz="2000" b="1" dirty="0">
                <a:solidFill>
                  <a:schemeClr val="tx2"/>
                </a:solidFill>
              </a:rPr>
              <a:t> </a:t>
            </a:r>
            <a:r>
              <a:rPr lang="en-GB" sz="2000" b="1" dirty="0" err="1">
                <a:solidFill>
                  <a:schemeClr val="tx2"/>
                </a:solidFill>
              </a:rPr>
              <a:t>Voiceability</a:t>
            </a:r>
            <a:endParaRPr lang="en-GB" sz="2000" b="1" dirty="0">
              <a:solidFill>
                <a:schemeClr val="tx2"/>
              </a:solidFill>
            </a:endParaRPr>
          </a:p>
          <a:p>
            <a:endParaRPr lang="en-GB" sz="2400" b="1" dirty="0">
              <a:solidFill>
                <a:schemeClr val="tx2"/>
              </a:solidFill>
            </a:endParaRPr>
          </a:p>
        </p:txBody>
      </p:sp>
      <p:pic>
        <p:nvPicPr>
          <p:cNvPr id="5" name="Content Placeholder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0069" y="980728"/>
            <a:ext cx="2920621" cy="851354"/>
          </a:xfrm>
          <a:prstGeom prst="rect">
            <a:avLst/>
          </a:prstGeom>
        </p:spPr>
      </p:pic>
    </p:spTree>
    <p:extLst>
      <p:ext uri="{BB962C8B-B14F-4D97-AF65-F5344CB8AC3E}">
        <p14:creationId xmlns:p14="http://schemas.microsoft.com/office/powerpoint/2010/main" val="8333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9" name="Content Placeholder 8"/>
          <p:cNvSpPr>
            <a:spLocks noGrp="1"/>
          </p:cNvSpPr>
          <p:nvPr>
            <p:ph sz="half" idx="1"/>
          </p:nvPr>
        </p:nvSpPr>
        <p:spPr>
          <a:xfrm>
            <a:off x="457200" y="1600200"/>
            <a:ext cx="3394720" cy="4525963"/>
          </a:xfrm>
        </p:spPr>
        <p:txBody>
          <a:bodyPr/>
          <a:lstStyle/>
          <a:p>
            <a:r>
              <a:rPr lang="en-GB" dirty="0"/>
              <a:t>We will now hear from Hazel Griffiths a family carer expert who works with the NHS England team about her experience with her son Mark</a:t>
            </a:r>
          </a:p>
        </p:txBody>
      </p:sp>
      <p:sp>
        <p:nvSpPr>
          <p:cNvPr id="2" name="Footer Placeholder 1"/>
          <p:cNvSpPr>
            <a:spLocks noGrp="1"/>
          </p:cNvSpPr>
          <p:nvPr>
            <p:ph type="ftr" sz="quarter" idx="11"/>
          </p:nvPr>
        </p:nvSpPr>
        <p:spPr/>
        <p:txBody>
          <a:bodyPr/>
          <a:lstStyle/>
          <a:p>
            <a:r>
              <a:rPr lang="en-GB">
                <a:solidFill>
                  <a:prstClr val="black">
                    <a:tint val="75000"/>
                  </a:prstClr>
                </a:solidFill>
              </a:rPr>
              <a:t>Link to sign up?</a:t>
            </a:r>
          </a:p>
        </p:txBody>
      </p:sp>
      <p:sp>
        <p:nvSpPr>
          <p:cNvPr id="3" name="Slide Number Placeholder 2"/>
          <p:cNvSpPr>
            <a:spLocks noGrp="1"/>
          </p:cNvSpPr>
          <p:nvPr>
            <p:ph type="sldNum" sz="quarter" idx="12"/>
          </p:nvPr>
        </p:nvSpPr>
        <p:spPr/>
        <p:txBody>
          <a:bodyPr/>
          <a:lstStyle/>
          <a:p>
            <a:fld id="{1F92B8F4-13A9-4BF0-9EFE-C1763AA74EA0}" type="slidenum">
              <a:rPr lang="en-GB" smtClean="0">
                <a:solidFill>
                  <a:prstClr val="black">
                    <a:tint val="75000"/>
                  </a:prstClr>
                </a:solidFill>
              </a:rPr>
              <a:pPr/>
              <a:t>10</a:t>
            </a:fld>
            <a:endParaRPr lang="en-GB">
              <a:solidFill>
                <a:prstClr val="black">
                  <a:tint val="75000"/>
                </a:prstClr>
              </a:solidFill>
            </a:endParaRPr>
          </a:p>
        </p:txBody>
      </p:sp>
      <p:pic>
        <p:nvPicPr>
          <p:cNvPr id="4" name="Content Placeholder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2067" y="281990"/>
            <a:ext cx="2920621" cy="851354"/>
          </a:xfrm>
          <a:prstGeom prst="rect">
            <a:avLst/>
          </a:prstGeom>
        </p:spPr>
      </p:pic>
      <p:pic>
        <p:nvPicPr>
          <p:cNvPr id="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328" y="28199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sbowes\AppData\Local\Temp\7zO4EF09377\NHS 7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32440" y="281990"/>
            <a:ext cx="463928" cy="4705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5856" y="281990"/>
            <a:ext cx="3816424" cy="1200329"/>
          </a:xfrm>
          <a:prstGeom prst="rect">
            <a:avLst/>
          </a:prstGeom>
          <a:noFill/>
        </p:spPr>
        <p:txBody>
          <a:bodyPr wrap="square" rtlCol="0">
            <a:spAutoFit/>
          </a:bodyPr>
          <a:lstStyle/>
          <a:p>
            <a:r>
              <a:rPr lang="en-GB" sz="3600" b="1" dirty="0"/>
              <a:t>HAZEL AND MARK’s STORY</a:t>
            </a:r>
          </a:p>
        </p:txBody>
      </p:sp>
      <p:pic>
        <p:nvPicPr>
          <p:cNvPr id="14" name="Content Placeholder 13" descr="A group of people posing for a photo&#10;&#10;Description generated with high confidence">
            <a:extLst>
              <a:ext uri="{FF2B5EF4-FFF2-40B4-BE49-F238E27FC236}">
                <a16:creationId xmlns:a16="http://schemas.microsoft.com/office/drawing/2014/main" id="{27751B0F-73BE-4B52-986E-EEAA45015008}"/>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572000" y="2093747"/>
            <a:ext cx="4038600" cy="3532832"/>
          </a:xfrm>
        </p:spPr>
      </p:pic>
    </p:spTree>
    <p:extLst>
      <p:ext uri="{BB962C8B-B14F-4D97-AF65-F5344CB8AC3E}">
        <p14:creationId xmlns:p14="http://schemas.microsoft.com/office/powerpoint/2010/main" val="241594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328" y="19977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C:\Users\sbowes\AppData\Local\Temp\7zO4EF09377\NHS 7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2440" y="212548"/>
            <a:ext cx="463928"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0" y="6492875"/>
            <a:ext cx="5580112" cy="365125"/>
          </a:xfrm>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pic>
        <p:nvPicPr>
          <p:cNvPr id="4" name="Content Placeholder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067" y="281990"/>
            <a:ext cx="2920621" cy="851354"/>
          </a:xfrm>
          <a:prstGeom prst="rect">
            <a:avLst/>
          </a:prstGeom>
        </p:spPr>
      </p:pic>
      <p:sp>
        <p:nvSpPr>
          <p:cNvPr id="8" name="TextBox 7"/>
          <p:cNvSpPr txBox="1"/>
          <p:nvPr/>
        </p:nvSpPr>
        <p:spPr>
          <a:xfrm>
            <a:off x="3602162" y="1268760"/>
            <a:ext cx="5263082" cy="677108"/>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p:txBody>
      </p:sp>
      <p:sp>
        <p:nvSpPr>
          <p:cNvPr id="10" name="TextBox 9"/>
          <p:cNvSpPr txBox="1"/>
          <p:nvPr/>
        </p:nvSpPr>
        <p:spPr>
          <a:xfrm>
            <a:off x="3347864" y="281990"/>
            <a:ext cx="3960440" cy="707886"/>
          </a:xfrm>
          <a:prstGeom prst="rect">
            <a:avLst/>
          </a:prstGeom>
          <a:noFill/>
        </p:spPr>
        <p:txBody>
          <a:bodyPr wrap="square" rtlCol="0">
            <a:spAutoFit/>
          </a:bodyPr>
          <a:lstStyle/>
          <a:p>
            <a:r>
              <a:rPr lang="en-GB" sz="4000" b="1" dirty="0"/>
              <a:t>ASK LISTEN DO</a:t>
            </a:r>
          </a:p>
        </p:txBody>
      </p:sp>
      <p:sp>
        <p:nvSpPr>
          <p:cNvPr id="6" name="Rectangle 5"/>
          <p:cNvSpPr/>
          <p:nvPr/>
        </p:nvSpPr>
        <p:spPr>
          <a:xfrm>
            <a:off x="3603120" y="1315331"/>
            <a:ext cx="5161283" cy="5632311"/>
          </a:xfrm>
          <a:prstGeom prst="rect">
            <a:avLst/>
          </a:prstGeom>
        </p:spPr>
        <p:txBody>
          <a:bodyPr wrap="square">
            <a:spAutoFit/>
          </a:bodyPr>
          <a:lstStyle/>
          <a:p>
            <a:pPr lvl="0"/>
            <a:r>
              <a:rPr lang="en-GB" dirty="0"/>
              <a:t>Ask Listen Do easy read leaflet </a:t>
            </a:r>
            <a:r>
              <a:rPr lang="en-US" u="sng" dirty="0">
                <a:hlinkClick r:id="rId6"/>
              </a:rPr>
              <a:t>easy read leaflet about the Ask, Listen, Do project and its aims.</a:t>
            </a:r>
            <a:endParaRPr lang="en-US" u="sng" dirty="0"/>
          </a:p>
          <a:p>
            <a:pPr lvl="0"/>
            <a:endParaRPr lang="en-US" u="sng" dirty="0"/>
          </a:p>
          <a:p>
            <a:r>
              <a:rPr lang="en-GB" dirty="0"/>
              <a:t>Ask listen Do film for organisations and professionals </a:t>
            </a:r>
            <a:r>
              <a:rPr lang="en-GB" u="sng" dirty="0">
                <a:hlinkClick r:id="rId7"/>
              </a:rPr>
              <a:t>https://www.youtube.com/watch?v=ANxS91mn1YQ&amp;t=10s</a:t>
            </a:r>
            <a:endParaRPr lang="en-GB" dirty="0"/>
          </a:p>
          <a:p>
            <a:pPr lvl="0"/>
            <a:endParaRPr lang="en-GB" dirty="0"/>
          </a:p>
          <a:p>
            <a:r>
              <a:rPr lang="en-GB" dirty="0"/>
              <a:t>Ask Listen Do film for autistic people, people with learning disabilities, their families and carers </a:t>
            </a:r>
            <a:r>
              <a:rPr lang="en-GB" u="sng" dirty="0">
                <a:hlinkClick r:id="rId8"/>
              </a:rPr>
              <a:t>https://www.youtube.com/watch?v=qOkAdvAkigk</a:t>
            </a:r>
            <a:endParaRPr lang="en-GB" dirty="0"/>
          </a:p>
          <a:p>
            <a:pPr lvl="0"/>
            <a:endParaRPr lang="en-GB" dirty="0"/>
          </a:p>
          <a:p>
            <a:r>
              <a:rPr lang="en-GB" dirty="0"/>
              <a:t>Ask Listen Do Whole School SEND leaflet for families and carers </a:t>
            </a:r>
            <a:r>
              <a:rPr lang="en-US" u="sng" dirty="0">
                <a:hlinkClick r:id="rId9"/>
              </a:rPr>
              <a:t>Whole School SEND project</a:t>
            </a:r>
            <a:endParaRPr lang="en-US" u="sng" dirty="0"/>
          </a:p>
          <a:p>
            <a:endParaRPr lang="en-US" u="sng" dirty="0"/>
          </a:p>
          <a:p>
            <a:pPr lvl="0"/>
            <a:r>
              <a:rPr lang="en-US" dirty="0"/>
              <a:t>Ask Listen Do Top Tips for families and </a:t>
            </a:r>
            <a:r>
              <a:rPr lang="en-US" dirty="0" err="1"/>
              <a:t>carers</a:t>
            </a:r>
            <a:r>
              <a:rPr lang="en-US" dirty="0"/>
              <a:t> </a:t>
            </a:r>
            <a:r>
              <a:rPr lang="en-US" u="sng" dirty="0">
                <a:hlinkClick r:id="rId10"/>
              </a:rPr>
              <a:t>top tips for family and </a:t>
            </a:r>
            <a:r>
              <a:rPr lang="en-US" u="sng" dirty="0" err="1">
                <a:hlinkClick r:id="rId10"/>
              </a:rPr>
              <a:t>carers</a:t>
            </a:r>
            <a:endParaRPr lang="en-US" u="sng" dirty="0"/>
          </a:p>
          <a:p>
            <a:pPr lvl="0"/>
            <a:endParaRPr lang="en-US" u="sng" dirty="0"/>
          </a:p>
          <a:p>
            <a:pPr lvl="0"/>
            <a:endParaRPr lang="en-GB" dirty="0"/>
          </a:p>
          <a:p>
            <a:endParaRPr lang="en-GB" dirty="0"/>
          </a:p>
          <a:p>
            <a:pPr lvl="0"/>
            <a:endParaRPr lang="en-GB" dirty="0"/>
          </a:p>
        </p:txBody>
      </p:sp>
      <p:pic>
        <p:nvPicPr>
          <p:cNvPr id="1026" name="Picture 2" descr="\\ims.gov.uk\data\Users\GBEXPVD\EXPHOME31\CShaw\My Documents\My Pictures\Photosymbols\Read-5_grand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067" y="1911512"/>
            <a:ext cx="3245680" cy="324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8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tint val="75000"/>
                  </a:prstClr>
                </a:solidFill>
              </a:rPr>
              <a:t>Link to sign up?</a:t>
            </a:r>
          </a:p>
        </p:txBody>
      </p:sp>
      <p:sp>
        <p:nvSpPr>
          <p:cNvPr id="4" name="Slide Number Placeholder 3"/>
          <p:cNvSpPr>
            <a:spLocks noGrp="1"/>
          </p:cNvSpPr>
          <p:nvPr>
            <p:ph type="sldNum" sz="quarter" idx="12"/>
          </p:nvPr>
        </p:nvSpPr>
        <p:spPr/>
        <p:txBody>
          <a:bodyPr/>
          <a:lstStyle/>
          <a:p>
            <a:fld id="{1F92B8F4-13A9-4BF0-9EFE-C1763AA74EA0}" type="slidenum">
              <a:rPr lang="en-GB" smtClean="0">
                <a:solidFill>
                  <a:prstClr val="black">
                    <a:tint val="75000"/>
                  </a:prstClr>
                </a:solidFill>
              </a:rPr>
              <a:pPr/>
              <a:t>12</a:t>
            </a:fld>
            <a:endParaRPr lang="en-GB">
              <a:solidFill>
                <a:prstClr val="black">
                  <a:tint val="75000"/>
                </a:prstClr>
              </a:solidFill>
            </a:endParaRPr>
          </a:p>
        </p:txBody>
      </p:sp>
      <p:pic>
        <p:nvPicPr>
          <p:cNvPr id="6" name="Picture 2" descr="G:\NHS CB\Learning Disability Programme\3. HI &amp; QG\STOMP Project\STOMP information\Logos\NHS England logo_NHS Blue_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60" y="116632"/>
            <a:ext cx="1183377" cy="93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520" y="147895"/>
            <a:ext cx="4675075" cy="6233434"/>
          </a:xfrm>
          <a:prstGeom prst="rect">
            <a:avLst/>
          </a:prstGeom>
        </p:spPr>
      </p:pic>
      <p:sp>
        <p:nvSpPr>
          <p:cNvPr id="10" name="TextBox 9"/>
          <p:cNvSpPr txBox="1"/>
          <p:nvPr/>
        </p:nvSpPr>
        <p:spPr>
          <a:xfrm>
            <a:off x="4926596" y="1484784"/>
            <a:ext cx="4217404" cy="4154984"/>
          </a:xfrm>
          <a:prstGeom prst="rect">
            <a:avLst/>
          </a:prstGeom>
          <a:noFill/>
        </p:spPr>
        <p:txBody>
          <a:bodyPr wrap="square" rtlCol="0">
            <a:spAutoFit/>
          </a:bodyPr>
          <a:lstStyle/>
          <a:p>
            <a:pPr algn="ctr"/>
            <a:endParaRPr lang="en-GB" dirty="0">
              <a:solidFill>
                <a:prstClr val="black"/>
              </a:solidFill>
              <a:latin typeface="Arial" panose="020B0604020202020204" pitchFamily="34" charset="0"/>
              <a:cs typeface="Arial" panose="020B0604020202020204" pitchFamily="34" charset="0"/>
            </a:endParaRPr>
          </a:p>
          <a:p>
            <a:pPr algn="ctr"/>
            <a:r>
              <a:rPr lang="en-GB" sz="2800" dirty="0">
                <a:solidFill>
                  <a:srgbClr val="CC0066"/>
                </a:solidFill>
                <a:latin typeface="Arial" panose="020B0604020202020204" pitchFamily="34" charset="0"/>
                <a:cs typeface="Arial" panose="020B0604020202020204" pitchFamily="34" charset="0"/>
              </a:rPr>
              <a:t>Everyone can get involved in some way</a:t>
            </a:r>
          </a:p>
          <a:p>
            <a:pPr algn="ctr"/>
            <a:endParaRPr lang="en-GB" dirty="0">
              <a:solidFill>
                <a:prstClr val="black"/>
              </a:solidFill>
              <a:latin typeface="Arial" panose="020B0604020202020204" pitchFamily="34" charset="0"/>
              <a:cs typeface="Arial" panose="020B0604020202020204" pitchFamily="34" charset="0"/>
            </a:endParaRPr>
          </a:p>
          <a:p>
            <a:pPr algn="ctr"/>
            <a:endParaRPr lang="en-GB" dirty="0">
              <a:solidFill>
                <a:prstClr val="black"/>
              </a:solidFill>
              <a:latin typeface="Arial" panose="020B0604020202020204" pitchFamily="34" charset="0"/>
              <a:cs typeface="Arial" panose="020B0604020202020204" pitchFamily="34" charset="0"/>
            </a:endParaRPr>
          </a:p>
          <a:p>
            <a:pPr algn="ctr"/>
            <a:r>
              <a:rPr lang="en-GB" sz="2000" dirty="0">
                <a:solidFill>
                  <a:prstClr val="black"/>
                </a:solidFill>
                <a:latin typeface="Arial" panose="020B0604020202020204" pitchFamily="34" charset="0"/>
                <a:cs typeface="Arial" panose="020B0604020202020204" pitchFamily="34" charset="0"/>
              </a:rPr>
              <a:t>Visit </a:t>
            </a:r>
          </a:p>
          <a:p>
            <a:pPr algn="ctr"/>
            <a:r>
              <a:rPr lang="en-GB" sz="2000" dirty="0">
                <a:solidFill>
                  <a:prstClr val="black"/>
                </a:solidFill>
                <a:latin typeface="Arial" panose="020B0604020202020204" pitchFamily="34" charset="0"/>
                <a:cs typeface="Arial" panose="020B0604020202020204" pitchFamily="34" charset="0"/>
                <a:hlinkClick r:id="rId5"/>
              </a:rPr>
              <a:t>www.england.nhs.uk/stomp</a:t>
            </a: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r>
              <a:rPr lang="en-GB" sz="2000" dirty="0">
                <a:solidFill>
                  <a:prstClr val="black"/>
                </a:solidFill>
                <a:latin typeface="Arial" panose="020B0604020202020204" pitchFamily="34" charset="0"/>
                <a:cs typeface="Arial" panose="020B0604020202020204" pitchFamily="34" charset="0"/>
              </a:rPr>
              <a:t>Or email </a:t>
            </a:r>
            <a:r>
              <a:rPr lang="en-GB" sz="2000" dirty="0">
                <a:latin typeface="Arial" panose="020B0604020202020204" pitchFamily="34" charset="0"/>
                <a:cs typeface="Arial" panose="020B0604020202020204" pitchFamily="34" charset="0"/>
                <a:hlinkClick r:id="rId6"/>
              </a:rPr>
              <a:t>england.wesupport.stomp@nhs.net</a:t>
            </a:r>
            <a:endParaRPr lang="en-GB" sz="2000" dirty="0">
              <a:solidFill>
                <a:prstClr val="black"/>
              </a:solidFill>
              <a:latin typeface="Arial" panose="020B0604020202020204" pitchFamily="34" charset="0"/>
              <a:cs typeface="Arial" panose="020B0604020202020204" pitchFamily="34" charset="0"/>
            </a:endParaRPr>
          </a:p>
          <a:p>
            <a:pPr algn="ctr"/>
            <a:endParaRPr lang="en-GB" dirty="0">
              <a:solidFill>
                <a:prstClr val="black"/>
              </a:solidFill>
              <a:latin typeface="Arial" panose="020B0604020202020204" pitchFamily="34" charset="0"/>
              <a:cs typeface="Arial" panose="020B0604020202020204" pitchFamily="34" charset="0"/>
            </a:endParaRPr>
          </a:p>
          <a:p>
            <a:pPr algn="ctr"/>
            <a:endParaRPr lang="en-GB" dirty="0">
              <a:solidFill>
                <a:prstClr val="black"/>
              </a:solidFill>
              <a:latin typeface="Arial" panose="020B0604020202020204" pitchFamily="34" charset="0"/>
              <a:cs typeface="Arial" panose="020B0604020202020204" pitchFamily="34" charset="0"/>
            </a:endParaRPr>
          </a:p>
          <a:p>
            <a:pPr algn="ct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21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88640"/>
            <a:ext cx="7704856" cy="1338195"/>
          </a:xfrm>
        </p:spPr>
        <p:txBody>
          <a:bodyPr>
            <a:normAutofit/>
          </a:bodyPr>
          <a:lstStyle/>
          <a:p>
            <a:r>
              <a:rPr lang="en-GB" dirty="0"/>
              <a:t>The NHS England</a:t>
            </a:r>
            <a:br>
              <a:rPr lang="en-GB" dirty="0"/>
            </a:br>
            <a:r>
              <a:rPr lang="en-GB" dirty="0">
                <a:solidFill>
                  <a:schemeClr val="bg2"/>
                </a:solidFill>
              </a:rPr>
              <a:t>learning disability programme</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3" y="2265527"/>
            <a:ext cx="2565779" cy="2565779"/>
          </a:xfrm>
          <a:prstGeom prst="rect">
            <a:avLst/>
          </a:prstGeom>
        </p:spPr>
      </p:pic>
      <p:sp>
        <p:nvSpPr>
          <p:cNvPr id="5" name="TextBox 4"/>
          <p:cNvSpPr txBox="1"/>
          <p:nvPr/>
        </p:nvSpPr>
        <p:spPr>
          <a:xfrm>
            <a:off x="322575" y="6336452"/>
            <a:ext cx="3168352" cy="369332"/>
          </a:xfrm>
          <a:prstGeom prst="rect">
            <a:avLst/>
          </a:prstGeom>
          <a:solidFill>
            <a:schemeClr val="bg1"/>
          </a:solidFill>
        </p:spPr>
        <p:txBody>
          <a:bodyPr wrap="square" rtlCol="0">
            <a:spAutoFit/>
          </a:bodyPr>
          <a:lstStyle/>
          <a:p>
            <a:endParaRPr lang="en-GB" dirty="0">
              <a:solidFill>
                <a:prstClr val="black"/>
              </a:solidFill>
            </a:endParaRPr>
          </a:p>
        </p:txBody>
      </p:sp>
      <p:sp>
        <p:nvSpPr>
          <p:cNvPr id="2" name="Content Placeholder 1"/>
          <p:cNvSpPr>
            <a:spLocks noGrp="1"/>
          </p:cNvSpPr>
          <p:nvPr>
            <p:ph idx="1"/>
          </p:nvPr>
        </p:nvSpPr>
        <p:spPr>
          <a:xfrm>
            <a:off x="2575589" y="1723930"/>
            <a:ext cx="6537278" cy="4981854"/>
          </a:xfrm>
        </p:spPr>
        <p:txBody>
          <a:bodyPr>
            <a:normAutofit fontScale="92500" lnSpcReduction="20000"/>
          </a:bodyPr>
          <a:lstStyle/>
          <a:p>
            <a:pPr marL="0" indent="0">
              <a:buNone/>
            </a:pPr>
            <a:r>
              <a:rPr lang="en-GB" dirty="0"/>
              <a:t>Visit </a:t>
            </a:r>
            <a:r>
              <a:rPr lang="en-GB" b="1" dirty="0">
                <a:solidFill>
                  <a:schemeClr val="bg2"/>
                </a:solidFill>
              </a:rPr>
              <a:t>www.england.nhs.uk/learningdisabilities</a:t>
            </a:r>
            <a:r>
              <a:rPr lang="en-GB" dirty="0"/>
              <a:t> </a:t>
            </a:r>
          </a:p>
          <a:p>
            <a:pPr marL="0" indent="0">
              <a:buNone/>
            </a:pPr>
            <a:endParaRPr lang="en-GB" dirty="0"/>
          </a:p>
          <a:p>
            <a:r>
              <a:rPr lang="en-GB" b="1" dirty="0"/>
              <a:t>Ask Listen Do</a:t>
            </a:r>
          </a:p>
          <a:p>
            <a:r>
              <a:rPr lang="en-GB" b="1" dirty="0"/>
              <a:t>STOMP</a:t>
            </a:r>
            <a:r>
              <a:rPr lang="en-GB" dirty="0"/>
              <a:t> – stopping over medication with psychotropic drugs</a:t>
            </a:r>
          </a:p>
          <a:p>
            <a:r>
              <a:rPr lang="en-GB" b="1" dirty="0"/>
              <a:t>Care (Education) and Treatment Reviews</a:t>
            </a:r>
          </a:p>
          <a:p>
            <a:r>
              <a:rPr lang="en-GB" b="1" dirty="0"/>
              <a:t>Annual health checks</a:t>
            </a:r>
          </a:p>
          <a:p>
            <a:r>
              <a:rPr lang="en-GB" b="1" dirty="0"/>
              <a:t>Summary care records</a:t>
            </a:r>
          </a:p>
          <a:p>
            <a:r>
              <a:rPr lang="en-GB" b="1" dirty="0"/>
              <a:t>Right Care </a:t>
            </a:r>
            <a:r>
              <a:rPr lang="en-GB" dirty="0"/>
              <a:t>for people with epilepsy, heart disease and swallowing difficulties</a:t>
            </a:r>
          </a:p>
          <a:p>
            <a:r>
              <a:rPr lang="en-GB" b="1" dirty="0"/>
              <a:t>Quality Checkers</a:t>
            </a:r>
          </a:p>
          <a:p>
            <a:r>
              <a:rPr lang="en-GB" b="1" dirty="0"/>
              <a:t>Transforming Care </a:t>
            </a:r>
          </a:p>
          <a:p>
            <a:r>
              <a:rPr lang="en-GB" b="1" dirty="0"/>
              <a:t>Always events </a:t>
            </a:r>
          </a:p>
          <a:p>
            <a:r>
              <a:rPr lang="en-GB" b="1" dirty="0"/>
              <a:t>Mortality reviews </a:t>
            </a:r>
          </a:p>
          <a:p>
            <a:r>
              <a:rPr lang="en-GB" dirty="0"/>
              <a:t>and more</a:t>
            </a:r>
          </a:p>
        </p:txBody>
      </p:sp>
    </p:spTree>
    <p:extLst>
      <p:ext uri="{BB962C8B-B14F-4D97-AF65-F5344CB8AC3E}">
        <p14:creationId xmlns:p14="http://schemas.microsoft.com/office/powerpoint/2010/main" val="35830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328" y="19977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C:\Users\sbowes\AppData\Local\Temp\7zO4EF09377\NHS 7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2440" y="212548"/>
            <a:ext cx="463928" cy="540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GB" dirty="0"/>
              <a:t>        ADVOCATES</a:t>
            </a:r>
          </a:p>
        </p:txBody>
      </p:sp>
      <p:sp>
        <p:nvSpPr>
          <p:cNvPr id="12" name="Content Placeholder 11"/>
          <p:cNvSpPr>
            <a:spLocks noGrp="1"/>
          </p:cNvSpPr>
          <p:nvPr>
            <p:ph sz="half" idx="2"/>
          </p:nvPr>
        </p:nvSpPr>
        <p:spPr>
          <a:xfrm>
            <a:off x="3707905" y="1600200"/>
            <a:ext cx="4978895" cy="4525963"/>
          </a:xfrm>
        </p:spPr>
        <p:txBody>
          <a:bodyPr>
            <a:normAutofit/>
          </a:bodyPr>
          <a:lstStyle/>
          <a:p>
            <a:r>
              <a:rPr lang="en-GB" dirty="0"/>
              <a:t>Become STOMP aware</a:t>
            </a:r>
          </a:p>
          <a:p>
            <a:r>
              <a:rPr lang="en-GB" dirty="0"/>
              <a:t>Think of how you can help the people you support to challenge medication use</a:t>
            </a:r>
          </a:p>
          <a:p>
            <a:r>
              <a:rPr lang="en-GB" dirty="0"/>
              <a:t>Share experiences with each other to build confidence and awareness</a:t>
            </a:r>
          </a:p>
          <a:p>
            <a:r>
              <a:rPr lang="en-GB" dirty="0"/>
              <a:t>More information available at </a:t>
            </a:r>
          </a:p>
          <a:p>
            <a:r>
              <a:rPr lang="en-GB" sz="2200" dirty="0">
                <a:hlinkClick r:id="rId5"/>
              </a:rPr>
              <a:t>https://www.england.nhs.uk/learning-disabilities/improving-health/stomp/</a:t>
            </a:r>
            <a:endParaRPr lang="en-GB" sz="2200" dirty="0"/>
          </a:p>
          <a:p>
            <a:endParaRPr lang="en-GB" dirty="0"/>
          </a:p>
        </p:txBody>
      </p:sp>
      <p:sp>
        <p:nvSpPr>
          <p:cNvPr id="5" name="Footer Placeholder 4"/>
          <p:cNvSpPr>
            <a:spLocks noGrp="1"/>
          </p:cNvSpPr>
          <p:nvPr>
            <p:ph type="ftr" sz="quarter" idx="11"/>
          </p:nvPr>
        </p:nvSpPr>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pic>
        <p:nvPicPr>
          <p:cNvPr id="4" name="Content Placeholder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067" y="281990"/>
            <a:ext cx="2920621" cy="851354"/>
          </a:xfrm>
          <a:prstGeom prst="rect">
            <a:avLst/>
          </a:prstGeom>
        </p:spPr>
      </p:pic>
      <p:sp>
        <p:nvSpPr>
          <p:cNvPr id="8" name="TextBox 7"/>
          <p:cNvSpPr txBox="1"/>
          <p:nvPr/>
        </p:nvSpPr>
        <p:spPr>
          <a:xfrm>
            <a:off x="3733286" y="1151494"/>
            <a:ext cx="5263082" cy="1046440"/>
          </a:xfrm>
          <a:prstGeom prst="rect">
            <a:avLst/>
          </a:prstGeom>
          <a:noFill/>
        </p:spPr>
        <p:txBody>
          <a:bodyPr wrap="square" rtlCol="0">
            <a:spAutoFit/>
          </a:bodyPr>
          <a:lstStyle/>
          <a:p>
            <a:endParaRPr lang="en-GB" sz="2400" b="1" dirty="0">
              <a:solidFill>
                <a:srgbClr val="CC0066"/>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p>
        </p:txBody>
      </p:sp>
      <p:pic>
        <p:nvPicPr>
          <p:cNvPr id="11"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067" y="1674714"/>
            <a:ext cx="3083789" cy="4874557"/>
          </a:xfrm>
          <a:prstGeom prst="rect">
            <a:avLst/>
          </a:prstGeom>
        </p:spPr>
      </p:pic>
    </p:spTree>
    <p:extLst>
      <p:ext uri="{BB962C8B-B14F-4D97-AF65-F5344CB8AC3E}">
        <p14:creationId xmlns:p14="http://schemas.microsoft.com/office/powerpoint/2010/main" val="402318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678" y="390264"/>
            <a:ext cx="7564730" cy="1059012"/>
          </a:xfrm>
        </p:spPr>
        <p:txBody>
          <a:bodyPr>
            <a:normAutofit/>
          </a:bodyPr>
          <a:lstStyle/>
          <a:p>
            <a:r>
              <a:rPr lang="en-GB" sz="3600" b="1" dirty="0">
                <a:solidFill>
                  <a:srgbClr val="CC0066"/>
                </a:solidFill>
                <a:latin typeface="Arial" panose="020B0604020202020204" pitchFamily="34" charset="0"/>
                <a:cs typeface="Arial" panose="020B0604020202020204" pitchFamily="34" charset="0"/>
              </a:rPr>
              <a:t>		</a:t>
            </a:r>
            <a:r>
              <a:rPr lang="en-GB" sz="3200" b="1" dirty="0">
                <a:solidFill>
                  <a:srgbClr val="CC0066"/>
                </a:solidFill>
                <a:latin typeface="Arial" panose="020B0604020202020204" pitchFamily="34" charset="0"/>
                <a:cs typeface="Arial" panose="020B0604020202020204" pitchFamily="34" charset="0"/>
              </a:rPr>
              <a:t>Why have STOMP?</a:t>
            </a:r>
          </a:p>
        </p:txBody>
      </p:sp>
      <p:sp>
        <p:nvSpPr>
          <p:cNvPr id="3" name="Subtitle 2"/>
          <p:cNvSpPr>
            <a:spLocks noGrp="1"/>
          </p:cNvSpPr>
          <p:nvPr>
            <p:ph type="subTitle" idx="1"/>
          </p:nvPr>
        </p:nvSpPr>
        <p:spPr>
          <a:xfrm>
            <a:off x="2862017" y="1418292"/>
            <a:ext cx="5976664" cy="5301208"/>
          </a:xfrm>
        </p:spPr>
        <p:txBody>
          <a:bodyPr>
            <a:normAutofit fontScale="85000" lnSpcReduction="20000"/>
          </a:bodyPr>
          <a:lstStyle/>
          <a:p>
            <a:pPr marL="457200" indent="-457200" algn="l">
              <a:lnSpc>
                <a:spcPct val="120000"/>
              </a:lnSpc>
              <a:buFont typeface="Arial" panose="020B0604020202020204" pitchFamily="34" charset="0"/>
              <a:buChar char="•"/>
            </a:pPr>
            <a:r>
              <a:rPr lang="en-GB" sz="2600" dirty="0">
                <a:solidFill>
                  <a:schemeClr val="tx1"/>
                </a:solidFill>
                <a:latin typeface="Arial" panose="020B0604020202020204" pitchFamily="34" charset="0"/>
                <a:cs typeface="Arial" panose="020B0604020202020204" pitchFamily="34" charset="0"/>
              </a:rPr>
              <a:t>Public Health England says every day about 30,000 to 35,000 adults with a learning disability are being given </a:t>
            </a:r>
            <a:r>
              <a:rPr lang="en-GB" sz="2600" b="1" dirty="0">
                <a:solidFill>
                  <a:schemeClr val="tx1"/>
                </a:solidFill>
                <a:latin typeface="Arial" panose="020B0604020202020204" pitchFamily="34" charset="0"/>
                <a:cs typeface="Arial" panose="020B0604020202020204" pitchFamily="34" charset="0"/>
              </a:rPr>
              <a:t>psychotropic</a:t>
            </a:r>
            <a:r>
              <a:rPr lang="en-GB" sz="2600" dirty="0">
                <a:solidFill>
                  <a:schemeClr val="tx1"/>
                </a:solidFill>
                <a:latin typeface="Arial" panose="020B0604020202020204" pitchFamily="34" charset="0"/>
                <a:cs typeface="Arial" panose="020B0604020202020204" pitchFamily="34" charset="0"/>
              </a:rPr>
              <a:t> medicines when they do not have a diagnosed mental health condition. This is often to manage behaviour which is seen as challenging.</a:t>
            </a:r>
          </a:p>
          <a:p>
            <a:pPr marL="457200" indent="-457200" algn="l">
              <a:lnSpc>
                <a:spcPct val="120000"/>
              </a:lnSpc>
              <a:buFont typeface="Arial" panose="020B0604020202020204" pitchFamily="34" charset="0"/>
              <a:buChar char="•"/>
            </a:pPr>
            <a:r>
              <a:rPr lang="en-GB" sz="2600" dirty="0">
                <a:solidFill>
                  <a:schemeClr val="tx1"/>
                </a:solidFill>
                <a:latin typeface="Arial" panose="020B0604020202020204" pitchFamily="34" charset="0"/>
                <a:cs typeface="Arial" panose="020B0604020202020204" pitchFamily="34" charset="0"/>
              </a:rPr>
              <a:t>It includes medicines used to treat psychosis, depression, anxiety, sleep disorders and epilepsy. </a:t>
            </a:r>
          </a:p>
          <a:p>
            <a:pPr marL="457200" indent="-457200" algn="l">
              <a:lnSpc>
                <a:spcPct val="120000"/>
              </a:lnSpc>
              <a:buFont typeface="Arial" panose="020B0604020202020204" pitchFamily="34" charset="0"/>
              <a:buChar char="•"/>
            </a:pPr>
            <a:r>
              <a:rPr lang="en-GB" sz="2600" dirty="0">
                <a:solidFill>
                  <a:schemeClr val="tx1"/>
                </a:solidFill>
                <a:latin typeface="Arial" panose="020B0604020202020204" pitchFamily="34" charset="0"/>
                <a:cs typeface="Arial" panose="020B0604020202020204" pitchFamily="34" charset="0"/>
              </a:rPr>
              <a:t>These medicines are right for some people, but over medication or using them for the wrong reason puts people at risk of weight gain, health problems and even premature death</a:t>
            </a:r>
          </a:p>
          <a:p>
            <a:pPr algn="l"/>
            <a:endParaRPr lang="en-GB" sz="26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328" y="19977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sbowes\AppData\Local\Temp\7zO4EF09377\NHS 7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2440" y="212548"/>
            <a:ext cx="463928"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9166" y="432718"/>
            <a:ext cx="2920621" cy="851354"/>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407388"/>
            <a:ext cx="2843808" cy="2587622"/>
          </a:xfrm>
          <a:prstGeom prst="rect">
            <a:avLst/>
          </a:prstGeom>
        </p:spPr>
      </p:pic>
      <p:sp>
        <p:nvSpPr>
          <p:cNvPr id="8" name="TextBox 7"/>
          <p:cNvSpPr txBox="1"/>
          <p:nvPr/>
        </p:nvSpPr>
        <p:spPr>
          <a:xfrm>
            <a:off x="0" y="6581001"/>
            <a:ext cx="6101026" cy="276999"/>
          </a:xfrm>
          <a:prstGeom prst="rect">
            <a:avLst/>
          </a:prstGeom>
          <a:noFill/>
        </p:spPr>
        <p:txBody>
          <a:bodyPr wrap="square" rtlCol="0">
            <a:spAutoFit/>
          </a:bodyPr>
          <a:lstStyle/>
          <a:p>
            <a:r>
              <a:rPr lang="en-GB" sz="1200" b="1" dirty="0">
                <a:solidFill>
                  <a:srgbClr val="0070C0"/>
                </a:solidFill>
                <a:latin typeface="Arial" panose="020B0604020202020204" pitchFamily="34" charset="0"/>
                <a:cs typeface="Arial" panose="020B0604020202020204" pitchFamily="34" charset="0"/>
              </a:rPr>
              <a:t>www.england.nhs.uk/stomp</a:t>
            </a:r>
          </a:p>
        </p:txBody>
      </p:sp>
    </p:spTree>
    <p:extLst>
      <p:ext uri="{BB962C8B-B14F-4D97-AF65-F5344CB8AC3E}">
        <p14:creationId xmlns:p14="http://schemas.microsoft.com/office/powerpoint/2010/main" val="244630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7" y="107555"/>
            <a:ext cx="7886700" cy="1025789"/>
          </a:xfrm>
        </p:spPr>
        <p:txBody>
          <a:bodyPr/>
          <a:lstStyle/>
          <a:p>
            <a:r>
              <a:rPr lang="en-GB" b="1" dirty="0">
                <a:latin typeface="+mn-lt"/>
              </a:rPr>
              <a:t>							</a:t>
            </a:r>
            <a:r>
              <a:rPr lang="en-GB" dirty="0">
                <a:solidFill>
                  <a:schemeClr val="bg2"/>
                </a:solidFill>
                <a:latin typeface="+mn-lt"/>
              </a:rPr>
              <a:t>A</a:t>
            </a:r>
            <a:r>
              <a:rPr lang="en-GB" b="1" dirty="0">
                <a:solidFill>
                  <a:schemeClr val="bg2"/>
                </a:solidFill>
                <a:latin typeface="+mn-lt"/>
              </a:rPr>
              <a:t>ims</a:t>
            </a:r>
          </a:p>
        </p:txBody>
      </p:sp>
      <p:sp>
        <p:nvSpPr>
          <p:cNvPr id="4" name="Rectangle 3"/>
          <p:cNvSpPr/>
          <p:nvPr/>
        </p:nvSpPr>
        <p:spPr>
          <a:xfrm>
            <a:off x="2797792" y="1275423"/>
            <a:ext cx="6100548" cy="5170646"/>
          </a:xfrm>
          <a:prstGeom prst="rect">
            <a:avLst/>
          </a:prstGeom>
        </p:spPr>
        <p:txBody>
          <a:bodyPr wrap="square">
            <a:spAutoFit/>
          </a:bodyPr>
          <a:lstStyle/>
          <a:p>
            <a:pPr marL="457200" indent="-457200" defTabSz="457200">
              <a:buFont typeface="+mj-lt"/>
              <a:buAutoNum type="arabicPeriod"/>
            </a:pPr>
            <a:r>
              <a:rPr lang="en-GB" sz="2200" dirty="0">
                <a:solidFill>
                  <a:srgbClr val="000000"/>
                </a:solidFill>
              </a:rPr>
              <a:t>Improve the quality of life of children, young people and adults with a learning disability, autism or both, who are prescribed </a:t>
            </a:r>
            <a:r>
              <a:rPr lang="en-GB" sz="2200" b="1" dirty="0">
                <a:solidFill>
                  <a:srgbClr val="7C2855"/>
                </a:solidFill>
              </a:rPr>
              <a:t>psychotropic</a:t>
            </a:r>
            <a:r>
              <a:rPr lang="en-GB" sz="2200" dirty="0">
                <a:solidFill>
                  <a:srgbClr val="7C2855"/>
                </a:solidFill>
              </a:rPr>
              <a:t> </a:t>
            </a:r>
            <a:r>
              <a:rPr lang="en-GB" sz="2200" dirty="0">
                <a:solidFill>
                  <a:srgbClr val="000000"/>
                </a:solidFill>
              </a:rPr>
              <a:t>medicines. </a:t>
            </a:r>
          </a:p>
          <a:p>
            <a:pPr marL="457200" indent="-457200" defTabSz="457200">
              <a:buFont typeface="+mj-lt"/>
              <a:buAutoNum type="arabicPeriod"/>
            </a:pPr>
            <a:r>
              <a:rPr lang="en-GB" sz="2200" dirty="0">
                <a:solidFill>
                  <a:srgbClr val="000000"/>
                </a:solidFill>
              </a:rPr>
              <a:t>Make sure people are only given them      for the right reason, in the right amount,   for as short a time as possible.</a:t>
            </a:r>
          </a:p>
          <a:p>
            <a:pPr marL="457200" indent="-457200" defTabSz="457200">
              <a:buFont typeface="+mj-lt"/>
              <a:buAutoNum type="arabicPeriod"/>
            </a:pPr>
            <a:r>
              <a:rPr lang="en-GB" sz="2200" dirty="0">
                <a:solidFill>
                  <a:srgbClr val="000000"/>
                </a:solidFill>
              </a:rPr>
              <a:t>Improve everyone’s understanding of these medicines and give everyone the confidence to ask why they are needed.</a:t>
            </a:r>
          </a:p>
          <a:p>
            <a:pPr marL="457200" indent="-457200" defTabSz="457200">
              <a:buFont typeface="+mj-lt"/>
              <a:buAutoNum type="arabicPeriod"/>
            </a:pPr>
            <a:r>
              <a:rPr lang="en-GB" sz="2200" dirty="0">
                <a:solidFill>
                  <a:srgbClr val="000000"/>
                </a:solidFill>
              </a:rPr>
              <a:t>Make more non-drug treatments and support available.</a:t>
            </a:r>
          </a:p>
          <a:p>
            <a:pPr marL="457200" indent="-457200" defTabSz="457200">
              <a:buFont typeface="+mj-lt"/>
              <a:buAutoNum type="arabicPeriod"/>
            </a:pPr>
            <a:r>
              <a:rPr lang="en-GB" sz="2200" dirty="0">
                <a:solidFill>
                  <a:srgbClr val="000000"/>
                </a:solidFill>
              </a:rPr>
              <a:t>Make sure the person </a:t>
            </a:r>
            <a:r>
              <a:rPr lang="en-GB" sz="2200" b="1" dirty="0">
                <a:solidFill>
                  <a:srgbClr val="000000"/>
                </a:solidFill>
              </a:rPr>
              <a:t>with</a:t>
            </a:r>
            <a:r>
              <a:rPr lang="en-GB" sz="2200" dirty="0">
                <a:solidFill>
                  <a:srgbClr val="000000"/>
                </a:solidFill>
              </a:rPr>
              <a:t> their family and paid carers are involved in any decisions to start, stop, reduce or continue taking them.</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904" y="1392073"/>
            <a:ext cx="3316405" cy="3316405"/>
          </a:xfrm>
          <a:prstGeom prst="rect">
            <a:avLst/>
          </a:prstGeom>
        </p:spPr>
      </p:pic>
      <p:pic>
        <p:nvPicPr>
          <p:cNvPr id="5" name="Content Placeholder 1"/>
          <p:cNvPicPr>
            <a:picLocks noGrp="1" noChangeAspect="1"/>
          </p:cNvPicPr>
          <p:nvPr>
            <p:ph sz="quarter" idx="11"/>
          </p:nvPr>
        </p:nvPicPr>
        <p:blipFill rotWithShape="1">
          <a:blip r:embed="rId4" cstate="screen">
            <a:extLst>
              <a:ext uri="{28A0092B-C50C-407E-A947-70E740481C1C}">
                <a14:useLocalDpi xmlns:a14="http://schemas.microsoft.com/office/drawing/2010/main"/>
              </a:ext>
            </a:extLst>
          </a:blip>
          <a:srcRect/>
          <a:stretch/>
        </p:blipFill>
        <p:spPr>
          <a:xfrm>
            <a:off x="199167" y="232420"/>
            <a:ext cx="2920621" cy="851354"/>
          </a:xfrm>
        </p:spPr>
      </p:pic>
      <p:pic>
        <p:nvPicPr>
          <p:cNvPr id="6" name="Content Placeholder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9167" y="281990"/>
            <a:ext cx="2920621" cy="851354"/>
          </a:xfrm>
          <a:prstGeom prst="rect">
            <a:avLst/>
          </a:prstGeom>
        </p:spPr>
      </p:pic>
      <p:sp>
        <p:nvSpPr>
          <p:cNvPr id="7" name="Footer Placeholder 5"/>
          <p:cNvSpPr>
            <a:spLocks noGrp="1"/>
          </p:cNvSpPr>
          <p:nvPr>
            <p:ph type="ftr" sz="quarter" idx="11"/>
          </p:nvPr>
        </p:nvSpPr>
        <p:spPr>
          <a:xfrm>
            <a:off x="228600" y="6337300"/>
            <a:ext cx="3822700" cy="365125"/>
          </a:xfrm>
          <a:prstGeom prst="rect">
            <a:avLst/>
          </a:prstGeom>
          <a:solidFill>
            <a:schemeClr val="bg1"/>
          </a:solidFill>
        </p:spPr>
        <p:txBody>
          <a:bodyPr/>
          <a:lstStyle/>
          <a:p>
            <a:r>
              <a:rPr lang="en-US" b="1" dirty="0">
                <a:solidFill>
                  <a:srgbClr val="7C2855"/>
                </a:solidFill>
              </a:rPr>
              <a:t>www.england.nhs.uk/stomp</a:t>
            </a:r>
            <a:r>
              <a:rPr lang="en-US" dirty="0">
                <a:solidFill>
                  <a:srgbClr val="000000"/>
                </a:solidFill>
              </a:rPr>
              <a:t> </a:t>
            </a:r>
          </a:p>
        </p:txBody>
      </p:sp>
    </p:spTree>
    <p:extLst>
      <p:ext uri="{BB962C8B-B14F-4D97-AF65-F5344CB8AC3E}">
        <p14:creationId xmlns:p14="http://schemas.microsoft.com/office/powerpoint/2010/main" val="219676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bowes\AppData\Local\Temp\7zO4EF09377\NHS 7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2440" y="212548"/>
            <a:ext cx="46392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328" y="19977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067" y="281990"/>
            <a:ext cx="2920621" cy="851354"/>
          </a:xfrm>
          <a:prstGeom prst="rect">
            <a:avLst/>
          </a:prstGeom>
        </p:spPr>
      </p:pic>
      <p:sp>
        <p:nvSpPr>
          <p:cNvPr id="5" name="Footer Placeholder 4"/>
          <p:cNvSpPr>
            <a:spLocks noGrp="1"/>
          </p:cNvSpPr>
          <p:nvPr>
            <p:ph type="ftr" sz="quarter" idx="11"/>
          </p:nvPr>
        </p:nvSpPr>
        <p:spPr>
          <a:xfrm>
            <a:off x="0" y="6461356"/>
            <a:ext cx="5796136" cy="365125"/>
          </a:xfrm>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pic>
        <p:nvPicPr>
          <p:cNvPr id="6" name="Picture 5"/>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192067" y="2780928"/>
            <a:ext cx="3261008" cy="2121430"/>
          </a:xfrm>
          <a:prstGeom prst="rect">
            <a:avLst/>
          </a:prstGeom>
        </p:spPr>
      </p:pic>
      <p:sp>
        <p:nvSpPr>
          <p:cNvPr id="8" name="TextBox 7"/>
          <p:cNvSpPr txBox="1"/>
          <p:nvPr/>
        </p:nvSpPr>
        <p:spPr>
          <a:xfrm>
            <a:off x="3166980" y="285567"/>
            <a:ext cx="4392034" cy="1077218"/>
          </a:xfrm>
          <a:prstGeom prst="rect">
            <a:avLst/>
          </a:prstGeom>
          <a:noFill/>
        </p:spPr>
        <p:txBody>
          <a:bodyPr wrap="square" rtlCol="0">
            <a:spAutoFit/>
          </a:bodyPr>
          <a:lstStyle/>
          <a:p>
            <a:r>
              <a:rPr lang="en-GB" sz="3200" b="1" dirty="0">
                <a:solidFill>
                  <a:srgbClr val="CC0066"/>
                </a:solidFill>
                <a:latin typeface="Arial" panose="020B0604020202020204" pitchFamily="34" charset="0"/>
                <a:cs typeface="Arial" panose="020B0604020202020204" pitchFamily="34" charset="0"/>
              </a:rPr>
              <a:t>National call to action</a:t>
            </a:r>
            <a:endParaRPr lang="en-GB" sz="3200" dirty="0">
              <a:solidFill>
                <a:srgbClr val="CC0066"/>
              </a:solidFill>
              <a:latin typeface="Arial" panose="020B0604020202020204" pitchFamily="34" charset="0"/>
              <a:cs typeface="Arial" panose="020B0604020202020204" pitchFamily="34" charset="0"/>
            </a:endParaRPr>
          </a:p>
          <a:p>
            <a:pPr algn="ctr"/>
            <a:endParaRPr lang="en-GB" sz="3200" dirty="0">
              <a:latin typeface="Arial" panose="020B0604020202020204" pitchFamily="34" charset="0"/>
              <a:cs typeface="Arial" panose="020B0604020202020204" pitchFamily="34" charset="0"/>
            </a:endParaRPr>
          </a:p>
        </p:txBody>
      </p:sp>
      <p:sp>
        <p:nvSpPr>
          <p:cNvPr id="9" name="TextBox 8"/>
          <p:cNvSpPr txBox="1"/>
          <p:nvPr/>
        </p:nvSpPr>
        <p:spPr>
          <a:xfrm>
            <a:off x="3635896" y="1160469"/>
            <a:ext cx="5360472" cy="6201698"/>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In 2016 the call to action led to a STOMP pledge to stop over medication by:</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Royal Colleges of Nursing, Psychiatrists and GPs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Royal Pharmaceutical Society</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British Psychological Society</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NHS England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Then Minister Alistair Burt </a:t>
            </a:r>
          </a:p>
          <a:p>
            <a:pPr>
              <a:spcBef>
                <a:spcPts val="600"/>
              </a:spcBef>
            </a:pPr>
            <a:r>
              <a:rPr lang="en-GB" sz="2200" dirty="0">
                <a:latin typeface="Arial" panose="020B0604020202020204" pitchFamily="34" charset="0"/>
                <a:cs typeface="Arial" panose="020B0604020202020204" pitchFamily="34" charset="0"/>
              </a:rPr>
              <a:t>Since then, other bodies have signed up including the Learning Disability Senate, Voluntary Organisations Disability Group (VODG), the Royal Colleges and Associations for social workers, speech and language therapists, music, art and drama therapies, dietetics and occupational therapists</a:t>
            </a:r>
          </a:p>
          <a:p>
            <a:r>
              <a:rPr lang="en-GB"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5595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bowes\AppData\Local\Temp\7zO4EF09377\NHS 7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2440" y="212548"/>
            <a:ext cx="46392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328" y="19977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067" y="281990"/>
            <a:ext cx="2920621" cy="851354"/>
          </a:xfrm>
          <a:prstGeom prst="rect">
            <a:avLst/>
          </a:prstGeom>
        </p:spPr>
      </p:pic>
      <p:sp>
        <p:nvSpPr>
          <p:cNvPr id="5" name="Footer Placeholder 4"/>
          <p:cNvSpPr>
            <a:spLocks noGrp="1"/>
          </p:cNvSpPr>
          <p:nvPr>
            <p:ph type="ftr" sz="quarter" idx="11"/>
          </p:nvPr>
        </p:nvSpPr>
        <p:spPr>
          <a:xfrm>
            <a:off x="0" y="6461356"/>
            <a:ext cx="5796136" cy="365125"/>
          </a:xfrm>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sp>
        <p:nvSpPr>
          <p:cNvPr id="8" name="TextBox 7"/>
          <p:cNvSpPr txBox="1"/>
          <p:nvPr/>
        </p:nvSpPr>
        <p:spPr>
          <a:xfrm>
            <a:off x="3166980" y="285567"/>
            <a:ext cx="4357348" cy="1077218"/>
          </a:xfrm>
          <a:prstGeom prst="rect">
            <a:avLst/>
          </a:prstGeom>
          <a:noFill/>
        </p:spPr>
        <p:txBody>
          <a:bodyPr wrap="square" rtlCol="0">
            <a:spAutoFit/>
          </a:bodyPr>
          <a:lstStyle/>
          <a:p>
            <a:r>
              <a:rPr lang="en-GB" sz="3200" b="1" dirty="0">
                <a:solidFill>
                  <a:srgbClr val="CC0066"/>
                </a:solidFill>
                <a:latin typeface="Arial" panose="020B0604020202020204" pitchFamily="34" charset="0"/>
                <a:cs typeface="Arial" panose="020B0604020202020204" pitchFamily="34" charset="0"/>
              </a:rPr>
              <a:t>Growing all the time</a:t>
            </a:r>
            <a:endParaRPr lang="en-GB" sz="3200" dirty="0">
              <a:solidFill>
                <a:srgbClr val="CC0066"/>
              </a:solidFill>
              <a:latin typeface="Arial" panose="020B0604020202020204" pitchFamily="34" charset="0"/>
              <a:cs typeface="Arial" panose="020B0604020202020204" pitchFamily="34" charset="0"/>
            </a:endParaRPr>
          </a:p>
          <a:p>
            <a:pPr algn="ctr"/>
            <a:endParaRPr lang="en-GB" sz="3200" dirty="0">
              <a:latin typeface="Arial" panose="020B0604020202020204" pitchFamily="34" charset="0"/>
              <a:cs typeface="Arial" panose="020B0604020202020204" pitchFamily="34" charset="0"/>
            </a:endParaRPr>
          </a:p>
        </p:txBody>
      </p:sp>
      <p:sp>
        <p:nvSpPr>
          <p:cNvPr id="9" name="TextBox 8"/>
          <p:cNvSpPr txBox="1"/>
          <p:nvPr/>
        </p:nvSpPr>
        <p:spPr>
          <a:xfrm>
            <a:off x="4716016" y="1160469"/>
            <a:ext cx="4280352" cy="1046440"/>
          </a:xfrm>
          <a:prstGeom prst="rect">
            <a:avLst/>
          </a:prstGeom>
          <a:noFill/>
        </p:spPr>
        <p:txBody>
          <a:bodyPr wrap="square" rtlCol="0">
            <a:spAutoFit/>
          </a:bodyPr>
          <a:lstStyle/>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725" y="1362785"/>
            <a:ext cx="3858807" cy="2476528"/>
          </a:xfrm>
          <a:prstGeom prst="rect">
            <a:avLst/>
          </a:prstGeom>
        </p:spPr>
      </p:pic>
      <p:sp>
        <p:nvSpPr>
          <p:cNvPr id="11" name="TextBox 10"/>
          <p:cNvSpPr txBox="1"/>
          <p:nvPr/>
        </p:nvSpPr>
        <p:spPr>
          <a:xfrm>
            <a:off x="4193828" y="1052747"/>
            <a:ext cx="4802540"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Visit </a:t>
            </a:r>
            <a:r>
              <a:rPr lang="en-GB" sz="2400" dirty="0">
                <a:latin typeface="Arial" panose="020B0604020202020204" pitchFamily="34" charset="0"/>
                <a:cs typeface="Arial" panose="020B0604020202020204" pitchFamily="34" charset="0"/>
                <a:hlinkClick r:id="rId7"/>
              </a:rPr>
              <a:t>www.england.nhs.uk/stomp</a:t>
            </a:r>
            <a:r>
              <a:rPr lang="en-GB" sz="2400" dirty="0">
                <a:latin typeface="Arial" panose="020B0604020202020204" pitchFamily="34" charset="0"/>
                <a:cs typeface="Arial" panose="020B0604020202020204" pitchFamily="34" charset="0"/>
              </a:rPr>
              <a:t> for lots of downloads and links for professionals, people and families </a:t>
            </a:r>
          </a:p>
          <a:p>
            <a:endParaRPr lang="en-GB" dirty="0"/>
          </a:p>
          <a:p>
            <a:endParaRPr lang="en-GB" dirty="0"/>
          </a:p>
          <a:p>
            <a:endParaRPr lang="en-GB" dirty="0"/>
          </a:p>
          <a:p>
            <a:endParaRPr lang="en-GB" dirty="0"/>
          </a:p>
        </p:txBody>
      </p:sp>
      <p:pic>
        <p:nvPicPr>
          <p:cNvPr id="12" name="Picture 2" descr="C:\Users\MGraham2\AppData\Local\Microsoft\Windows\Temporary Internet Files\Content.Outlook\VFT03WB7\Medication Pathway CBF STOMP.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24128" y="2376315"/>
            <a:ext cx="3168352" cy="448168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970110" y="4106967"/>
            <a:ext cx="4651375" cy="990062"/>
          </a:xfrm>
          <a:prstGeom prst="rect">
            <a:avLst/>
          </a:prstGeom>
          <a:solidFill>
            <a:srgbClr val="FFFFFF"/>
          </a:solidFill>
        </p:spPr>
        <p:txBody>
          <a:bodyPr vert="horz" lIns="91440" tIns="45720" rIns="91440" bIns="45720" rtlCol="0" anchor="ctr">
            <a:normAutofit fontScale="9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2700" b="1" i="0" u="none" strike="noStrike" kern="1200" cap="none" spc="0" normalizeH="0" baseline="0" noProof="0" dirty="0">
                <a:ln>
                  <a:noFill/>
                </a:ln>
                <a:solidFill>
                  <a:srgbClr val="D60093"/>
                </a:solidFill>
                <a:effectLst/>
                <a:uLnTx/>
                <a:uFillTx/>
                <a:latin typeface="Arial"/>
                <a:ea typeface="+mj-ea"/>
                <a:cs typeface="Arial"/>
              </a:rPr>
              <a:t>New </a:t>
            </a:r>
            <a:r>
              <a:rPr kumimoji="0" lang="en-GB" sz="2700" b="1" i="0" u="none" strike="noStrike" kern="1200" cap="none" spc="0" normalizeH="0" baseline="0" noProof="0" dirty="0">
                <a:ln>
                  <a:noFill/>
                </a:ln>
                <a:solidFill>
                  <a:srgbClr val="005EB8"/>
                </a:solidFill>
                <a:effectLst/>
                <a:uLnTx/>
                <a:uFillTx/>
                <a:latin typeface="Arial"/>
                <a:ea typeface="+mj-ea"/>
                <a:cs typeface="Arial"/>
              </a:rPr>
              <a:t>CBF resources for carers</a:t>
            </a:r>
            <a:br>
              <a:rPr kumimoji="0" lang="en-GB" sz="3200" b="1" i="0" u="none" strike="noStrike" kern="1200" cap="none" spc="0" normalizeH="0" baseline="0" noProof="0" dirty="0">
                <a:ln>
                  <a:noFill/>
                </a:ln>
                <a:solidFill>
                  <a:srgbClr val="005EB8"/>
                </a:solidFill>
                <a:effectLst/>
                <a:uLnTx/>
                <a:uFillTx/>
                <a:latin typeface="Arial"/>
                <a:ea typeface="+mj-ea"/>
                <a:cs typeface="Arial"/>
              </a:rPr>
            </a:br>
            <a:r>
              <a:rPr kumimoji="0" lang="en-GB" sz="1600" b="1" i="0" u="none" strike="noStrike" kern="1200" cap="none" spc="0" normalizeH="0" baseline="0" noProof="0" dirty="0">
                <a:ln>
                  <a:noFill/>
                </a:ln>
                <a:solidFill>
                  <a:srgbClr val="005EB8"/>
                </a:solidFill>
                <a:effectLst/>
                <a:uLnTx/>
                <a:uFillTx/>
                <a:latin typeface="Arial"/>
                <a:ea typeface="+mj-ea"/>
                <a:cs typeface="Arial"/>
              </a:rPr>
              <a:t>visit</a:t>
            </a:r>
            <a:r>
              <a:rPr kumimoji="0" lang="en-GB" sz="3200" b="1" i="0" u="none" strike="noStrike" kern="1200" cap="none" spc="0" normalizeH="0" baseline="0" noProof="0" dirty="0">
                <a:ln>
                  <a:noFill/>
                </a:ln>
                <a:solidFill>
                  <a:srgbClr val="005EB8"/>
                </a:solidFill>
                <a:effectLst/>
                <a:uLnTx/>
                <a:uFillTx/>
                <a:latin typeface="Arial"/>
                <a:ea typeface="+mj-ea"/>
                <a:cs typeface="Arial"/>
              </a:rPr>
              <a:t> </a:t>
            </a:r>
            <a:r>
              <a:rPr kumimoji="0" lang="en-GB" sz="1600" b="1" i="0" u="none" strike="noStrike" kern="1200" cap="none" spc="0" normalizeH="0" baseline="0" noProof="0" dirty="0">
                <a:ln>
                  <a:noFill/>
                </a:ln>
                <a:solidFill>
                  <a:srgbClr val="005EB8"/>
                </a:solidFill>
                <a:effectLst/>
                <a:uLnTx/>
                <a:uFillTx/>
                <a:latin typeface="Arial"/>
                <a:ea typeface="+mj-ea"/>
                <a:cs typeface="Arial"/>
                <a:hlinkClick r:id="rId9"/>
              </a:rPr>
              <a:t>medication.challengingbehaviour.org.uk</a:t>
            </a:r>
            <a:r>
              <a:rPr kumimoji="0" lang="en-GB" sz="1400" b="1" i="0" u="none" strike="noStrike" kern="1200" cap="none" spc="0" normalizeH="0" baseline="0" noProof="0" dirty="0">
                <a:ln>
                  <a:noFill/>
                </a:ln>
                <a:solidFill>
                  <a:srgbClr val="005EB8"/>
                </a:solidFill>
                <a:effectLst/>
                <a:uLnTx/>
                <a:uFillTx/>
                <a:latin typeface="Arial"/>
                <a:ea typeface="+mj-ea"/>
                <a:cs typeface="Arial"/>
              </a:rPr>
              <a:t> </a:t>
            </a:r>
          </a:p>
        </p:txBody>
      </p:sp>
      <p:sp>
        <p:nvSpPr>
          <p:cNvPr id="14" name="TextBox 13"/>
          <p:cNvSpPr txBox="1"/>
          <p:nvPr/>
        </p:nvSpPr>
        <p:spPr>
          <a:xfrm>
            <a:off x="0" y="5097029"/>
            <a:ext cx="5621485" cy="1708160"/>
          </a:xfrm>
          <a:prstGeom prst="rect">
            <a:avLst/>
          </a:prstGeom>
          <a:solidFill>
            <a:schemeClr val="bg1"/>
          </a:solidFill>
        </p:spPr>
        <p:txBody>
          <a:bodyPr wrap="square" rtlCol="0">
            <a:spAutoFit/>
          </a:bodyPr>
          <a:lstStyle/>
          <a:p>
            <a:pPr algn="r" defTabSz="457200">
              <a:spcBef>
                <a:spcPts val="600"/>
              </a:spcBef>
              <a:buClr>
                <a:srgbClr val="005EB8"/>
              </a:buClr>
            </a:pPr>
            <a:r>
              <a:rPr lang="en-GB" sz="2000" dirty="0">
                <a:solidFill>
                  <a:srgbClr val="000000"/>
                </a:solidFill>
                <a:latin typeface="Arial"/>
              </a:rPr>
              <a:t>For information and advice each step of the way</a:t>
            </a:r>
          </a:p>
          <a:p>
            <a:pPr algn="r" defTabSz="457200">
              <a:spcBef>
                <a:spcPts val="600"/>
              </a:spcBef>
              <a:buClr>
                <a:srgbClr val="005EB8"/>
              </a:buClr>
            </a:pPr>
            <a:r>
              <a:rPr lang="en-GB" sz="2000" dirty="0">
                <a:solidFill>
                  <a:srgbClr val="000000"/>
                </a:solidFill>
                <a:latin typeface="Arial"/>
              </a:rPr>
              <a:t>Find out how to order a printed copy of the  </a:t>
            </a:r>
            <a:r>
              <a:rPr lang="en-GB" sz="2000" b="1" dirty="0">
                <a:solidFill>
                  <a:srgbClr val="000000"/>
                </a:solidFill>
                <a:latin typeface="Arial"/>
              </a:rPr>
              <a:t>Medication Information Pack</a:t>
            </a:r>
            <a:r>
              <a:rPr lang="en-GB" sz="2000" dirty="0">
                <a:solidFill>
                  <a:srgbClr val="000000"/>
                </a:solidFill>
                <a:latin typeface="Arial"/>
              </a:rPr>
              <a:t> from the Challenging Behaviour Foundation at </a:t>
            </a:r>
            <a:r>
              <a:rPr lang="en-GB" sz="2000" dirty="0">
                <a:solidFill>
                  <a:srgbClr val="000000"/>
                </a:solidFill>
                <a:latin typeface="Arial"/>
                <a:hlinkClick r:id="rId10"/>
              </a:rPr>
              <a:t>www.challengingbehaviour.org.uk/contact</a:t>
            </a:r>
            <a:r>
              <a:rPr lang="en-GB" sz="2000" dirty="0">
                <a:solidFill>
                  <a:srgbClr val="000000"/>
                </a:solidFill>
                <a:latin typeface="Arial"/>
              </a:rPr>
              <a:t> </a:t>
            </a:r>
          </a:p>
        </p:txBody>
      </p:sp>
    </p:spTree>
    <p:extLst>
      <p:ext uri="{BB962C8B-B14F-4D97-AF65-F5344CB8AC3E}">
        <p14:creationId xmlns:p14="http://schemas.microsoft.com/office/powerpoint/2010/main" val="838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Provider Pledges</a:t>
            </a:r>
          </a:p>
        </p:txBody>
      </p:sp>
      <p:pic>
        <p:nvPicPr>
          <p:cNvPr id="4" name="Content Placeholder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538855"/>
            <a:ext cx="2920621" cy="851354"/>
          </a:xfrm>
          <a:prstGeom prst="rect">
            <a:avLst/>
          </a:prstGeom>
        </p:spPr>
      </p:pic>
      <p:sp>
        <p:nvSpPr>
          <p:cNvPr id="6" name="TextBox 5"/>
          <p:cNvSpPr txBox="1"/>
          <p:nvPr/>
        </p:nvSpPr>
        <p:spPr>
          <a:xfrm>
            <a:off x="778806" y="1652425"/>
            <a:ext cx="3240360" cy="461665"/>
          </a:xfrm>
          <a:prstGeom prst="rect">
            <a:avLst/>
          </a:prstGeom>
          <a:noFill/>
          <a:ln>
            <a:solidFill>
              <a:srgbClr val="FF0000"/>
            </a:solidFill>
          </a:ln>
        </p:spPr>
        <p:txBody>
          <a:bodyPr wrap="square" rtlCol="0">
            <a:spAutoFit/>
          </a:bodyPr>
          <a:lstStyle/>
          <a:p>
            <a:r>
              <a:rPr lang="en-GB" sz="2400" b="1" dirty="0"/>
              <a:t>SOCIAL CARE</a:t>
            </a:r>
          </a:p>
        </p:txBody>
      </p:sp>
      <p:pic>
        <p:nvPicPr>
          <p:cNvPr id="7" name="Picture 2" descr="\\ims.gov.uk\data\Users\GBBULVD\BULHOME22\DGerrard\Downloads\NHS-England-logo-A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16632"/>
            <a:ext cx="825688" cy="66055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descr="Screen Clippi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95256" y="2348880"/>
            <a:ext cx="4330824" cy="4176464"/>
          </a:xfrm>
        </p:spPr>
      </p:pic>
      <p:pic>
        <p:nvPicPr>
          <p:cNvPr id="8" name="Content Placeholder 3" descr="C:\Users\AWebster\AppData\Local\Microsoft\Windows\Temporary Internet Files\Content.Outlook\W6G5B7G6\stomp.jpg"/>
          <p:cNvPicPr>
            <a:picLocks/>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 y="2348880"/>
            <a:ext cx="4038600" cy="4176463"/>
          </a:xfrm>
          <a:prstGeom prst="rect">
            <a:avLst/>
          </a:prstGeom>
          <a:noFill/>
          <a:ln>
            <a:solidFill>
              <a:schemeClr val="tx1"/>
            </a:solidFill>
          </a:ln>
          <a:extLst/>
        </p:spPr>
      </p:pic>
      <p:sp>
        <p:nvSpPr>
          <p:cNvPr id="14" name="TextBox 13"/>
          <p:cNvSpPr txBox="1"/>
          <p:nvPr/>
        </p:nvSpPr>
        <p:spPr>
          <a:xfrm>
            <a:off x="4622007" y="1675351"/>
            <a:ext cx="3528392" cy="461665"/>
          </a:xfrm>
          <a:prstGeom prst="rect">
            <a:avLst/>
          </a:prstGeom>
          <a:noFill/>
          <a:ln>
            <a:solidFill>
              <a:srgbClr val="FF0000"/>
            </a:solidFill>
          </a:ln>
        </p:spPr>
        <p:txBody>
          <a:bodyPr wrap="square" rtlCol="0">
            <a:spAutoFit/>
          </a:bodyPr>
          <a:lstStyle/>
          <a:p>
            <a:r>
              <a:rPr lang="en-GB" sz="2400" b="1" dirty="0"/>
              <a:t>HEALTHCARE</a:t>
            </a:r>
          </a:p>
        </p:txBody>
      </p:sp>
    </p:spTree>
    <p:extLst>
      <p:ext uri="{BB962C8B-B14F-4D97-AF65-F5344CB8AC3E}">
        <p14:creationId xmlns:p14="http://schemas.microsoft.com/office/powerpoint/2010/main" val="353838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020" y="260632"/>
            <a:ext cx="5576340" cy="777994"/>
          </a:xfrm>
        </p:spPr>
        <p:txBody>
          <a:bodyPr>
            <a:noAutofit/>
          </a:bodyPr>
          <a:lstStyle/>
          <a:p>
            <a:pPr algn="l"/>
            <a:r>
              <a:rPr lang="en-US" sz="3200" b="1" dirty="0">
                <a:solidFill>
                  <a:srgbClr val="CC0066"/>
                </a:solidFill>
                <a:latin typeface="Arial" panose="020B0604020202020204" pitchFamily="34" charset="0"/>
                <a:cs typeface="Arial" panose="020B0604020202020204" pitchFamily="34" charset="0"/>
              </a:rPr>
              <a:t>Pledge commitments</a:t>
            </a:r>
            <a:endParaRPr lang="en-GB" sz="3200" b="1" dirty="0">
              <a:solidFill>
                <a:srgbClr val="CC0066"/>
              </a:solidFill>
              <a:latin typeface="Arial" panose="020B0604020202020204" pitchFamily="34" charset="0"/>
              <a:cs typeface="Arial" panose="020B0604020202020204" pitchFamily="34" charset="0"/>
            </a:endParaRPr>
          </a:p>
        </p:txBody>
      </p:sp>
      <p:pic>
        <p:nvPicPr>
          <p:cNvPr id="1026" name="Picture 2" descr="G:\NHS CB\Learning Disability Programme\3. HI &amp; QG\STOMP Project\STOMP information\Logos\NHS England logo_NHS Blue_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60" y="116632"/>
            <a:ext cx="1183377" cy="93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92B8F4-13A9-4BF0-9EFE-C1763AA74EA0}" type="slidenum">
              <a:rPr lang="en-GB" smtClean="0">
                <a:solidFill>
                  <a:prstClr val="black">
                    <a:tint val="75000"/>
                  </a:prstClr>
                </a:solidFill>
              </a:rPr>
              <a:pPr/>
              <a:t>7</a:t>
            </a:fld>
            <a:endParaRPr lang="en-GB">
              <a:solidFill>
                <a:prstClr val="black">
                  <a:tint val="75000"/>
                </a:prstClr>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260632"/>
            <a:ext cx="19845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1800" y="1429960"/>
            <a:ext cx="6244317" cy="5170646"/>
          </a:xfrm>
          <a:prstGeom prst="rect">
            <a:avLst/>
          </a:prstGeom>
          <a:solidFill>
            <a:srgbClr val="CC0066"/>
          </a:solidFill>
        </p:spPr>
        <p:txBody>
          <a:bodyPr wrap="square" rtlCol="0">
            <a:spAutoFit/>
          </a:bodyPr>
          <a:lstStyle/>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look for other ways of supporting people, such as PBS training for support staff, talking therapy and doing things that help people feel better </a:t>
            </a:r>
          </a:p>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make sure people, families and carers know about the medicine and are involved in decisions about the person’s care</a:t>
            </a:r>
          </a:p>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make sure staff know about the medicine too, such as why it is being used and what the side effects can be</a:t>
            </a:r>
          </a:p>
        </p:txBody>
      </p:sp>
      <p:sp>
        <p:nvSpPr>
          <p:cNvPr id="7" name="Footer Placeholder 6"/>
          <p:cNvSpPr>
            <a:spLocks noGrp="1"/>
          </p:cNvSpPr>
          <p:nvPr>
            <p:ph type="ftr" sz="quarter" idx="11"/>
          </p:nvPr>
        </p:nvSpPr>
        <p:spPr>
          <a:xfrm>
            <a:off x="31512" y="6459548"/>
            <a:ext cx="6124664" cy="365125"/>
          </a:xfrm>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764" y="1353488"/>
            <a:ext cx="1660256" cy="1660256"/>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448" y="2868654"/>
            <a:ext cx="1986625" cy="1986625"/>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520" y="4855280"/>
            <a:ext cx="2151659" cy="1713796"/>
          </a:xfrm>
          <a:prstGeom prst="rect">
            <a:avLst/>
          </a:prstGeom>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3293" y="5271167"/>
            <a:ext cx="1008112" cy="32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42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NHS CB\Learning Disability Programme\3. HI &amp; QG\STOMP Project\STOMP information\Logos\NHS England logo_NHS Blue_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60" y="116632"/>
            <a:ext cx="1183377" cy="93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92B8F4-13A9-4BF0-9EFE-C1763AA74EA0}" type="slidenum">
              <a:rPr lang="en-GB" smtClean="0">
                <a:solidFill>
                  <a:prstClr val="black">
                    <a:tint val="75000"/>
                  </a:prstClr>
                </a:solidFill>
              </a:rPr>
              <a:pPr/>
              <a:t>8</a:t>
            </a:fld>
            <a:endParaRPr lang="en-GB">
              <a:solidFill>
                <a:prstClr val="black">
                  <a:tint val="75000"/>
                </a:prstClr>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260632"/>
            <a:ext cx="19845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36020" y="1340768"/>
            <a:ext cx="6780097" cy="5170646"/>
          </a:xfrm>
          <a:prstGeom prst="rect">
            <a:avLst/>
          </a:prstGeom>
          <a:solidFill>
            <a:srgbClr val="CC0066"/>
          </a:solidFill>
        </p:spPr>
        <p:txBody>
          <a:bodyPr wrap="square" rtlCol="0">
            <a:spAutoFit/>
          </a:bodyPr>
          <a:lstStyle/>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make sure people can speak up if they have a question or are worried about the medicine</a:t>
            </a:r>
          </a:p>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keep good records about the person’s health, wellbeing and behaviour</a:t>
            </a:r>
          </a:p>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follow all the laws and rules about how the medicine is used</a:t>
            </a:r>
          </a:p>
          <a:p>
            <a:pPr marL="285750" indent="-285750">
              <a:lnSpc>
                <a:spcPct val="150000"/>
              </a:lnSpc>
              <a:buClr>
                <a:prstClr val="white"/>
              </a:buClr>
              <a:buFont typeface="Arial" panose="020B0604020202020204" pitchFamily="34" charset="0"/>
              <a:buChar char="•"/>
            </a:pPr>
            <a:r>
              <a:rPr lang="en-GB" sz="2200" b="1" dirty="0">
                <a:solidFill>
                  <a:prstClr val="white"/>
                </a:solidFill>
                <a:latin typeface="Arial" panose="020B0604020202020204" pitchFamily="34" charset="0"/>
                <a:cs typeface="Arial" panose="020B0604020202020204" pitchFamily="34" charset="0"/>
              </a:rPr>
              <a:t>To work with people with a learning disability, autism or both, their families, care teams, health professionals, commissioners and others to stop over medication</a:t>
            </a:r>
          </a:p>
        </p:txBody>
      </p:sp>
      <p:sp>
        <p:nvSpPr>
          <p:cNvPr id="7" name="Footer Placeholder 6"/>
          <p:cNvSpPr>
            <a:spLocks noGrp="1"/>
          </p:cNvSpPr>
          <p:nvPr>
            <p:ph type="ftr" sz="quarter" idx="11"/>
          </p:nvPr>
        </p:nvSpPr>
        <p:spPr>
          <a:xfrm>
            <a:off x="31512" y="6459548"/>
            <a:ext cx="6124664" cy="365125"/>
          </a:xfrm>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51520" y="1068656"/>
            <a:ext cx="1584177" cy="1555923"/>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666" y="2624579"/>
            <a:ext cx="1311406" cy="950769"/>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375" y="4785214"/>
            <a:ext cx="1931988" cy="1931988"/>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3033" y="3537640"/>
            <a:ext cx="1341202" cy="1341202"/>
          </a:xfrm>
          <a:prstGeom prst="rect">
            <a:avLst/>
          </a:prstGeom>
        </p:spPr>
      </p:pic>
      <p:sp>
        <p:nvSpPr>
          <p:cNvPr id="13" name="Title 1"/>
          <p:cNvSpPr>
            <a:spLocks noGrp="1"/>
          </p:cNvSpPr>
          <p:nvPr>
            <p:ph type="title"/>
          </p:nvPr>
        </p:nvSpPr>
        <p:spPr>
          <a:xfrm>
            <a:off x="2411760" y="260632"/>
            <a:ext cx="5112568" cy="1143000"/>
          </a:xfrm>
        </p:spPr>
        <p:txBody>
          <a:bodyPr>
            <a:noAutofit/>
          </a:bodyPr>
          <a:lstStyle/>
          <a:p>
            <a:pPr algn="l"/>
            <a:r>
              <a:rPr lang="en-US" sz="3200" b="1" dirty="0">
                <a:solidFill>
                  <a:srgbClr val="CC0066"/>
                </a:solidFill>
                <a:latin typeface="Arial" panose="020B0604020202020204" pitchFamily="34" charset="0"/>
                <a:cs typeface="Arial" panose="020B0604020202020204" pitchFamily="34" charset="0"/>
              </a:rPr>
              <a:t>Pledge commitments</a:t>
            </a:r>
            <a:endParaRPr lang="en-GB" sz="3200" b="1" dirty="0">
              <a:solidFill>
                <a:srgbClr val="CC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48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328" y="199770"/>
            <a:ext cx="9277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C:\Users\sbowes\AppData\Local\Temp\7zO4EF09377\NHS 7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2440" y="212548"/>
            <a:ext cx="463928"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0" y="6492875"/>
            <a:ext cx="5580112" cy="365125"/>
          </a:xfrm>
        </p:spPr>
        <p:txBody>
          <a:bodyPr/>
          <a:lstStyle/>
          <a:p>
            <a:pPr algn="l"/>
            <a:r>
              <a:rPr lang="en-GB" b="1" dirty="0">
                <a:solidFill>
                  <a:srgbClr val="0070C0"/>
                </a:solidFill>
                <a:latin typeface="Arial" panose="020B0604020202020204" pitchFamily="34" charset="0"/>
                <a:cs typeface="Arial" panose="020B0604020202020204" pitchFamily="34" charset="0"/>
              </a:rPr>
              <a:t>www.england.nhs.uk/stomp</a:t>
            </a:r>
          </a:p>
        </p:txBody>
      </p:sp>
      <p:grpSp>
        <p:nvGrpSpPr>
          <p:cNvPr id="6" name="Group 5"/>
          <p:cNvGrpSpPr/>
          <p:nvPr/>
        </p:nvGrpSpPr>
        <p:grpSpPr>
          <a:xfrm>
            <a:off x="192067" y="281990"/>
            <a:ext cx="5388044" cy="851354"/>
            <a:chOff x="192067" y="281990"/>
            <a:chExt cx="5388044" cy="851354"/>
          </a:xfrm>
        </p:grpSpPr>
        <p:pic>
          <p:nvPicPr>
            <p:cNvPr id="4" name="Content Placeholder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067" y="281990"/>
              <a:ext cx="2920621" cy="851354"/>
            </a:xfrm>
            <a:prstGeom prst="rect">
              <a:avLst/>
            </a:prstGeom>
          </p:spPr>
        </p:pic>
        <p:sp>
          <p:nvSpPr>
            <p:cNvPr id="7" name="TextBox 6"/>
            <p:cNvSpPr txBox="1"/>
            <p:nvPr/>
          </p:nvSpPr>
          <p:spPr>
            <a:xfrm>
              <a:off x="3179200" y="302347"/>
              <a:ext cx="2400911" cy="830997"/>
            </a:xfrm>
            <a:prstGeom prst="rect">
              <a:avLst/>
            </a:prstGeom>
            <a:noFill/>
            <a:ln w="28575">
              <a:solidFill>
                <a:srgbClr val="D60093"/>
              </a:solidFill>
            </a:ln>
          </p:spPr>
          <p:txBody>
            <a:bodyPr wrap="square" rtlCol="0">
              <a:spAutoFit/>
            </a:bodyPr>
            <a:lstStyle/>
            <a:p>
              <a:r>
                <a:rPr lang="en-GB" sz="4800" b="1" dirty="0">
                  <a:solidFill>
                    <a:srgbClr val="CC0066"/>
                  </a:solidFill>
                  <a:latin typeface="Arial" panose="020B0604020202020204" pitchFamily="34" charset="0"/>
                  <a:cs typeface="Arial" panose="020B0604020202020204" pitchFamily="34" charset="0"/>
                </a:rPr>
                <a:t>STAMP</a:t>
              </a:r>
            </a:p>
          </p:txBody>
        </p:sp>
      </p:grpSp>
      <p:sp>
        <p:nvSpPr>
          <p:cNvPr id="8" name="TextBox 7"/>
          <p:cNvSpPr txBox="1"/>
          <p:nvPr/>
        </p:nvSpPr>
        <p:spPr>
          <a:xfrm>
            <a:off x="3707905" y="1268760"/>
            <a:ext cx="5263082" cy="5478423"/>
          </a:xfrm>
          <a:prstGeom prst="rect">
            <a:avLst/>
          </a:prstGeom>
          <a:noFill/>
        </p:spPr>
        <p:txBody>
          <a:bodyPr wrap="square" rtlCol="0">
            <a:spAutoFit/>
          </a:bodyPr>
          <a:lstStyle/>
          <a:p>
            <a:r>
              <a:rPr lang="en-GB" sz="2400" b="1" dirty="0">
                <a:solidFill>
                  <a:srgbClr val="CC0066"/>
                </a:solidFill>
                <a:latin typeface="Arial" panose="020B0604020202020204" pitchFamily="34" charset="0"/>
                <a:cs typeface="Arial" panose="020B0604020202020204" pitchFamily="34" charset="0"/>
              </a:rPr>
              <a:t>Coming soon – for children and young people</a:t>
            </a:r>
          </a:p>
          <a:p>
            <a:endParaRPr lang="en-GB" sz="2400" b="1" dirty="0">
              <a:solidFill>
                <a:srgbClr val="CC006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STOMP-STAMP – supporting treatment and appropriate medication in paediatrics.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Royal College of Paediatricians &amp; Child Health and the Academy of Childhood Disability partnering with NHS England, with other pledge partnerships under development.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STOMP-STAMP is led by the NHS England Children and Young People’s team for learning disability, autism or both.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Expected launch in the Autumn. </a:t>
            </a:r>
          </a:p>
          <a:p>
            <a:endParaRPr lang="en-GB" sz="2000" dirty="0">
              <a:latin typeface="Arial" panose="020B0604020202020204" pitchFamily="34" charset="0"/>
              <a:cs typeface="Arial" panose="020B0604020202020204" pitchFamily="34" charset="0"/>
            </a:endParaRPr>
          </a:p>
          <a:p>
            <a:endParaRPr lang="en-GB" dirty="0"/>
          </a:p>
        </p:txBody>
      </p:sp>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035" y="3356992"/>
            <a:ext cx="3509870" cy="2643238"/>
          </a:xfrm>
          <a:prstGeom prst="rect">
            <a:avLst/>
          </a:prstGeom>
        </p:spPr>
      </p:pic>
    </p:spTree>
    <p:extLst>
      <p:ext uri="{BB962C8B-B14F-4D97-AF65-F5344CB8AC3E}">
        <p14:creationId xmlns:p14="http://schemas.microsoft.com/office/powerpoint/2010/main" val="3858891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6347</TotalTime>
  <Words>965</Words>
  <Application>Microsoft Office PowerPoint</Application>
  <PresentationFormat>On-screen Show (4:3)</PresentationFormat>
  <Paragraphs>140</Paragraphs>
  <Slides>14</Slides>
  <Notes>13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Office Theme</vt:lpstr>
      <vt:lpstr>2_Office Theme</vt:lpstr>
      <vt:lpstr>3_Office Theme</vt:lpstr>
      <vt:lpstr>4_Office Theme</vt:lpstr>
      <vt:lpstr>PowerPoint Presentation</vt:lpstr>
      <vt:lpstr>  Why have STOMP?</vt:lpstr>
      <vt:lpstr>       Aims</vt:lpstr>
      <vt:lpstr>PowerPoint Presentation</vt:lpstr>
      <vt:lpstr>PowerPoint Presentation</vt:lpstr>
      <vt:lpstr>                      Provider Pledges</vt:lpstr>
      <vt:lpstr>Pledge commitments</vt:lpstr>
      <vt:lpstr>Pledge commitments</vt:lpstr>
      <vt:lpstr>PowerPoint Presentation</vt:lpstr>
      <vt:lpstr>PowerPoint Presentation</vt:lpstr>
      <vt:lpstr>PowerPoint Presentation</vt:lpstr>
      <vt:lpstr>PowerPoint Presentation</vt:lpstr>
      <vt:lpstr>The NHS England learning disability programme</vt:lpstr>
      <vt:lpstr>        ADVOCATES</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Bowes, Sarah</dc:creator>
  <cp:lastModifiedBy>Kate Mercer</cp:lastModifiedBy>
  <cp:revision>50</cp:revision>
  <dcterms:created xsi:type="dcterms:W3CDTF">2018-04-17T09:38:12Z</dcterms:created>
  <dcterms:modified xsi:type="dcterms:W3CDTF">2018-10-19T13:50:30Z</dcterms:modified>
</cp:coreProperties>
</file>