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6"/>
  </p:notesMasterIdLst>
  <p:sldIdLst>
    <p:sldId id="501" r:id="rId5"/>
    <p:sldId id="506" r:id="rId6"/>
    <p:sldId id="496" r:id="rId7"/>
    <p:sldId id="492" r:id="rId8"/>
    <p:sldId id="507" r:id="rId9"/>
    <p:sldId id="508" r:id="rId10"/>
    <p:sldId id="509" r:id="rId11"/>
    <p:sldId id="510" r:id="rId12"/>
    <p:sldId id="497" r:id="rId13"/>
    <p:sldId id="502" r:id="rId14"/>
    <p:sldId id="504" r:id="rId15"/>
    <p:sldId id="503" r:id="rId16"/>
    <p:sldId id="498" r:id="rId17"/>
    <p:sldId id="499" r:id="rId18"/>
    <p:sldId id="500" r:id="rId19"/>
    <p:sldId id="511" r:id="rId20"/>
    <p:sldId id="505" r:id="rId21"/>
    <p:sldId id="515" r:id="rId22"/>
    <p:sldId id="512" r:id="rId23"/>
    <p:sldId id="513" r:id="rId24"/>
    <p:sldId id="5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B6C16-ED0B-3545-97B8-63DEC87AE2A9}" v="30" dt="2020-10-26T15:52:08.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3" autoAdjust="0"/>
    <p:restoredTop sz="74335"/>
  </p:normalViewPr>
  <p:slideViewPr>
    <p:cSldViewPr snapToGrid="0">
      <p:cViewPr varScale="1">
        <p:scale>
          <a:sx n="64" d="100"/>
          <a:sy n="64" d="100"/>
        </p:scale>
        <p:origin x="1421" y="53"/>
      </p:cViewPr>
      <p:guideLst/>
    </p:cSldViewPr>
  </p:slideViewPr>
  <p:notesTextViewPr>
    <p:cViewPr>
      <p:scale>
        <a:sx n="1" d="1"/>
        <a:sy n="1" d="1"/>
      </p:scale>
      <p:origin x="0" y="0"/>
    </p:cViewPr>
  </p:notesTextViewPr>
  <p:notesViewPr>
    <p:cSldViewPr snapToGrid="0">
      <p:cViewPr varScale="1">
        <p:scale>
          <a:sx n="93" d="100"/>
          <a:sy n="93" d="100"/>
        </p:scale>
        <p:origin x="3784" y="2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BC997-B105-4509-8B1E-F1C52AB77CBE}" type="datetimeFigureOut">
              <a:rPr lang="en-GB" smtClean="0"/>
              <a:t>26/10/2020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51DD1-8AD0-4664-9116-AA8E60079393}" type="slidenum">
              <a:rPr lang="en-GB" smtClean="0"/>
              <a:t>‹#›</a:t>
            </a:fld>
            <a:endParaRPr lang="en-GB"/>
          </a:p>
        </p:txBody>
      </p:sp>
    </p:spTree>
    <p:extLst>
      <p:ext uri="{BB962C8B-B14F-4D97-AF65-F5344CB8AC3E}">
        <p14:creationId xmlns:p14="http://schemas.microsoft.com/office/powerpoint/2010/main" val="171017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Fastest negation over 4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Adopted by the UN General Assembly in 2006</a:t>
            </a:r>
          </a:p>
          <a:p>
            <a:endParaRPr lang="en-US" dirty="0"/>
          </a:p>
        </p:txBody>
      </p:sp>
      <p:sp>
        <p:nvSpPr>
          <p:cNvPr id="4" name="Slide Number Placeholder 3"/>
          <p:cNvSpPr>
            <a:spLocks noGrp="1"/>
          </p:cNvSpPr>
          <p:nvPr>
            <p:ph type="sldNum" sz="quarter" idx="5"/>
          </p:nvPr>
        </p:nvSpPr>
        <p:spPr/>
        <p:txBody>
          <a:bodyPr/>
          <a:lstStyle/>
          <a:p>
            <a:fld id="{2E351DD1-8AD0-4664-9116-AA8E60079393}" type="slidenum">
              <a:rPr lang="en-GB" smtClean="0"/>
              <a:t>3</a:t>
            </a:fld>
            <a:endParaRPr lang="en-GB"/>
          </a:p>
        </p:txBody>
      </p:sp>
    </p:spTree>
    <p:extLst>
      <p:ext uri="{BB962C8B-B14F-4D97-AF65-F5344CB8AC3E}">
        <p14:creationId xmlns:p14="http://schemas.microsoft.com/office/powerpoint/2010/main" val="278626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351DD1-8AD0-4664-9116-AA8E60079393}" type="slidenum">
              <a:rPr lang="en-GB" smtClean="0"/>
              <a:t>10</a:t>
            </a:fld>
            <a:endParaRPr lang="en-GB"/>
          </a:p>
        </p:txBody>
      </p:sp>
    </p:spTree>
    <p:extLst>
      <p:ext uri="{BB962C8B-B14F-4D97-AF65-F5344CB8AC3E}">
        <p14:creationId xmlns:p14="http://schemas.microsoft.com/office/powerpoint/2010/main" val="428328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a:t>
            </a:r>
            <a:r>
              <a:rPr lang="en-US" dirty="0" err="1"/>
              <a:t>Whorlton</a:t>
            </a:r>
            <a:r>
              <a:rPr lang="en-US" dirty="0"/>
              <a:t> Hall and Yew Trees where abuse occurs. </a:t>
            </a:r>
            <a:r>
              <a:rPr lang="en-US" dirty="0" err="1"/>
              <a:t>Institutionalisation</a:t>
            </a:r>
            <a:r>
              <a:rPr lang="en-US" dirty="0"/>
              <a:t> is discrimination. </a:t>
            </a:r>
            <a:r>
              <a:rPr lang="en-US" dirty="0" err="1"/>
              <a:t>Institutionalisation</a:t>
            </a:r>
            <a:r>
              <a:rPr lang="en-US" dirty="0"/>
              <a:t> is a violation of rights. Advocates can play a part in documenting clients’ experiences and make the case for reform. Refer to the CRPD – it applies in the UK. It is a piece of binding international human rights law. </a:t>
            </a:r>
          </a:p>
        </p:txBody>
      </p:sp>
      <p:sp>
        <p:nvSpPr>
          <p:cNvPr id="4" name="Slide Number Placeholder 3"/>
          <p:cNvSpPr>
            <a:spLocks noGrp="1"/>
          </p:cNvSpPr>
          <p:nvPr>
            <p:ph type="sldNum" sz="quarter" idx="5"/>
          </p:nvPr>
        </p:nvSpPr>
        <p:spPr/>
        <p:txBody>
          <a:bodyPr/>
          <a:lstStyle/>
          <a:p>
            <a:fld id="{2E351DD1-8AD0-4664-9116-AA8E60079393}" type="slidenum">
              <a:rPr lang="en-GB" smtClean="0"/>
              <a:t>16</a:t>
            </a:fld>
            <a:endParaRPr lang="en-GB"/>
          </a:p>
        </p:txBody>
      </p:sp>
    </p:spTree>
    <p:extLst>
      <p:ext uri="{BB962C8B-B14F-4D97-AF65-F5344CB8AC3E}">
        <p14:creationId xmlns:p14="http://schemas.microsoft.com/office/powerpoint/2010/main" val="4261583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DoughtyStreetChambers_Logo_Colour.jpg">
            <a:extLst>
              <a:ext uri="{FF2B5EF4-FFF2-40B4-BE49-F238E27FC236}">
                <a16:creationId xmlns:a16="http://schemas.microsoft.com/office/drawing/2014/main" id="{7DEFCBEC-1486-4360-BBEE-96A892D748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1400" y="0"/>
            <a:ext cx="4800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5" name="Date Placeholder 3">
            <a:extLst>
              <a:ext uri="{FF2B5EF4-FFF2-40B4-BE49-F238E27FC236}">
                <a16:creationId xmlns:a16="http://schemas.microsoft.com/office/drawing/2014/main" id="{12C8BE11-B61F-4A77-81ED-DDFCD13E5C6C}"/>
              </a:ext>
            </a:extLst>
          </p:cNvPr>
          <p:cNvSpPr>
            <a:spLocks noGrp="1"/>
          </p:cNvSpPr>
          <p:nvPr>
            <p:ph type="dt" sz="half" idx="10"/>
          </p:nvPr>
        </p:nvSpPr>
        <p:spPr/>
        <p:txBody>
          <a:bodyPr/>
          <a:lstStyle>
            <a:lvl1pPr>
              <a:defRPr/>
            </a:lvl1pPr>
          </a:lstStyle>
          <a:p>
            <a:pPr>
              <a:defRPr/>
            </a:pPr>
            <a:fld id="{BC140F0B-5987-4660-BBFB-DB0C963DB715}" type="datetime1">
              <a:rPr lang="en-GB"/>
              <a:pPr>
                <a:defRPr/>
              </a:pPr>
              <a:t>26/10/2020</a:t>
            </a:fld>
            <a:endParaRPr lang="en-GB"/>
          </a:p>
        </p:txBody>
      </p:sp>
      <p:sp>
        <p:nvSpPr>
          <p:cNvPr id="6" name="Footer Placeholder 4">
            <a:extLst>
              <a:ext uri="{FF2B5EF4-FFF2-40B4-BE49-F238E27FC236}">
                <a16:creationId xmlns:a16="http://schemas.microsoft.com/office/drawing/2014/main" id="{2767E0BD-23B8-4F54-B6B1-C6CB3776B164}"/>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7" name="Slide Number Placeholder 5">
            <a:extLst>
              <a:ext uri="{FF2B5EF4-FFF2-40B4-BE49-F238E27FC236}">
                <a16:creationId xmlns:a16="http://schemas.microsoft.com/office/drawing/2014/main" id="{90769D25-6B59-4987-895E-26635957145E}"/>
              </a:ext>
            </a:extLst>
          </p:cNvPr>
          <p:cNvSpPr>
            <a:spLocks noGrp="1"/>
          </p:cNvSpPr>
          <p:nvPr>
            <p:ph type="sldNum" sz="quarter" idx="12"/>
          </p:nvPr>
        </p:nvSpPr>
        <p:spPr/>
        <p:txBody>
          <a:bodyPr/>
          <a:lstStyle>
            <a:lvl1pPr>
              <a:defRPr/>
            </a:lvl1pPr>
          </a:lstStyle>
          <a:p>
            <a:pPr>
              <a:defRPr/>
            </a:pPr>
            <a:fld id="{29B0E6A7-A487-4EDE-970B-AC8019B0BF3C}" type="slidenum">
              <a:rPr lang="en-GB"/>
              <a:pPr>
                <a:defRPr/>
              </a:pPr>
              <a:t>‹#›</a:t>
            </a:fld>
            <a:endParaRPr lang="en-GB"/>
          </a:p>
        </p:txBody>
      </p:sp>
    </p:spTree>
    <p:extLst>
      <p:ext uri="{BB962C8B-B14F-4D97-AF65-F5344CB8AC3E}">
        <p14:creationId xmlns:p14="http://schemas.microsoft.com/office/powerpoint/2010/main" val="241174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DoughtyStreetChambers_Logo_Colour.jpg">
            <a:extLst>
              <a:ext uri="{FF2B5EF4-FFF2-40B4-BE49-F238E27FC236}">
                <a16:creationId xmlns:a16="http://schemas.microsoft.com/office/drawing/2014/main" id="{8DCD99A8-9F9F-48B2-A8DD-E6E4B0CE36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5897563"/>
            <a:ext cx="27432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30B08A6-6F19-40EE-8172-BE00BD56FA48}"/>
              </a:ext>
            </a:extLst>
          </p:cNvPr>
          <p:cNvSpPr>
            <a:spLocks noGrp="1"/>
          </p:cNvSpPr>
          <p:nvPr>
            <p:ph type="dt" sz="half" idx="10"/>
          </p:nvPr>
        </p:nvSpPr>
        <p:spPr/>
        <p:txBody>
          <a:bodyPr/>
          <a:lstStyle>
            <a:lvl1pPr>
              <a:defRPr/>
            </a:lvl1pPr>
          </a:lstStyle>
          <a:p>
            <a:pPr>
              <a:defRPr/>
            </a:pPr>
            <a:fld id="{09B9F598-6ABB-450C-96CC-503735CD4858}" type="datetime1">
              <a:rPr lang="en-GB"/>
              <a:pPr>
                <a:defRPr/>
              </a:pPr>
              <a:t>26/10/2020</a:t>
            </a:fld>
            <a:endParaRPr lang="en-GB"/>
          </a:p>
        </p:txBody>
      </p:sp>
      <p:sp>
        <p:nvSpPr>
          <p:cNvPr id="6" name="Footer Placeholder 4">
            <a:extLst>
              <a:ext uri="{FF2B5EF4-FFF2-40B4-BE49-F238E27FC236}">
                <a16:creationId xmlns:a16="http://schemas.microsoft.com/office/drawing/2014/main" id="{08AA9775-BB67-4D4E-AD95-2BD27B11BE86}"/>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7" name="Slide Number Placeholder 5">
            <a:extLst>
              <a:ext uri="{FF2B5EF4-FFF2-40B4-BE49-F238E27FC236}">
                <a16:creationId xmlns:a16="http://schemas.microsoft.com/office/drawing/2014/main" id="{3D862D56-AAA7-45DE-8E44-19FFE29D7E86}"/>
              </a:ext>
            </a:extLst>
          </p:cNvPr>
          <p:cNvSpPr>
            <a:spLocks noGrp="1"/>
          </p:cNvSpPr>
          <p:nvPr>
            <p:ph type="sldNum" sz="quarter" idx="12"/>
          </p:nvPr>
        </p:nvSpPr>
        <p:spPr/>
        <p:txBody>
          <a:bodyPr/>
          <a:lstStyle>
            <a:lvl1pPr>
              <a:defRPr/>
            </a:lvl1pPr>
          </a:lstStyle>
          <a:p>
            <a:pPr>
              <a:defRPr/>
            </a:pPr>
            <a:fld id="{4ACF0ECC-B515-4A16-B5D1-E3A768EBA034}" type="slidenum">
              <a:rPr lang="en-GB"/>
              <a:pPr>
                <a:defRPr/>
              </a:pPr>
              <a:t>‹#›</a:t>
            </a:fld>
            <a:endParaRPr lang="en-GB"/>
          </a:p>
        </p:txBody>
      </p:sp>
    </p:spTree>
    <p:extLst>
      <p:ext uri="{BB962C8B-B14F-4D97-AF65-F5344CB8AC3E}">
        <p14:creationId xmlns:p14="http://schemas.microsoft.com/office/powerpoint/2010/main" val="138421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DoughtyStreetChambers_Logo_Colour.jpg">
            <a:extLst>
              <a:ext uri="{FF2B5EF4-FFF2-40B4-BE49-F238E27FC236}">
                <a16:creationId xmlns:a16="http://schemas.microsoft.com/office/drawing/2014/main" id="{DABA1B95-E6DB-4BC1-937C-DCB464BC77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5897563"/>
            <a:ext cx="27432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D49A536-6582-448C-97BF-A2CFDA89241E}"/>
              </a:ext>
            </a:extLst>
          </p:cNvPr>
          <p:cNvSpPr>
            <a:spLocks noGrp="1"/>
          </p:cNvSpPr>
          <p:nvPr>
            <p:ph type="dt" sz="half" idx="10"/>
          </p:nvPr>
        </p:nvSpPr>
        <p:spPr/>
        <p:txBody>
          <a:bodyPr/>
          <a:lstStyle>
            <a:lvl1pPr>
              <a:defRPr/>
            </a:lvl1pPr>
          </a:lstStyle>
          <a:p>
            <a:pPr>
              <a:defRPr/>
            </a:pPr>
            <a:fld id="{B7E64832-AEC5-411F-8ED7-64F935F419FA}" type="datetime1">
              <a:rPr lang="en-GB"/>
              <a:pPr>
                <a:defRPr/>
              </a:pPr>
              <a:t>26/10/2020</a:t>
            </a:fld>
            <a:endParaRPr lang="en-GB"/>
          </a:p>
        </p:txBody>
      </p:sp>
      <p:sp>
        <p:nvSpPr>
          <p:cNvPr id="6" name="Footer Placeholder 4">
            <a:extLst>
              <a:ext uri="{FF2B5EF4-FFF2-40B4-BE49-F238E27FC236}">
                <a16:creationId xmlns:a16="http://schemas.microsoft.com/office/drawing/2014/main" id="{7D24CE7D-E542-47C0-81BC-5C54F4F7349F}"/>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7" name="Slide Number Placeholder 5">
            <a:extLst>
              <a:ext uri="{FF2B5EF4-FFF2-40B4-BE49-F238E27FC236}">
                <a16:creationId xmlns:a16="http://schemas.microsoft.com/office/drawing/2014/main" id="{C5A53960-7CE9-4F8B-8C6B-D1BE230E9B57}"/>
              </a:ext>
            </a:extLst>
          </p:cNvPr>
          <p:cNvSpPr>
            <a:spLocks noGrp="1"/>
          </p:cNvSpPr>
          <p:nvPr>
            <p:ph type="sldNum" sz="quarter" idx="12"/>
          </p:nvPr>
        </p:nvSpPr>
        <p:spPr/>
        <p:txBody>
          <a:bodyPr/>
          <a:lstStyle>
            <a:lvl1pPr>
              <a:defRPr/>
            </a:lvl1pPr>
          </a:lstStyle>
          <a:p>
            <a:pPr>
              <a:defRPr/>
            </a:pPr>
            <a:fld id="{CDC92C24-C816-420E-A16E-D1AB74C0159E}" type="slidenum">
              <a:rPr lang="en-GB"/>
              <a:pPr>
                <a:defRPr/>
              </a:pPr>
              <a:t>‹#›</a:t>
            </a:fld>
            <a:endParaRPr lang="en-GB"/>
          </a:p>
        </p:txBody>
      </p:sp>
    </p:spTree>
    <p:extLst>
      <p:ext uri="{BB962C8B-B14F-4D97-AF65-F5344CB8AC3E}">
        <p14:creationId xmlns:p14="http://schemas.microsoft.com/office/powerpoint/2010/main" val="201715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326018-B253-4638-92D5-B3D97B1D8D4D}"/>
              </a:ext>
            </a:extLst>
          </p:cNvPr>
          <p:cNvSpPr/>
          <p:nvPr userDrawn="1"/>
        </p:nvSpPr>
        <p:spPr>
          <a:xfrm>
            <a:off x="10972800" y="6438900"/>
            <a:ext cx="304800" cy="26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chemeClr val="bg1"/>
              </a:solidFill>
            </a:endParaRPr>
          </a:p>
        </p:txBody>
      </p:sp>
      <p:sp>
        <p:nvSpPr>
          <p:cNvPr id="5" name="Rectangle 4">
            <a:extLst>
              <a:ext uri="{FF2B5EF4-FFF2-40B4-BE49-F238E27FC236}">
                <a16:creationId xmlns:a16="http://schemas.microsoft.com/office/drawing/2014/main" id="{7F00A16F-532D-45A1-A39F-DE562FB08258}"/>
              </a:ext>
            </a:extLst>
          </p:cNvPr>
          <p:cNvSpPr/>
          <p:nvPr userDrawn="1"/>
        </p:nvSpPr>
        <p:spPr>
          <a:xfrm>
            <a:off x="0" y="6134100"/>
            <a:ext cx="12192000"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chemeClr val="bg1"/>
              </a:solidFill>
            </a:endParaRPr>
          </a:p>
        </p:txBody>
      </p:sp>
      <p:pic>
        <p:nvPicPr>
          <p:cNvPr id="6" name="Picture 21" descr="dsc_ppt_cover1.jpg">
            <a:extLst>
              <a:ext uri="{FF2B5EF4-FFF2-40B4-BE49-F238E27FC236}">
                <a16:creationId xmlns:a16="http://schemas.microsoft.com/office/drawing/2014/main" id="{2421006F-2804-49FD-A3F2-6D98B5A35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dsc_logo_cmyk.eps">
            <a:extLst>
              <a:ext uri="{FF2B5EF4-FFF2-40B4-BE49-F238E27FC236}">
                <a16:creationId xmlns:a16="http://schemas.microsoft.com/office/drawing/2014/main" id="{DCB259A7-964C-4480-8545-CA01ED2A60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2950" y="5168900"/>
            <a:ext cx="26082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271E0E4-3A73-46F4-BC7C-C9D290BB3F16}"/>
              </a:ext>
            </a:extLst>
          </p:cNvPr>
          <p:cNvSpPr/>
          <p:nvPr userDrawn="1"/>
        </p:nvSpPr>
        <p:spPr>
          <a:xfrm>
            <a:off x="800100" y="6324600"/>
            <a:ext cx="7493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3" name="Subtitle 2"/>
          <p:cNvSpPr>
            <a:spLocks noGrp="1"/>
          </p:cNvSpPr>
          <p:nvPr>
            <p:ph type="subTitle" idx="1"/>
          </p:nvPr>
        </p:nvSpPr>
        <p:spPr>
          <a:xfrm>
            <a:off x="4566440" y="5750373"/>
            <a:ext cx="6942149" cy="724387"/>
          </a:xfrm>
        </p:spPr>
        <p:txBody>
          <a:bodyPr/>
          <a:lstStyle>
            <a:lvl1pPr marL="0" indent="0" algn="l">
              <a:buNone/>
              <a:defRPr sz="1600">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4566441" y="4209864"/>
            <a:ext cx="6942119" cy="1470025"/>
          </a:xfrm>
        </p:spPr>
        <p:txBody>
          <a:bodyPr/>
          <a:lstStyle>
            <a:lvl1pPr algn="l">
              <a:lnSpc>
                <a:spcPct val="100000"/>
              </a:lnSpc>
              <a:defRPr sz="2800" b="0"/>
            </a:lvl1pPr>
          </a:lstStyle>
          <a:p>
            <a:r>
              <a:rPr lang="en-US" dirty="0"/>
              <a:t>Click to edit Master title style</a:t>
            </a:r>
          </a:p>
        </p:txBody>
      </p:sp>
    </p:spTree>
    <p:extLst>
      <p:ext uri="{BB962C8B-B14F-4D97-AF65-F5344CB8AC3E}">
        <p14:creationId xmlns:p14="http://schemas.microsoft.com/office/powerpoint/2010/main" val="6789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C00000"/>
                </a:solidFill>
                <a:latin typeface="Bliss" panose="02000506030000020004" pitchFamily="50"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defRPr sz="3200">
                <a:latin typeface="Bliss" panose="02000506030000020004" pitchFamily="50" charset="0"/>
              </a:defRPr>
            </a:lvl1pPr>
            <a:lvl2pPr>
              <a:defRPr sz="2800">
                <a:latin typeface="Bliss" panose="02000506030000020004" pitchFamily="50" charset="0"/>
              </a:defRPr>
            </a:lvl2pPr>
            <a:lvl3pPr>
              <a:defRPr sz="2000">
                <a:latin typeface="Bliss" panose="02000506030000020004" pitchFamily="50" charset="0"/>
              </a:defRPr>
            </a:lvl3pPr>
            <a:lvl4pPr>
              <a:defRPr sz="1800">
                <a:latin typeface="Bliss" panose="02000506030000020004" pitchFamily="50" charset="0"/>
              </a:defRPr>
            </a:lvl4pPr>
            <a:lvl5pPr>
              <a:defRPr sz="1800">
                <a:latin typeface="Bliss" panose="02000506030000020004"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5518C227-3675-407A-9B6A-3E52C08F0F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8881" y="6265409"/>
            <a:ext cx="1748973" cy="551252"/>
          </a:xfrm>
          <a:prstGeom prst="rect">
            <a:avLst/>
          </a:prstGeom>
        </p:spPr>
      </p:pic>
      <p:cxnSp>
        <p:nvCxnSpPr>
          <p:cNvPr id="9" name="Straight Connector 8">
            <a:extLst>
              <a:ext uri="{FF2B5EF4-FFF2-40B4-BE49-F238E27FC236}">
                <a16:creationId xmlns:a16="http://schemas.microsoft.com/office/drawing/2014/main" id="{AEF35DA7-E746-40D8-97DB-36D22B80B98C}"/>
              </a:ext>
            </a:extLst>
          </p:cNvPr>
          <p:cNvCxnSpPr>
            <a:cxnSpLocks/>
          </p:cNvCxnSpPr>
          <p:nvPr userDrawn="1"/>
        </p:nvCxnSpPr>
        <p:spPr>
          <a:xfrm flipH="1">
            <a:off x="1" y="6215851"/>
            <a:ext cx="1219199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9DC926-1883-46FB-AAC7-5100F9CFE1FE}"/>
              </a:ext>
            </a:extLst>
          </p:cNvPr>
          <p:cNvSpPr txBox="1"/>
          <p:nvPr userDrawn="1"/>
        </p:nvSpPr>
        <p:spPr>
          <a:xfrm>
            <a:off x="744146" y="6308079"/>
            <a:ext cx="3143596" cy="461665"/>
          </a:xfrm>
          <a:prstGeom prst="rect">
            <a:avLst/>
          </a:prstGeom>
          <a:noFill/>
        </p:spPr>
        <p:txBody>
          <a:bodyPr wrap="square" rtlCol="0">
            <a:spAutoFit/>
          </a:bodyPr>
          <a:lstStyle/>
          <a:p>
            <a:pPr algn="l"/>
            <a:r>
              <a:rPr lang="en-GB" sz="1200" dirty="0">
                <a:solidFill>
                  <a:srgbClr val="00B0F0"/>
                </a:solidFill>
                <a:latin typeface="Bliss" panose="02000506030000020004" pitchFamily="50" charset="0"/>
              </a:rPr>
              <a:t>t. </a:t>
            </a:r>
            <a:r>
              <a:rPr lang="en-GB" sz="1200" dirty="0">
                <a:solidFill>
                  <a:schemeClr val="tx1">
                    <a:lumMod val="50000"/>
                    <a:lumOff val="50000"/>
                  </a:schemeClr>
                </a:solidFill>
                <a:latin typeface="Bliss" panose="02000506030000020004" pitchFamily="50" charset="0"/>
              </a:rPr>
              <a:t>020 7404 1313</a:t>
            </a:r>
          </a:p>
          <a:p>
            <a:pPr algn="l"/>
            <a:r>
              <a:rPr lang="en-GB" sz="1200" dirty="0">
                <a:solidFill>
                  <a:srgbClr val="78B823"/>
                </a:solidFill>
                <a:latin typeface="Bliss" panose="02000506030000020004" pitchFamily="50" charset="0"/>
              </a:rPr>
              <a:t>w. </a:t>
            </a:r>
            <a:r>
              <a:rPr lang="en-GB" sz="1200" dirty="0">
                <a:solidFill>
                  <a:schemeClr val="tx1">
                    <a:lumMod val="50000"/>
                    <a:lumOff val="50000"/>
                  </a:schemeClr>
                </a:solidFill>
                <a:latin typeface="Bliss" panose="02000506030000020004" pitchFamily="50" charset="0"/>
              </a:rPr>
              <a:t>www.doughtystreet.co.uk</a:t>
            </a:r>
          </a:p>
        </p:txBody>
      </p:sp>
    </p:spTree>
    <p:extLst>
      <p:ext uri="{BB962C8B-B14F-4D97-AF65-F5344CB8AC3E}">
        <p14:creationId xmlns:p14="http://schemas.microsoft.com/office/powerpoint/2010/main" val="350976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1D79C661-EEF9-4330-A45B-1EB89A04CB79}"/>
              </a:ext>
            </a:extLst>
          </p:cNvPr>
          <p:cNvSpPr>
            <a:spLocks noGrp="1"/>
          </p:cNvSpPr>
          <p:nvPr>
            <p:ph type="dt" sz="half" idx="10"/>
          </p:nvPr>
        </p:nvSpPr>
        <p:spPr/>
        <p:txBody>
          <a:bodyPr/>
          <a:lstStyle>
            <a:lvl1pPr>
              <a:defRPr/>
            </a:lvl1pPr>
          </a:lstStyle>
          <a:p>
            <a:pPr>
              <a:defRPr/>
            </a:pPr>
            <a:fld id="{4969430A-6DE4-435E-8F2B-AF9962DC4FE5}" type="datetime1">
              <a:rPr lang="en-GB"/>
              <a:pPr>
                <a:defRPr/>
              </a:pPr>
              <a:t>26/10/2020</a:t>
            </a:fld>
            <a:endParaRPr lang="en-GB"/>
          </a:p>
        </p:txBody>
      </p:sp>
      <p:sp>
        <p:nvSpPr>
          <p:cNvPr id="6" name="Footer Placeholder 4">
            <a:extLst>
              <a:ext uri="{FF2B5EF4-FFF2-40B4-BE49-F238E27FC236}">
                <a16:creationId xmlns:a16="http://schemas.microsoft.com/office/drawing/2014/main" id="{DE425A42-6DD0-4254-840A-02F8538850FB}"/>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7" name="Slide Number Placeholder 5">
            <a:extLst>
              <a:ext uri="{FF2B5EF4-FFF2-40B4-BE49-F238E27FC236}">
                <a16:creationId xmlns:a16="http://schemas.microsoft.com/office/drawing/2014/main" id="{68AC1624-FB25-4182-BEAE-9E281AD708D3}"/>
              </a:ext>
            </a:extLst>
          </p:cNvPr>
          <p:cNvSpPr>
            <a:spLocks noGrp="1"/>
          </p:cNvSpPr>
          <p:nvPr>
            <p:ph type="sldNum" sz="quarter" idx="12"/>
          </p:nvPr>
        </p:nvSpPr>
        <p:spPr/>
        <p:txBody>
          <a:bodyPr/>
          <a:lstStyle>
            <a:lvl1pPr>
              <a:defRPr/>
            </a:lvl1pPr>
          </a:lstStyle>
          <a:p>
            <a:pPr>
              <a:defRPr/>
            </a:pPr>
            <a:fld id="{AC329671-0842-4948-A09E-2AC60EC76885}" type="slidenum">
              <a:rPr lang="en-GB"/>
              <a:pPr>
                <a:defRPr/>
              </a:pPr>
              <a:t>‹#›</a:t>
            </a:fld>
            <a:endParaRPr lang="en-GB"/>
          </a:p>
        </p:txBody>
      </p:sp>
    </p:spTree>
    <p:extLst>
      <p:ext uri="{BB962C8B-B14F-4D97-AF65-F5344CB8AC3E}">
        <p14:creationId xmlns:p14="http://schemas.microsoft.com/office/powerpoint/2010/main" val="222558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4">
            <a:extLst>
              <a:ext uri="{FF2B5EF4-FFF2-40B4-BE49-F238E27FC236}">
                <a16:creationId xmlns:a16="http://schemas.microsoft.com/office/drawing/2014/main" id="{95625323-991D-463F-8241-6E1409589E99}"/>
              </a:ext>
            </a:extLst>
          </p:cNvPr>
          <p:cNvSpPr>
            <a:spLocks noGrp="1"/>
          </p:cNvSpPr>
          <p:nvPr>
            <p:ph type="dt" sz="half" idx="10"/>
          </p:nvPr>
        </p:nvSpPr>
        <p:spPr/>
        <p:txBody>
          <a:bodyPr/>
          <a:lstStyle>
            <a:lvl1pPr>
              <a:defRPr/>
            </a:lvl1pPr>
          </a:lstStyle>
          <a:p>
            <a:pPr>
              <a:defRPr/>
            </a:pPr>
            <a:fld id="{C467F08D-1FAB-4DBD-94FF-B3BE5AABD6C0}" type="datetime1">
              <a:rPr lang="en-GB"/>
              <a:pPr>
                <a:defRPr/>
              </a:pPr>
              <a:t>26/10/2020</a:t>
            </a:fld>
            <a:endParaRPr lang="en-GB"/>
          </a:p>
        </p:txBody>
      </p:sp>
      <p:sp>
        <p:nvSpPr>
          <p:cNvPr id="7" name="Footer Placeholder 5">
            <a:extLst>
              <a:ext uri="{FF2B5EF4-FFF2-40B4-BE49-F238E27FC236}">
                <a16:creationId xmlns:a16="http://schemas.microsoft.com/office/drawing/2014/main" id="{8E781C08-413D-4262-99C3-6CE20B6EDD66}"/>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8" name="Slide Number Placeholder 6">
            <a:extLst>
              <a:ext uri="{FF2B5EF4-FFF2-40B4-BE49-F238E27FC236}">
                <a16:creationId xmlns:a16="http://schemas.microsoft.com/office/drawing/2014/main" id="{5A9D9B4D-CD6E-4E2E-9FF7-4A5C9BB3AEF8}"/>
              </a:ext>
            </a:extLst>
          </p:cNvPr>
          <p:cNvSpPr>
            <a:spLocks noGrp="1"/>
          </p:cNvSpPr>
          <p:nvPr>
            <p:ph type="sldNum" sz="quarter" idx="12"/>
          </p:nvPr>
        </p:nvSpPr>
        <p:spPr/>
        <p:txBody>
          <a:bodyPr/>
          <a:lstStyle>
            <a:lvl1pPr>
              <a:defRPr/>
            </a:lvl1pPr>
          </a:lstStyle>
          <a:p>
            <a:pPr>
              <a:defRPr/>
            </a:pPr>
            <a:fld id="{00D4FE40-FB75-4867-9D56-12552E00AA78}" type="slidenum">
              <a:rPr lang="en-GB"/>
              <a:pPr>
                <a:defRPr/>
              </a:pPr>
              <a:t>‹#›</a:t>
            </a:fld>
            <a:endParaRPr lang="en-GB"/>
          </a:p>
        </p:txBody>
      </p:sp>
    </p:spTree>
    <p:extLst>
      <p:ext uri="{BB962C8B-B14F-4D97-AF65-F5344CB8AC3E}">
        <p14:creationId xmlns:p14="http://schemas.microsoft.com/office/powerpoint/2010/main" val="3713259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DoughtyStreetChambers_Logo_Colour.jpg">
            <a:extLst>
              <a:ext uri="{FF2B5EF4-FFF2-40B4-BE49-F238E27FC236}">
                <a16:creationId xmlns:a16="http://schemas.microsoft.com/office/drawing/2014/main" id="{65F3AEAD-251E-4A69-B706-01991CBF6B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5897563"/>
            <a:ext cx="27432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6">
            <a:extLst>
              <a:ext uri="{FF2B5EF4-FFF2-40B4-BE49-F238E27FC236}">
                <a16:creationId xmlns:a16="http://schemas.microsoft.com/office/drawing/2014/main" id="{C5A5DA8C-FEE5-4131-8E15-DF4452F3B138}"/>
              </a:ext>
            </a:extLst>
          </p:cNvPr>
          <p:cNvSpPr>
            <a:spLocks noGrp="1"/>
          </p:cNvSpPr>
          <p:nvPr>
            <p:ph type="dt" sz="half" idx="10"/>
          </p:nvPr>
        </p:nvSpPr>
        <p:spPr/>
        <p:txBody>
          <a:bodyPr/>
          <a:lstStyle>
            <a:lvl1pPr>
              <a:defRPr/>
            </a:lvl1pPr>
          </a:lstStyle>
          <a:p>
            <a:pPr>
              <a:defRPr/>
            </a:pPr>
            <a:fld id="{55F0BA88-1F4A-4AB2-AE34-8AE996024FF1}" type="datetime1">
              <a:rPr lang="en-GB"/>
              <a:pPr>
                <a:defRPr/>
              </a:pPr>
              <a:t>26/10/2020</a:t>
            </a:fld>
            <a:endParaRPr lang="en-GB"/>
          </a:p>
        </p:txBody>
      </p:sp>
      <p:sp>
        <p:nvSpPr>
          <p:cNvPr id="9" name="Footer Placeholder 7">
            <a:extLst>
              <a:ext uri="{FF2B5EF4-FFF2-40B4-BE49-F238E27FC236}">
                <a16:creationId xmlns:a16="http://schemas.microsoft.com/office/drawing/2014/main" id="{18DD1741-A7AB-46E3-BFFA-869E40FF8421}"/>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10" name="Slide Number Placeholder 8">
            <a:extLst>
              <a:ext uri="{FF2B5EF4-FFF2-40B4-BE49-F238E27FC236}">
                <a16:creationId xmlns:a16="http://schemas.microsoft.com/office/drawing/2014/main" id="{A6320D3D-A144-434C-AC49-E63E57560BBB}"/>
              </a:ext>
            </a:extLst>
          </p:cNvPr>
          <p:cNvSpPr>
            <a:spLocks noGrp="1"/>
          </p:cNvSpPr>
          <p:nvPr>
            <p:ph type="sldNum" sz="quarter" idx="12"/>
          </p:nvPr>
        </p:nvSpPr>
        <p:spPr/>
        <p:txBody>
          <a:bodyPr/>
          <a:lstStyle>
            <a:lvl1pPr>
              <a:defRPr/>
            </a:lvl1pPr>
          </a:lstStyle>
          <a:p>
            <a:pPr>
              <a:defRPr/>
            </a:pPr>
            <a:fld id="{A52D5C59-DCD2-4DD2-B9D5-E90156304AEE}" type="slidenum">
              <a:rPr lang="en-GB"/>
              <a:pPr>
                <a:defRPr/>
              </a:pPr>
              <a:t>‹#›</a:t>
            </a:fld>
            <a:endParaRPr lang="en-GB"/>
          </a:p>
        </p:txBody>
      </p:sp>
    </p:spTree>
    <p:extLst>
      <p:ext uri="{BB962C8B-B14F-4D97-AF65-F5344CB8AC3E}">
        <p14:creationId xmlns:p14="http://schemas.microsoft.com/office/powerpoint/2010/main" val="1411514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DoughtyStreetChambers_Logo_Colour.jpg">
            <a:extLst>
              <a:ext uri="{FF2B5EF4-FFF2-40B4-BE49-F238E27FC236}">
                <a16:creationId xmlns:a16="http://schemas.microsoft.com/office/drawing/2014/main" id="{3C030D39-A505-4B3D-9E97-5A8C0C5448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5897563"/>
            <a:ext cx="27432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4" name="Date Placeholder 2">
            <a:extLst>
              <a:ext uri="{FF2B5EF4-FFF2-40B4-BE49-F238E27FC236}">
                <a16:creationId xmlns:a16="http://schemas.microsoft.com/office/drawing/2014/main" id="{5C77EC07-E853-4E69-9BA8-24FB7437D8EC}"/>
              </a:ext>
            </a:extLst>
          </p:cNvPr>
          <p:cNvSpPr>
            <a:spLocks noGrp="1"/>
          </p:cNvSpPr>
          <p:nvPr>
            <p:ph type="dt" sz="half" idx="10"/>
          </p:nvPr>
        </p:nvSpPr>
        <p:spPr/>
        <p:txBody>
          <a:bodyPr/>
          <a:lstStyle>
            <a:lvl1pPr>
              <a:defRPr/>
            </a:lvl1pPr>
          </a:lstStyle>
          <a:p>
            <a:pPr>
              <a:defRPr/>
            </a:pPr>
            <a:fld id="{EF67BEB2-A058-4DBC-956E-75444A2A0510}" type="datetime1">
              <a:rPr lang="en-GB"/>
              <a:pPr>
                <a:defRPr/>
              </a:pPr>
              <a:t>26/10/2020</a:t>
            </a:fld>
            <a:endParaRPr lang="en-GB"/>
          </a:p>
        </p:txBody>
      </p:sp>
      <p:sp>
        <p:nvSpPr>
          <p:cNvPr id="5" name="Footer Placeholder 3">
            <a:extLst>
              <a:ext uri="{FF2B5EF4-FFF2-40B4-BE49-F238E27FC236}">
                <a16:creationId xmlns:a16="http://schemas.microsoft.com/office/drawing/2014/main" id="{60DA9F9C-80BE-4AD8-B83E-7965A68A774F}"/>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6" name="Slide Number Placeholder 4">
            <a:extLst>
              <a:ext uri="{FF2B5EF4-FFF2-40B4-BE49-F238E27FC236}">
                <a16:creationId xmlns:a16="http://schemas.microsoft.com/office/drawing/2014/main" id="{2CABCE61-DCB8-4E84-8343-CEADFA300A31}"/>
              </a:ext>
            </a:extLst>
          </p:cNvPr>
          <p:cNvSpPr>
            <a:spLocks noGrp="1"/>
          </p:cNvSpPr>
          <p:nvPr>
            <p:ph type="sldNum" sz="quarter" idx="12"/>
          </p:nvPr>
        </p:nvSpPr>
        <p:spPr/>
        <p:txBody>
          <a:bodyPr/>
          <a:lstStyle>
            <a:lvl1pPr>
              <a:defRPr/>
            </a:lvl1pPr>
          </a:lstStyle>
          <a:p>
            <a:pPr>
              <a:defRPr/>
            </a:pPr>
            <a:fld id="{DBA58625-70F6-4676-AF48-30B5FD771AFC}" type="slidenum">
              <a:rPr lang="en-GB"/>
              <a:pPr>
                <a:defRPr/>
              </a:pPr>
              <a:t>‹#›</a:t>
            </a:fld>
            <a:endParaRPr lang="en-GB"/>
          </a:p>
        </p:txBody>
      </p:sp>
    </p:spTree>
    <p:extLst>
      <p:ext uri="{BB962C8B-B14F-4D97-AF65-F5344CB8AC3E}">
        <p14:creationId xmlns:p14="http://schemas.microsoft.com/office/powerpoint/2010/main" val="375234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DoughtyStreetChambers_Logo_Colour.jpg">
            <a:extLst>
              <a:ext uri="{FF2B5EF4-FFF2-40B4-BE49-F238E27FC236}">
                <a16:creationId xmlns:a16="http://schemas.microsoft.com/office/drawing/2014/main" id="{38EBF991-153F-4CF7-A005-2E6135E608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5897563"/>
            <a:ext cx="27432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B3B0B7D-072C-4207-9010-C2919A9B6CA0}"/>
              </a:ext>
            </a:extLst>
          </p:cNvPr>
          <p:cNvSpPr>
            <a:spLocks noGrp="1"/>
          </p:cNvSpPr>
          <p:nvPr>
            <p:ph type="dt" sz="half" idx="10"/>
          </p:nvPr>
        </p:nvSpPr>
        <p:spPr/>
        <p:txBody>
          <a:bodyPr/>
          <a:lstStyle>
            <a:lvl1pPr>
              <a:defRPr/>
            </a:lvl1pPr>
          </a:lstStyle>
          <a:p>
            <a:pPr>
              <a:defRPr/>
            </a:pPr>
            <a:fld id="{2069C1FB-7A46-467C-A640-EEE6280AD412}" type="datetime1">
              <a:rPr lang="en-GB"/>
              <a:pPr>
                <a:defRPr/>
              </a:pPr>
              <a:t>26/10/2020</a:t>
            </a:fld>
            <a:endParaRPr lang="en-GB"/>
          </a:p>
        </p:txBody>
      </p:sp>
      <p:sp>
        <p:nvSpPr>
          <p:cNvPr id="4" name="Footer Placeholder 2">
            <a:extLst>
              <a:ext uri="{FF2B5EF4-FFF2-40B4-BE49-F238E27FC236}">
                <a16:creationId xmlns:a16="http://schemas.microsoft.com/office/drawing/2014/main" id="{AC517279-EE17-4103-AADD-E4553AE06319}"/>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5" name="Slide Number Placeholder 3">
            <a:extLst>
              <a:ext uri="{FF2B5EF4-FFF2-40B4-BE49-F238E27FC236}">
                <a16:creationId xmlns:a16="http://schemas.microsoft.com/office/drawing/2014/main" id="{DBA978F9-49D8-4576-9D00-E6FBCD5855A5}"/>
              </a:ext>
            </a:extLst>
          </p:cNvPr>
          <p:cNvSpPr>
            <a:spLocks noGrp="1"/>
          </p:cNvSpPr>
          <p:nvPr>
            <p:ph type="sldNum" sz="quarter" idx="12"/>
          </p:nvPr>
        </p:nvSpPr>
        <p:spPr/>
        <p:txBody>
          <a:bodyPr/>
          <a:lstStyle>
            <a:lvl1pPr>
              <a:defRPr/>
            </a:lvl1pPr>
          </a:lstStyle>
          <a:p>
            <a:pPr>
              <a:defRPr/>
            </a:pPr>
            <a:fld id="{640D9716-AC31-4A9A-BF11-261B363E1AA1}" type="slidenum">
              <a:rPr lang="en-GB"/>
              <a:pPr>
                <a:defRPr/>
              </a:pPr>
              <a:t>‹#›</a:t>
            </a:fld>
            <a:endParaRPr lang="en-GB"/>
          </a:p>
        </p:txBody>
      </p:sp>
    </p:spTree>
    <p:extLst>
      <p:ext uri="{BB962C8B-B14F-4D97-AF65-F5344CB8AC3E}">
        <p14:creationId xmlns:p14="http://schemas.microsoft.com/office/powerpoint/2010/main" val="219451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DoughtyStreetChambers_Logo_Colour.jpg">
            <a:extLst>
              <a:ext uri="{FF2B5EF4-FFF2-40B4-BE49-F238E27FC236}">
                <a16:creationId xmlns:a16="http://schemas.microsoft.com/office/drawing/2014/main" id="{34C364CE-05C1-49C4-8E85-5C647FDE25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5897563"/>
            <a:ext cx="27432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Date Placeholder 4">
            <a:extLst>
              <a:ext uri="{FF2B5EF4-FFF2-40B4-BE49-F238E27FC236}">
                <a16:creationId xmlns:a16="http://schemas.microsoft.com/office/drawing/2014/main" id="{B48574FF-EE45-4319-ABEB-6B765032668B}"/>
              </a:ext>
            </a:extLst>
          </p:cNvPr>
          <p:cNvSpPr>
            <a:spLocks noGrp="1"/>
          </p:cNvSpPr>
          <p:nvPr>
            <p:ph type="dt" sz="half" idx="10"/>
          </p:nvPr>
        </p:nvSpPr>
        <p:spPr/>
        <p:txBody>
          <a:bodyPr/>
          <a:lstStyle>
            <a:lvl1pPr>
              <a:defRPr/>
            </a:lvl1pPr>
          </a:lstStyle>
          <a:p>
            <a:pPr>
              <a:defRPr/>
            </a:pPr>
            <a:fld id="{0EEED2C7-DC68-4F07-81C4-D6746CBAA03D}" type="datetime1">
              <a:rPr lang="en-GB"/>
              <a:pPr>
                <a:defRPr/>
              </a:pPr>
              <a:t>26/10/2020</a:t>
            </a:fld>
            <a:endParaRPr lang="en-GB"/>
          </a:p>
        </p:txBody>
      </p:sp>
      <p:sp>
        <p:nvSpPr>
          <p:cNvPr id="7" name="Footer Placeholder 5">
            <a:extLst>
              <a:ext uri="{FF2B5EF4-FFF2-40B4-BE49-F238E27FC236}">
                <a16:creationId xmlns:a16="http://schemas.microsoft.com/office/drawing/2014/main" id="{61B0525E-C387-49E1-A7EA-D9EBFEE6FE76}"/>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8" name="Slide Number Placeholder 6">
            <a:extLst>
              <a:ext uri="{FF2B5EF4-FFF2-40B4-BE49-F238E27FC236}">
                <a16:creationId xmlns:a16="http://schemas.microsoft.com/office/drawing/2014/main" id="{153A9A9C-B86B-44E7-BCBF-C9C30B7B50CF}"/>
              </a:ext>
            </a:extLst>
          </p:cNvPr>
          <p:cNvSpPr>
            <a:spLocks noGrp="1"/>
          </p:cNvSpPr>
          <p:nvPr>
            <p:ph type="sldNum" sz="quarter" idx="12"/>
          </p:nvPr>
        </p:nvSpPr>
        <p:spPr/>
        <p:txBody>
          <a:bodyPr/>
          <a:lstStyle>
            <a:lvl1pPr>
              <a:defRPr/>
            </a:lvl1pPr>
          </a:lstStyle>
          <a:p>
            <a:pPr>
              <a:defRPr/>
            </a:pPr>
            <a:fld id="{62102C08-FB45-4FFB-BEB2-F29104BA30F2}" type="slidenum">
              <a:rPr lang="en-GB"/>
              <a:pPr>
                <a:defRPr/>
              </a:pPr>
              <a:t>‹#›</a:t>
            </a:fld>
            <a:endParaRPr lang="en-GB"/>
          </a:p>
        </p:txBody>
      </p:sp>
    </p:spTree>
    <p:extLst>
      <p:ext uri="{BB962C8B-B14F-4D97-AF65-F5344CB8AC3E}">
        <p14:creationId xmlns:p14="http://schemas.microsoft.com/office/powerpoint/2010/main" val="3048796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DoughtyStreetChambers_Logo_Colour.jpg">
            <a:extLst>
              <a:ext uri="{FF2B5EF4-FFF2-40B4-BE49-F238E27FC236}">
                <a16:creationId xmlns:a16="http://schemas.microsoft.com/office/drawing/2014/main" id="{59001390-843C-465A-971B-A6A7BAF262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5897563"/>
            <a:ext cx="27432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Date Placeholder 4">
            <a:extLst>
              <a:ext uri="{FF2B5EF4-FFF2-40B4-BE49-F238E27FC236}">
                <a16:creationId xmlns:a16="http://schemas.microsoft.com/office/drawing/2014/main" id="{4D11161E-F345-468B-816E-AE1070B1AE05}"/>
              </a:ext>
            </a:extLst>
          </p:cNvPr>
          <p:cNvSpPr>
            <a:spLocks noGrp="1"/>
          </p:cNvSpPr>
          <p:nvPr>
            <p:ph type="dt" sz="half" idx="10"/>
          </p:nvPr>
        </p:nvSpPr>
        <p:spPr/>
        <p:txBody>
          <a:bodyPr/>
          <a:lstStyle>
            <a:lvl1pPr>
              <a:defRPr/>
            </a:lvl1pPr>
          </a:lstStyle>
          <a:p>
            <a:pPr>
              <a:defRPr/>
            </a:pPr>
            <a:fld id="{56286B10-76A7-41C8-89F0-DE0B54D2AF3C}" type="datetime1">
              <a:rPr lang="en-GB"/>
              <a:pPr>
                <a:defRPr/>
              </a:pPr>
              <a:t>26/10/2020</a:t>
            </a:fld>
            <a:endParaRPr lang="en-GB"/>
          </a:p>
        </p:txBody>
      </p:sp>
      <p:sp>
        <p:nvSpPr>
          <p:cNvPr id="7" name="Footer Placeholder 5">
            <a:extLst>
              <a:ext uri="{FF2B5EF4-FFF2-40B4-BE49-F238E27FC236}">
                <a16:creationId xmlns:a16="http://schemas.microsoft.com/office/drawing/2014/main" id="{DC37A33A-28BB-40AA-9146-94722974EEC1}"/>
              </a:ext>
            </a:extLst>
          </p:cNvPr>
          <p:cNvSpPr>
            <a:spLocks noGrp="1"/>
          </p:cNvSpPr>
          <p:nvPr>
            <p:ph type="ftr" sz="quarter" idx="11"/>
          </p:nvPr>
        </p:nvSpPr>
        <p:spPr/>
        <p:txBody>
          <a:bodyPr/>
          <a:lstStyle>
            <a:lvl1pPr>
              <a:defRPr/>
            </a:lvl1pPr>
          </a:lstStyle>
          <a:p>
            <a:pPr>
              <a:defRPr/>
            </a:pPr>
            <a:r>
              <a:rPr lang="en-GB"/>
              <a:t>www.doughtystreet.co.uk | 020 7404 1313 | enquiries@doughtystreet.co.uk</a:t>
            </a:r>
          </a:p>
        </p:txBody>
      </p:sp>
      <p:sp>
        <p:nvSpPr>
          <p:cNvPr id="8" name="Slide Number Placeholder 6">
            <a:extLst>
              <a:ext uri="{FF2B5EF4-FFF2-40B4-BE49-F238E27FC236}">
                <a16:creationId xmlns:a16="http://schemas.microsoft.com/office/drawing/2014/main" id="{6DB2D113-F0F9-41D3-8774-1BB0B2A768DC}"/>
              </a:ext>
            </a:extLst>
          </p:cNvPr>
          <p:cNvSpPr>
            <a:spLocks noGrp="1"/>
          </p:cNvSpPr>
          <p:nvPr>
            <p:ph type="sldNum" sz="quarter" idx="12"/>
          </p:nvPr>
        </p:nvSpPr>
        <p:spPr/>
        <p:txBody>
          <a:bodyPr/>
          <a:lstStyle>
            <a:lvl1pPr>
              <a:defRPr/>
            </a:lvl1pPr>
          </a:lstStyle>
          <a:p>
            <a:pPr>
              <a:defRPr/>
            </a:pPr>
            <a:fld id="{95406583-F3F6-49F1-B30C-AC8F32F17391}" type="slidenum">
              <a:rPr lang="en-GB"/>
              <a:pPr>
                <a:defRPr/>
              </a:pPr>
              <a:t>‹#›</a:t>
            </a:fld>
            <a:endParaRPr lang="en-GB"/>
          </a:p>
        </p:txBody>
      </p:sp>
    </p:spTree>
    <p:extLst>
      <p:ext uri="{BB962C8B-B14F-4D97-AF65-F5344CB8AC3E}">
        <p14:creationId xmlns:p14="http://schemas.microsoft.com/office/powerpoint/2010/main" val="51763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6F1639-CDBE-4682-9696-F4E2476B1384}"/>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B99EAC2-ECE5-4725-A4C0-FB8A3C79BD44}"/>
              </a:ext>
            </a:extLst>
          </p:cNvPr>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B29176-D2AA-4AAF-AFA8-9DABB0AF851B}"/>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600" smtClean="0">
                <a:solidFill>
                  <a:schemeClr val="tx1">
                    <a:tint val="75000"/>
                  </a:schemeClr>
                </a:solidFill>
              </a:defRPr>
            </a:lvl1pPr>
          </a:lstStyle>
          <a:p>
            <a:pPr>
              <a:defRPr/>
            </a:pPr>
            <a:fld id="{46F5CCDF-0887-4B6F-8585-E8E682ADB006}" type="datetime1">
              <a:rPr lang="en-GB"/>
              <a:pPr>
                <a:defRPr/>
              </a:pPr>
              <a:t>26/10/2020</a:t>
            </a:fld>
            <a:endParaRPr lang="en-GB"/>
          </a:p>
        </p:txBody>
      </p:sp>
      <p:sp>
        <p:nvSpPr>
          <p:cNvPr id="5" name="Footer Placeholder 4">
            <a:extLst>
              <a:ext uri="{FF2B5EF4-FFF2-40B4-BE49-F238E27FC236}">
                <a16:creationId xmlns:a16="http://schemas.microsoft.com/office/drawing/2014/main" id="{2088C358-A3CF-45B7-BC56-A623FE734C81}"/>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600">
                <a:solidFill>
                  <a:schemeClr val="tx1">
                    <a:tint val="75000"/>
                  </a:schemeClr>
                </a:solidFill>
              </a:defRPr>
            </a:lvl1pPr>
          </a:lstStyle>
          <a:p>
            <a:pPr>
              <a:defRPr/>
            </a:pPr>
            <a:r>
              <a:rPr lang="en-GB"/>
              <a:t>www.doughtystreet.co.uk | 020 7404 1313 | enquiries@doughtystreet.co.uk</a:t>
            </a:r>
          </a:p>
        </p:txBody>
      </p:sp>
      <p:sp>
        <p:nvSpPr>
          <p:cNvPr id="6" name="Slide Number Placeholder 5">
            <a:extLst>
              <a:ext uri="{FF2B5EF4-FFF2-40B4-BE49-F238E27FC236}">
                <a16:creationId xmlns:a16="http://schemas.microsoft.com/office/drawing/2014/main" id="{2D5131D7-48CE-458D-9AD5-7C8C2249C953}"/>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hangingPunct="1">
              <a:defRPr sz="1600" smtClean="0">
                <a:solidFill>
                  <a:schemeClr val="tx1">
                    <a:tint val="75000"/>
                  </a:schemeClr>
                </a:solidFill>
              </a:defRPr>
            </a:lvl1pPr>
          </a:lstStyle>
          <a:p>
            <a:pPr>
              <a:defRPr/>
            </a:pPr>
            <a:fld id="{045015BC-BF42-4D46-82DA-4F4ABA677ED9}" type="slidenum">
              <a:rPr lang="en-GB"/>
              <a:pPr>
                <a:defRPr/>
              </a:pPr>
              <a:t>‹#›</a:t>
            </a:fld>
            <a:endParaRPr lang="en-GB"/>
          </a:p>
        </p:txBody>
      </p:sp>
    </p:spTree>
    <p:extLst>
      <p:ext uri="{BB962C8B-B14F-4D97-AF65-F5344CB8AC3E}">
        <p14:creationId xmlns:p14="http://schemas.microsoft.com/office/powerpoint/2010/main" val="13337114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66441" y="4165399"/>
            <a:ext cx="6942119" cy="1470025"/>
          </a:xfrm>
        </p:spPr>
        <p:txBody>
          <a:bodyPr>
            <a:normAutofit/>
          </a:bodyPr>
          <a:lstStyle/>
          <a:p>
            <a:r>
              <a:rPr lang="en-GB" sz="2200" b="1" dirty="0">
                <a:solidFill>
                  <a:srgbClr val="C00000"/>
                </a:solidFill>
                <a:latin typeface="Bliss" panose="02000506030000020004" pitchFamily="50" charset="0"/>
              </a:rPr>
              <a:t>The UN Convention on the Rights of Persons with Disabilities: a primer for advocates</a:t>
            </a:r>
            <a:endParaRPr lang="en-GB" sz="2200" b="1" i="1" dirty="0">
              <a:solidFill>
                <a:srgbClr val="C00000"/>
              </a:solidFill>
              <a:latin typeface="Bliss" panose="02000506030000020004" pitchFamily="50" charset="0"/>
            </a:endParaRPr>
          </a:p>
        </p:txBody>
      </p:sp>
      <p:sp>
        <p:nvSpPr>
          <p:cNvPr id="4" name="Subtitle 1"/>
          <p:cNvSpPr txBox="1">
            <a:spLocks/>
          </p:cNvSpPr>
          <p:nvPr/>
        </p:nvSpPr>
        <p:spPr>
          <a:xfrm>
            <a:off x="4577360" y="5467780"/>
            <a:ext cx="3178405" cy="724387"/>
          </a:xfrm>
          <a:prstGeom prst="rect">
            <a:avLst/>
          </a:prstGeom>
        </p:spPr>
        <p:txBody>
          <a:bodyPr vert="horz" lIns="91440" tIns="45720" rIns="91440" bIns="45720" rtlCol="0">
            <a:normAutofit/>
          </a:bodyPr>
          <a:lstStyle>
            <a:lvl1pPr marL="0" indent="0" algn="l" defTabSz="1217613" rtl="0" fontAlgn="base">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1pPr>
            <a:lvl2pPr marL="609570" indent="0" algn="ctr" defTabSz="1217613" rtl="0" fontAlgn="base">
              <a:spcBef>
                <a:spcPct val="20000"/>
              </a:spcBef>
              <a:spcAft>
                <a:spcPct val="0"/>
              </a:spcAft>
              <a:buFont typeface="Arial" panose="020B0604020202020204" pitchFamily="34" charset="0"/>
              <a:buNone/>
              <a:defRPr sz="3700" kern="1200">
                <a:solidFill>
                  <a:schemeClr val="tx1">
                    <a:tint val="75000"/>
                  </a:schemeClr>
                </a:solidFill>
                <a:latin typeface="+mn-lt"/>
                <a:ea typeface="+mn-ea"/>
                <a:cs typeface="+mn-cs"/>
              </a:defRPr>
            </a:lvl2pPr>
            <a:lvl3pPr marL="1219140" indent="0" algn="ctr" defTabSz="1217613"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3pPr>
            <a:lvl4pPr marL="1828709" indent="0" algn="ctr" defTabSz="1217613" rtl="0" fontAlgn="base">
              <a:spcBef>
                <a:spcPct val="20000"/>
              </a:spcBef>
              <a:spcAft>
                <a:spcPct val="0"/>
              </a:spcAft>
              <a:buFont typeface="Arial" panose="020B0604020202020204" pitchFamily="34" charset="0"/>
              <a:buNone/>
              <a:defRPr sz="2600" kern="1200">
                <a:solidFill>
                  <a:schemeClr val="tx1">
                    <a:tint val="75000"/>
                  </a:schemeClr>
                </a:solidFill>
                <a:latin typeface="+mn-lt"/>
                <a:ea typeface="+mn-ea"/>
                <a:cs typeface="+mn-cs"/>
              </a:defRPr>
            </a:lvl4pPr>
            <a:lvl5pPr marL="2438278" indent="0" algn="ctr" defTabSz="1217613" rtl="0" fontAlgn="base">
              <a:spcBef>
                <a:spcPct val="20000"/>
              </a:spcBef>
              <a:spcAft>
                <a:spcPct val="0"/>
              </a:spcAft>
              <a:buFont typeface="Arial" panose="020B0604020202020204" pitchFamily="34" charset="0"/>
              <a:buNone/>
              <a:defRPr sz="2600" kern="1200">
                <a:solidFill>
                  <a:schemeClr val="tx1">
                    <a:tint val="75000"/>
                  </a:schemeClr>
                </a:solidFill>
                <a:latin typeface="+mn-lt"/>
                <a:ea typeface="+mn-ea"/>
                <a:cs typeface="+mn-cs"/>
              </a:defRPr>
            </a:lvl5pPr>
            <a:lvl6pPr marL="304784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41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6987"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557"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r>
              <a:rPr lang="en-GB" b="1" dirty="0">
                <a:solidFill>
                  <a:schemeClr val="tx1">
                    <a:lumMod val="75000"/>
                    <a:lumOff val="25000"/>
                  </a:schemeClr>
                </a:solidFill>
                <a:latin typeface="Bliss" panose="02000506030000020004" pitchFamily="50" charset="0"/>
              </a:rPr>
              <a:t>Oliver Lewis</a:t>
            </a:r>
          </a:p>
          <a:p>
            <a:r>
              <a:rPr lang="en-GB" b="1" dirty="0">
                <a:solidFill>
                  <a:schemeClr val="tx1">
                    <a:lumMod val="75000"/>
                    <a:lumOff val="25000"/>
                  </a:schemeClr>
                </a:solidFill>
                <a:latin typeface="Bliss" panose="02000506030000020004" pitchFamily="50" charset="0"/>
              </a:rPr>
              <a:t>Doughty Street Chambers</a:t>
            </a:r>
            <a:endParaRPr lang="en-GB" dirty="0">
              <a:latin typeface="Bliss" panose="02000506030000020004" pitchFamily="50" charset="0"/>
            </a:endParaRPr>
          </a:p>
          <a:p>
            <a:endParaRPr lang="en-GB" dirty="0"/>
          </a:p>
        </p:txBody>
      </p:sp>
      <p:pic>
        <p:nvPicPr>
          <p:cNvPr id="5" name="Picture 5">
            <a:extLst>
              <a:ext uri="{FF2B5EF4-FFF2-40B4-BE49-F238E27FC236}">
                <a16:creationId xmlns:a16="http://schemas.microsoft.com/office/drawing/2014/main" id="{5A2FBF9A-8355-46DA-B1B9-A9EF3FCBE5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717" y="6042470"/>
            <a:ext cx="417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9BE0019-8A17-4AB5-A4A1-B65789266728}"/>
              </a:ext>
            </a:extLst>
          </p:cNvPr>
          <p:cNvSpPr txBox="1"/>
          <p:nvPr/>
        </p:nvSpPr>
        <p:spPr>
          <a:xfrm>
            <a:off x="1328230" y="6062811"/>
            <a:ext cx="6337300" cy="297454"/>
          </a:xfrm>
          <a:prstGeom prst="rect">
            <a:avLst/>
          </a:prstGeom>
          <a:noFill/>
        </p:spPr>
        <p:txBody>
          <a:bodyP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D22A2D"/>
                </a:solidFill>
                <a:effectLst/>
                <a:uLnTx/>
                <a:uFillTx/>
                <a:latin typeface="Bliss" panose="02000506030000020004" pitchFamily="50" charset="0"/>
                <a:ea typeface="Open Sans" panose="020B0606030504020204" pitchFamily="34" charset="0"/>
                <a:cs typeface="Open Sans" panose="020B0606030504020204" pitchFamily="34" charset="0"/>
              </a:rPr>
              <a:t>@</a:t>
            </a:r>
            <a:r>
              <a:rPr kumimoji="0" lang="en-GB" sz="1333" b="0" i="0" u="none" strike="noStrike" kern="1200" cap="none" spc="0" normalizeH="0" baseline="0" noProof="0" dirty="0" err="1">
                <a:ln>
                  <a:noFill/>
                </a:ln>
                <a:solidFill>
                  <a:srgbClr val="D22A2D"/>
                </a:solidFill>
                <a:effectLst/>
                <a:uLnTx/>
                <a:uFillTx/>
                <a:latin typeface="Bliss" panose="02000506030000020004" pitchFamily="50" charset="0"/>
                <a:ea typeface="Open Sans" panose="020B0606030504020204" pitchFamily="34" charset="0"/>
                <a:cs typeface="Open Sans" panose="020B0606030504020204" pitchFamily="34" charset="0"/>
              </a:rPr>
              <a:t>DrOliverLewis</a:t>
            </a:r>
            <a:endParaRPr kumimoji="0" lang="en-GB" sz="1333" b="0" i="0" u="none" strike="noStrike" kern="1200" cap="none" spc="0" normalizeH="0" baseline="0" noProof="0" dirty="0">
              <a:ln>
                <a:noFill/>
              </a:ln>
              <a:solidFill>
                <a:srgbClr val="D22A2D"/>
              </a:solidFill>
              <a:effectLst/>
              <a:uLnTx/>
              <a:uFillTx/>
              <a:latin typeface="Bliss" panose="02000506030000020004" pitchFamily="50"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983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A3C-480B-496C-A062-8C0EB20E8244}"/>
              </a:ext>
            </a:extLst>
          </p:cNvPr>
          <p:cNvSpPr>
            <a:spLocks noGrp="1"/>
          </p:cNvSpPr>
          <p:nvPr>
            <p:ph type="title"/>
          </p:nvPr>
        </p:nvSpPr>
        <p:spPr/>
        <p:txBody>
          <a:bodyPr>
            <a:normAutofit/>
          </a:bodyPr>
          <a:lstStyle/>
          <a:p>
            <a:r>
              <a:rPr lang="en-GB" dirty="0"/>
              <a:t>Key concepts in the CRPD  </a:t>
            </a:r>
          </a:p>
        </p:txBody>
      </p:sp>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a:bodyPr>
          <a:lstStyle/>
          <a:p>
            <a:pPr marL="0" indent="0">
              <a:buNone/>
            </a:pPr>
            <a:r>
              <a:rPr lang="en-GB" dirty="0"/>
              <a:t>Full and effective participation </a:t>
            </a:r>
          </a:p>
          <a:p>
            <a:pPr marL="0" indent="0">
              <a:buNone/>
            </a:pPr>
            <a:r>
              <a:rPr lang="en-GB" dirty="0"/>
              <a:t>Inclusion </a:t>
            </a:r>
          </a:p>
          <a:p>
            <a:pPr marL="0" indent="0">
              <a:buNone/>
            </a:pPr>
            <a:r>
              <a:rPr lang="en-GB" dirty="0"/>
              <a:t>Non-discrimination (</a:t>
            </a:r>
            <a:r>
              <a:rPr lang="en-GB" dirty="0" err="1"/>
              <a:t>incl</a:t>
            </a:r>
            <a:r>
              <a:rPr lang="en-GB" dirty="0"/>
              <a:t> reasonable accommodation) </a:t>
            </a:r>
          </a:p>
          <a:p>
            <a:pPr marL="0" indent="0">
              <a:buNone/>
            </a:pPr>
            <a:r>
              <a:rPr lang="en-GB" dirty="0"/>
              <a:t>Accessibility </a:t>
            </a:r>
          </a:p>
          <a:p>
            <a:pPr marL="0" indent="0">
              <a:buNone/>
            </a:pPr>
            <a:r>
              <a:rPr lang="en-GB" dirty="0"/>
              <a:t>Persons with disabilities include those who have long-term physical, mental, intellectual or sensory impairments which in interaction with various barriers may hinder their full and effective participation in society on an equal basis with others</a:t>
            </a:r>
          </a:p>
        </p:txBody>
      </p:sp>
    </p:spTree>
    <p:extLst>
      <p:ext uri="{BB962C8B-B14F-4D97-AF65-F5344CB8AC3E}">
        <p14:creationId xmlns:p14="http://schemas.microsoft.com/office/powerpoint/2010/main" val="1913214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A3C-480B-496C-A062-8C0EB20E8244}"/>
              </a:ext>
            </a:extLst>
          </p:cNvPr>
          <p:cNvSpPr>
            <a:spLocks noGrp="1"/>
          </p:cNvSpPr>
          <p:nvPr>
            <p:ph type="title"/>
          </p:nvPr>
        </p:nvSpPr>
        <p:spPr/>
        <p:txBody>
          <a:bodyPr>
            <a:normAutofit/>
          </a:bodyPr>
          <a:lstStyle/>
          <a:p>
            <a:r>
              <a:rPr lang="en-GB" dirty="0"/>
              <a:t>Three key rights </a:t>
            </a:r>
          </a:p>
        </p:txBody>
      </p:sp>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a:bodyPr>
          <a:lstStyle/>
          <a:p>
            <a:pPr marL="514350" indent="-514350">
              <a:buFont typeface="+mj-lt"/>
              <a:buAutoNum type="arabicPeriod"/>
            </a:pPr>
            <a:r>
              <a:rPr lang="en-GB" sz="3400" dirty="0"/>
              <a:t>Legal capacity </a:t>
            </a:r>
          </a:p>
          <a:p>
            <a:pPr marL="514350" indent="-514350">
              <a:buFont typeface="+mj-lt"/>
              <a:buAutoNum type="arabicPeriod"/>
            </a:pPr>
            <a:r>
              <a:rPr lang="en-GB" sz="3400" dirty="0"/>
              <a:t>Living independently and being included in the community </a:t>
            </a:r>
          </a:p>
          <a:p>
            <a:pPr marL="514350" indent="-514350">
              <a:buFont typeface="+mj-lt"/>
              <a:buAutoNum type="arabicPeriod"/>
            </a:pPr>
            <a:r>
              <a:rPr lang="en-GB" sz="3400" dirty="0"/>
              <a:t>Life </a:t>
            </a:r>
            <a:endParaRPr lang="en-GB" dirty="0"/>
          </a:p>
        </p:txBody>
      </p:sp>
    </p:spTree>
    <p:extLst>
      <p:ext uri="{BB962C8B-B14F-4D97-AF65-F5344CB8AC3E}">
        <p14:creationId xmlns:p14="http://schemas.microsoft.com/office/powerpoint/2010/main" val="111369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a:bodyPr>
          <a:lstStyle/>
          <a:p>
            <a:endParaRPr lang="en-GB" dirty="0"/>
          </a:p>
        </p:txBody>
      </p:sp>
      <p:pic>
        <p:nvPicPr>
          <p:cNvPr id="5" name="Picture 4" descr="Text, letter&#10;&#10;Description automatically generated">
            <a:extLst>
              <a:ext uri="{FF2B5EF4-FFF2-40B4-BE49-F238E27FC236}">
                <a16:creationId xmlns:a16="http://schemas.microsoft.com/office/drawing/2014/main" id="{AA679E1E-F85E-E94F-B42B-53E00909B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48" y="349863"/>
            <a:ext cx="10972800" cy="5862610"/>
          </a:xfrm>
          <a:prstGeom prst="rect">
            <a:avLst/>
          </a:prstGeom>
        </p:spPr>
      </p:pic>
      <p:sp>
        <p:nvSpPr>
          <p:cNvPr id="7" name="Title 6">
            <a:extLst>
              <a:ext uri="{FF2B5EF4-FFF2-40B4-BE49-F238E27FC236}">
                <a16:creationId xmlns:a16="http://schemas.microsoft.com/office/drawing/2014/main" id="{3F20172B-B7AE-9B40-A40E-B9274888DD9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3035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A3C-480B-496C-A062-8C0EB20E8244}"/>
              </a:ext>
            </a:extLst>
          </p:cNvPr>
          <p:cNvSpPr>
            <a:spLocks noGrp="1"/>
          </p:cNvSpPr>
          <p:nvPr>
            <p:ph type="title"/>
          </p:nvPr>
        </p:nvSpPr>
        <p:spPr/>
        <p:txBody>
          <a:bodyPr>
            <a:normAutofit/>
          </a:bodyPr>
          <a:lstStyle/>
          <a:p>
            <a:r>
              <a:rPr lang="en-GB" dirty="0"/>
              <a:t>Legal capacity </a:t>
            </a:r>
          </a:p>
        </p:txBody>
      </p:sp>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fontScale="77500" lnSpcReduction="20000"/>
          </a:bodyPr>
          <a:lstStyle/>
          <a:p>
            <a:r>
              <a:rPr lang="en-GB" dirty="0"/>
              <a:t>“The prevalence of substituted decision-making in legislation and in practice, and the lack of full recognition of the right to individualized supported decision-making that fully respects the autonomy, will and preferences of persons with disabilities” [CRPD Committee’s Concluding Observations on the UK, 2017, para. 30b]</a:t>
            </a:r>
          </a:p>
          <a:p>
            <a:r>
              <a:rPr lang="en-GB" dirty="0"/>
              <a:t>“The high number of black people with disabilities who are compulsorily detained and treated against their will” [para. 30d] </a:t>
            </a:r>
          </a:p>
          <a:p>
            <a:r>
              <a:rPr lang="en-GB" dirty="0"/>
              <a:t>Committee urged UK government “to step up efforts to foster research, data and good practices in the area of, and speed up the development of, supported decision-making regimes” [para. 31] </a:t>
            </a:r>
          </a:p>
          <a:p>
            <a:r>
              <a:rPr lang="en-GB" dirty="0"/>
              <a:t>Committee was concerned of “Reports of persons with psychosocial and/or intellectual disabilities who do not receive appropriate support in exercising their legal capacity and access to justice” [para. 32b] </a:t>
            </a:r>
          </a:p>
        </p:txBody>
      </p:sp>
    </p:spTree>
    <p:extLst>
      <p:ext uri="{BB962C8B-B14F-4D97-AF65-F5344CB8AC3E}">
        <p14:creationId xmlns:p14="http://schemas.microsoft.com/office/powerpoint/2010/main" val="4098520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letter&#10;&#10;Description automatically generated">
            <a:extLst>
              <a:ext uri="{FF2B5EF4-FFF2-40B4-BE49-F238E27FC236}">
                <a16:creationId xmlns:a16="http://schemas.microsoft.com/office/drawing/2014/main" id="{A46E4903-E45E-5A41-9C8E-9F4FFFC5C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52" y="274637"/>
            <a:ext cx="11729836" cy="4698415"/>
          </a:xfrm>
          <a:prstGeom prst="rect">
            <a:avLst/>
          </a:prstGeom>
        </p:spPr>
      </p:pic>
      <p:sp>
        <p:nvSpPr>
          <p:cNvPr id="9" name="Title 8">
            <a:extLst>
              <a:ext uri="{FF2B5EF4-FFF2-40B4-BE49-F238E27FC236}">
                <a16:creationId xmlns:a16="http://schemas.microsoft.com/office/drawing/2014/main" id="{20998F62-1EAC-D749-9E8B-3280E330E8D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67959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A3C-480B-496C-A062-8C0EB20E8244}"/>
              </a:ext>
            </a:extLst>
          </p:cNvPr>
          <p:cNvSpPr>
            <a:spLocks noGrp="1"/>
          </p:cNvSpPr>
          <p:nvPr>
            <p:ph type="title"/>
          </p:nvPr>
        </p:nvSpPr>
        <p:spPr/>
        <p:txBody>
          <a:bodyPr>
            <a:normAutofit/>
          </a:bodyPr>
          <a:lstStyle/>
          <a:p>
            <a:r>
              <a:rPr lang="en-GB" dirty="0"/>
              <a:t>Article 19 in the UK </a:t>
            </a:r>
          </a:p>
        </p:txBody>
      </p:sp>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fontScale="85000" lnSpcReduction="20000"/>
          </a:bodyPr>
          <a:lstStyle/>
          <a:p>
            <a:r>
              <a:rPr lang="en-GB" dirty="0"/>
              <a:t>“legislation fails to recognize living independently and being included in the community as a human right that enshrines individual autonomy, control and choice as intrinsic aspects of that right” [para. 44a]</a:t>
            </a:r>
          </a:p>
          <a:p>
            <a:r>
              <a:rPr lang="en-GB" dirty="0"/>
              <a:t>“responsibility for supporting independent living has been transferred to the devolved administrations and local authorities without providing appropriate and earmarked budget allocation” [para. 44c]</a:t>
            </a:r>
          </a:p>
          <a:p>
            <a:r>
              <a:rPr lang="en-GB" dirty="0"/>
              <a:t>“many persons with disabilities are still institutionalized and deprived of the right to live independently and be included within the community, when: (</a:t>
            </a:r>
            <a:r>
              <a:rPr lang="en-GB" dirty="0" err="1"/>
              <a:t>i</a:t>
            </a:r>
            <a:r>
              <a:rPr lang="en-GB" dirty="0"/>
              <a:t>) they lack the financial resources to afford personal assistance; (ii) local authorities are of the opinion that they can provide assistance within care homes; and (iii) the cost rationale constitutes the main parameter of an assessment” [para. 44d] </a:t>
            </a:r>
          </a:p>
        </p:txBody>
      </p:sp>
    </p:spTree>
    <p:extLst>
      <p:ext uri="{BB962C8B-B14F-4D97-AF65-F5344CB8AC3E}">
        <p14:creationId xmlns:p14="http://schemas.microsoft.com/office/powerpoint/2010/main" val="3089556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A3C-480B-496C-A062-8C0EB20E8244}"/>
              </a:ext>
            </a:extLst>
          </p:cNvPr>
          <p:cNvSpPr>
            <a:spLocks noGrp="1"/>
          </p:cNvSpPr>
          <p:nvPr>
            <p:ph type="title"/>
          </p:nvPr>
        </p:nvSpPr>
        <p:spPr/>
        <p:txBody>
          <a:bodyPr>
            <a:normAutofit/>
          </a:bodyPr>
          <a:lstStyle/>
          <a:p>
            <a:r>
              <a:rPr lang="en-GB" dirty="0"/>
              <a:t>Advocates using Article 19 CRPD </a:t>
            </a:r>
          </a:p>
        </p:txBody>
      </p:sp>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fontScale="92500" lnSpcReduction="10000"/>
          </a:bodyPr>
          <a:lstStyle/>
          <a:p>
            <a:r>
              <a:rPr lang="en-GB" sz="2800" dirty="0"/>
              <a:t>P is being denied their right to living independently and be included in the community </a:t>
            </a:r>
          </a:p>
          <a:p>
            <a:r>
              <a:rPr lang="en-GB" sz="2800" dirty="0"/>
              <a:t>Support services are unavailable, inaccessible, unaffordable, unacceptable, unadaptable or are insensitive to the living conditions of P</a:t>
            </a:r>
          </a:p>
          <a:p>
            <a:r>
              <a:rPr lang="en-GB" sz="2800" dirty="0"/>
              <a:t>No local strategy for social support and living independently </a:t>
            </a:r>
          </a:p>
          <a:p>
            <a:r>
              <a:rPr lang="en-GB" sz="2800" dirty="0"/>
              <a:t>The local authority lacks adequate earmarked funding to enable P to live independently and be included in the community and to exercise their right to choose their place of residence and where and with whom to live </a:t>
            </a:r>
          </a:p>
          <a:p>
            <a:r>
              <a:rPr lang="en-GB" sz="2800" dirty="0"/>
              <a:t>No local plan aimed at the deinstitutionalization of disabled people and no community-based independent living schemes, with input of education, childcare, transport, housing, employment and social security </a:t>
            </a:r>
          </a:p>
        </p:txBody>
      </p:sp>
    </p:spTree>
    <p:extLst>
      <p:ext uri="{BB962C8B-B14F-4D97-AF65-F5344CB8AC3E}">
        <p14:creationId xmlns:p14="http://schemas.microsoft.com/office/powerpoint/2010/main" val="313772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A3C-480B-496C-A062-8C0EB20E8244}"/>
              </a:ext>
            </a:extLst>
          </p:cNvPr>
          <p:cNvSpPr>
            <a:spLocks noGrp="1"/>
          </p:cNvSpPr>
          <p:nvPr>
            <p:ph type="title"/>
          </p:nvPr>
        </p:nvSpPr>
        <p:spPr/>
        <p:txBody>
          <a:bodyPr>
            <a:normAutofit/>
          </a:bodyPr>
          <a:lstStyle/>
          <a:p>
            <a:r>
              <a:rPr lang="en-GB" dirty="0"/>
              <a:t>Right to life </a:t>
            </a:r>
          </a:p>
        </p:txBody>
      </p:sp>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a:bodyPr>
          <a:lstStyle/>
          <a:p>
            <a:r>
              <a:rPr lang="en-US" dirty="0"/>
              <a:t>Article 2 ECHR / Article 10 CRPD </a:t>
            </a:r>
          </a:p>
          <a:p>
            <a:r>
              <a:rPr lang="en-US" dirty="0"/>
              <a:t>Negative and positive duties </a:t>
            </a:r>
          </a:p>
          <a:p>
            <a:r>
              <a:rPr lang="en-US" dirty="0"/>
              <a:t>Residents of congregate care settings at increased risk of becoming infected with Covid-19 </a:t>
            </a:r>
          </a:p>
          <a:p>
            <a:r>
              <a:rPr lang="en-US" dirty="0"/>
              <a:t>Older and disabled people at increased risk of worse outcome </a:t>
            </a:r>
          </a:p>
        </p:txBody>
      </p:sp>
    </p:spTree>
    <p:extLst>
      <p:ext uri="{BB962C8B-B14F-4D97-AF65-F5344CB8AC3E}">
        <p14:creationId xmlns:p14="http://schemas.microsoft.com/office/powerpoint/2010/main" val="227575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4676-DEC7-A245-B951-9F3B0E723888}"/>
              </a:ext>
            </a:extLst>
          </p:cNvPr>
          <p:cNvSpPr>
            <a:spLocks noGrp="1"/>
          </p:cNvSpPr>
          <p:nvPr>
            <p:ph type="title"/>
          </p:nvPr>
        </p:nvSpPr>
        <p:spPr/>
        <p:txBody>
          <a:bodyPr/>
          <a:lstStyle/>
          <a:p>
            <a:r>
              <a:rPr lang="en-US" dirty="0"/>
              <a:t>Best interests? </a:t>
            </a:r>
          </a:p>
        </p:txBody>
      </p:sp>
      <p:sp>
        <p:nvSpPr>
          <p:cNvPr id="3" name="Content Placeholder 2">
            <a:extLst>
              <a:ext uri="{FF2B5EF4-FFF2-40B4-BE49-F238E27FC236}">
                <a16:creationId xmlns:a16="http://schemas.microsoft.com/office/drawing/2014/main" id="{278F00E8-BC1A-E24E-BDA8-06F994A452FA}"/>
              </a:ext>
            </a:extLst>
          </p:cNvPr>
          <p:cNvSpPr>
            <a:spLocks noGrp="1"/>
          </p:cNvSpPr>
          <p:nvPr>
            <p:ph idx="1"/>
          </p:nvPr>
        </p:nvSpPr>
        <p:spPr/>
        <p:txBody>
          <a:bodyPr>
            <a:normAutofit fontScale="92500"/>
          </a:bodyPr>
          <a:lstStyle/>
          <a:p>
            <a:r>
              <a:rPr lang="en-GB" dirty="0"/>
              <a:t>For a person lacking capacity, the best interests decision-maker “must consider all the relevant circumstances”: MCA s.4(2) </a:t>
            </a:r>
          </a:p>
          <a:p>
            <a:r>
              <a:rPr lang="en-GB" dirty="0"/>
              <a:t>The state (local authority) is obliged to take steps to prevent a deprivation of liberty of which the authorities have or ought to have knowledge: </a:t>
            </a:r>
            <a:r>
              <a:rPr lang="en-GB" i="1" dirty="0" err="1"/>
              <a:t>Storck</a:t>
            </a:r>
            <a:r>
              <a:rPr lang="en-GB" i="1" dirty="0"/>
              <a:t> v. Germany</a:t>
            </a:r>
            <a:r>
              <a:rPr lang="en-GB" dirty="0"/>
              <a:t>, para. 102 </a:t>
            </a:r>
          </a:p>
          <a:p>
            <a:r>
              <a:rPr lang="en-GB" dirty="0"/>
              <a:t>A </a:t>
            </a:r>
            <a:r>
              <a:rPr lang="en-GB" dirty="0" err="1"/>
              <a:t>DoL</a:t>
            </a:r>
            <a:r>
              <a:rPr lang="en-GB" dirty="0"/>
              <a:t> is only lawful if the best interests qualifying requirement is met. If P’s health and life is threatened by continuing to live in a congregated care, make an s.21A MCA application </a:t>
            </a:r>
          </a:p>
        </p:txBody>
      </p:sp>
    </p:spTree>
    <p:extLst>
      <p:ext uri="{BB962C8B-B14F-4D97-AF65-F5344CB8AC3E}">
        <p14:creationId xmlns:p14="http://schemas.microsoft.com/office/powerpoint/2010/main" val="1304562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58CC-1FBD-8745-BAB4-697DBC45113D}"/>
              </a:ext>
            </a:extLst>
          </p:cNvPr>
          <p:cNvSpPr>
            <a:spLocks noGrp="1"/>
          </p:cNvSpPr>
          <p:nvPr>
            <p:ph type="title"/>
          </p:nvPr>
        </p:nvSpPr>
        <p:spPr/>
        <p:txBody>
          <a:bodyPr/>
          <a:lstStyle/>
          <a:p>
            <a:r>
              <a:rPr lang="en-US" dirty="0"/>
              <a:t>Emergency </a:t>
            </a:r>
            <a:r>
              <a:rPr lang="en-US" dirty="0" err="1"/>
              <a:t>deinstitutionalisation</a:t>
            </a:r>
            <a:r>
              <a:rPr lang="en-US" dirty="0"/>
              <a:t> </a:t>
            </a:r>
          </a:p>
        </p:txBody>
      </p:sp>
      <p:sp>
        <p:nvSpPr>
          <p:cNvPr id="3" name="Content Placeholder 2">
            <a:extLst>
              <a:ext uri="{FF2B5EF4-FFF2-40B4-BE49-F238E27FC236}">
                <a16:creationId xmlns:a16="http://schemas.microsoft.com/office/drawing/2014/main" id="{7BF4A537-C0E2-4F40-99CA-D02C68E455E4}"/>
              </a:ext>
            </a:extLst>
          </p:cNvPr>
          <p:cNvSpPr>
            <a:spLocks noGrp="1"/>
          </p:cNvSpPr>
          <p:nvPr>
            <p:ph idx="1"/>
          </p:nvPr>
        </p:nvSpPr>
        <p:spPr/>
        <p:txBody>
          <a:bodyPr>
            <a:normAutofit fontScale="85000" lnSpcReduction="20000"/>
          </a:bodyPr>
          <a:lstStyle/>
          <a:p>
            <a:r>
              <a:rPr lang="en-GB" dirty="0"/>
              <a:t>“[C]</a:t>
            </a:r>
            <a:r>
              <a:rPr lang="en-GB" dirty="0" err="1"/>
              <a:t>oncerted</a:t>
            </a:r>
            <a:r>
              <a:rPr lang="en-GB" dirty="0"/>
              <a:t> efforts should be made by all relevant authorities to resort to alternatives to deprivation of liberty” This includes an effort to “reassess the need to continue psychiatric detention; transfer people out of social care facilities into community care” (European Committee for the Prevention of Torture, 21 March 2020) </a:t>
            </a:r>
          </a:p>
          <a:p>
            <a:r>
              <a:rPr lang="en-GB" dirty="0"/>
              <a:t>“Reduce the number of people in psychiatric hospitals, wherever possible, by implementing schemes of early discharge, together with provision of adequate support for living in the community” (WHO, 26 March 2020)</a:t>
            </a:r>
          </a:p>
          <a:p>
            <a:r>
              <a:rPr lang="en-GB" dirty="0"/>
              <a:t>“[A]</a:t>
            </a:r>
            <a:r>
              <a:rPr lang="en-GB" dirty="0" err="1"/>
              <a:t>ccelerate</a:t>
            </a:r>
            <a:r>
              <a:rPr lang="en-GB" dirty="0"/>
              <a:t> measures of deinstitutionalization of persons with disabilities from all types of institutions” (Chair of the CRPD Committee and the Special Envoy of the UNSG on Disability and Accessibility, 1 April 2020) </a:t>
            </a:r>
          </a:p>
          <a:p>
            <a:endParaRPr lang="en-US" dirty="0"/>
          </a:p>
        </p:txBody>
      </p:sp>
    </p:spTree>
    <p:extLst>
      <p:ext uri="{BB962C8B-B14F-4D97-AF65-F5344CB8AC3E}">
        <p14:creationId xmlns:p14="http://schemas.microsoft.com/office/powerpoint/2010/main" val="316698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E4B71EDF-9527-CE4E-8BC6-F0DDBD57F854}"/>
              </a:ext>
            </a:extLst>
          </p:cNvPr>
          <p:cNvPicPr>
            <a:picLocks noChangeAspect="1"/>
          </p:cNvPicPr>
          <p:nvPr/>
        </p:nvPicPr>
        <p:blipFill>
          <a:blip r:embed="rId2"/>
          <a:stretch>
            <a:fillRect/>
          </a:stretch>
        </p:blipFill>
        <p:spPr>
          <a:xfrm>
            <a:off x="-36576" y="-256033"/>
            <a:ext cx="12411456" cy="7635551"/>
          </a:xfrm>
          <a:prstGeom prst="rect">
            <a:avLst/>
          </a:prstGeom>
        </p:spPr>
      </p:pic>
    </p:spTree>
    <p:extLst>
      <p:ext uri="{BB962C8B-B14F-4D97-AF65-F5344CB8AC3E}">
        <p14:creationId xmlns:p14="http://schemas.microsoft.com/office/powerpoint/2010/main" val="261169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184B-DD17-9941-97EE-7EE2DF56B3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505F58-3906-9047-9409-FF4484F4E3A8}"/>
              </a:ext>
            </a:extLst>
          </p:cNvPr>
          <p:cNvSpPr>
            <a:spLocks noGrp="1"/>
          </p:cNvSpPr>
          <p:nvPr>
            <p:ph idx="1"/>
          </p:nvPr>
        </p:nvSpPr>
        <p:spPr>
          <a:xfrm>
            <a:off x="609600" y="274638"/>
            <a:ext cx="10972800" cy="5851525"/>
          </a:xfrm>
        </p:spPr>
        <p:txBody>
          <a:bodyPr>
            <a:normAutofit fontScale="85000" lnSpcReduction="10000"/>
          </a:bodyPr>
          <a:lstStyle/>
          <a:p>
            <a:r>
              <a:rPr lang="en-GB" dirty="0"/>
              <a:t>“Discharge and release persons with disabilities from institutions and promptly ensure provision of support in the community through family and/or informal networks, and fund support services by public or private service providers” (OHCHR, 29 April 2020)</a:t>
            </a:r>
          </a:p>
          <a:p>
            <a:r>
              <a:rPr lang="en-GB" dirty="0"/>
              <a:t>“Reduce the number of people within institutions. It is important to take immediate action to discharge and release persons with disabilities from institutions, whenever possible. Deinstitutionalization strategies need to be accelerated and reinforced with clear timelines and concrete benchmarks” (UN Sec-Gen, 6 May 2020)</a:t>
            </a:r>
          </a:p>
          <a:p>
            <a:r>
              <a:rPr lang="en-GB" dirty="0"/>
              <a:t>“Where possible, reduce care home occupancy to facilitate management of potential outbreaks, or increase designated spaces in the community and hospitals to manage different stages of virus transmission” and “Consider short-term transfer of residents to alternative accommodation” (WHO-Europe, 28 May 2020)</a:t>
            </a:r>
            <a:r>
              <a:rPr lang="en-US" dirty="0"/>
              <a:t> </a:t>
            </a:r>
            <a:endParaRPr lang="en-GB" dirty="0"/>
          </a:p>
        </p:txBody>
      </p:sp>
    </p:spTree>
    <p:extLst>
      <p:ext uri="{BB962C8B-B14F-4D97-AF65-F5344CB8AC3E}">
        <p14:creationId xmlns:p14="http://schemas.microsoft.com/office/powerpoint/2010/main" val="224767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8CB3-8017-284F-9882-81C5924999E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B51401D-BA6D-2848-9B68-86CED89EE9B0}"/>
              </a:ext>
            </a:extLst>
          </p:cNvPr>
          <p:cNvSpPr>
            <a:spLocks noGrp="1"/>
          </p:cNvSpPr>
          <p:nvPr>
            <p:ph idx="1"/>
          </p:nvPr>
        </p:nvSpPr>
        <p:spPr>
          <a:xfrm>
            <a:off x="609600" y="1600200"/>
            <a:ext cx="11293642" cy="4525963"/>
          </a:xfrm>
        </p:spPr>
        <p:txBody>
          <a:bodyPr>
            <a:normAutofit/>
          </a:bodyPr>
          <a:lstStyle/>
          <a:p>
            <a:r>
              <a:rPr lang="en-US" dirty="0"/>
              <a:t>CRPD has useful concepts and language that advocates can use</a:t>
            </a:r>
          </a:p>
          <a:p>
            <a:r>
              <a:rPr lang="en-US" dirty="0"/>
              <a:t>Rights not incorporated in the UK, but are in use in social care and Court of Protection </a:t>
            </a:r>
          </a:p>
          <a:p>
            <a:r>
              <a:rPr lang="en-US" dirty="0"/>
              <a:t>Right to legal capacity </a:t>
            </a:r>
          </a:p>
          <a:p>
            <a:r>
              <a:rPr lang="en-US" dirty="0"/>
              <a:t>Right to independent living and being included in the community </a:t>
            </a:r>
          </a:p>
          <a:p>
            <a:pPr marL="0" indent="0">
              <a:buNone/>
            </a:pPr>
            <a:endParaRPr lang="en-US" dirty="0"/>
          </a:p>
          <a:p>
            <a:pPr marL="0" indent="0">
              <a:buNone/>
            </a:pPr>
            <a:r>
              <a:rPr lang="en-US" dirty="0"/>
              <a:t>Good luck! </a:t>
            </a:r>
          </a:p>
        </p:txBody>
      </p:sp>
    </p:spTree>
    <p:extLst>
      <p:ext uri="{BB962C8B-B14F-4D97-AF65-F5344CB8AC3E}">
        <p14:creationId xmlns:p14="http://schemas.microsoft.com/office/powerpoint/2010/main" val="156545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C20E2-7DC7-0446-9853-E4084A2E933A}"/>
              </a:ext>
            </a:extLst>
          </p:cNvPr>
          <p:cNvPicPr>
            <a:picLocks noChangeAspect="1"/>
          </p:cNvPicPr>
          <p:nvPr/>
        </p:nvPicPr>
        <p:blipFill rotWithShape="1">
          <a:blip r:embed="rId3"/>
          <a:srcRect t="13100" b="2313"/>
          <a:stretch/>
        </p:blipFill>
        <p:spPr>
          <a:xfrm>
            <a:off x="20" y="10"/>
            <a:ext cx="12191980" cy="6857990"/>
          </a:xfrm>
          <a:prstGeom prst="rect">
            <a:avLst/>
          </a:prstGeom>
          <a:noFill/>
        </p:spPr>
      </p:pic>
    </p:spTree>
    <p:extLst>
      <p:ext uri="{BB962C8B-B14F-4D97-AF65-F5344CB8AC3E}">
        <p14:creationId xmlns:p14="http://schemas.microsoft.com/office/powerpoint/2010/main" val="145312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room, filled, sitting&#10;&#10;Description automatically generated">
            <a:extLst>
              <a:ext uri="{FF2B5EF4-FFF2-40B4-BE49-F238E27FC236}">
                <a16:creationId xmlns:a16="http://schemas.microsoft.com/office/drawing/2014/main" id="{4C32FD92-FAAD-AC41-8B22-BEDB833D941D}"/>
              </a:ext>
            </a:extLst>
          </p:cNvPr>
          <p:cNvPicPr>
            <a:picLocks noChangeAspect="1"/>
          </p:cNvPicPr>
          <p:nvPr/>
        </p:nvPicPr>
        <p:blipFill rotWithShape="1">
          <a:blip r:embed="rId2">
            <a:extLst>
              <a:ext uri="{28A0092B-C50C-407E-A947-70E740481C1C}">
                <a14:useLocalDpi xmlns:a14="http://schemas.microsoft.com/office/drawing/2010/main" val="0"/>
              </a:ext>
            </a:extLst>
          </a:blip>
          <a:srcRect t="6985" b="18015"/>
          <a:stretch/>
        </p:blipFill>
        <p:spPr>
          <a:xfrm>
            <a:off x="20" y="10"/>
            <a:ext cx="12191980" cy="6857990"/>
          </a:xfrm>
          <a:prstGeom prst="rect">
            <a:avLst/>
          </a:prstGeom>
          <a:noFill/>
        </p:spPr>
      </p:pic>
    </p:spTree>
    <p:extLst>
      <p:ext uri="{BB962C8B-B14F-4D97-AF65-F5344CB8AC3E}">
        <p14:creationId xmlns:p14="http://schemas.microsoft.com/office/powerpoint/2010/main" val="984333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group of people sitting at a table&#10;&#10;Description automatically generated">
            <a:extLst>
              <a:ext uri="{FF2B5EF4-FFF2-40B4-BE49-F238E27FC236}">
                <a16:creationId xmlns:a16="http://schemas.microsoft.com/office/drawing/2014/main" id="{C2074C59-7FAB-B74D-A76F-E9225D15A133}"/>
              </a:ext>
            </a:extLst>
          </p:cNvPr>
          <p:cNvPicPr>
            <a:picLocks noChangeAspect="1"/>
          </p:cNvPicPr>
          <p:nvPr/>
        </p:nvPicPr>
        <p:blipFill rotWithShape="1">
          <a:blip r:embed="rId2">
            <a:extLst>
              <a:ext uri="{28A0092B-C50C-407E-A947-70E740481C1C}">
                <a14:useLocalDpi xmlns:a14="http://schemas.microsoft.com/office/drawing/2010/main" val="0"/>
              </a:ext>
            </a:extLst>
          </a:blip>
          <a:srcRect t="7025"/>
          <a:stretch/>
        </p:blipFill>
        <p:spPr>
          <a:xfrm>
            <a:off x="20" y="10"/>
            <a:ext cx="12191980" cy="6857990"/>
          </a:xfrm>
          <a:prstGeom prst="rect">
            <a:avLst/>
          </a:prstGeom>
          <a:noFill/>
        </p:spPr>
      </p:pic>
    </p:spTree>
    <p:extLst>
      <p:ext uri="{BB962C8B-B14F-4D97-AF65-F5344CB8AC3E}">
        <p14:creationId xmlns:p14="http://schemas.microsoft.com/office/powerpoint/2010/main" val="2514243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DC4FA6C5-ECD0-8D4A-8FED-9865C856EC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639"/>
          <a:stretch/>
        </p:blipFill>
        <p:spPr>
          <a:xfrm>
            <a:off x="20" y="10"/>
            <a:ext cx="12191980" cy="6857990"/>
          </a:xfrm>
          <a:noFill/>
        </p:spPr>
      </p:pic>
    </p:spTree>
    <p:extLst>
      <p:ext uri="{BB962C8B-B14F-4D97-AF65-F5344CB8AC3E}">
        <p14:creationId xmlns:p14="http://schemas.microsoft.com/office/powerpoint/2010/main" val="2372914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E7350B-7B2C-6E45-AEC4-48FD185715B4}"/>
              </a:ext>
            </a:extLst>
          </p:cNvPr>
          <p:cNvPicPr>
            <a:picLocks noChangeAspect="1"/>
          </p:cNvPicPr>
          <p:nvPr/>
        </p:nvPicPr>
        <p:blipFill>
          <a:blip r:embed="rId2"/>
          <a:stretch>
            <a:fillRect/>
          </a:stretch>
        </p:blipFill>
        <p:spPr>
          <a:xfrm>
            <a:off x="721895" y="-273231"/>
            <a:ext cx="10667998" cy="8259094"/>
          </a:xfrm>
          <a:prstGeom prst="rect">
            <a:avLst/>
          </a:prstGeom>
        </p:spPr>
      </p:pic>
    </p:spTree>
    <p:extLst>
      <p:ext uri="{BB962C8B-B14F-4D97-AF65-F5344CB8AC3E}">
        <p14:creationId xmlns:p14="http://schemas.microsoft.com/office/powerpoint/2010/main" val="98135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F8ED-9553-0D4B-A882-BA091CB29519}"/>
              </a:ext>
            </a:extLst>
          </p:cNvPr>
          <p:cNvSpPr>
            <a:spLocks noGrp="1"/>
          </p:cNvSpPr>
          <p:nvPr>
            <p:ph type="title"/>
          </p:nvPr>
        </p:nvSpPr>
        <p:spPr/>
        <p:txBody>
          <a:bodyPr/>
          <a:lstStyle/>
          <a:p>
            <a:r>
              <a:rPr lang="en-US" dirty="0"/>
              <a:t>CRPD Committee </a:t>
            </a:r>
          </a:p>
        </p:txBody>
      </p:sp>
      <p:sp>
        <p:nvSpPr>
          <p:cNvPr id="3" name="Content Placeholder 2">
            <a:extLst>
              <a:ext uri="{FF2B5EF4-FFF2-40B4-BE49-F238E27FC236}">
                <a16:creationId xmlns:a16="http://schemas.microsoft.com/office/drawing/2014/main" id="{86587685-32E5-0746-844D-B63B84A327DC}"/>
              </a:ext>
            </a:extLst>
          </p:cNvPr>
          <p:cNvSpPr>
            <a:spLocks noGrp="1"/>
          </p:cNvSpPr>
          <p:nvPr>
            <p:ph idx="1"/>
          </p:nvPr>
        </p:nvSpPr>
        <p:spPr>
          <a:xfrm>
            <a:off x="609600" y="1600200"/>
            <a:ext cx="5346081" cy="4525963"/>
          </a:xfrm>
        </p:spPr>
        <p:txBody>
          <a:bodyPr/>
          <a:lstStyle/>
          <a:p>
            <a:r>
              <a:rPr lang="en-US" dirty="0"/>
              <a:t>18 members</a:t>
            </a:r>
          </a:p>
          <a:p>
            <a:r>
              <a:rPr lang="en-US" dirty="0"/>
              <a:t>Meets twice per year </a:t>
            </a:r>
          </a:p>
          <a:p>
            <a:r>
              <a:rPr lang="en-US" dirty="0"/>
              <a:t>Examine each state, produce Concluding observations </a:t>
            </a:r>
          </a:p>
          <a:p>
            <a:r>
              <a:rPr lang="en-US" dirty="0"/>
              <a:t>Inquiry reports </a:t>
            </a:r>
          </a:p>
          <a:p>
            <a:r>
              <a:rPr lang="en-US" dirty="0"/>
              <a:t>Individual complaints </a:t>
            </a:r>
          </a:p>
          <a:p>
            <a:r>
              <a:rPr lang="en-US" dirty="0"/>
              <a:t>General comments </a:t>
            </a:r>
          </a:p>
        </p:txBody>
      </p:sp>
      <p:pic>
        <p:nvPicPr>
          <p:cNvPr id="4" name="Picture 3">
            <a:extLst>
              <a:ext uri="{FF2B5EF4-FFF2-40B4-BE49-F238E27FC236}">
                <a16:creationId xmlns:a16="http://schemas.microsoft.com/office/drawing/2014/main" id="{DD2535A8-7AE7-2E4E-ABF8-429ECE10927E}"/>
              </a:ext>
            </a:extLst>
          </p:cNvPr>
          <p:cNvPicPr>
            <a:picLocks noChangeAspect="1"/>
          </p:cNvPicPr>
          <p:nvPr/>
        </p:nvPicPr>
        <p:blipFill>
          <a:blip r:embed="rId2"/>
          <a:stretch>
            <a:fillRect/>
          </a:stretch>
        </p:blipFill>
        <p:spPr>
          <a:xfrm>
            <a:off x="4800649" y="958516"/>
            <a:ext cx="7232327" cy="4525963"/>
          </a:xfrm>
          <a:prstGeom prst="rect">
            <a:avLst/>
          </a:prstGeom>
        </p:spPr>
      </p:pic>
    </p:spTree>
    <p:extLst>
      <p:ext uri="{BB962C8B-B14F-4D97-AF65-F5344CB8AC3E}">
        <p14:creationId xmlns:p14="http://schemas.microsoft.com/office/powerpoint/2010/main" val="285338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A3C-480B-496C-A062-8C0EB20E8244}"/>
              </a:ext>
            </a:extLst>
          </p:cNvPr>
          <p:cNvSpPr>
            <a:spLocks noGrp="1"/>
          </p:cNvSpPr>
          <p:nvPr>
            <p:ph type="title"/>
          </p:nvPr>
        </p:nvSpPr>
        <p:spPr/>
        <p:txBody>
          <a:bodyPr>
            <a:normAutofit/>
          </a:bodyPr>
          <a:lstStyle/>
          <a:p>
            <a:r>
              <a:rPr lang="en-GB" dirty="0"/>
              <a:t>CRPD in the UK </a:t>
            </a:r>
          </a:p>
        </p:txBody>
      </p:sp>
      <p:sp>
        <p:nvSpPr>
          <p:cNvPr id="3" name="Content Placeholder 2">
            <a:extLst>
              <a:ext uri="{FF2B5EF4-FFF2-40B4-BE49-F238E27FC236}">
                <a16:creationId xmlns:a16="http://schemas.microsoft.com/office/drawing/2014/main" id="{33A4624B-B4D2-4EC8-AFE3-73711DEC1854}"/>
              </a:ext>
            </a:extLst>
          </p:cNvPr>
          <p:cNvSpPr>
            <a:spLocks noGrp="1"/>
          </p:cNvSpPr>
          <p:nvPr>
            <p:ph idx="1"/>
          </p:nvPr>
        </p:nvSpPr>
        <p:spPr/>
        <p:txBody>
          <a:bodyPr>
            <a:normAutofit/>
          </a:bodyPr>
          <a:lstStyle/>
          <a:p>
            <a:r>
              <a:rPr lang="en-GB" dirty="0"/>
              <a:t>UK ratified CRPD in 2009 </a:t>
            </a:r>
          </a:p>
          <a:p>
            <a:r>
              <a:rPr lang="en-GB" dirty="0"/>
              <a:t>The European Convention on Human Rights (ECHR) is incorporated into English law via the Human Rights Act 1998</a:t>
            </a:r>
          </a:p>
          <a:p>
            <a:r>
              <a:rPr lang="en-GB" dirty="0"/>
              <a:t>The CRPD is not incorporated, but can be used as an interpretive aid: </a:t>
            </a:r>
            <a:r>
              <a:rPr lang="en-GB" i="1" dirty="0"/>
              <a:t>R (On the Application of Davey) v Oxfordshire CC </a:t>
            </a:r>
            <a:r>
              <a:rPr lang="en-GB" dirty="0"/>
              <a:t>[2017] 354 (Admin) </a:t>
            </a:r>
          </a:p>
          <a:p>
            <a:r>
              <a:rPr lang="en-GB" dirty="0"/>
              <a:t>The Court of Protection has also used it: </a:t>
            </a:r>
            <a:r>
              <a:rPr lang="en-GB" i="1" dirty="0"/>
              <a:t>Cornwall Council v NP and BKP </a:t>
            </a:r>
            <a:r>
              <a:rPr lang="en-GB" dirty="0"/>
              <a:t>[2020] EWCOP 44 </a:t>
            </a:r>
          </a:p>
        </p:txBody>
      </p:sp>
    </p:spTree>
    <p:extLst>
      <p:ext uri="{BB962C8B-B14F-4D97-AF65-F5344CB8AC3E}">
        <p14:creationId xmlns:p14="http://schemas.microsoft.com/office/powerpoint/2010/main" val="261694443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6DD6B36E1E9459C4DEB675B559A69" ma:contentTypeVersion="9" ma:contentTypeDescription="Create a new document." ma:contentTypeScope="" ma:versionID="dd70228c5e1ead922c7fd05844458265">
  <xsd:schema xmlns:xsd="http://www.w3.org/2001/XMLSchema" xmlns:xs="http://www.w3.org/2001/XMLSchema" xmlns:p="http://schemas.microsoft.com/office/2006/metadata/properties" xmlns:ns3="52e85ca6-50bc-4ba2-8491-c414d7db94b7" targetNamespace="http://schemas.microsoft.com/office/2006/metadata/properties" ma:root="true" ma:fieldsID="8f9a3a6487dbc001f79be472b898c11e" ns3:_="">
    <xsd:import namespace="52e85ca6-50bc-4ba2-8491-c414d7db94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85ca6-50bc-4ba2-8491-c414d7db94b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C7A06C-82EE-4A27-90EB-885E82E740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e85ca6-50bc-4ba2-8491-c414d7db9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498553-30D7-4C1D-AC84-F483D39F394C}">
  <ds:schemaRefs>
    <ds:schemaRef ds:uri="http://schemas.microsoft.com/sharepoint/v3/contenttype/forms"/>
  </ds:schemaRefs>
</ds:datastoreItem>
</file>

<file path=customXml/itemProps3.xml><?xml version="1.0" encoding="utf-8"?>
<ds:datastoreItem xmlns:ds="http://schemas.openxmlformats.org/officeDocument/2006/customXml" ds:itemID="{AA70D138-741D-463C-A7AA-05F37160144E}">
  <ds:schemaRefs>
    <ds:schemaRef ds:uri="http://purl.org/dc/dcmitype/"/>
    <ds:schemaRef ds:uri="http://purl.org/dc/terms/"/>
    <ds:schemaRef ds:uri="52e85ca6-50bc-4ba2-8491-c414d7db94b7"/>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317</TotalTime>
  <Words>1158</Words>
  <Application>Microsoft Office PowerPoint</Application>
  <PresentationFormat>Widescreen</PresentationFormat>
  <Paragraphs>70</Paragraphs>
  <Slides>21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Bliss</vt:lpstr>
      <vt:lpstr>Calibri</vt:lpstr>
      <vt:lpstr>2_Office Theme</vt:lpstr>
      <vt:lpstr>The UN Convention on the Rights of Persons with Disabilities: a primer for advocates</vt:lpstr>
      <vt:lpstr>PowerPoint Presentation</vt:lpstr>
      <vt:lpstr>PowerPoint Presentation</vt:lpstr>
      <vt:lpstr>PowerPoint Presentation</vt:lpstr>
      <vt:lpstr>PowerPoint Presentation</vt:lpstr>
      <vt:lpstr>PowerPoint Presentation</vt:lpstr>
      <vt:lpstr>PowerPoint Presentation</vt:lpstr>
      <vt:lpstr>CRPD Committee </vt:lpstr>
      <vt:lpstr>CRPD in the UK </vt:lpstr>
      <vt:lpstr>Key concepts in the CRPD  </vt:lpstr>
      <vt:lpstr>Three key rights </vt:lpstr>
      <vt:lpstr>PowerPoint Presentation</vt:lpstr>
      <vt:lpstr>Legal capacity </vt:lpstr>
      <vt:lpstr>PowerPoint Presentation</vt:lpstr>
      <vt:lpstr>Article 19 in the UK </vt:lpstr>
      <vt:lpstr>Advocates using Article 19 CRPD </vt:lpstr>
      <vt:lpstr>Right to life </vt:lpstr>
      <vt:lpstr>Best interests? </vt:lpstr>
      <vt:lpstr>Emergency deinstitutionalisation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 Convention on the Rights of Persons with Disabilities: a primer for advocates</dc:title>
  <dc:creator>Oliver Lewis</dc:creator>
  <cp:lastModifiedBy>Kevin Mercer</cp:lastModifiedBy>
  <cp:revision>2</cp:revision>
  <dcterms:created xsi:type="dcterms:W3CDTF">2020-10-26T10:36:47Z</dcterms:created>
  <dcterms:modified xsi:type="dcterms:W3CDTF">2020-10-26T21:26:44Z</dcterms:modified>
</cp:coreProperties>
</file>