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9" r:id="rId4"/>
    <p:sldId id="275" r:id="rId5"/>
    <p:sldId id="273" r:id="rId6"/>
    <p:sldId id="277" r:id="rId7"/>
    <p:sldId id="276" r:id="rId8"/>
    <p:sldId id="258" r:id="rId9"/>
    <p:sldId id="271" r:id="rId10"/>
    <p:sldId id="278" r:id="rId11"/>
    <p:sldId id="272" r:id="rId12"/>
    <p:sldId id="280"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snapToObjects="1">
      <p:cViewPr varScale="1">
        <p:scale>
          <a:sx n="33" d="100"/>
          <a:sy n="33" d="100"/>
        </p:scale>
        <p:origin x="77" y="12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AEC8-B07E-4E43-BD53-2C2DE45557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BC35C5-B45B-064C-9A37-8CEC0A1AB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730219-EEB4-3648-863B-0CCE5DB65DEF}"/>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FCD8EFBF-2DFE-4C41-8F06-D34247091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0903B-5E72-214A-A6AD-01B57B89AAF1}"/>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238062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177-1F31-FB4A-B0FE-D7590A08F8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21792D-3180-2440-8353-96AF7D166E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276659-6C8A-144C-81AE-B16384EAB5A3}"/>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E2FF958F-E54A-B347-A48E-A1E4D2E0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8E636-0E9A-E745-9516-E00816A436B4}"/>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365910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8CE40-957A-6946-A92B-3EE47BF1DA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9D2F76-008D-7A4B-A509-293CB92E75F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1680C7-5526-D846-93DD-2139C9FA7574}"/>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E62D73FB-BB6E-0641-B0CA-F93523F41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9D703-784D-8144-8E9B-1F2360F23AAC}"/>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242867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0261-3026-1F4C-A3AF-4A86E24090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4DEDF3-90B7-784E-A424-EE8029BCDF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E6D110-9AC6-364A-883A-0250BF80522C}"/>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6BD819AD-F2C2-6640-A973-E82D79D4C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FBC04-A120-E544-8068-E0DB90C46CBD}"/>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60999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5620-F4A9-0345-8219-A2D71271DC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19ABF9-FEBA-B44E-8C5C-B93ABE3DF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E4D869-BB21-5948-9C41-4CA5E8C56692}"/>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52BF9811-8BBD-0B45-94CD-D05630D5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F9395-C270-BF46-B24D-2B97550F4A1C}"/>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250122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4FB7-9E90-834F-970F-E27533CD4B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5BBF1F-A7EB-5A40-931C-0326750530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30E754-7382-D744-BD80-159E33BCA3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E556B7D-1C19-8746-93A6-1AFE845B74B8}"/>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6" name="Footer Placeholder 5">
            <a:extLst>
              <a:ext uri="{FF2B5EF4-FFF2-40B4-BE49-F238E27FC236}">
                <a16:creationId xmlns:a16="http://schemas.microsoft.com/office/drawing/2014/main" id="{BD1382A8-EE70-5D45-B925-A1ADACF09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16C24-E963-0E44-A89F-811702DC7892}"/>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414424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2ECB-0DDA-E449-BBFA-A734BED8EB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97047-5537-1745-A1AB-0A35A7986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323C6C-09CA-654D-B068-840EF839DD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FA7A86-F0B6-0149-B3D0-2B78D4789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6A1E23-7B37-4948-93B7-8543C4F420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C57B12-3DAF-7043-9FA7-1ABBB709E05A}"/>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8" name="Footer Placeholder 7">
            <a:extLst>
              <a:ext uri="{FF2B5EF4-FFF2-40B4-BE49-F238E27FC236}">
                <a16:creationId xmlns:a16="http://schemas.microsoft.com/office/drawing/2014/main" id="{27A520A4-2F6D-794F-8C1C-F6665C577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7F4E3A-431A-5C42-A9B8-CD82FDEC4084}"/>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9503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2240-08A9-EA4F-833A-E30E38F5B1E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4872821-038D-764A-AB56-9E87B8983E12}"/>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4" name="Footer Placeholder 3">
            <a:extLst>
              <a:ext uri="{FF2B5EF4-FFF2-40B4-BE49-F238E27FC236}">
                <a16:creationId xmlns:a16="http://schemas.microsoft.com/office/drawing/2014/main" id="{8B194DB9-2644-FD4C-BA07-E0D8D7F7E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47719-2E25-6244-B3D0-A608D6A5335D}"/>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3833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B0DB1-81EC-D745-8F37-1D1C30ED60E8}"/>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3" name="Footer Placeholder 2">
            <a:extLst>
              <a:ext uri="{FF2B5EF4-FFF2-40B4-BE49-F238E27FC236}">
                <a16:creationId xmlns:a16="http://schemas.microsoft.com/office/drawing/2014/main" id="{2ABC844E-7BD2-9647-9640-1D03C5435E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73D53-778C-AA44-AF82-396829FCDDC4}"/>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150076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3845-C4D6-0143-98C6-0CF514F50C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9C42DF-EDB4-514D-A2E3-370C6BF75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03D1B28-511F-4246-8132-43C477046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9C6BCB-5873-574E-A28F-AAE0AEF09C74}"/>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6" name="Footer Placeholder 5">
            <a:extLst>
              <a:ext uri="{FF2B5EF4-FFF2-40B4-BE49-F238E27FC236}">
                <a16:creationId xmlns:a16="http://schemas.microsoft.com/office/drawing/2014/main" id="{8A177F6D-96CD-0245-9665-02C95ABE5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31CF6-3819-4D49-9F82-2B74E02E4290}"/>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77612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0988-7AD8-9443-A77B-040B428915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A6987C-F17A-0046-8B55-A68D93751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29FB73-A7CE-E34D-ABE4-C30166E83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00FB5F-F09D-9B47-A18C-CB16EB486984}"/>
              </a:ext>
            </a:extLst>
          </p:cNvPr>
          <p:cNvSpPr>
            <a:spLocks noGrp="1"/>
          </p:cNvSpPr>
          <p:nvPr>
            <p:ph type="dt" sz="half" idx="10"/>
          </p:nvPr>
        </p:nvSpPr>
        <p:spPr/>
        <p:txBody>
          <a:bodyPr/>
          <a:lstStyle/>
          <a:p>
            <a:fld id="{FD418F09-A4DB-FC44-9C0E-8D00A9FEF0A2}" type="datetimeFigureOut">
              <a:rPr lang="en-US" smtClean="0"/>
              <a:t>10/28/2020</a:t>
            </a:fld>
            <a:endParaRPr lang="en-US"/>
          </a:p>
        </p:txBody>
      </p:sp>
      <p:sp>
        <p:nvSpPr>
          <p:cNvPr id="6" name="Footer Placeholder 5">
            <a:extLst>
              <a:ext uri="{FF2B5EF4-FFF2-40B4-BE49-F238E27FC236}">
                <a16:creationId xmlns:a16="http://schemas.microsoft.com/office/drawing/2014/main" id="{28698AD0-06DD-074E-840B-71A9CB43D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84546-5E59-6742-9B9E-8804E3F78D76}"/>
              </a:ext>
            </a:extLst>
          </p:cNvPr>
          <p:cNvSpPr>
            <a:spLocks noGrp="1"/>
          </p:cNvSpPr>
          <p:nvPr>
            <p:ph type="sldNum" sz="quarter" idx="12"/>
          </p:nvPr>
        </p:nvSpPr>
        <p:spPr/>
        <p:txBody>
          <a:bodyPr/>
          <a:lstStyle/>
          <a:p>
            <a:fld id="{0F502B83-45A0-C441-B80C-26F4509EC059}" type="slidenum">
              <a:rPr lang="en-US" smtClean="0"/>
              <a:t>‹#›</a:t>
            </a:fld>
            <a:endParaRPr lang="en-US"/>
          </a:p>
        </p:txBody>
      </p:sp>
    </p:spTree>
    <p:extLst>
      <p:ext uri="{BB962C8B-B14F-4D97-AF65-F5344CB8AC3E}">
        <p14:creationId xmlns:p14="http://schemas.microsoft.com/office/powerpoint/2010/main" val="338322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8E7D2-3EAB-BE4F-8164-C10CE4764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4C2B17-2E6F-E748-8D16-756C9C508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F8C7A7-116D-7B4F-B748-1A49FBC3E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18F09-A4DB-FC44-9C0E-8D00A9FEF0A2}" type="datetimeFigureOut">
              <a:rPr lang="en-US" smtClean="0"/>
              <a:t>10/28/2020</a:t>
            </a:fld>
            <a:endParaRPr lang="en-US"/>
          </a:p>
        </p:txBody>
      </p:sp>
      <p:sp>
        <p:nvSpPr>
          <p:cNvPr id="5" name="Footer Placeholder 4">
            <a:extLst>
              <a:ext uri="{FF2B5EF4-FFF2-40B4-BE49-F238E27FC236}">
                <a16:creationId xmlns:a16="http://schemas.microsoft.com/office/drawing/2014/main" id="{8401F27B-BD33-C341-832D-EC3380E0F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5CD03-4C4A-5C4E-9BEA-7913CF0EC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02B83-45A0-C441-B80C-26F4509EC059}" type="slidenum">
              <a:rPr lang="en-US" smtClean="0"/>
              <a:t>‹#›</a:t>
            </a:fld>
            <a:endParaRPr lang="en-US"/>
          </a:p>
        </p:txBody>
      </p:sp>
    </p:spTree>
    <p:extLst>
      <p:ext uri="{BB962C8B-B14F-4D97-AF65-F5344CB8AC3E}">
        <p14:creationId xmlns:p14="http://schemas.microsoft.com/office/powerpoint/2010/main" val="32937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2426-B307-B24C-B897-9C1ECD012414}"/>
              </a:ext>
            </a:extLst>
          </p:cNvPr>
          <p:cNvSpPr>
            <a:spLocks noGrp="1"/>
          </p:cNvSpPr>
          <p:nvPr>
            <p:ph type="ctrTitle"/>
          </p:nvPr>
        </p:nvSpPr>
        <p:spPr>
          <a:xfrm>
            <a:off x="1524000" y="3489722"/>
            <a:ext cx="9144000" cy="995363"/>
          </a:xfrm>
        </p:spPr>
        <p:txBody>
          <a:bodyPr/>
          <a:lstStyle/>
          <a:p>
            <a:r>
              <a:rPr lang="en-US" b="1" dirty="0"/>
              <a:t>Lucy Watts MBE MUniv FRSA</a:t>
            </a:r>
          </a:p>
        </p:txBody>
      </p:sp>
      <p:sp>
        <p:nvSpPr>
          <p:cNvPr id="3" name="Subtitle 2">
            <a:extLst>
              <a:ext uri="{FF2B5EF4-FFF2-40B4-BE49-F238E27FC236}">
                <a16:creationId xmlns:a16="http://schemas.microsoft.com/office/drawing/2014/main" id="{B0AB3CCA-4911-CC4F-A480-ADB6C949D3B0}"/>
              </a:ext>
            </a:extLst>
          </p:cNvPr>
          <p:cNvSpPr>
            <a:spLocks noGrp="1"/>
          </p:cNvSpPr>
          <p:nvPr>
            <p:ph type="subTitle" idx="1"/>
          </p:nvPr>
        </p:nvSpPr>
        <p:spPr>
          <a:xfrm>
            <a:off x="1101811" y="4557746"/>
            <a:ext cx="9988378" cy="1409088"/>
          </a:xfrm>
        </p:spPr>
        <p:txBody>
          <a:bodyPr>
            <a:normAutofit/>
          </a:bodyPr>
          <a:lstStyle/>
          <a:p>
            <a:r>
              <a:rPr lang="en-GB" sz="4400" b="1" dirty="0"/>
              <a:t>Personalised Care: An Insight into PHBs, Advocacy and Lived Experience</a:t>
            </a:r>
          </a:p>
        </p:txBody>
      </p:sp>
      <p:pic>
        <p:nvPicPr>
          <p:cNvPr id="5" name="Picture 4" descr="A person smiling for the camera&#10;&#10;Description automatically generated">
            <a:extLst>
              <a:ext uri="{FF2B5EF4-FFF2-40B4-BE49-F238E27FC236}">
                <a16:creationId xmlns:a16="http://schemas.microsoft.com/office/drawing/2014/main" id="{2E18BEF5-A0A4-4B4C-B816-6C1B8175BAAD}"/>
              </a:ext>
            </a:extLst>
          </p:cNvPr>
          <p:cNvPicPr>
            <a:picLocks noChangeAspect="1"/>
          </p:cNvPicPr>
          <p:nvPr/>
        </p:nvPicPr>
        <p:blipFill>
          <a:blip r:embed="rId2"/>
          <a:stretch>
            <a:fillRect/>
          </a:stretch>
        </p:blipFill>
        <p:spPr>
          <a:xfrm>
            <a:off x="4233284" y="172994"/>
            <a:ext cx="3066503" cy="3256006"/>
          </a:xfrm>
          <a:prstGeom prst="rect">
            <a:avLst/>
          </a:prstGeom>
        </p:spPr>
      </p:pic>
      <p:pic>
        <p:nvPicPr>
          <p:cNvPr id="7" name="Picture 6">
            <a:extLst>
              <a:ext uri="{FF2B5EF4-FFF2-40B4-BE49-F238E27FC236}">
                <a16:creationId xmlns:a16="http://schemas.microsoft.com/office/drawing/2014/main" id="{83B4C761-8DA7-764C-8883-4DAEC5F12C51}"/>
              </a:ext>
            </a:extLst>
          </p:cNvPr>
          <p:cNvPicPr>
            <a:picLocks noChangeAspect="1"/>
          </p:cNvPicPr>
          <p:nvPr/>
        </p:nvPicPr>
        <p:blipFill>
          <a:blip r:embed="rId3"/>
          <a:stretch>
            <a:fillRect/>
          </a:stretch>
        </p:blipFill>
        <p:spPr>
          <a:xfrm>
            <a:off x="9671908" y="-182809"/>
            <a:ext cx="2387600" cy="1104900"/>
          </a:xfrm>
          <a:prstGeom prst="rect">
            <a:avLst/>
          </a:prstGeom>
        </p:spPr>
      </p:pic>
      <p:sp>
        <p:nvSpPr>
          <p:cNvPr id="10" name="TextBox 9">
            <a:extLst>
              <a:ext uri="{FF2B5EF4-FFF2-40B4-BE49-F238E27FC236}">
                <a16:creationId xmlns:a16="http://schemas.microsoft.com/office/drawing/2014/main" id="{BEABBC64-5708-9645-9D2D-0DF3D3FD60C6}"/>
              </a:ext>
            </a:extLst>
          </p:cNvPr>
          <p:cNvSpPr txBox="1"/>
          <p:nvPr/>
        </p:nvSpPr>
        <p:spPr>
          <a:xfrm>
            <a:off x="1101811" y="5996631"/>
            <a:ext cx="10093410" cy="461665"/>
          </a:xfrm>
          <a:prstGeom prst="rect">
            <a:avLst/>
          </a:prstGeom>
          <a:noFill/>
        </p:spPr>
        <p:txBody>
          <a:bodyPr wrap="square" rtlCol="0">
            <a:spAutoFit/>
          </a:bodyPr>
          <a:lstStyle/>
          <a:p>
            <a:pPr algn="ctr"/>
            <a:r>
              <a:rPr lang="en-US" sz="2400" dirty="0" err="1"/>
              <a:t>www.lucy-watts.co.uk</a:t>
            </a:r>
            <a:endParaRPr lang="en-US" sz="2400" dirty="0"/>
          </a:p>
        </p:txBody>
      </p:sp>
    </p:spTree>
    <p:extLst>
      <p:ext uri="{BB962C8B-B14F-4D97-AF65-F5344CB8AC3E}">
        <p14:creationId xmlns:p14="http://schemas.microsoft.com/office/powerpoint/2010/main" val="371709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2562-B976-5A4C-9848-2E3058999311}"/>
              </a:ext>
            </a:extLst>
          </p:cNvPr>
          <p:cNvSpPr>
            <a:spLocks noGrp="1"/>
          </p:cNvSpPr>
          <p:nvPr>
            <p:ph type="title"/>
          </p:nvPr>
        </p:nvSpPr>
        <p:spPr/>
        <p:txBody>
          <a:bodyPr/>
          <a:lstStyle/>
          <a:p>
            <a:pPr algn="ctr"/>
            <a:r>
              <a:rPr lang="en-US" b="1" dirty="0"/>
              <a:t>Why is my PHB so important to me?</a:t>
            </a:r>
          </a:p>
        </p:txBody>
      </p:sp>
      <p:sp>
        <p:nvSpPr>
          <p:cNvPr id="4" name="TextBox 3">
            <a:extLst>
              <a:ext uri="{FF2B5EF4-FFF2-40B4-BE49-F238E27FC236}">
                <a16:creationId xmlns:a16="http://schemas.microsoft.com/office/drawing/2014/main" id="{A680F760-31C1-7841-A9FA-A996AF545A21}"/>
              </a:ext>
            </a:extLst>
          </p:cNvPr>
          <p:cNvSpPr txBox="1"/>
          <p:nvPr/>
        </p:nvSpPr>
        <p:spPr>
          <a:xfrm>
            <a:off x="1025611" y="1690688"/>
            <a:ext cx="9835978" cy="1107996"/>
          </a:xfrm>
          <a:prstGeom prst="rect">
            <a:avLst/>
          </a:prstGeom>
          <a:noFill/>
        </p:spPr>
        <p:txBody>
          <a:bodyPr wrap="square" rtlCol="0">
            <a:spAutoFit/>
          </a:bodyPr>
          <a:lstStyle/>
          <a:p>
            <a:pPr algn="ctr"/>
            <a:r>
              <a:rPr lang="en-US" sz="2200" dirty="0"/>
              <a:t>It gives me </a:t>
            </a:r>
            <a:r>
              <a:rPr lang="en-US" sz="2200" b="1" dirty="0"/>
              <a:t>choice</a:t>
            </a:r>
            <a:r>
              <a:rPr lang="en-US" sz="2200" dirty="0"/>
              <a:t>, </a:t>
            </a:r>
            <a:r>
              <a:rPr lang="en-US" sz="2200" b="1" dirty="0"/>
              <a:t>control</a:t>
            </a:r>
            <a:r>
              <a:rPr lang="en-US" sz="2200" dirty="0"/>
              <a:t>, </a:t>
            </a:r>
            <a:r>
              <a:rPr lang="en-US" sz="2200" b="1" dirty="0"/>
              <a:t>freedom</a:t>
            </a:r>
            <a:r>
              <a:rPr lang="en-US" sz="2200" dirty="0"/>
              <a:t> and </a:t>
            </a:r>
            <a:r>
              <a:rPr lang="en-US" sz="2200" b="1" dirty="0"/>
              <a:t>flexibility</a:t>
            </a:r>
            <a:r>
              <a:rPr lang="en-US" sz="2200" dirty="0"/>
              <a:t> to manage my care to meet my needs and to ensure my package works around my life and enables me to do the things that matter to me, as well as giving me </a:t>
            </a:r>
            <a:r>
              <a:rPr lang="en-US" sz="2200" b="1" dirty="0"/>
              <a:t>greater</a:t>
            </a:r>
            <a:r>
              <a:rPr lang="en-US" sz="2200" dirty="0"/>
              <a:t> </a:t>
            </a:r>
            <a:r>
              <a:rPr lang="en-US" sz="2200" b="1" dirty="0"/>
              <a:t>autonomy</a:t>
            </a:r>
            <a:r>
              <a:rPr lang="en-US" sz="2200" dirty="0"/>
              <a:t> over my life overall. </a:t>
            </a:r>
            <a:endParaRPr lang="en-US" dirty="0"/>
          </a:p>
        </p:txBody>
      </p:sp>
      <p:sp>
        <p:nvSpPr>
          <p:cNvPr id="5" name="TextBox 4">
            <a:extLst>
              <a:ext uri="{FF2B5EF4-FFF2-40B4-BE49-F238E27FC236}">
                <a16:creationId xmlns:a16="http://schemas.microsoft.com/office/drawing/2014/main" id="{3676066A-DA49-6E43-958C-C9529E1C0D2F}"/>
              </a:ext>
            </a:extLst>
          </p:cNvPr>
          <p:cNvSpPr txBox="1"/>
          <p:nvPr/>
        </p:nvSpPr>
        <p:spPr>
          <a:xfrm>
            <a:off x="1178011" y="3016251"/>
            <a:ext cx="9835978" cy="1107996"/>
          </a:xfrm>
          <a:prstGeom prst="rect">
            <a:avLst/>
          </a:prstGeom>
          <a:noFill/>
        </p:spPr>
        <p:txBody>
          <a:bodyPr wrap="square" rtlCol="0">
            <a:spAutoFit/>
          </a:bodyPr>
          <a:lstStyle/>
          <a:p>
            <a:pPr algn="ctr"/>
            <a:r>
              <a:rPr lang="en-US" sz="2200" dirty="0"/>
              <a:t>I get to choose the people I have around me everyday – my staff – who are in our home home 24/7, as I am able to select candidates that work well with me, my family, my life and my needs. </a:t>
            </a:r>
          </a:p>
        </p:txBody>
      </p:sp>
      <p:sp>
        <p:nvSpPr>
          <p:cNvPr id="6" name="TextBox 5">
            <a:extLst>
              <a:ext uri="{FF2B5EF4-FFF2-40B4-BE49-F238E27FC236}">
                <a16:creationId xmlns:a16="http://schemas.microsoft.com/office/drawing/2014/main" id="{7AE54391-37FF-6241-8388-74F0904015D4}"/>
              </a:ext>
            </a:extLst>
          </p:cNvPr>
          <p:cNvSpPr txBox="1"/>
          <p:nvPr/>
        </p:nvSpPr>
        <p:spPr>
          <a:xfrm>
            <a:off x="1178011" y="4308201"/>
            <a:ext cx="9835978" cy="1446550"/>
          </a:xfrm>
          <a:prstGeom prst="rect">
            <a:avLst/>
          </a:prstGeom>
          <a:noFill/>
        </p:spPr>
        <p:txBody>
          <a:bodyPr wrap="square" rtlCol="0">
            <a:spAutoFit/>
          </a:bodyPr>
          <a:lstStyle/>
          <a:p>
            <a:pPr algn="ctr"/>
            <a:r>
              <a:rPr lang="en-US" sz="2200" dirty="0"/>
              <a:t>I can make the package work for me, use the funding (in line with my support plan) to best meet my needs, decide which staff member works, when, what we do, what hours they work, giving me the ability to continue my paid employment, running my business, as well as my voluntary, advocacy and committee work. </a:t>
            </a:r>
          </a:p>
        </p:txBody>
      </p:sp>
      <p:sp>
        <p:nvSpPr>
          <p:cNvPr id="7" name="TextBox 6">
            <a:extLst>
              <a:ext uri="{FF2B5EF4-FFF2-40B4-BE49-F238E27FC236}">
                <a16:creationId xmlns:a16="http://schemas.microsoft.com/office/drawing/2014/main" id="{9300A77E-1A19-994F-B92A-18D5C27B9F06}"/>
              </a:ext>
            </a:extLst>
          </p:cNvPr>
          <p:cNvSpPr txBox="1"/>
          <p:nvPr/>
        </p:nvSpPr>
        <p:spPr>
          <a:xfrm>
            <a:off x="1178011" y="5938705"/>
            <a:ext cx="9835978" cy="430887"/>
          </a:xfrm>
          <a:prstGeom prst="rect">
            <a:avLst/>
          </a:prstGeom>
          <a:noFill/>
        </p:spPr>
        <p:txBody>
          <a:bodyPr wrap="square" rtlCol="0">
            <a:spAutoFit/>
          </a:bodyPr>
          <a:lstStyle/>
          <a:p>
            <a:pPr algn="ctr"/>
            <a:r>
              <a:rPr lang="en-US" sz="2200" dirty="0"/>
              <a:t>It’s </a:t>
            </a:r>
            <a:r>
              <a:rPr lang="en-US" sz="2200" b="1" dirty="0"/>
              <a:t>me</a:t>
            </a:r>
            <a:r>
              <a:rPr lang="en-US" sz="2200" dirty="0"/>
              <a:t> and </a:t>
            </a:r>
            <a:r>
              <a:rPr lang="en-US" sz="2200" b="1" dirty="0"/>
              <a:t>my</a:t>
            </a:r>
            <a:r>
              <a:rPr lang="en-US" sz="2200" dirty="0"/>
              <a:t> team. Not an endless round of people an agency chooses to send.</a:t>
            </a:r>
          </a:p>
        </p:txBody>
      </p:sp>
      <p:pic>
        <p:nvPicPr>
          <p:cNvPr id="8" name="Picture 7">
            <a:extLst>
              <a:ext uri="{FF2B5EF4-FFF2-40B4-BE49-F238E27FC236}">
                <a16:creationId xmlns:a16="http://schemas.microsoft.com/office/drawing/2014/main" id="{44D728BD-28F7-4441-B546-D63AAEF508BA}"/>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8897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397CA4-A65A-384A-BAF3-7EF0009DF252}"/>
              </a:ext>
            </a:extLst>
          </p:cNvPr>
          <p:cNvSpPr>
            <a:spLocks noGrp="1"/>
          </p:cNvSpPr>
          <p:nvPr>
            <p:ph type="ctrTitle"/>
          </p:nvPr>
        </p:nvSpPr>
        <p:spPr>
          <a:xfrm>
            <a:off x="437428" y="413286"/>
            <a:ext cx="11317144" cy="885877"/>
          </a:xfrm>
        </p:spPr>
        <p:txBody>
          <a:bodyPr vert="horz" lIns="91440" tIns="45720" rIns="91440" bIns="45720" rtlCol="0" anchor="b">
            <a:normAutofit/>
          </a:bodyPr>
          <a:lstStyle/>
          <a:p>
            <a:r>
              <a:rPr lang="en-US" sz="4400" b="1" dirty="0"/>
              <a:t>How does advocacy fit into this picture?</a:t>
            </a:r>
          </a:p>
        </p:txBody>
      </p:sp>
      <p:sp>
        <p:nvSpPr>
          <p:cNvPr id="3" name="Rectangle 2">
            <a:extLst>
              <a:ext uri="{FF2B5EF4-FFF2-40B4-BE49-F238E27FC236}">
                <a16:creationId xmlns:a16="http://schemas.microsoft.com/office/drawing/2014/main" id="{3BFD906E-1AC0-2B42-9B47-ADBC7E6B74A4}"/>
              </a:ext>
            </a:extLst>
          </p:cNvPr>
          <p:cNvSpPr/>
          <p:nvPr/>
        </p:nvSpPr>
        <p:spPr>
          <a:xfrm>
            <a:off x="960573" y="1447444"/>
            <a:ext cx="10270853" cy="5145551"/>
          </a:xfrm>
          <a:prstGeom prst="rect">
            <a:avLst/>
          </a:prstGeom>
        </p:spPr>
        <p:txBody>
          <a:bodyPr vert="horz" lIns="91440" tIns="45720" rIns="91440" bIns="45720" rtlCol="0">
            <a:normAutofit/>
          </a:bodyPr>
          <a:lstStyle/>
          <a:p>
            <a:pPr algn="ctr">
              <a:lnSpc>
                <a:spcPct val="90000"/>
              </a:lnSpc>
              <a:spcAft>
                <a:spcPts val="600"/>
              </a:spcAft>
            </a:pPr>
            <a:r>
              <a:rPr lang="en-US" sz="2200" dirty="0"/>
              <a:t>Advocates have supported me in my life and made tremendous impact. </a:t>
            </a:r>
          </a:p>
          <a:p>
            <a:pPr algn="ctr">
              <a:lnSpc>
                <a:spcPct val="90000"/>
              </a:lnSpc>
              <a:spcAft>
                <a:spcPts val="600"/>
              </a:spcAft>
            </a:pPr>
            <a:endParaRPr lang="en-US" sz="1200" dirty="0"/>
          </a:p>
          <a:p>
            <a:pPr algn="ctr">
              <a:lnSpc>
                <a:spcPct val="90000"/>
              </a:lnSpc>
              <a:spcAft>
                <a:spcPts val="600"/>
              </a:spcAft>
            </a:pPr>
            <a:r>
              <a:rPr lang="en-US" sz="2200" dirty="0"/>
              <a:t>Originally, I had a children’s advocate who was the first person who showed me I had my own voice – and that not only was I able to challenge poor care or treatment, but that it was important to do so. She changed the course of my life, bringing stories of her disabled daughter a few years older than me, that helped me see I had a life ahead of me. Unfortunately, the service changed its criteria/commissioned services, and I lost this advocate. Since then, I ceased to fit into statutory advocacy provisions in my local area. </a:t>
            </a:r>
          </a:p>
          <a:p>
            <a:pPr algn="ctr">
              <a:lnSpc>
                <a:spcPct val="90000"/>
              </a:lnSpc>
              <a:spcAft>
                <a:spcPts val="600"/>
              </a:spcAft>
            </a:pPr>
            <a:endParaRPr lang="en-US" sz="1200" dirty="0"/>
          </a:p>
          <a:p>
            <a:pPr algn="ctr">
              <a:lnSpc>
                <a:spcPct val="90000"/>
              </a:lnSpc>
              <a:spcAft>
                <a:spcPts val="600"/>
              </a:spcAft>
            </a:pPr>
            <a:r>
              <a:rPr lang="en-US" sz="2200" dirty="0"/>
              <a:t>Fortunately, about 4 years later, when we had an issue, we asked the help of a friend, who is a trained advocate, who fought for me and helped me secure my PHB I have today. </a:t>
            </a:r>
          </a:p>
          <a:p>
            <a:pPr algn="ctr">
              <a:lnSpc>
                <a:spcPct val="90000"/>
              </a:lnSpc>
              <a:spcAft>
                <a:spcPts val="600"/>
              </a:spcAft>
            </a:pPr>
            <a:endParaRPr lang="en-US" sz="800" dirty="0"/>
          </a:p>
          <a:p>
            <a:pPr algn="ctr">
              <a:lnSpc>
                <a:spcPct val="90000"/>
              </a:lnSpc>
              <a:spcAft>
                <a:spcPts val="600"/>
              </a:spcAft>
            </a:pPr>
            <a:r>
              <a:rPr lang="en-US" sz="2200" dirty="0"/>
              <a:t>I am knowledgeable, educated, articulate, able to speak for myself and (though I hate it) to challenge things, but even I have benefitted from having an advocate. </a:t>
            </a:r>
          </a:p>
        </p:txBody>
      </p:sp>
      <p:pic>
        <p:nvPicPr>
          <p:cNvPr id="7" name="Picture 6">
            <a:extLst>
              <a:ext uri="{FF2B5EF4-FFF2-40B4-BE49-F238E27FC236}">
                <a16:creationId xmlns:a16="http://schemas.microsoft.com/office/drawing/2014/main" id="{745D217A-D9C5-0F43-B6BD-9F8D68831B07}"/>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141725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397CA4-A65A-384A-BAF3-7EF0009DF252}"/>
              </a:ext>
            </a:extLst>
          </p:cNvPr>
          <p:cNvSpPr>
            <a:spLocks noGrp="1"/>
          </p:cNvSpPr>
          <p:nvPr>
            <p:ph type="ctrTitle"/>
          </p:nvPr>
        </p:nvSpPr>
        <p:spPr>
          <a:xfrm>
            <a:off x="437428" y="475068"/>
            <a:ext cx="11317144" cy="834748"/>
          </a:xfrm>
        </p:spPr>
        <p:txBody>
          <a:bodyPr vert="horz" lIns="91440" tIns="45720" rIns="91440" bIns="45720" rtlCol="0" anchor="b">
            <a:normAutofit/>
          </a:bodyPr>
          <a:lstStyle/>
          <a:p>
            <a:r>
              <a:rPr lang="en-US" sz="4400" b="1" dirty="0"/>
              <a:t>Beneficiary into provider</a:t>
            </a:r>
          </a:p>
        </p:txBody>
      </p:sp>
      <p:sp>
        <p:nvSpPr>
          <p:cNvPr id="3" name="Rectangle 2">
            <a:extLst>
              <a:ext uri="{FF2B5EF4-FFF2-40B4-BE49-F238E27FC236}">
                <a16:creationId xmlns:a16="http://schemas.microsoft.com/office/drawing/2014/main" id="{3BFD906E-1AC0-2B42-9B47-ADBC7E6B74A4}"/>
              </a:ext>
            </a:extLst>
          </p:cNvPr>
          <p:cNvSpPr/>
          <p:nvPr/>
        </p:nvSpPr>
        <p:spPr>
          <a:xfrm>
            <a:off x="691977" y="1684874"/>
            <a:ext cx="10824519" cy="4698058"/>
          </a:xfrm>
          <a:prstGeom prst="rect">
            <a:avLst/>
          </a:prstGeom>
        </p:spPr>
        <p:txBody>
          <a:bodyPr vert="horz" lIns="91440" tIns="45720" rIns="91440" bIns="45720" rtlCol="0">
            <a:normAutofit/>
          </a:bodyPr>
          <a:lstStyle/>
          <a:p>
            <a:pPr>
              <a:lnSpc>
                <a:spcPct val="90000"/>
              </a:lnSpc>
              <a:spcAft>
                <a:spcPts val="600"/>
              </a:spcAft>
            </a:pPr>
            <a:r>
              <a:rPr lang="en-US" sz="2400" dirty="0"/>
              <a:t>Over the years, I started to provide peer advocacy and peer brokerage. My ”caseload” began to grow and before I knew it, I was being referred people for my support. I completed a Level 2 Award in Independent Advocacy to support this.</a:t>
            </a:r>
          </a:p>
          <a:p>
            <a:pPr>
              <a:lnSpc>
                <a:spcPct val="90000"/>
              </a:lnSpc>
              <a:spcAft>
                <a:spcPts val="600"/>
              </a:spcAft>
            </a:pPr>
            <a:endParaRPr lang="en-US" sz="1200" dirty="0"/>
          </a:p>
          <a:p>
            <a:pPr>
              <a:lnSpc>
                <a:spcPct val="90000"/>
              </a:lnSpc>
              <a:spcAft>
                <a:spcPts val="600"/>
              </a:spcAft>
            </a:pPr>
            <a:r>
              <a:rPr lang="en-US" sz="2400" dirty="0"/>
              <a:t>Now I have my business and I work as an Independent Advocate with a specialist interest in NHS Continuing Healthcare, Personal Health Budgets, integrated budgets/funding, NHS advocacy and Care Act Advocacy.</a:t>
            </a:r>
          </a:p>
          <a:p>
            <a:pPr>
              <a:lnSpc>
                <a:spcPct val="90000"/>
              </a:lnSpc>
              <a:spcAft>
                <a:spcPts val="600"/>
              </a:spcAft>
            </a:pPr>
            <a:endParaRPr lang="en-US" sz="1200" dirty="0"/>
          </a:p>
          <a:p>
            <a:pPr>
              <a:lnSpc>
                <a:spcPct val="90000"/>
              </a:lnSpc>
              <a:spcAft>
                <a:spcPts val="600"/>
              </a:spcAft>
            </a:pPr>
            <a:r>
              <a:rPr lang="en-US" sz="2400" dirty="0"/>
              <a:t>I also began to work as an Independent Support Broker with particular expertise in Personal Health Budgets, including being repeatedly commissioned by one CCG and working on cases across England on Personal Health Budgets, with different funding arrangements, and recently, building a care package for an individual privately as they are able to self-fund their care, through their family.</a:t>
            </a:r>
          </a:p>
        </p:txBody>
      </p:sp>
      <p:pic>
        <p:nvPicPr>
          <p:cNvPr id="4" name="Picture 3">
            <a:extLst>
              <a:ext uri="{FF2B5EF4-FFF2-40B4-BE49-F238E27FC236}">
                <a16:creationId xmlns:a16="http://schemas.microsoft.com/office/drawing/2014/main" id="{429D5B5B-04FF-E54F-857B-58776747A566}"/>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30627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8F23-4F48-2944-BDDD-DE4ADB228010}"/>
              </a:ext>
            </a:extLst>
          </p:cNvPr>
          <p:cNvSpPr>
            <a:spLocks noGrp="1"/>
          </p:cNvSpPr>
          <p:nvPr>
            <p:ph type="title"/>
          </p:nvPr>
        </p:nvSpPr>
        <p:spPr/>
        <p:txBody>
          <a:bodyPr/>
          <a:lstStyle/>
          <a:p>
            <a:pPr algn="ctr"/>
            <a:r>
              <a:rPr lang="en-US" b="1" dirty="0"/>
              <a:t>Importance of Using Lived Experience</a:t>
            </a:r>
          </a:p>
        </p:txBody>
      </p:sp>
      <p:sp>
        <p:nvSpPr>
          <p:cNvPr id="4" name="TextBox 3">
            <a:extLst>
              <a:ext uri="{FF2B5EF4-FFF2-40B4-BE49-F238E27FC236}">
                <a16:creationId xmlns:a16="http://schemas.microsoft.com/office/drawing/2014/main" id="{FF04AD11-6456-D440-A4E2-478C475D4FC1}"/>
              </a:ext>
            </a:extLst>
          </p:cNvPr>
          <p:cNvSpPr txBox="1"/>
          <p:nvPr/>
        </p:nvSpPr>
        <p:spPr>
          <a:xfrm>
            <a:off x="1359243" y="1581664"/>
            <a:ext cx="10144897" cy="4708981"/>
          </a:xfrm>
          <a:prstGeom prst="rect">
            <a:avLst/>
          </a:prstGeom>
          <a:noFill/>
        </p:spPr>
        <p:txBody>
          <a:bodyPr wrap="square" rtlCol="0">
            <a:spAutoFit/>
          </a:bodyPr>
          <a:lstStyle/>
          <a:p>
            <a:r>
              <a:rPr lang="en-US" sz="2000" dirty="0"/>
              <a:t>My lived experience has enabled me to do so many things, bringing a unique perspective and enhancing organisations and work being done through helping professionals, services, charities, the NHS and government to better understand the difficulties faced by and experiences of people on the receiving end of services or support, or of people working with them. </a:t>
            </a:r>
          </a:p>
          <a:p>
            <a:endParaRPr lang="en-US" sz="2000" dirty="0"/>
          </a:p>
          <a:p>
            <a:r>
              <a:rPr lang="en-US" sz="2000" dirty="0"/>
              <a:t>We all have lived experience, and this informs our thoughts, our values, our perspectives, and how we react to things. </a:t>
            </a:r>
          </a:p>
          <a:p>
            <a:r>
              <a:rPr lang="en-US" sz="2000" dirty="0"/>
              <a:t>Think about how your lived experience informs your decisions, actions and beliefs? Do you see it as an asset, as a help, or as a hindrance? </a:t>
            </a:r>
          </a:p>
          <a:p>
            <a:endParaRPr lang="en-US" sz="2000" dirty="0"/>
          </a:p>
          <a:p>
            <a:r>
              <a:rPr lang="en-US" sz="2000" dirty="0"/>
              <a:t>The thing is, lived experience is never invalid and it is always valuable. We need to see lived experience as a valuable asset to be utilised – and to use it for best impact. </a:t>
            </a:r>
          </a:p>
          <a:p>
            <a:endParaRPr lang="en-US" sz="2000" dirty="0"/>
          </a:p>
          <a:p>
            <a:r>
              <a:rPr lang="en-GB" sz="2000" dirty="0"/>
              <a:t>As so aptly put by Warner Slack, the visionary physician: </a:t>
            </a:r>
          </a:p>
          <a:p>
            <a:r>
              <a:rPr lang="en-GB" sz="2000" dirty="0"/>
              <a:t>“</a:t>
            </a:r>
            <a:r>
              <a:rPr lang="en-GB" sz="2000" b="1" dirty="0"/>
              <a:t>Patients are the largest and least utilised resource in healthcare.”</a:t>
            </a:r>
            <a:endParaRPr lang="en-US" sz="2000" b="1" dirty="0"/>
          </a:p>
        </p:txBody>
      </p:sp>
      <p:pic>
        <p:nvPicPr>
          <p:cNvPr id="5" name="Picture 4">
            <a:extLst>
              <a:ext uri="{FF2B5EF4-FFF2-40B4-BE49-F238E27FC236}">
                <a16:creationId xmlns:a16="http://schemas.microsoft.com/office/drawing/2014/main" id="{721A4D88-3DF8-0C47-87EB-4B77612B7B8A}"/>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18832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D9FD-957D-B44F-A90C-EADFA77B7428}"/>
              </a:ext>
            </a:extLst>
          </p:cNvPr>
          <p:cNvSpPr>
            <a:spLocks noGrp="1"/>
          </p:cNvSpPr>
          <p:nvPr>
            <p:ph type="title"/>
          </p:nvPr>
        </p:nvSpPr>
        <p:spPr/>
        <p:txBody>
          <a:bodyPr>
            <a:normAutofit/>
          </a:bodyPr>
          <a:lstStyle/>
          <a:p>
            <a:pPr algn="ctr"/>
            <a:r>
              <a:rPr lang="en-US" sz="5400" b="1" dirty="0"/>
              <a:t>Ready for questions or a discussion?</a:t>
            </a:r>
          </a:p>
        </p:txBody>
      </p:sp>
      <p:sp>
        <p:nvSpPr>
          <p:cNvPr id="4" name="TextBox 3">
            <a:extLst>
              <a:ext uri="{FF2B5EF4-FFF2-40B4-BE49-F238E27FC236}">
                <a16:creationId xmlns:a16="http://schemas.microsoft.com/office/drawing/2014/main" id="{A7537D2A-9955-C446-AD68-3011C33093A3}"/>
              </a:ext>
            </a:extLst>
          </p:cNvPr>
          <p:cNvSpPr txBox="1"/>
          <p:nvPr/>
        </p:nvSpPr>
        <p:spPr>
          <a:xfrm>
            <a:off x="838200" y="1846069"/>
            <a:ext cx="10093410" cy="1323439"/>
          </a:xfrm>
          <a:prstGeom prst="rect">
            <a:avLst/>
          </a:prstGeom>
          <a:noFill/>
        </p:spPr>
        <p:txBody>
          <a:bodyPr wrap="square" rtlCol="0">
            <a:spAutoFit/>
          </a:bodyPr>
          <a:lstStyle/>
          <a:p>
            <a:pPr algn="ctr"/>
            <a:r>
              <a:rPr lang="en-US" sz="4000" dirty="0"/>
              <a:t>There’s no such thing as a silly question. </a:t>
            </a:r>
          </a:p>
          <a:p>
            <a:pPr algn="ctr"/>
            <a:r>
              <a:rPr lang="en-US" sz="4000" dirty="0"/>
              <a:t>So please – ask away!</a:t>
            </a:r>
          </a:p>
        </p:txBody>
      </p:sp>
      <p:sp>
        <p:nvSpPr>
          <p:cNvPr id="5" name="TextBox 4">
            <a:extLst>
              <a:ext uri="{FF2B5EF4-FFF2-40B4-BE49-F238E27FC236}">
                <a16:creationId xmlns:a16="http://schemas.microsoft.com/office/drawing/2014/main" id="{EDF54379-6061-4845-B989-CE011BA5AF0A}"/>
              </a:ext>
            </a:extLst>
          </p:cNvPr>
          <p:cNvSpPr txBox="1"/>
          <p:nvPr/>
        </p:nvSpPr>
        <p:spPr>
          <a:xfrm>
            <a:off x="1049295" y="4074404"/>
            <a:ext cx="10093410" cy="1938992"/>
          </a:xfrm>
          <a:prstGeom prst="rect">
            <a:avLst/>
          </a:prstGeom>
          <a:noFill/>
        </p:spPr>
        <p:txBody>
          <a:bodyPr wrap="square" rtlCol="0">
            <a:spAutoFit/>
          </a:bodyPr>
          <a:lstStyle/>
          <a:p>
            <a:pPr algn="ctr"/>
            <a:r>
              <a:rPr lang="en-US" sz="4000" dirty="0"/>
              <a:t>Lucy Watts MBE MUniv FRSA</a:t>
            </a:r>
          </a:p>
          <a:p>
            <a:pPr algn="ctr"/>
            <a:endParaRPr lang="en-US" sz="4000" dirty="0"/>
          </a:p>
          <a:p>
            <a:pPr algn="ctr"/>
            <a:r>
              <a:rPr lang="en-US" sz="4000" dirty="0" err="1"/>
              <a:t>www.lucy-watts.co.uk</a:t>
            </a:r>
            <a:endParaRPr lang="en-US" sz="4000" dirty="0"/>
          </a:p>
        </p:txBody>
      </p:sp>
      <p:cxnSp>
        <p:nvCxnSpPr>
          <p:cNvPr id="7" name="Straight Connector 6">
            <a:extLst>
              <a:ext uri="{FF2B5EF4-FFF2-40B4-BE49-F238E27FC236}">
                <a16:creationId xmlns:a16="http://schemas.microsoft.com/office/drawing/2014/main" id="{7B6D20FC-7E6F-A946-9ACA-3017AEDC6DAA}"/>
              </a:ext>
            </a:extLst>
          </p:cNvPr>
          <p:cNvCxnSpPr/>
          <p:nvPr/>
        </p:nvCxnSpPr>
        <p:spPr>
          <a:xfrm>
            <a:off x="1729946" y="3731741"/>
            <a:ext cx="830374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3EB184-0C72-B446-97AC-1EEF9C4228B3}"/>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316764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2426-B307-B24C-B897-9C1ECD012414}"/>
              </a:ext>
            </a:extLst>
          </p:cNvPr>
          <p:cNvSpPr>
            <a:spLocks noGrp="1"/>
          </p:cNvSpPr>
          <p:nvPr>
            <p:ph type="ctrTitle"/>
          </p:nvPr>
        </p:nvSpPr>
        <p:spPr>
          <a:xfrm>
            <a:off x="1405771" y="2934565"/>
            <a:ext cx="9144000" cy="1166858"/>
          </a:xfrm>
        </p:spPr>
        <p:txBody>
          <a:bodyPr>
            <a:normAutofit/>
          </a:bodyPr>
          <a:lstStyle/>
          <a:p>
            <a:r>
              <a:rPr lang="en-US" b="1" dirty="0"/>
              <a:t>Who Am I?</a:t>
            </a:r>
          </a:p>
        </p:txBody>
      </p:sp>
      <p:sp>
        <p:nvSpPr>
          <p:cNvPr id="3" name="Subtitle 2">
            <a:extLst>
              <a:ext uri="{FF2B5EF4-FFF2-40B4-BE49-F238E27FC236}">
                <a16:creationId xmlns:a16="http://schemas.microsoft.com/office/drawing/2014/main" id="{B0AB3CCA-4911-CC4F-A480-ADB6C949D3B0}"/>
              </a:ext>
            </a:extLst>
          </p:cNvPr>
          <p:cNvSpPr>
            <a:spLocks noGrp="1"/>
          </p:cNvSpPr>
          <p:nvPr>
            <p:ph type="subTitle" idx="1"/>
          </p:nvPr>
        </p:nvSpPr>
        <p:spPr>
          <a:xfrm>
            <a:off x="950939" y="4376006"/>
            <a:ext cx="10041835" cy="2133163"/>
          </a:xfrm>
        </p:spPr>
        <p:txBody>
          <a:bodyPr>
            <a:normAutofit/>
          </a:bodyPr>
          <a:lstStyle/>
          <a:p>
            <a:r>
              <a:rPr lang="en-US" dirty="0"/>
              <a:t>A person with lived experience: living with a life-shortening illness, a syndrome without a name (SWAN), with complex medical needs and a physical disability</a:t>
            </a:r>
          </a:p>
          <a:p>
            <a:endParaRPr lang="en-US" sz="500" dirty="0"/>
          </a:p>
          <a:p>
            <a:r>
              <a:rPr lang="en-US" dirty="0"/>
              <a:t>Also a business owner, Support Broker, Independent Advocate, consultant, public speaker, patient/peer leader, charity trustee and co-researcher</a:t>
            </a:r>
          </a:p>
          <a:p>
            <a:endParaRPr lang="en-US" dirty="0"/>
          </a:p>
        </p:txBody>
      </p:sp>
      <p:pic>
        <p:nvPicPr>
          <p:cNvPr id="9" name="Picture 8" descr="A picture containing indoor, toy, sitting, playing&#10;&#10;Description automatically generated">
            <a:extLst>
              <a:ext uri="{FF2B5EF4-FFF2-40B4-BE49-F238E27FC236}">
                <a16:creationId xmlns:a16="http://schemas.microsoft.com/office/drawing/2014/main" id="{B1BAE66F-56C3-1149-BAF8-CF8B651E20D8}"/>
              </a:ext>
            </a:extLst>
          </p:cNvPr>
          <p:cNvPicPr>
            <a:picLocks noChangeAspect="1"/>
          </p:cNvPicPr>
          <p:nvPr/>
        </p:nvPicPr>
        <p:blipFill>
          <a:blip r:embed="rId2"/>
          <a:stretch>
            <a:fillRect/>
          </a:stretch>
        </p:blipFill>
        <p:spPr>
          <a:xfrm>
            <a:off x="143132" y="90152"/>
            <a:ext cx="3336324" cy="2224216"/>
          </a:xfrm>
          <a:prstGeom prst="rect">
            <a:avLst/>
          </a:prstGeom>
        </p:spPr>
      </p:pic>
      <p:pic>
        <p:nvPicPr>
          <p:cNvPr id="13" name="Picture 12" descr="A person riding a bike down a dirt road&#10;&#10;Description automatically generated">
            <a:extLst>
              <a:ext uri="{FF2B5EF4-FFF2-40B4-BE49-F238E27FC236}">
                <a16:creationId xmlns:a16="http://schemas.microsoft.com/office/drawing/2014/main" id="{1B4FC1FF-C238-CC4A-95EB-45703EC33CE4}"/>
              </a:ext>
            </a:extLst>
          </p:cNvPr>
          <p:cNvPicPr>
            <a:picLocks noChangeAspect="1"/>
          </p:cNvPicPr>
          <p:nvPr/>
        </p:nvPicPr>
        <p:blipFill>
          <a:blip r:embed="rId3"/>
          <a:stretch>
            <a:fillRect/>
          </a:stretch>
        </p:blipFill>
        <p:spPr>
          <a:xfrm>
            <a:off x="3582112" y="90152"/>
            <a:ext cx="3003938" cy="2252953"/>
          </a:xfrm>
          <a:prstGeom prst="rect">
            <a:avLst/>
          </a:prstGeom>
        </p:spPr>
      </p:pic>
      <p:pic>
        <p:nvPicPr>
          <p:cNvPr id="15" name="Picture 14" descr="A dog sitting in the grass&#10;&#10;Description automatically generated">
            <a:extLst>
              <a:ext uri="{FF2B5EF4-FFF2-40B4-BE49-F238E27FC236}">
                <a16:creationId xmlns:a16="http://schemas.microsoft.com/office/drawing/2014/main" id="{43F29955-753B-1946-84E8-4EDFC48FA2AF}"/>
              </a:ext>
            </a:extLst>
          </p:cNvPr>
          <p:cNvPicPr>
            <a:picLocks noChangeAspect="1"/>
          </p:cNvPicPr>
          <p:nvPr/>
        </p:nvPicPr>
        <p:blipFill>
          <a:blip r:embed="rId4"/>
          <a:stretch>
            <a:fillRect/>
          </a:stretch>
        </p:blipFill>
        <p:spPr>
          <a:xfrm>
            <a:off x="10217130" y="632282"/>
            <a:ext cx="1929169" cy="1704702"/>
          </a:xfrm>
          <a:prstGeom prst="rect">
            <a:avLst/>
          </a:prstGeom>
        </p:spPr>
      </p:pic>
      <p:sp>
        <p:nvSpPr>
          <p:cNvPr id="16" name="TextBox 15">
            <a:extLst>
              <a:ext uri="{FF2B5EF4-FFF2-40B4-BE49-F238E27FC236}">
                <a16:creationId xmlns:a16="http://schemas.microsoft.com/office/drawing/2014/main" id="{16203143-EC26-2246-B55B-E1B980B26F3F}"/>
              </a:ext>
            </a:extLst>
          </p:cNvPr>
          <p:cNvSpPr txBox="1"/>
          <p:nvPr/>
        </p:nvSpPr>
        <p:spPr>
          <a:xfrm>
            <a:off x="9212533" y="2952984"/>
            <a:ext cx="3147391" cy="1323439"/>
          </a:xfrm>
          <a:prstGeom prst="rect">
            <a:avLst/>
          </a:prstGeom>
          <a:noFill/>
        </p:spPr>
        <p:txBody>
          <a:bodyPr wrap="square" rtlCol="0">
            <a:spAutoFit/>
          </a:bodyPr>
          <a:lstStyle/>
          <a:p>
            <a:pPr algn="ctr"/>
            <a:r>
              <a:rPr lang="en-US" sz="2000" dirty="0"/>
              <a:t>Mum to the </a:t>
            </a:r>
          </a:p>
          <a:p>
            <a:pPr algn="ctr"/>
            <a:r>
              <a:rPr lang="en-US" sz="2000" dirty="0"/>
              <a:t>infamous #</a:t>
            </a:r>
            <a:r>
              <a:rPr lang="en-US" sz="2000" dirty="0" err="1"/>
              <a:t>MollyDog</a:t>
            </a:r>
            <a:r>
              <a:rPr lang="en-US" sz="2000" dirty="0"/>
              <a:t> </a:t>
            </a:r>
          </a:p>
          <a:p>
            <a:pPr algn="ctr"/>
            <a:r>
              <a:rPr lang="en-US" sz="2000" dirty="0"/>
              <a:t>(Molly, Dog With A Blog)</a:t>
            </a:r>
          </a:p>
          <a:p>
            <a:pPr algn="ctr"/>
            <a:r>
              <a:rPr lang="en-US" sz="2000" dirty="0"/>
              <a:t>My Assistance Dog</a:t>
            </a:r>
          </a:p>
        </p:txBody>
      </p:sp>
      <p:pic>
        <p:nvPicPr>
          <p:cNvPr id="20" name="Picture 19" descr="A person sitting on a bed&#10;&#10;Description automatically generated">
            <a:extLst>
              <a:ext uri="{FF2B5EF4-FFF2-40B4-BE49-F238E27FC236}">
                <a16:creationId xmlns:a16="http://schemas.microsoft.com/office/drawing/2014/main" id="{A7745AF4-FB59-1844-959D-4ECD6FE375E6}"/>
              </a:ext>
            </a:extLst>
          </p:cNvPr>
          <p:cNvPicPr>
            <a:picLocks noChangeAspect="1"/>
          </p:cNvPicPr>
          <p:nvPr/>
        </p:nvPicPr>
        <p:blipFill>
          <a:blip r:embed="rId5"/>
          <a:stretch>
            <a:fillRect/>
          </a:stretch>
        </p:blipFill>
        <p:spPr>
          <a:xfrm>
            <a:off x="6688706" y="59260"/>
            <a:ext cx="3425768" cy="2283845"/>
          </a:xfrm>
          <a:prstGeom prst="rect">
            <a:avLst/>
          </a:prstGeom>
        </p:spPr>
      </p:pic>
      <p:cxnSp>
        <p:nvCxnSpPr>
          <p:cNvPr id="22" name="Straight Arrow Connector 21">
            <a:extLst>
              <a:ext uri="{FF2B5EF4-FFF2-40B4-BE49-F238E27FC236}">
                <a16:creationId xmlns:a16="http://schemas.microsoft.com/office/drawing/2014/main" id="{3AEFA72C-9F09-5F4A-BCBB-141E222529D5}"/>
              </a:ext>
            </a:extLst>
          </p:cNvPr>
          <p:cNvCxnSpPr>
            <a:cxnSpLocks/>
          </p:cNvCxnSpPr>
          <p:nvPr/>
        </p:nvCxnSpPr>
        <p:spPr>
          <a:xfrm flipV="1">
            <a:off x="10992774" y="2372023"/>
            <a:ext cx="0" cy="57623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5C86A4-1ADE-4949-887F-897E4923AE4F}"/>
              </a:ext>
            </a:extLst>
          </p:cNvPr>
          <p:cNvSpPr txBox="1"/>
          <p:nvPr/>
        </p:nvSpPr>
        <p:spPr>
          <a:xfrm>
            <a:off x="752348" y="2372023"/>
            <a:ext cx="2117892" cy="646331"/>
          </a:xfrm>
          <a:prstGeom prst="rect">
            <a:avLst/>
          </a:prstGeom>
          <a:noFill/>
        </p:spPr>
        <p:txBody>
          <a:bodyPr wrap="square" rtlCol="0">
            <a:spAutoFit/>
          </a:bodyPr>
          <a:lstStyle/>
          <a:p>
            <a:pPr algn="ctr"/>
            <a:r>
              <a:rPr lang="en-US" dirty="0"/>
              <a:t>Public Speaker</a:t>
            </a:r>
          </a:p>
          <a:p>
            <a:pPr algn="ctr"/>
            <a:r>
              <a:rPr lang="en-US" dirty="0"/>
              <a:t>(inc. TEDxNHS 2019)</a:t>
            </a:r>
          </a:p>
        </p:txBody>
      </p:sp>
      <p:sp>
        <p:nvSpPr>
          <p:cNvPr id="25" name="TextBox 24">
            <a:extLst>
              <a:ext uri="{FF2B5EF4-FFF2-40B4-BE49-F238E27FC236}">
                <a16:creationId xmlns:a16="http://schemas.microsoft.com/office/drawing/2014/main" id="{D37EA3FA-AE39-ED49-9B1B-622E2FDB3665}"/>
              </a:ext>
            </a:extLst>
          </p:cNvPr>
          <p:cNvSpPr txBox="1"/>
          <p:nvPr/>
        </p:nvSpPr>
        <p:spPr>
          <a:xfrm>
            <a:off x="4025135" y="2372023"/>
            <a:ext cx="2117892" cy="646331"/>
          </a:xfrm>
          <a:prstGeom prst="rect">
            <a:avLst/>
          </a:prstGeom>
          <a:noFill/>
        </p:spPr>
        <p:txBody>
          <a:bodyPr wrap="square" rtlCol="0">
            <a:spAutoFit/>
          </a:bodyPr>
          <a:lstStyle/>
          <a:p>
            <a:pPr algn="ctr"/>
            <a:r>
              <a:rPr lang="en-US" dirty="0"/>
              <a:t>Festival-goer </a:t>
            </a:r>
          </a:p>
          <a:p>
            <a:pPr algn="ctr"/>
            <a:r>
              <a:rPr lang="en-US" dirty="0"/>
              <a:t>(with Festival Spirit)</a:t>
            </a:r>
          </a:p>
        </p:txBody>
      </p:sp>
      <p:sp>
        <p:nvSpPr>
          <p:cNvPr id="26" name="TextBox 25">
            <a:extLst>
              <a:ext uri="{FF2B5EF4-FFF2-40B4-BE49-F238E27FC236}">
                <a16:creationId xmlns:a16="http://schemas.microsoft.com/office/drawing/2014/main" id="{4DE843F5-802F-5E44-B3B5-45F385CBE3AD}"/>
              </a:ext>
            </a:extLst>
          </p:cNvPr>
          <p:cNvSpPr txBox="1"/>
          <p:nvPr/>
        </p:nvSpPr>
        <p:spPr>
          <a:xfrm>
            <a:off x="6760547" y="2399921"/>
            <a:ext cx="3425767" cy="369332"/>
          </a:xfrm>
          <a:prstGeom prst="rect">
            <a:avLst/>
          </a:prstGeom>
          <a:noFill/>
        </p:spPr>
        <p:txBody>
          <a:bodyPr wrap="square" rtlCol="0">
            <a:spAutoFit/>
          </a:bodyPr>
          <a:lstStyle/>
          <a:p>
            <a:pPr algn="ctr"/>
            <a:r>
              <a:rPr lang="en-US" dirty="0"/>
              <a:t>Daughter, Sister, Friend</a:t>
            </a:r>
          </a:p>
        </p:txBody>
      </p:sp>
      <p:pic>
        <p:nvPicPr>
          <p:cNvPr id="27" name="Picture 26">
            <a:extLst>
              <a:ext uri="{FF2B5EF4-FFF2-40B4-BE49-F238E27FC236}">
                <a16:creationId xmlns:a16="http://schemas.microsoft.com/office/drawing/2014/main" id="{30C61FE7-C66A-204E-9EBB-D9B07CA63AA2}"/>
              </a:ext>
            </a:extLst>
          </p:cNvPr>
          <p:cNvPicPr>
            <a:picLocks noChangeAspect="1"/>
          </p:cNvPicPr>
          <p:nvPr/>
        </p:nvPicPr>
        <p:blipFill>
          <a:blip r:embed="rId6"/>
          <a:stretch>
            <a:fillRect/>
          </a:stretch>
        </p:blipFill>
        <p:spPr>
          <a:xfrm>
            <a:off x="9795300" y="-230266"/>
            <a:ext cx="2387600" cy="1104900"/>
          </a:xfrm>
          <a:prstGeom prst="rect">
            <a:avLst/>
          </a:prstGeom>
        </p:spPr>
      </p:pic>
    </p:spTree>
    <p:extLst>
      <p:ext uri="{BB962C8B-B14F-4D97-AF65-F5344CB8AC3E}">
        <p14:creationId xmlns:p14="http://schemas.microsoft.com/office/powerpoint/2010/main" val="231871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B50-479D-2D40-960C-3F97238BA4AD}"/>
              </a:ext>
            </a:extLst>
          </p:cNvPr>
          <p:cNvSpPr>
            <a:spLocks noGrp="1"/>
          </p:cNvSpPr>
          <p:nvPr>
            <p:ph type="title"/>
          </p:nvPr>
        </p:nvSpPr>
        <p:spPr/>
        <p:txBody>
          <a:bodyPr/>
          <a:lstStyle/>
          <a:p>
            <a:pPr algn="ctr"/>
            <a:r>
              <a:rPr lang="en-US" b="1" dirty="0"/>
              <a:t>Personalised Care: An Approach To Care</a:t>
            </a:r>
          </a:p>
        </p:txBody>
      </p:sp>
      <p:sp>
        <p:nvSpPr>
          <p:cNvPr id="4" name="TextBox 3">
            <a:extLst>
              <a:ext uri="{FF2B5EF4-FFF2-40B4-BE49-F238E27FC236}">
                <a16:creationId xmlns:a16="http://schemas.microsoft.com/office/drawing/2014/main" id="{9BC35DBF-7421-D34F-820A-E73CF636FF28}"/>
              </a:ext>
            </a:extLst>
          </p:cNvPr>
          <p:cNvSpPr txBox="1"/>
          <p:nvPr/>
        </p:nvSpPr>
        <p:spPr>
          <a:xfrm>
            <a:off x="1140940" y="1690688"/>
            <a:ext cx="9910119" cy="4678204"/>
          </a:xfrm>
          <a:prstGeom prst="rect">
            <a:avLst/>
          </a:prstGeom>
          <a:noFill/>
        </p:spPr>
        <p:txBody>
          <a:bodyPr wrap="square" rtlCol="0">
            <a:spAutoFit/>
          </a:bodyPr>
          <a:lstStyle/>
          <a:p>
            <a:pPr algn="ctr"/>
            <a:r>
              <a:rPr lang="en-US" sz="2800" dirty="0"/>
              <a:t>Personalised care is now integral to moving our health and social care system(s) forward. </a:t>
            </a:r>
          </a:p>
          <a:p>
            <a:pPr algn="ctr"/>
            <a:endParaRPr lang="en-US" sz="2800" dirty="0"/>
          </a:p>
          <a:p>
            <a:pPr algn="ctr"/>
            <a:r>
              <a:rPr lang="en-US" sz="2800" dirty="0"/>
              <a:t>Personalised care is about looking at the individual as a whole person, about “what matters to you”, about seeing individuals as people with skills and assets as well as people in need of support or care, and about putting the individual and their needs, wishes and preferences at the centre. </a:t>
            </a:r>
          </a:p>
          <a:p>
            <a:pPr algn="ctr"/>
            <a:endParaRPr lang="en-US" sz="2800" dirty="0"/>
          </a:p>
          <a:p>
            <a:pPr algn="ctr"/>
            <a:r>
              <a:rPr lang="en-US" sz="2800" dirty="0"/>
              <a:t>However we must ensure it is </a:t>
            </a:r>
            <a:r>
              <a:rPr lang="en-US" sz="2800" b="1" i="1" dirty="0"/>
              <a:t>truly</a:t>
            </a:r>
            <a:r>
              <a:rPr lang="en-US" sz="2800" dirty="0"/>
              <a:t> personalised – no tokenism! </a:t>
            </a:r>
          </a:p>
          <a:p>
            <a:endParaRPr lang="en-US" dirty="0"/>
          </a:p>
        </p:txBody>
      </p:sp>
    </p:spTree>
    <p:extLst>
      <p:ext uri="{BB962C8B-B14F-4D97-AF65-F5344CB8AC3E}">
        <p14:creationId xmlns:p14="http://schemas.microsoft.com/office/powerpoint/2010/main" val="289310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D989-7D9A-9249-932F-1C4F8E55E83D}"/>
              </a:ext>
            </a:extLst>
          </p:cNvPr>
          <p:cNvSpPr>
            <a:spLocks noGrp="1"/>
          </p:cNvSpPr>
          <p:nvPr>
            <p:ph type="title"/>
          </p:nvPr>
        </p:nvSpPr>
        <p:spPr>
          <a:xfrm>
            <a:off x="838200" y="513371"/>
            <a:ext cx="10515600" cy="1325563"/>
          </a:xfrm>
        </p:spPr>
        <p:txBody>
          <a:bodyPr>
            <a:normAutofit fontScale="90000"/>
          </a:bodyPr>
          <a:lstStyle/>
          <a:p>
            <a:pPr algn="ctr"/>
            <a:r>
              <a:rPr lang="en-US" b="1" dirty="0"/>
              <a:t>A shift in relationships lies at the heart of personalised care, and of Personal Health Budgets</a:t>
            </a:r>
          </a:p>
        </p:txBody>
      </p:sp>
      <p:pic>
        <p:nvPicPr>
          <p:cNvPr id="4" name="Picture 3">
            <a:extLst>
              <a:ext uri="{FF2B5EF4-FFF2-40B4-BE49-F238E27FC236}">
                <a16:creationId xmlns:a16="http://schemas.microsoft.com/office/drawing/2014/main" id="{FFA4CD29-9749-FF44-9728-EFACD3AE4ADF}"/>
              </a:ext>
            </a:extLst>
          </p:cNvPr>
          <p:cNvPicPr>
            <a:picLocks noChangeAspect="1"/>
          </p:cNvPicPr>
          <p:nvPr/>
        </p:nvPicPr>
        <p:blipFill>
          <a:blip r:embed="rId2"/>
          <a:stretch>
            <a:fillRect/>
          </a:stretch>
        </p:blipFill>
        <p:spPr>
          <a:xfrm>
            <a:off x="298450" y="1764447"/>
            <a:ext cx="3624285" cy="4579454"/>
          </a:xfrm>
          <a:prstGeom prst="rect">
            <a:avLst/>
          </a:prstGeom>
        </p:spPr>
      </p:pic>
      <p:pic>
        <p:nvPicPr>
          <p:cNvPr id="7" name="Picture 6">
            <a:extLst>
              <a:ext uri="{FF2B5EF4-FFF2-40B4-BE49-F238E27FC236}">
                <a16:creationId xmlns:a16="http://schemas.microsoft.com/office/drawing/2014/main" id="{835292E9-7809-2740-9BA7-E2955466B4D8}"/>
              </a:ext>
            </a:extLst>
          </p:cNvPr>
          <p:cNvPicPr>
            <a:picLocks noChangeAspect="1"/>
          </p:cNvPicPr>
          <p:nvPr/>
        </p:nvPicPr>
        <p:blipFill>
          <a:blip r:embed="rId3"/>
          <a:stretch>
            <a:fillRect/>
          </a:stretch>
        </p:blipFill>
        <p:spPr>
          <a:xfrm>
            <a:off x="4176563" y="1838934"/>
            <a:ext cx="7716987" cy="1944038"/>
          </a:xfrm>
          <a:prstGeom prst="rect">
            <a:avLst/>
          </a:prstGeom>
        </p:spPr>
      </p:pic>
      <p:sp>
        <p:nvSpPr>
          <p:cNvPr id="10" name="TextBox 9">
            <a:extLst>
              <a:ext uri="{FF2B5EF4-FFF2-40B4-BE49-F238E27FC236}">
                <a16:creationId xmlns:a16="http://schemas.microsoft.com/office/drawing/2014/main" id="{524A31D0-A470-8042-8C8D-B385B142BA15}"/>
              </a:ext>
            </a:extLst>
          </p:cNvPr>
          <p:cNvSpPr txBox="1"/>
          <p:nvPr/>
        </p:nvSpPr>
        <p:spPr>
          <a:xfrm>
            <a:off x="2244587" y="6336410"/>
            <a:ext cx="7702826" cy="369332"/>
          </a:xfrm>
          <a:prstGeom prst="rect">
            <a:avLst/>
          </a:prstGeom>
          <a:noFill/>
        </p:spPr>
        <p:txBody>
          <a:bodyPr wrap="square" rtlCol="0">
            <a:spAutoFit/>
          </a:bodyPr>
          <a:lstStyle/>
          <a:p>
            <a:r>
              <a:rPr lang="en-US" dirty="0"/>
              <a:t>Images © the NHS England Personalised Care Group / Lived Experience Team </a:t>
            </a:r>
          </a:p>
        </p:txBody>
      </p:sp>
      <p:pic>
        <p:nvPicPr>
          <p:cNvPr id="11" name="Picture 10">
            <a:extLst>
              <a:ext uri="{FF2B5EF4-FFF2-40B4-BE49-F238E27FC236}">
                <a16:creationId xmlns:a16="http://schemas.microsoft.com/office/drawing/2014/main" id="{DDBE9D2A-54D4-0F44-98B0-A4A1C332143E}"/>
              </a:ext>
            </a:extLst>
          </p:cNvPr>
          <p:cNvPicPr>
            <a:picLocks noChangeAspect="1"/>
          </p:cNvPicPr>
          <p:nvPr/>
        </p:nvPicPr>
        <p:blipFill>
          <a:blip r:embed="rId4"/>
          <a:stretch>
            <a:fillRect/>
          </a:stretch>
        </p:blipFill>
        <p:spPr>
          <a:xfrm>
            <a:off x="3980070" y="3931218"/>
            <a:ext cx="7988364" cy="2474444"/>
          </a:xfrm>
          <a:prstGeom prst="rect">
            <a:avLst/>
          </a:prstGeom>
        </p:spPr>
      </p:pic>
      <p:pic>
        <p:nvPicPr>
          <p:cNvPr id="12" name="Picture 11">
            <a:extLst>
              <a:ext uri="{FF2B5EF4-FFF2-40B4-BE49-F238E27FC236}">
                <a16:creationId xmlns:a16="http://schemas.microsoft.com/office/drawing/2014/main" id="{8479177F-F3E5-3B4B-99AA-F3D0852398C6}"/>
              </a:ext>
            </a:extLst>
          </p:cNvPr>
          <p:cNvPicPr>
            <a:picLocks noChangeAspect="1"/>
          </p:cNvPicPr>
          <p:nvPr/>
        </p:nvPicPr>
        <p:blipFill>
          <a:blip r:embed="rId5"/>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309433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0C68-28B3-C444-9BEF-BE2BF783DDDF}"/>
              </a:ext>
            </a:extLst>
          </p:cNvPr>
          <p:cNvSpPr>
            <a:spLocks noGrp="1"/>
          </p:cNvSpPr>
          <p:nvPr>
            <p:ph type="title"/>
          </p:nvPr>
        </p:nvSpPr>
        <p:spPr>
          <a:xfrm>
            <a:off x="838198" y="135422"/>
            <a:ext cx="10515600" cy="1325563"/>
          </a:xfrm>
        </p:spPr>
        <p:txBody>
          <a:bodyPr/>
          <a:lstStyle/>
          <a:p>
            <a:pPr algn="ctr"/>
            <a:r>
              <a:rPr lang="en-US" b="1" dirty="0"/>
              <a:t>Personal Health Budgets (PHBs)</a:t>
            </a:r>
          </a:p>
        </p:txBody>
      </p:sp>
      <p:sp>
        <p:nvSpPr>
          <p:cNvPr id="5" name="Rectangle 4">
            <a:extLst>
              <a:ext uri="{FF2B5EF4-FFF2-40B4-BE49-F238E27FC236}">
                <a16:creationId xmlns:a16="http://schemas.microsoft.com/office/drawing/2014/main" id="{8F623AFA-C1B4-A04F-B76D-5309BE245C5D}"/>
              </a:ext>
            </a:extLst>
          </p:cNvPr>
          <p:cNvSpPr/>
          <p:nvPr/>
        </p:nvSpPr>
        <p:spPr>
          <a:xfrm>
            <a:off x="1301195" y="3042506"/>
            <a:ext cx="10195891" cy="3416320"/>
          </a:xfrm>
          <a:prstGeom prst="rect">
            <a:avLst/>
          </a:prstGeom>
        </p:spPr>
        <p:txBody>
          <a:bodyPr wrap="square">
            <a:spAutoFit/>
          </a:bodyPr>
          <a:lstStyle/>
          <a:p>
            <a:pPr fontAlgn="base"/>
            <a:r>
              <a:rPr lang="en-GB" dirty="0"/>
              <a:t>The person with a personal health budget (or their representative) should:</a:t>
            </a:r>
          </a:p>
          <a:p>
            <a:pPr marL="285750" indent="-285750" fontAlgn="base">
              <a:buFont typeface="Arial" panose="020B0604020202020204" pitchFamily="34" charset="0"/>
              <a:buChar char="•"/>
            </a:pPr>
            <a:r>
              <a:rPr lang="en-GB" dirty="0"/>
              <a:t>Be central in developing their personalised care and support plan and agree who is involved</a:t>
            </a:r>
          </a:p>
          <a:p>
            <a:pPr marL="285750" indent="-285750" fontAlgn="base">
              <a:buFont typeface="Arial" panose="020B0604020202020204" pitchFamily="34" charset="0"/>
              <a:buChar char="•"/>
            </a:pPr>
            <a:r>
              <a:rPr lang="en-GB" dirty="0"/>
              <a:t>Be able to agree the health and wellbeing outcomes they want to achieve, together with relevant health, education and social care professionals</a:t>
            </a:r>
          </a:p>
          <a:p>
            <a:pPr marL="285750" indent="-285750" fontAlgn="base">
              <a:buFont typeface="Arial" panose="020B0604020202020204" pitchFamily="34" charset="0"/>
              <a:buChar char="•"/>
            </a:pPr>
            <a:r>
              <a:rPr lang="en-GB" dirty="0"/>
              <a:t>Get an upfront indication of how much money they have available for healthcare and support</a:t>
            </a:r>
          </a:p>
          <a:p>
            <a:pPr marL="285750" indent="-285750" fontAlgn="base">
              <a:buFont typeface="Arial" panose="020B0604020202020204" pitchFamily="34" charset="0"/>
              <a:buChar char="•"/>
            </a:pPr>
            <a:r>
              <a:rPr lang="en-GB" dirty="0"/>
              <a:t>Have enough money in the budget to meet the health and wellbeing needs and outcomes* agreed in the personalised care and support plan</a:t>
            </a:r>
          </a:p>
          <a:p>
            <a:pPr marL="285750" indent="-285750" fontAlgn="base">
              <a:buFont typeface="Arial" panose="020B0604020202020204" pitchFamily="34" charset="0"/>
              <a:buChar char="•"/>
            </a:pPr>
            <a:r>
              <a:rPr lang="en-GB" dirty="0"/>
              <a:t>Have the option to manage the money as a direct payment, a notional budget, a third party budget or a mix of these approaches</a:t>
            </a:r>
          </a:p>
          <a:p>
            <a:pPr marL="285750" indent="-285750" fontAlgn="base">
              <a:buFont typeface="Arial" panose="020B0604020202020204" pitchFamily="34" charset="0"/>
              <a:buChar char="•"/>
            </a:pPr>
            <a:r>
              <a:rPr lang="en-GB" dirty="0"/>
              <a:t>Be able to use the money to meet their outcomes in ways and at times that make sense to them, as agreed in their personalised care and support plan.</a:t>
            </a:r>
          </a:p>
          <a:p>
            <a:pPr fontAlgn="base"/>
            <a:endParaRPr lang="en-GB" b="0" i="0" u="none" strike="noStrike" dirty="0">
              <a:solidFill>
                <a:srgbClr val="202A30"/>
              </a:solidFill>
              <a:effectLst/>
              <a:latin typeface="inherit"/>
            </a:endParaRPr>
          </a:p>
        </p:txBody>
      </p:sp>
      <p:sp>
        <p:nvSpPr>
          <p:cNvPr id="6" name="Rectangle 5">
            <a:extLst>
              <a:ext uri="{FF2B5EF4-FFF2-40B4-BE49-F238E27FC236}">
                <a16:creationId xmlns:a16="http://schemas.microsoft.com/office/drawing/2014/main" id="{F4EAC2BC-81CC-CB41-8CDB-E82430CB3163}"/>
              </a:ext>
            </a:extLst>
          </p:cNvPr>
          <p:cNvSpPr/>
          <p:nvPr/>
        </p:nvSpPr>
        <p:spPr>
          <a:xfrm>
            <a:off x="1301195" y="1242324"/>
            <a:ext cx="9589605" cy="1631216"/>
          </a:xfrm>
          <a:prstGeom prst="rect">
            <a:avLst/>
          </a:prstGeom>
        </p:spPr>
        <p:txBody>
          <a:bodyPr wrap="square">
            <a:spAutoFit/>
          </a:bodyPr>
          <a:lstStyle/>
          <a:p>
            <a:pPr algn="ctr" fontAlgn="base"/>
            <a:r>
              <a:rPr lang="en-GB" sz="2000" dirty="0"/>
              <a:t>A different approach to commissioning, providing and managing care and support which puts the individual (or their representative) in the driving seat of their care, builds the care and support around them, gives them greater choice and flexibility over how the funding is spend and how the care is provided, and allows people to make their care work for them, rather than fitting their care, needs and lives into available services. </a:t>
            </a:r>
          </a:p>
        </p:txBody>
      </p:sp>
      <p:pic>
        <p:nvPicPr>
          <p:cNvPr id="7" name="Picture 6">
            <a:extLst>
              <a:ext uri="{FF2B5EF4-FFF2-40B4-BE49-F238E27FC236}">
                <a16:creationId xmlns:a16="http://schemas.microsoft.com/office/drawing/2014/main" id="{47105729-C6F1-C14C-A650-EA919ED0968B}"/>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304126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B8A-2220-A842-9B88-0AE3761E5EF8}"/>
              </a:ext>
            </a:extLst>
          </p:cNvPr>
          <p:cNvSpPr>
            <a:spLocks noGrp="1"/>
          </p:cNvSpPr>
          <p:nvPr>
            <p:ph type="title"/>
          </p:nvPr>
        </p:nvSpPr>
        <p:spPr/>
        <p:txBody>
          <a:bodyPr/>
          <a:lstStyle/>
          <a:p>
            <a:pPr algn="ctr"/>
            <a:r>
              <a:rPr lang="en-US" b="1" dirty="0"/>
              <a:t>Ways of managing a Personal Health Budget</a:t>
            </a:r>
          </a:p>
        </p:txBody>
      </p:sp>
      <p:pic>
        <p:nvPicPr>
          <p:cNvPr id="4" name="Picture 3">
            <a:extLst>
              <a:ext uri="{FF2B5EF4-FFF2-40B4-BE49-F238E27FC236}">
                <a16:creationId xmlns:a16="http://schemas.microsoft.com/office/drawing/2014/main" id="{784A9030-685E-CB47-9B33-82162256A006}"/>
              </a:ext>
            </a:extLst>
          </p:cNvPr>
          <p:cNvPicPr>
            <a:picLocks noChangeAspect="1"/>
          </p:cNvPicPr>
          <p:nvPr/>
        </p:nvPicPr>
        <p:blipFill>
          <a:blip r:embed="rId2"/>
          <a:stretch>
            <a:fillRect/>
          </a:stretch>
        </p:blipFill>
        <p:spPr>
          <a:xfrm>
            <a:off x="1695965" y="1690688"/>
            <a:ext cx="8800070" cy="4400035"/>
          </a:xfrm>
          <a:prstGeom prst="rect">
            <a:avLst/>
          </a:prstGeom>
        </p:spPr>
      </p:pic>
      <p:pic>
        <p:nvPicPr>
          <p:cNvPr id="5" name="Picture 4">
            <a:extLst>
              <a:ext uri="{FF2B5EF4-FFF2-40B4-BE49-F238E27FC236}">
                <a16:creationId xmlns:a16="http://schemas.microsoft.com/office/drawing/2014/main" id="{A64E22FC-0F14-174C-A18A-EABF5ED9F5AF}"/>
              </a:ext>
            </a:extLst>
          </p:cNvPr>
          <p:cNvPicPr>
            <a:picLocks noChangeAspect="1"/>
          </p:cNvPicPr>
          <p:nvPr/>
        </p:nvPicPr>
        <p:blipFill>
          <a:blip r:embed="rId3"/>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62047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0C68-28B3-C444-9BEF-BE2BF783DDDF}"/>
              </a:ext>
            </a:extLst>
          </p:cNvPr>
          <p:cNvSpPr>
            <a:spLocks noGrp="1"/>
          </p:cNvSpPr>
          <p:nvPr>
            <p:ph type="title"/>
          </p:nvPr>
        </p:nvSpPr>
        <p:spPr>
          <a:xfrm>
            <a:off x="838198" y="135422"/>
            <a:ext cx="10515600" cy="1325563"/>
          </a:xfrm>
        </p:spPr>
        <p:txBody>
          <a:bodyPr/>
          <a:lstStyle/>
          <a:p>
            <a:pPr algn="ctr"/>
            <a:r>
              <a:rPr lang="en-US" b="1" dirty="0"/>
              <a:t>My Personal Health Budget</a:t>
            </a:r>
          </a:p>
        </p:txBody>
      </p:sp>
      <p:sp>
        <p:nvSpPr>
          <p:cNvPr id="4" name="TextBox 3">
            <a:extLst>
              <a:ext uri="{FF2B5EF4-FFF2-40B4-BE49-F238E27FC236}">
                <a16:creationId xmlns:a16="http://schemas.microsoft.com/office/drawing/2014/main" id="{6E2E903B-8E92-E84B-ACFF-0B9B25DCA550}"/>
              </a:ext>
            </a:extLst>
          </p:cNvPr>
          <p:cNvSpPr txBox="1"/>
          <p:nvPr/>
        </p:nvSpPr>
        <p:spPr>
          <a:xfrm>
            <a:off x="838198" y="1161859"/>
            <a:ext cx="10195890" cy="5139869"/>
          </a:xfrm>
          <a:prstGeom prst="rect">
            <a:avLst/>
          </a:prstGeom>
          <a:noFill/>
        </p:spPr>
        <p:txBody>
          <a:bodyPr wrap="square" rtlCol="0">
            <a:spAutoFit/>
          </a:bodyPr>
          <a:lstStyle/>
          <a:p>
            <a:pPr algn="ctr">
              <a:lnSpc>
                <a:spcPct val="150000"/>
              </a:lnSpc>
            </a:pPr>
            <a:r>
              <a:rPr lang="en-US" sz="2800" dirty="0"/>
              <a:t>My PHB covers 24-hour care in my home:</a:t>
            </a:r>
          </a:p>
          <a:p>
            <a:pPr algn="ctr">
              <a:lnSpc>
                <a:spcPct val="150000"/>
              </a:lnSpc>
            </a:pPr>
            <a:r>
              <a:rPr lang="en-US" sz="2800" dirty="0"/>
              <a:t>16 hours per day with a Registered Nurse (RGN)</a:t>
            </a:r>
          </a:p>
          <a:p>
            <a:pPr algn="ctr">
              <a:lnSpc>
                <a:spcPct val="150000"/>
              </a:lnSpc>
            </a:pPr>
            <a:r>
              <a:rPr lang="en-US" sz="2800" dirty="0"/>
              <a:t>8 hours overnight with a Personal Care Assistant (PA)</a:t>
            </a:r>
          </a:p>
          <a:p>
            <a:pPr algn="ctr">
              <a:lnSpc>
                <a:spcPct val="150000"/>
              </a:lnSpc>
              <a:spcAft>
                <a:spcPts val="1200"/>
              </a:spcAft>
            </a:pPr>
            <a:r>
              <a:rPr lang="en-US" sz="2800" dirty="0"/>
              <a:t>6 hours of 2:1 care with a PA alongside the nurse during the day</a:t>
            </a:r>
          </a:p>
          <a:p>
            <a:pPr algn="ctr">
              <a:spcAft>
                <a:spcPts val="1200"/>
              </a:spcAft>
            </a:pPr>
            <a:r>
              <a:rPr lang="en-US" sz="2800" dirty="0"/>
              <a:t>I manage this via a direct payment, employing and managing my staff myself, with a company doing the payroll aspect for me. </a:t>
            </a:r>
          </a:p>
          <a:p>
            <a:pPr algn="ctr"/>
            <a:r>
              <a:rPr lang="en-US" sz="2800" dirty="0"/>
              <a:t>I am the legal employer, and I manage the package and make the decisions around the spending of my budget in line with my personalised care and support plan.</a:t>
            </a:r>
          </a:p>
        </p:txBody>
      </p:sp>
      <p:pic>
        <p:nvPicPr>
          <p:cNvPr id="9" name="Picture 8">
            <a:extLst>
              <a:ext uri="{FF2B5EF4-FFF2-40B4-BE49-F238E27FC236}">
                <a16:creationId xmlns:a16="http://schemas.microsoft.com/office/drawing/2014/main" id="{CD378707-D8E0-3142-B33F-57D4D29550FF}"/>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143866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51A8-05C2-CA45-A8DD-6567B7E900D2}"/>
              </a:ext>
            </a:extLst>
          </p:cNvPr>
          <p:cNvSpPr>
            <a:spLocks noGrp="1"/>
          </p:cNvSpPr>
          <p:nvPr>
            <p:ph type="ctrTitle"/>
          </p:nvPr>
        </p:nvSpPr>
        <p:spPr>
          <a:xfrm>
            <a:off x="1103453" y="393538"/>
            <a:ext cx="9985094" cy="697315"/>
          </a:xfrm>
        </p:spPr>
        <p:txBody>
          <a:bodyPr>
            <a:normAutofit fontScale="90000"/>
          </a:bodyPr>
          <a:lstStyle/>
          <a:p>
            <a:r>
              <a:rPr lang="en-US" sz="4800" b="1" dirty="0"/>
              <a:t>My PHB Plan</a:t>
            </a:r>
          </a:p>
        </p:txBody>
      </p:sp>
      <p:sp>
        <p:nvSpPr>
          <p:cNvPr id="7" name="TextBox 6">
            <a:extLst>
              <a:ext uri="{FF2B5EF4-FFF2-40B4-BE49-F238E27FC236}">
                <a16:creationId xmlns:a16="http://schemas.microsoft.com/office/drawing/2014/main" id="{27EBA32E-767F-2C47-8B7C-5B3DB53295F0}"/>
              </a:ext>
            </a:extLst>
          </p:cNvPr>
          <p:cNvSpPr txBox="1"/>
          <p:nvPr/>
        </p:nvSpPr>
        <p:spPr>
          <a:xfrm>
            <a:off x="914400" y="1201483"/>
            <a:ext cx="1057926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around “what matters to you?”</a:t>
            </a:r>
          </a:p>
          <a:p>
            <a:pPr marL="285750" indent="-285750">
              <a:buFont typeface="Arial" panose="020B0604020202020204" pitchFamily="34" charset="0"/>
              <a:buChar char="•"/>
            </a:pPr>
            <a:r>
              <a:rPr lang="en-US" sz="2400" dirty="0"/>
              <a:t>Gives a clear understanding of me, my life, goals and desired outcomes</a:t>
            </a:r>
          </a:p>
          <a:p>
            <a:pPr marL="285750" indent="-285750">
              <a:buFont typeface="Arial" panose="020B0604020202020204" pitchFamily="34" charset="0"/>
              <a:buChar char="•"/>
            </a:pPr>
            <a:r>
              <a:rPr lang="en-US" sz="2400" dirty="0"/>
              <a:t>Summarises my needs, how to meet my needs and important information</a:t>
            </a:r>
          </a:p>
          <a:p>
            <a:pPr marL="285750" indent="-285750">
              <a:buFont typeface="Arial" panose="020B0604020202020204" pitchFamily="34" charset="0"/>
              <a:buChar char="•"/>
            </a:pPr>
            <a:r>
              <a:rPr lang="en-US" sz="2400" dirty="0"/>
              <a:t>Gives a 24 hour-by-hour breakdown of my needs and care given</a:t>
            </a:r>
          </a:p>
          <a:p>
            <a:pPr marL="285750" indent="-285750">
              <a:buFont typeface="Arial" panose="020B0604020202020204" pitchFamily="34" charset="0"/>
              <a:buChar char="•"/>
            </a:pPr>
            <a:r>
              <a:rPr lang="en-US" sz="2400" dirty="0"/>
              <a:t>How the package will be managed</a:t>
            </a:r>
          </a:p>
          <a:p>
            <a:pPr marL="285750" indent="-285750">
              <a:buFont typeface="Arial" panose="020B0604020202020204" pitchFamily="34" charset="0"/>
              <a:buChar char="•"/>
            </a:pPr>
            <a:r>
              <a:rPr lang="en-US" sz="2400" dirty="0"/>
              <a:t>How I will manage my staff, hourly rate, shifts</a:t>
            </a:r>
          </a:p>
          <a:p>
            <a:pPr marL="285750" indent="-285750">
              <a:buFont typeface="Arial" panose="020B0604020202020204" pitchFamily="34" charset="0"/>
              <a:buChar char="•"/>
            </a:pPr>
            <a:r>
              <a:rPr lang="en-US" sz="2400" dirty="0"/>
              <a:t>Identifies risks and how to mitigate them</a:t>
            </a:r>
          </a:p>
          <a:p>
            <a:pPr marL="285750" indent="-285750">
              <a:buFont typeface="Arial" panose="020B0604020202020204" pitchFamily="34" charset="0"/>
              <a:buChar char="•"/>
            </a:pPr>
            <a:r>
              <a:rPr lang="en-US" sz="2400" dirty="0"/>
              <a:t>Lays out the training needed for staff and core competencies</a:t>
            </a:r>
          </a:p>
          <a:p>
            <a:pPr marL="285750" indent="-285750">
              <a:buFont typeface="Arial" panose="020B0604020202020204" pitchFamily="34" charset="0"/>
              <a:buChar char="•"/>
            </a:pPr>
            <a:r>
              <a:rPr lang="en-US" sz="2400" dirty="0"/>
              <a:t>Financial costs up all aspects of my package, including training, DBS, etc. </a:t>
            </a:r>
          </a:p>
          <a:p>
            <a:pPr marL="285750" indent="-285750">
              <a:buFont typeface="Arial" panose="020B0604020202020204" pitchFamily="34" charset="0"/>
              <a:buChar char="•"/>
            </a:pPr>
            <a:r>
              <a:rPr lang="en-US" sz="2400" dirty="0"/>
              <a:t>It includes a solid contingency plan  </a:t>
            </a:r>
          </a:p>
          <a:p>
            <a:endParaRPr lang="en-US" sz="2400" dirty="0"/>
          </a:p>
          <a:p>
            <a:r>
              <a:rPr lang="en-US" sz="2400" dirty="0"/>
              <a:t>I also have a separate notional budget with the CCG which manages</a:t>
            </a:r>
          </a:p>
          <a:p>
            <a:r>
              <a:rPr lang="en-US" sz="2400" dirty="0"/>
              <a:t>my contingency for my nurses with an identified agency,</a:t>
            </a:r>
          </a:p>
          <a:p>
            <a:r>
              <a:rPr lang="en-US" sz="2400" dirty="0"/>
              <a:t>and 7 days respite funding per year. </a:t>
            </a:r>
          </a:p>
        </p:txBody>
      </p:sp>
      <p:pic>
        <p:nvPicPr>
          <p:cNvPr id="5" name="Picture 4">
            <a:extLst>
              <a:ext uri="{FF2B5EF4-FFF2-40B4-BE49-F238E27FC236}">
                <a16:creationId xmlns:a16="http://schemas.microsoft.com/office/drawing/2014/main" id="{A8835397-8406-9A45-94A1-4CE7A4D6D81B}"/>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69896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51A8-05C2-CA45-A8DD-6567B7E900D2}"/>
              </a:ext>
            </a:extLst>
          </p:cNvPr>
          <p:cNvSpPr>
            <a:spLocks noGrp="1"/>
          </p:cNvSpPr>
          <p:nvPr>
            <p:ph type="ctrTitle"/>
          </p:nvPr>
        </p:nvSpPr>
        <p:spPr>
          <a:xfrm>
            <a:off x="758027" y="347986"/>
            <a:ext cx="10671973" cy="1148209"/>
          </a:xfrm>
        </p:spPr>
        <p:txBody>
          <a:bodyPr>
            <a:noAutofit/>
          </a:bodyPr>
          <a:lstStyle/>
          <a:p>
            <a:r>
              <a:rPr lang="en-US" sz="4000" dirty="0">
                <a:latin typeface="Calibri" panose="020F0502020204030204" pitchFamily="34" charset="0"/>
                <a:cs typeface="Calibri" panose="020F0502020204030204" pitchFamily="34" charset="0"/>
              </a:rPr>
              <a:t>How I manage training of staff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and clinical governance for my PHB</a:t>
            </a:r>
          </a:p>
        </p:txBody>
      </p:sp>
      <p:sp>
        <p:nvSpPr>
          <p:cNvPr id="4" name="TextBox 3">
            <a:extLst>
              <a:ext uri="{FF2B5EF4-FFF2-40B4-BE49-F238E27FC236}">
                <a16:creationId xmlns:a16="http://schemas.microsoft.com/office/drawing/2014/main" id="{EFCFD12E-8B55-9D4C-BBB8-2DF72256E804}"/>
              </a:ext>
            </a:extLst>
          </p:cNvPr>
          <p:cNvSpPr txBox="1"/>
          <p:nvPr/>
        </p:nvSpPr>
        <p:spPr>
          <a:xfrm>
            <a:off x="506627" y="1608219"/>
            <a:ext cx="10923373" cy="4770537"/>
          </a:xfrm>
          <a:prstGeom prst="rect">
            <a:avLst/>
          </a:prstGeom>
          <a:noFill/>
        </p:spPr>
        <p:txBody>
          <a:bodyPr wrap="square" rtlCol="0">
            <a:spAutoFit/>
          </a:bodyPr>
          <a:lstStyle/>
          <a:p>
            <a:r>
              <a:rPr lang="en-GB" sz="2000" dirty="0"/>
              <a:t>I have a senior nurse employed on the PHB, who acts as the clinical governance and oversight manager and delivers some of the training to staff, as well as responsibility for checking and maintaining staff competency. </a:t>
            </a:r>
          </a:p>
          <a:p>
            <a:endParaRPr lang="en-GB" sz="800" dirty="0"/>
          </a:p>
          <a:p>
            <a:r>
              <a:rPr lang="en-GB" sz="2000" dirty="0"/>
              <a:t>Detailed care plan for home use with comprehensive information and information pack including care procedures and protocols.</a:t>
            </a:r>
          </a:p>
          <a:p>
            <a:endParaRPr lang="en-GB" sz="800" dirty="0"/>
          </a:p>
          <a:p>
            <a:r>
              <a:rPr lang="en-GB" sz="2000" dirty="0"/>
              <a:t>Shadow shifts are used for new staff where possible. </a:t>
            </a:r>
          </a:p>
          <a:p>
            <a:endParaRPr lang="en-GB" sz="800" dirty="0"/>
          </a:p>
          <a:p>
            <a:r>
              <a:rPr lang="en-GB" sz="2000" dirty="0"/>
              <a:t>Training includes:</a:t>
            </a:r>
          </a:p>
          <a:p>
            <a:pPr marL="285750" indent="-285750">
              <a:buFont typeface="Arial" panose="020B0604020202020204" pitchFamily="34" charset="0"/>
              <a:buChar char="•"/>
            </a:pPr>
            <a:r>
              <a:rPr lang="en-GB" sz="2000" dirty="0"/>
              <a:t>Up to 3 hours, per nurse, per year, for 8-10 nurses, for training and competencies in central lines (CVADs), TPN, IVs </a:t>
            </a:r>
          </a:p>
          <a:p>
            <a:pPr marL="285750" indent="-285750">
              <a:buFont typeface="Arial" panose="020B0604020202020204" pitchFamily="34" charset="0"/>
              <a:buChar char="•"/>
            </a:pPr>
            <a:r>
              <a:rPr lang="en-GB" sz="2000" dirty="0"/>
              <a:t>Online mandatory training </a:t>
            </a:r>
          </a:p>
          <a:p>
            <a:pPr marL="285750" indent="-285750">
              <a:buFont typeface="Arial" panose="020B0604020202020204" pitchFamily="34" charset="0"/>
              <a:buChar char="•"/>
            </a:pPr>
            <a:r>
              <a:rPr lang="en-GB" sz="2000" dirty="0"/>
              <a:t>Stoma care training (free from local hospital)</a:t>
            </a:r>
          </a:p>
          <a:p>
            <a:pPr marL="285750" indent="-285750">
              <a:buFont typeface="Arial" panose="020B0604020202020204" pitchFamily="34" charset="0"/>
              <a:buChar char="•"/>
            </a:pPr>
            <a:r>
              <a:rPr lang="en-GB" sz="2000" dirty="0"/>
              <a:t>Specialist training in holistic, person-centred and palliative care provided by Saint Francis Hospice</a:t>
            </a:r>
          </a:p>
          <a:p>
            <a:pPr marL="285750" indent="-285750">
              <a:buFont typeface="Arial" panose="020B0604020202020204" pitchFamily="34" charset="0"/>
              <a:buChar char="•"/>
            </a:pPr>
            <a:r>
              <a:rPr lang="en-GB" sz="2000" dirty="0"/>
              <a:t>Staff get-together for ongoing training or social and CPD opportunities</a:t>
            </a:r>
          </a:p>
          <a:p>
            <a:pPr marL="285750" indent="-285750">
              <a:buFont typeface="Arial" panose="020B0604020202020204" pitchFamily="34" charset="0"/>
              <a:buChar char="•"/>
            </a:pPr>
            <a:r>
              <a:rPr lang="en-GB" sz="2000" dirty="0"/>
              <a:t>Unusual request – aromatherapy massage training for my staff to aid pain relief (funded)</a:t>
            </a:r>
          </a:p>
        </p:txBody>
      </p:sp>
      <p:pic>
        <p:nvPicPr>
          <p:cNvPr id="7" name="Picture 6">
            <a:extLst>
              <a:ext uri="{FF2B5EF4-FFF2-40B4-BE49-F238E27FC236}">
                <a16:creationId xmlns:a16="http://schemas.microsoft.com/office/drawing/2014/main" id="{ECD5DCEC-6683-AF44-8354-00FAF03C8A54}"/>
              </a:ext>
            </a:extLst>
          </p:cNvPr>
          <p:cNvPicPr>
            <a:picLocks noChangeAspect="1"/>
          </p:cNvPicPr>
          <p:nvPr/>
        </p:nvPicPr>
        <p:blipFill>
          <a:blip r:embed="rId2"/>
          <a:stretch>
            <a:fillRect/>
          </a:stretch>
        </p:blipFill>
        <p:spPr>
          <a:xfrm>
            <a:off x="9671908" y="-182809"/>
            <a:ext cx="2387600" cy="1104900"/>
          </a:xfrm>
          <a:prstGeom prst="rect">
            <a:avLst/>
          </a:prstGeom>
        </p:spPr>
      </p:pic>
    </p:spTree>
    <p:extLst>
      <p:ext uri="{BB962C8B-B14F-4D97-AF65-F5344CB8AC3E}">
        <p14:creationId xmlns:p14="http://schemas.microsoft.com/office/powerpoint/2010/main" val="1558019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1651</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inherit</vt:lpstr>
      <vt:lpstr>Office Theme</vt:lpstr>
      <vt:lpstr>Lucy Watts MBE MUniv FRSA</vt:lpstr>
      <vt:lpstr>Who Am I?</vt:lpstr>
      <vt:lpstr>Personalised Care: An Approach To Care</vt:lpstr>
      <vt:lpstr>A shift in relationships lies at the heart of personalised care, and of Personal Health Budgets</vt:lpstr>
      <vt:lpstr>Personal Health Budgets (PHBs)</vt:lpstr>
      <vt:lpstr>Ways of managing a Personal Health Budget</vt:lpstr>
      <vt:lpstr>My Personal Health Budget</vt:lpstr>
      <vt:lpstr>My PHB Plan</vt:lpstr>
      <vt:lpstr>How I manage training of staff  and clinical governance for my PHB</vt:lpstr>
      <vt:lpstr>Why is my PHB so important to me?</vt:lpstr>
      <vt:lpstr>How does advocacy fit into this picture?</vt:lpstr>
      <vt:lpstr>Beneficiary into provider</vt:lpstr>
      <vt:lpstr>Importance of Using Lived Experience</vt:lpstr>
      <vt:lpstr>Ready for questions or a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Lucy Watts MBE MUniv FRSA</dc:title>
  <dc:creator>Lucy Watts</dc:creator>
  <cp:lastModifiedBy>Kevin Mercer</cp:lastModifiedBy>
  <cp:revision>13</cp:revision>
  <dcterms:created xsi:type="dcterms:W3CDTF">2020-10-27T17:56:16Z</dcterms:created>
  <dcterms:modified xsi:type="dcterms:W3CDTF">2020-10-28T07:35:41Z</dcterms:modified>
</cp:coreProperties>
</file>