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sldIdLst>
    <p:sldId id="324" r:id="rId2"/>
    <p:sldId id="359" r:id="rId3"/>
    <p:sldId id="326" r:id="rId4"/>
    <p:sldId id="327" r:id="rId5"/>
    <p:sldId id="263" r:id="rId6"/>
    <p:sldId id="328" r:id="rId7"/>
    <p:sldId id="329" r:id="rId8"/>
    <p:sldId id="331" r:id="rId9"/>
    <p:sldId id="330" r:id="rId10"/>
    <p:sldId id="333" r:id="rId11"/>
    <p:sldId id="336" r:id="rId12"/>
    <p:sldId id="346" r:id="rId13"/>
    <p:sldId id="361" r:id="rId14"/>
    <p:sldId id="362" r:id="rId15"/>
    <p:sldId id="360" r:id="rId16"/>
    <p:sldId id="341" r:id="rId17"/>
    <p:sldId id="363" r:id="rId18"/>
    <p:sldId id="368" r:id="rId19"/>
    <p:sldId id="369" r:id="rId20"/>
    <p:sldId id="367" r:id="rId21"/>
    <p:sldId id="372" r:id="rId22"/>
    <p:sldId id="370" r:id="rId23"/>
    <p:sldId id="344" r:id="rId24"/>
    <p:sldId id="339" r:id="rId25"/>
    <p:sldId id="364" r:id="rId26"/>
    <p:sldId id="351" r:id="rId27"/>
    <p:sldId id="349" r:id="rId28"/>
    <p:sldId id="347" r:id="rId29"/>
    <p:sldId id="365" r:id="rId30"/>
    <p:sldId id="348" r:id="rId31"/>
    <p:sldId id="288" r:id="rId32"/>
    <p:sldId id="297" r:id="rId33"/>
    <p:sldId id="298" r:id="rId34"/>
    <p:sldId id="300" r:id="rId35"/>
    <p:sldId id="301" r:id="rId36"/>
    <p:sldId id="302" r:id="rId37"/>
    <p:sldId id="321" r:id="rId38"/>
    <p:sldId id="299" r:id="rId39"/>
    <p:sldId id="353" r:id="rId40"/>
    <p:sldId id="357" r:id="rId4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868"/>
    <a:srgbClr val="A4015E"/>
    <a:srgbClr val="A80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3333" autoAdjust="0"/>
  </p:normalViewPr>
  <p:slideViewPr>
    <p:cSldViewPr>
      <p:cViewPr varScale="1">
        <p:scale>
          <a:sx n="52" d="100"/>
          <a:sy n="52" d="100"/>
        </p:scale>
        <p:origin x="170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875C5-0304-4DDF-8568-061154387F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DEB52B5-0558-4097-942D-55E7A7549BF6}" type="parTrans" cxnId="{382B9ADE-2617-40A8-8734-A299C49BC590}">
      <dgm:prSet/>
      <dgm:spPr/>
      <dgm:t>
        <a:bodyPr/>
        <a:lstStyle/>
        <a:p>
          <a:endParaRPr lang="en-GB"/>
        </a:p>
      </dgm:t>
    </dgm:pt>
    <dgm:pt modelId="{592DC17B-859B-483F-AB07-05F4C5AFE9EE}">
      <dgm:prSet phldrT="[Text]"/>
      <dgm:spPr/>
      <dgm:t>
        <a:bodyPr/>
        <a:lstStyle/>
        <a:p>
          <a:r>
            <a:rPr lang="en-GB">
              <a:solidFill>
                <a:schemeClr val="tx1"/>
              </a:solidFill>
            </a:rPr>
            <a:t>Assumption that the individual is best-placed to judge the individual's well-being</a:t>
          </a:r>
        </a:p>
      </dgm:t>
    </dgm:pt>
    <dgm:pt modelId="{BAC32988-177D-4869-B909-F5976C395C04}" type="sibTrans" cxnId="{382B9ADE-2617-40A8-8734-A299C49BC590}">
      <dgm:prSet/>
      <dgm:spPr/>
      <dgm:t>
        <a:bodyPr/>
        <a:lstStyle/>
        <a:p>
          <a:endParaRPr lang="en-GB"/>
        </a:p>
      </dgm:t>
    </dgm:pt>
    <dgm:pt modelId="{010F2073-F056-4D5A-83A0-BC38510D05B7}" type="parTrans" cxnId="{4B283BFF-81D1-4288-880A-2FEB7EC51E64}">
      <dgm:prSet/>
      <dgm:spPr/>
      <dgm:t>
        <a:bodyPr/>
        <a:lstStyle/>
        <a:p>
          <a:endParaRPr lang="en-GB"/>
        </a:p>
      </dgm:t>
    </dgm:pt>
    <dgm:pt modelId="{F08E4BDD-E302-4384-BBDA-B51ECD367121}">
      <dgm:prSet phldrT="[Text]"/>
      <dgm:spPr/>
      <dgm:t>
        <a:bodyPr/>
        <a:lstStyle/>
        <a:p>
          <a:r>
            <a:rPr lang="en-GB">
              <a:solidFill>
                <a:schemeClr val="tx1"/>
              </a:solidFill>
            </a:rPr>
            <a:t>P’s wishes and feelings, beliefs and values</a:t>
          </a:r>
        </a:p>
      </dgm:t>
    </dgm:pt>
    <dgm:pt modelId="{10CEAACE-DB31-4DDA-8654-B34D22E7EC16}" type="sibTrans" cxnId="{4B283BFF-81D1-4288-880A-2FEB7EC51E64}">
      <dgm:prSet/>
      <dgm:spPr/>
      <dgm:t>
        <a:bodyPr/>
        <a:lstStyle/>
        <a:p>
          <a:endParaRPr lang="en-GB"/>
        </a:p>
      </dgm:t>
    </dgm:pt>
    <dgm:pt modelId="{D6A65B63-1331-47C1-8E6C-CF6AC482F66F}" type="parTrans" cxnId="{2587A694-B30E-48F3-AB39-767BE91AB011}">
      <dgm:prSet/>
      <dgm:spPr/>
      <dgm:t>
        <a:bodyPr/>
        <a:lstStyle/>
        <a:p>
          <a:endParaRPr lang="en-GB"/>
        </a:p>
      </dgm:t>
    </dgm:pt>
    <dgm:pt modelId="{B131AC00-D450-43EE-8DF9-12EC124A2168}">
      <dgm:prSet phldrT="[Text]"/>
      <dgm:spPr/>
      <dgm:t>
        <a:bodyPr/>
        <a:lstStyle/>
        <a:p>
          <a:r>
            <a:rPr lang="en-GB">
              <a:solidFill>
                <a:schemeClr val="tx1"/>
              </a:solidFill>
            </a:rPr>
            <a:t>Decisions are made having regard to all the individual's circumstances – no unjustified assumptions</a:t>
          </a:r>
        </a:p>
      </dgm:t>
    </dgm:pt>
    <dgm:pt modelId="{4569DF21-8F74-4FFB-9B36-15372D10D5FB}" type="sibTrans" cxnId="{2587A694-B30E-48F3-AB39-767BE91AB011}">
      <dgm:prSet/>
      <dgm:spPr/>
      <dgm:t>
        <a:bodyPr/>
        <a:lstStyle/>
        <a:p>
          <a:endParaRPr lang="en-GB"/>
        </a:p>
      </dgm:t>
    </dgm:pt>
    <dgm:pt modelId="{2C06887A-D369-49B0-A3C6-CE1E435B8815}" type="parTrans" cxnId="{028C6C5E-EF59-46ED-887E-E009906077F5}">
      <dgm:prSet/>
      <dgm:spPr/>
      <dgm:t>
        <a:bodyPr/>
        <a:lstStyle/>
        <a:p>
          <a:endParaRPr lang="en-GB"/>
        </a:p>
      </dgm:t>
    </dgm:pt>
    <dgm:pt modelId="{61B3DDAA-185F-4469-B3EC-485F30F0C511}">
      <dgm:prSet phldrT="[Text]"/>
      <dgm:spPr/>
      <dgm:t>
        <a:bodyPr/>
        <a:lstStyle/>
        <a:p>
          <a:r>
            <a:rPr lang="en-GB">
              <a:solidFill>
                <a:schemeClr val="tx1"/>
              </a:solidFill>
            </a:rPr>
            <a:t>Ensuring P enabled to fully participate in decisions about them</a:t>
          </a:r>
        </a:p>
      </dgm:t>
    </dgm:pt>
    <dgm:pt modelId="{9C92E1CE-8921-474B-A9B7-72BEB2A02F7A}" type="sibTrans" cxnId="{028C6C5E-EF59-46ED-887E-E009906077F5}">
      <dgm:prSet/>
      <dgm:spPr/>
      <dgm:t>
        <a:bodyPr/>
        <a:lstStyle/>
        <a:p>
          <a:endParaRPr lang="en-GB"/>
        </a:p>
      </dgm:t>
    </dgm:pt>
    <dgm:pt modelId="{280E499F-8CAC-483D-9322-6D1E5F88860F}" type="parTrans" cxnId="{66D3AD31-25B3-494E-B04A-6E032FB0DB7A}">
      <dgm:prSet/>
      <dgm:spPr/>
      <dgm:t>
        <a:bodyPr/>
        <a:lstStyle/>
        <a:p>
          <a:endParaRPr lang="en-GB"/>
        </a:p>
      </dgm:t>
    </dgm:pt>
    <dgm:pt modelId="{E9433B8D-5C15-499C-8CF9-3F16BCA3642B}">
      <dgm:prSet phldrT="[Text]"/>
      <dgm:spPr/>
      <dgm:t>
        <a:bodyPr/>
        <a:lstStyle/>
        <a:p>
          <a:r>
            <a:rPr lang="en-GB">
              <a:solidFill>
                <a:schemeClr val="tx1"/>
              </a:solidFill>
            </a:rPr>
            <a:t>Need to protect people from abuse and neglect</a:t>
          </a:r>
        </a:p>
      </dgm:t>
    </dgm:pt>
    <dgm:pt modelId="{40FE1B98-06E4-4CD1-9781-F2DFCBCC0382}" type="sibTrans" cxnId="{66D3AD31-25B3-494E-B04A-6E032FB0DB7A}">
      <dgm:prSet/>
      <dgm:spPr/>
      <dgm:t>
        <a:bodyPr/>
        <a:lstStyle/>
        <a:p>
          <a:endParaRPr lang="en-GB"/>
        </a:p>
      </dgm:t>
    </dgm:pt>
    <dgm:pt modelId="{649CBC50-AA26-4C07-87A1-78DF29E3EB73}" type="parTrans" cxnId="{245F5BC2-EAD9-45F7-9E6C-E3F0D5D1A543}">
      <dgm:prSet/>
      <dgm:spPr/>
      <dgm:t>
        <a:bodyPr/>
        <a:lstStyle/>
        <a:p>
          <a:endParaRPr lang="en-GB"/>
        </a:p>
      </dgm:t>
    </dgm:pt>
    <dgm:pt modelId="{A9E49A10-A264-4DAF-952F-B2DFB944A815}">
      <dgm:prSet phldrT="[Text]"/>
      <dgm:spPr/>
      <dgm:t>
        <a:bodyPr/>
        <a:lstStyle/>
        <a:p>
          <a:r>
            <a:rPr lang="en-GB">
              <a:solidFill>
                <a:schemeClr val="tx1"/>
              </a:solidFill>
            </a:rPr>
            <a:t>Minimum necessary restriction on rights or freedom of action</a:t>
          </a:r>
        </a:p>
      </dgm:t>
    </dgm:pt>
    <dgm:pt modelId="{AC4D5583-6ADC-4614-B7EA-CC9746DFA92C}" type="sibTrans" cxnId="{245F5BC2-EAD9-45F7-9E6C-E3F0D5D1A543}">
      <dgm:prSet/>
      <dgm:spPr/>
      <dgm:t>
        <a:bodyPr/>
        <a:lstStyle/>
        <a:p>
          <a:endParaRPr lang="en-GB"/>
        </a:p>
      </dgm:t>
    </dgm:pt>
    <dgm:pt modelId="{57FA0C78-3497-4AAF-95E6-24CAD4421286}" type="pres">
      <dgm:prSet presAssocID="{BAF875C5-0304-4DDF-8568-061154387FA6}" presName="diagram" presStyleCnt="0">
        <dgm:presLayoutVars>
          <dgm:dir/>
          <dgm:resizeHandles val="exact"/>
        </dgm:presLayoutVars>
      </dgm:prSet>
      <dgm:spPr/>
    </dgm:pt>
    <dgm:pt modelId="{764BD697-385B-4E66-977C-4AE0187E0FED}" type="pres">
      <dgm:prSet presAssocID="{592DC17B-859B-483F-AB07-05F4C5AFE9EE}" presName="node" presStyleLbl="node1" presStyleIdx="0" presStyleCnt="6">
        <dgm:presLayoutVars>
          <dgm:bulletEnabled val="1"/>
        </dgm:presLayoutVars>
      </dgm:prSet>
      <dgm:spPr/>
    </dgm:pt>
    <dgm:pt modelId="{671AC8F0-C867-488E-964F-DC48B2AC5D5D}" type="pres">
      <dgm:prSet presAssocID="{BAC32988-177D-4869-B909-F5976C395C04}" presName="sibTrans" presStyleCnt="0"/>
      <dgm:spPr/>
    </dgm:pt>
    <dgm:pt modelId="{B8D10F2F-5BB4-47DE-88A8-80E0C3BC9C60}" type="pres">
      <dgm:prSet presAssocID="{F08E4BDD-E302-4384-BBDA-B51ECD367121}" presName="node" presStyleLbl="node1" presStyleIdx="1" presStyleCnt="6" custLinFactNeighborX="-792" custLinFactNeighborY="-5852">
        <dgm:presLayoutVars>
          <dgm:bulletEnabled val="1"/>
        </dgm:presLayoutVars>
      </dgm:prSet>
      <dgm:spPr/>
    </dgm:pt>
    <dgm:pt modelId="{5A503190-EC56-4A83-B256-8CE95DD94961}" type="pres">
      <dgm:prSet presAssocID="{10CEAACE-DB31-4DDA-8654-B34D22E7EC16}" presName="sibTrans" presStyleCnt="0"/>
      <dgm:spPr/>
    </dgm:pt>
    <dgm:pt modelId="{DCA7A6EC-7F67-490C-AD85-13849999A358}" type="pres">
      <dgm:prSet presAssocID="{B131AC00-D450-43EE-8DF9-12EC124A2168}" presName="node" presStyleLbl="node1" presStyleIdx="2" presStyleCnt="6">
        <dgm:presLayoutVars>
          <dgm:bulletEnabled val="1"/>
        </dgm:presLayoutVars>
      </dgm:prSet>
      <dgm:spPr/>
    </dgm:pt>
    <dgm:pt modelId="{049D1E75-8367-4746-A778-D11AD1D3545C}" type="pres">
      <dgm:prSet presAssocID="{4569DF21-8F74-4FFB-9B36-15372D10D5FB}" presName="sibTrans" presStyleCnt="0"/>
      <dgm:spPr/>
    </dgm:pt>
    <dgm:pt modelId="{7A76A1F3-D82A-44A2-BAC2-23A8DDC971FB}" type="pres">
      <dgm:prSet presAssocID="{61B3DDAA-185F-4469-B3EC-485F30F0C511}" presName="node" presStyleLbl="node1" presStyleIdx="3" presStyleCnt="6">
        <dgm:presLayoutVars>
          <dgm:bulletEnabled val="1"/>
        </dgm:presLayoutVars>
      </dgm:prSet>
      <dgm:spPr/>
    </dgm:pt>
    <dgm:pt modelId="{D9FCFFD2-F61D-45BD-A171-5C76A7B7946D}" type="pres">
      <dgm:prSet presAssocID="{9C92E1CE-8921-474B-A9B7-72BEB2A02F7A}" presName="sibTrans" presStyleCnt="0"/>
      <dgm:spPr/>
    </dgm:pt>
    <dgm:pt modelId="{1014AFD0-0104-44E9-8BE3-EDA793C227E6}" type="pres">
      <dgm:prSet presAssocID="{E9433B8D-5C15-499C-8CF9-3F16BCA3642B}" presName="node" presStyleLbl="node1" presStyleIdx="4" presStyleCnt="6">
        <dgm:presLayoutVars>
          <dgm:bulletEnabled val="1"/>
        </dgm:presLayoutVars>
      </dgm:prSet>
      <dgm:spPr/>
    </dgm:pt>
    <dgm:pt modelId="{C8D07B43-BED6-400E-9359-D65FA7D8A323}" type="pres">
      <dgm:prSet presAssocID="{40FE1B98-06E4-4CD1-9781-F2DFCBCC0382}" presName="sibTrans" presStyleCnt="0"/>
      <dgm:spPr/>
    </dgm:pt>
    <dgm:pt modelId="{B946A0F1-5281-4A42-ACAE-1D99ECA4D4BB}" type="pres">
      <dgm:prSet presAssocID="{A9E49A10-A264-4DAF-952F-B2DFB944A815}" presName="node" presStyleLbl="node1" presStyleIdx="5" presStyleCnt="6">
        <dgm:presLayoutVars>
          <dgm:bulletEnabled val="1"/>
        </dgm:presLayoutVars>
      </dgm:prSet>
      <dgm:spPr/>
    </dgm:pt>
  </dgm:ptLst>
  <dgm:cxnLst>
    <dgm:cxn modelId="{463E1510-6C2B-4119-B4DD-60141E5F4FAE}" type="presOf" srcId="{F08E4BDD-E302-4384-BBDA-B51ECD367121}" destId="{B8D10F2F-5BB4-47DE-88A8-80E0C3BC9C60}" srcOrd="0" destOrd="0" presId="urn:microsoft.com/office/officeart/2005/8/layout/default"/>
    <dgm:cxn modelId="{66D3AD31-25B3-494E-B04A-6E032FB0DB7A}" srcId="{BAF875C5-0304-4DDF-8568-061154387FA6}" destId="{E9433B8D-5C15-499C-8CF9-3F16BCA3642B}" srcOrd="4" destOrd="0" parTransId="{280E499F-8CAC-483D-9322-6D1E5F88860F}" sibTransId="{40FE1B98-06E4-4CD1-9781-F2DFCBCC0382}"/>
    <dgm:cxn modelId="{B74B2E3D-AEFD-4B4C-8BAF-27CE7CDA2CFF}" type="presOf" srcId="{A9E49A10-A264-4DAF-952F-B2DFB944A815}" destId="{B946A0F1-5281-4A42-ACAE-1D99ECA4D4BB}" srcOrd="0" destOrd="0" presId="urn:microsoft.com/office/officeart/2005/8/layout/default"/>
    <dgm:cxn modelId="{028C6C5E-EF59-46ED-887E-E009906077F5}" srcId="{BAF875C5-0304-4DDF-8568-061154387FA6}" destId="{61B3DDAA-185F-4469-B3EC-485F30F0C511}" srcOrd="3" destOrd="0" parTransId="{2C06887A-D369-49B0-A3C6-CE1E435B8815}" sibTransId="{9C92E1CE-8921-474B-A9B7-72BEB2A02F7A}"/>
    <dgm:cxn modelId="{CE907B71-9EE9-4EDA-B975-D813270BEDE1}" type="presOf" srcId="{BAF875C5-0304-4DDF-8568-061154387FA6}" destId="{57FA0C78-3497-4AAF-95E6-24CAD4421286}" srcOrd="0" destOrd="0" presId="urn:microsoft.com/office/officeart/2005/8/layout/default"/>
    <dgm:cxn modelId="{6E587378-F2A2-4D2B-8DCC-671270C9F71B}" type="presOf" srcId="{E9433B8D-5C15-499C-8CF9-3F16BCA3642B}" destId="{1014AFD0-0104-44E9-8BE3-EDA793C227E6}" srcOrd="0" destOrd="0" presId="urn:microsoft.com/office/officeart/2005/8/layout/default"/>
    <dgm:cxn modelId="{2C59A690-5FF4-4B2F-A810-C2AC58AD9055}" type="presOf" srcId="{61B3DDAA-185F-4469-B3EC-485F30F0C511}" destId="{7A76A1F3-D82A-44A2-BAC2-23A8DDC971FB}" srcOrd="0" destOrd="0" presId="urn:microsoft.com/office/officeart/2005/8/layout/default"/>
    <dgm:cxn modelId="{2587A694-B30E-48F3-AB39-767BE91AB011}" srcId="{BAF875C5-0304-4DDF-8568-061154387FA6}" destId="{B131AC00-D450-43EE-8DF9-12EC124A2168}" srcOrd="2" destOrd="0" parTransId="{D6A65B63-1331-47C1-8E6C-CF6AC482F66F}" sibTransId="{4569DF21-8F74-4FFB-9B36-15372D10D5FB}"/>
    <dgm:cxn modelId="{245F5BC2-EAD9-45F7-9E6C-E3F0D5D1A543}" srcId="{BAF875C5-0304-4DDF-8568-061154387FA6}" destId="{A9E49A10-A264-4DAF-952F-B2DFB944A815}" srcOrd="5" destOrd="0" parTransId="{649CBC50-AA26-4C07-87A1-78DF29E3EB73}" sibTransId="{AC4D5583-6ADC-4614-B7EA-CC9746DFA92C}"/>
    <dgm:cxn modelId="{FEDD6DC8-1D85-4F5D-A0C5-BBDCB2B81E65}" type="presOf" srcId="{592DC17B-859B-483F-AB07-05F4C5AFE9EE}" destId="{764BD697-385B-4E66-977C-4AE0187E0FED}" srcOrd="0" destOrd="0" presId="urn:microsoft.com/office/officeart/2005/8/layout/default"/>
    <dgm:cxn modelId="{382B9ADE-2617-40A8-8734-A299C49BC590}" srcId="{BAF875C5-0304-4DDF-8568-061154387FA6}" destId="{592DC17B-859B-483F-AB07-05F4C5AFE9EE}" srcOrd="0" destOrd="0" parTransId="{5DEB52B5-0558-4097-942D-55E7A7549BF6}" sibTransId="{BAC32988-177D-4869-B909-F5976C395C04}"/>
    <dgm:cxn modelId="{652844EF-9BB9-4946-AA6D-AB34337C982D}" type="presOf" srcId="{B131AC00-D450-43EE-8DF9-12EC124A2168}" destId="{DCA7A6EC-7F67-490C-AD85-13849999A358}" srcOrd="0" destOrd="0" presId="urn:microsoft.com/office/officeart/2005/8/layout/default"/>
    <dgm:cxn modelId="{4B283BFF-81D1-4288-880A-2FEB7EC51E64}" srcId="{BAF875C5-0304-4DDF-8568-061154387FA6}" destId="{F08E4BDD-E302-4384-BBDA-B51ECD367121}" srcOrd="1" destOrd="0" parTransId="{010F2073-F056-4D5A-83A0-BC38510D05B7}" sibTransId="{10CEAACE-DB31-4DDA-8654-B34D22E7EC16}"/>
    <dgm:cxn modelId="{C8648F5D-CA06-4ADD-9A52-AF15867E485E}" type="presParOf" srcId="{57FA0C78-3497-4AAF-95E6-24CAD4421286}" destId="{764BD697-385B-4E66-977C-4AE0187E0FED}" srcOrd="0" destOrd="0" presId="urn:microsoft.com/office/officeart/2005/8/layout/default"/>
    <dgm:cxn modelId="{03F6D56E-27A2-4CB9-9D2F-207C6C946CB4}" type="presParOf" srcId="{57FA0C78-3497-4AAF-95E6-24CAD4421286}" destId="{671AC8F0-C867-488E-964F-DC48B2AC5D5D}" srcOrd="1" destOrd="0" presId="urn:microsoft.com/office/officeart/2005/8/layout/default"/>
    <dgm:cxn modelId="{3ECCAE9A-3475-414B-A097-DA67F808F274}" type="presParOf" srcId="{57FA0C78-3497-4AAF-95E6-24CAD4421286}" destId="{B8D10F2F-5BB4-47DE-88A8-80E0C3BC9C60}" srcOrd="2" destOrd="0" presId="urn:microsoft.com/office/officeart/2005/8/layout/default"/>
    <dgm:cxn modelId="{D678A103-C31B-45EA-962D-83761591B1F1}" type="presParOf" srcId="{57FA0C78-3497-4AAF-95E6-24CAD4421286}" destId="{5A503190-EC56-4A83-B256-8CE95DD94961}" srcOrd="3" destOrd="0" presId="urn:microsoft.com/office/officeart/2005/8/layout/default"/>
    <dgm:cxn modelId="{1DEF7807-4997-44E9-B0D4-27379DB9FA59}" type="presParOf" srcId="{57FA0C78-3497-4AAF-95E6-24CAD4421286}" destId="{DCA7A6EC-7F67-490C-AD85-13849999A358}" srcOrd="4" destOrd="0" presId="urn:microsoft.com/office/officeart/2005/8/layout/default"/>
    <dgm:cxn modelId="{8A1B9641-A79E-4A35-93C2-A4FA14FA8CAA}" type="presParOf" srcId="{57FA0C78-3497-4AAF-95E6-24CAD4421286}" destId="{049D1E75-8367-4746-A778-D11AD1D3545C}" srcOrd="5" destOrd="0" presId="urn:microsoft.com/office/officeart/2005/8/layout/default"/>
    <dgm:cxn modelId="{926F26CA-A50C-4CDE-9DE4-5F50307588B6}" type="presParOf" srcId="{57FA0C78-3497-4AAF-95E6-24CAD4421286}" destId="{7A76A1F3-D82A-44A2-BAC2-23A8DDC971FB}" srcOrd="6" destOrd="0" presId="urn:microsoft.com/office/officeart/2005/8/layout/default"/>
    <dgm:cxn modelId="{8E00AB29-0CB6-48A7-A259-90595AC68031}" type="presParOf" srcId="{57FA0C78-3497-4AAF-95E6-24CAD4421286}" destId="{D9FCFFD2-F61D-45BD-A171-5C76A7B7946D}" srcOrd="7" destOrd="0" presId="urn:microsoft.com/office/officeart/2005/8/layout/default"/>
    <dgm:cxn modelId="{B70CE860-C8FA-4F71-AA25-56037004F1A2}" type="presParOf" srcId="{57FA0C78-3497-4AAF-95E6-24CAD4421286}" destId="{1014AFD0-0104-44E9-8BE3-EDA793C227E6}" srcOrd="8" destOrd="0" presId="urn:microsoft.com/office/officeart/2005/8/layout/default"/>
    <dgm:cxn modelId="{E13E1DEB-4757-48B1-AFB1-66C270DB7FBB}" type="presParOf" srcId="{57FA0C78-3497-4AAF-95E6-24CAD4421286}" destId="{C8D07B43-BED6-400E-9359-D65FA7D8A323}" srcOrd="9" destOrd="0" presId="urn:microsoft.com/office/officeart/2005/8/layout/default"/>
    <dgm:cxn modelId="{D453D39C-61C1-4130-9E1C-EA37C536D6BB}" type="presParOf" srcId="{57FA0C78-3497-4AAF-95E6-24CAD4421286}" destId="{B946A0F1-5281-4A42-ACAE-1D99ECA4D4B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F875C5-0304-4DDF-8568-061154387F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DEB52B5-0558-4097-942D-55E7A7549BF6}" type="parTrans" cxnId="{382B9ADE-2617-40A8-8734-A299C49BC590}">
      <dgm:prSet/>
      <dgm:spPr/>
      <dgm:t>
        <a:bodyPr/>
        <a:lstStyle/>
        <a:p>
          <a:endParaRPr lang="en-GB"/>
        </a:p>
      </dgm:t>
    </dgm:pt>
    <dgm:pt modelId="{592DC17B-859B-483F-AB07-05F4C5AFE9EE}">
      <dgm:prSet phldrT="[Text]"/>
      <dgm:spPr/>
      <dgm:t>
        <a:bodyPr/>
        <a:lstStyle/>
        <a:p>
          <a:r>
            <a:rPr lang="en-GB">
              <a:solidFill>
                <a:schemeClr val="tx1"/>
              </a:solidFill>
            </a:rPr>
            <a:t>the importance of beginning with the presumption that the adult is best placed to judge the adult's well-being,</a:t>
          </a:r>
        </a:p>
      </dgm:t>
    </dgm:pt>
    <dgm:pt modelId="{BAC32988-177D-4869-B909-F5976C395C04}" type="sibTrans" cxnId="{382B9ADE-2617-40A8-8734-A299C49BC590}">
      <dgm:prSet/>
      <dgm:spPr/>
      <dgm:t>
        <a:bodyPr/>
        <a:lstStyle/>
        <a:p>
          <a:endParaRPr lang="en-GB"/>
        </a:p>
      </dgm:t>
    </dgm:pt>
    <dgm:pt modelId="{010F2073-F056-4D5A-83A0-BC38510D05B7}" type="parTrans" cxnId="{4B283BFF-81D1-4288-880A-2FEB7EC51E64}">
      <dgm:prSet/>
      <dgm:spPr/>
      <dgm:t>
        <a:bodyPr/>
        <a:lstStyle/>
        <a:p>
          <a:endParaRPr lang="en-GB"/>
        </a:p>
      </dgm:t>
    </dgm:pt>
    <dgm:pt modelId="{F08E4BDD-E302-4384-BBDA-B51ECD367121}">
      <dgm:prSet phldrT="[Text]"/>
      <dgm:spPr/>
      <dgm:t>
        <a:bodyPr/>
        <a:lstStyle/>
        <a:p>
          <a:r>
            <a:rPr lang="en-GB">
              <a:solidFill>
                <a:schemeClr val="tx1"/>
              </a:solidFill>
            </a:rPr>
            <a:t>wishes and feelings, beliefs and values</a:t>
          </a:r>
        </a:p>
      </dgm:t>
    </dgm:pt>
    <dgm:pt modelId="{10CEAACE-DB31-4DDA-8654-B34D22E7EC16}" type="sibTrans" cxnId="{4B283BFF-81D1-4288-880A-2FEB7EC51E64}">
      <dgm:prSet/>
      <dgm:spPr/>
      <dgm:t>
        <a:bodyPr/>
        <a:lstStyle/>
        <a:p>
          <a:endParaRPr lang="en-GB"/>
        </a:p>
      </dgm:t>
    </dgm:pt>
    <dgm:pt modelId="{D6A65B63-1331-47C1-8E6C-CF6AC482F66F}" type="parTrans" cxnId="{2587A694-B30E-48F3-AB39-767BE91AB011}">
      <dgm:prSet/>
      <dgm:spPr/>
      <dgm:t>
        <a:bodyPr/>
        <a:lstStyle/>
        <a:p>
          <a:endParaRPr lang="en-GB"/>
        </a:p>
      </dgm:t>
    </dgm:pt>
    <dgm:pt modelId="{B131AC00-D450-43EE-8DF9-12EC124A2168}">
      <dgm:prSet phldrT="[Text]"/>
      <dgm:spPr/>
      <dgm:t>
        <a:bodyPr/>
        <a:lstStyle/>
        <a:p>
          <a:r>
            <a:rPr lang="en-GB">
              <a:solidFill>
                <a:schemeClr val="tx1"/>
              </a:solidFill>
            </a:rPr>
            <a:t>have regard to the characteristics, culture and beliefs of the individual (including, for example, language),</a:t>
          </a:r>
        </a:p>
      </dgm:t>
    </dgm:pt>
    <dgm:pt modelId="{4569DF21-8F74-4FFB-9B36-15372D10D5FB}" type="sibTrans" cxnId="{2587A694-B30E-48F3-AB39-767BE91AB011}">
      <dgm:prSet/>
      <dgm:spPr/>
      <dgm:t>
        <a:bodyPr/>
        <a:lstStyle/>
        <a:p>
          <a:endParaRPr lang="en-GB"/>
        </a:p>
      </dgm:t>
    </dgm:pt>
    <dgm:pt modelId="{2C06887A-D369-49B0-A3C6-CE1E435B8815}" type="parTrans" cxnId="{028C6C5E-EF59-46ED-887E-E009906077F5}">
      <dgm:prSet/>
      <dgm:spPr/>
      <dgm:t>
        <a:bodyPr/>
        <a:lstStyle/>
        <a:p>
          <a:endParaRPr lang="en-GB"/>
        </a:p>
      </dgm:t>
    </dgm:pt>
    <dgm:pt modelId="{61B3DDAA-185F-4469-B3EC-485F30F0C511}">
      <dgm:prSet phldrT="[Text]"/>
      <dgm:spPr/>
      <dgm:t>
        <a:bodyPr/>
        <a:lstStyle/>
        <a:p>
          <a:r>
            <a:rPr lang="en-GB">
              <a:solidFill>
                <a:schemeClr val="tx1"/>
              </a:solidFill>
            </a:rPr>
            <a:t>the importance of promoting the adult's independence where possible.</a:t>
          </a:r>
        </a:p>
      </dgm:t>
    </dgm:pt>
    <dgm:pt modelId="{9C92E1CE-8921-474B-A9B7-72BEB2A02F7A}" type="sibTrans" cxnId="{028C6C5E-EF59-46ED-887E-E009906077F5}">
      <dgm:prSet/>
      <dgm:spPr/>
      <dgm:t>
        <a:bodyPr/>
        <a:lstStyle/>
        <a:p>
          <a:endParaRPr lang="en-GB"/>
        </a:p>
      </dgm:t>
    </dgm:pt>
    <dgm:pt modelId="{280E499F-8CAC-483D-9322-6D1E5F88860F}" type="parTrans" cxnId="{66D3AD31-25B3-494E-B04A-6E032FB0DB7A}">
      <dgm:prSet/>
      <dgm:spPr/>
      <dgm:t>
        <a:bodyPr/>
        <a:lstStyle/>
        <a:p>
          <a:endParaRPr lang="en-GB"/>
        </a:p>
      </dgm:t>
    </dgm:pt>
    <dgm:pt modelId="{E9433B8D-5C15-499C-8CF9-3F16BCA3642B}">
      <dgm:prSet phldrT="[Text]"/>
      <dgm:spPr/>
      <dgm:t>
        <a:bodyPr/>
        <a:lstStyle/>
        <a:p>
          <a:r>
            <a:rPr lang="en-GB">
              <a:solidFill>
                <a:schemeClr val="tx1"/>
              </a:solidFill>
            </a:rPr>
            <a:t>have regard to the importance of promoting and respecting the dignity of the individual,</a:t>
          </a:r>
        </a:p>
      </dgm:t>
    </dgm:pt>
    <dgm:pt modelId="{40FE1B98-06E4-4CD1-9781-F2DFCBCC0382}" type="sibTrans" cxnId="{66D3AD31-25B3-494E-B04A-6E032FB0DB7A}">
      <dgm:prSet/>
      <dgm:spPr/>
      <dgm:t>
        <a:bodyPr/>
        <a:lstStyle/>
        <a:p>
          <a:endParaRPr lang="en-GB"/>
        </a:p>
      </dgm:t>
    </dgm:pt>
    <dgm:pt modelId="{649CBC50-AA26-4C07-87A1-78DF29E3EB73}" type="parTrans" cxnId="{245F5BC2-EAD9-45F7-9E6C-E3F0D5D1A543}">
      <dgm:prSet/>
      <dgm:spPr/>
      <dgm:t>
        <a:bodyPr/>
        <a:lstStyle/>
        <a:p>
          <a:endParaRPr lang="en-GB"/>
        </a:p>
      </dgm:t>
    </dgm:pt>
    <dgm:pt modelId="{A9E49A10-A264-4DAF-952F-B2DFB944A815}">
      <dgm:prSet phldrT="[Text]"/>
      <dgm:spPr/>
      <dgm:t>
        <a:bodyPr/>
        <a:lstStyle/>
        <a:p>
          <a:r>
            <a:rPr lang="en-GB">
              <a:solidFill>
                <a:schemeClr val="tx1"/>
              </a:solidFill>
            </a:rPr>
            <a:t>Importance of participation</a:t>
          </a:r>
        </a:p>
      </dgm:t>
    </dgm:pt>
    <dgm:pt modelId="{AC4D5583-6ADC-4614-B7EA-CC9746DFA92C}" type="sibTrans" cxnId="{245F5BC2-EAD9-45F7-9E6C-E3F0D5D1A543}">
      <dgm:prSet/>
      <dgm:spPr/>
      <dgm:t>
        <a:bodyPr/>
        <a:lstStyle/>
        <a:p>
          <a:endParaRPr lang="en-GB"/>
        </a:p>
      </dgm:t>
    </dgm:pt>
    <dgm:pt modelId="{57FA0C78-3497-4AAF-95E6-24CAD4421286}" type="pres">
      <dgm:prSet presAssocID="{BAF875C5-0304-4DDF-8568-061154387FA6}" presName="diagram" presStyleCnt="0">
        <dgm:presLayoutVars>
          <dgm:dir/>
          <dgm:resizeHandles val="exact"/>
        </dgm:presLayoutVars>
      </dgm:prSet>
      <dgm:spPr/>
    </dgm:pt>
    <dgm:pt modelId="{764BD697-385B-4E66-977C-4AE0187E0FED}" type="pres">
      <dgm:prSet presAssocID="{592DC17B-859B-483F-AB07-05F4C5AFE9EE}" presName="node" presStyleLbl="node1" presStyleIdx="0" presStyleCnt="6">
        <dgm:presLayoutVars>
          <dgm:bulletEnabled val="1"/>
        </dgm:presLayoutVars>
      </dgm:prSet>
      <dgm:spPr/>
    </dgm:pt>
    <dgm:pt modelId="{671AC8F0-C867-488E-964F-DC48B2AC5D5D}" type="pres">
      <dgm:prSet presAssocID="{BAC32988-177D-4869-B909-F5976C395C04}" presName="sibTrans" presStyleCnt="0"/>
      <dgm:spPr/>
    </dgm:pt>
    <dgm:pt modelId="{B8D10F2F-5BB4-47DE-88A8-80E0C3BC9C60}" type="pres">
      <dgm:prSet presAssocID="{F08E4BDD-E302-4384-BBDA-B51ECD367121}" presName="node" presStyleLbl="node1" presStyleIdx="1" presStyleCnt="6" custLinFactNeighborX="-792" custLinFactNeighborY="-5852">
        <dgm:presLayoutVars>
          <dgm:bulletEnabled val="1"/>
        </dgm:presLayoutVars>
      </dgm:prSet>
      <dgm:spPr/>
    </dgm:pt>
    <dgm:pt modelId="{5A503190-EC56-4A83-B256-8CE95DD94961}" type="pres">
      <dgm:prSet presAssocID="{10CEAACE-DB31-4DDA-8654-B34D22E7EC16}" presName="sibTrans" presStyleCnt="0"/>
      <dgm:spPr/>
    </dgm:pt>
    <dgm:pt modelId="{DCA7A6EC-7F67-490C-AD85-13849999A358}" type="pres">
      <dgm:prSet presAssocID="{B131AC00-D450-43EE-8DF9-12EC124A2168}" presName="node" presStyleLbl="node1" presStyleIdx="2" presStyleCnt="6">
        <dgm:presLayoutVars>
          <dgm:bulletEnabled val="1"/>
        </dgm:presLayoutVars>
      </dgm:prSet>
      <dgm:spPr/>
    </dgm:pt>
    <dgm:pt modelId="{049D1E75-8367-4746-A778-D11AD1D3545C}" type="pres">
      <dgm:prSet presAssocID="{4569DF21-8F74-4FFB-9B36-15372D10D5FB}" presName="sibTrans" presStyleCnt="0"/>
      <dgm:spPr/>
    </dgm:pt>
    <dgm:pt modelId="{7A76A1F3-D82A-44A2-BAC2-23A8DDC971FB}" type="pres">
      <dgm:prSet presAssocID="{61B3DDAA-185F-4469-B3EC-485F30F0C511}" presName="node" presStyleLbl="node1" presStyleIdx="3" presStyleCnt="6">
        <dgm:presLayoutVars>
          <dgm:bulletEnabled val="1"/>
        </dgm:presLayoutVars>
      </dgm:prSet>
      <dgm:spPr/>
    </dgm:pt>
    <dgm:pt modelId="{D9FCFFD2-F61D-45BD-A171-5C76A7B7946D}" type="pres">
      <dgm:prSet presAssocID="{9C92E1CE-8921-474B-A9B7-72BEB2A02F7A}" presName="sibTrans" presStyleCnt="0"/>
      <dgm:spPr/>
    </dgm:pt>
    <dgm:pt modelId="{1014AFD0-0104-44E9-8BE3-EDA793C227E6}" type="pres">
      <dgm:prSet presAssocID="{E9433B8D-5C15-499C-8CF9-3F16BCA3642B}" presName="node" presStyleLbl="node1" presStyleIdx="4" presStyleCnt="6">
        <dgm:presLayoutVars>
          <dgm:bulletEnabled val="1"/>
        </dgm:presLayoutVars>
      </dgm:prSet>
      <dgm:spPr/>
    </dgm:pt>
    <dgm:pt modelId="{C8D07B43-BED6-400E-9359-D65FA7D8A323}" type="pres">
      <dgm:prSet presAssocID="{40FE1B98-06E4-4CD1-9781-F2DFCBCC0382}" presName="sibTrans" presStyleCnt="0"/>
      <dgm:spPr/>
    </dgm:pt>
    <dgm:pt modelId="{B946A0F1-5281-4A42-ACAE-1D99ECA4D4BB}" type="pres">
      <dgm:prSet presAssocID="{A9E49A10-A264-4DAF-952F-B2DFB944A815}" presName="node" presStyleLbl="node1" presStyleIdx="5" presStyleCnt="6">
        <dgm:presLayoutVars>
          <dgm:bulletEnabled val="1"/>
        </dgm:presLayoutVars>
      </dgm:prSet>
      <dgm:spPr/>
    </dgm:pt>
  </dgm:ptLst>
  <dgm:cxnLst>
    <dgm:cxn modelId="{4E2F861B-CB90-4318-B6A4-6F74E1E6307B}" type="presOf" srcId="{A9E49A10-A264-4DAF-952F-B2DFB944A815}" destId="{B946A0F1-5281-4A42-ACAE-1D99ECA4D4BB}" srcOrd="0" destOrd="0" presId="urn:microsoft.com/office/officeart/2005/8/layout/default"/>
    <dgm:cxn modelId="{66D3AD31-25B3-494E-B04A-6E032FB0DB7A}" srcId="{BAF875C5-0304-4DDF-8568-061154387FA6}" destId="{E9433B8D-5C15-499C-8CF9-3F16BCA3642B}" srcOrd="4" destOrd="0" parTransId="{280E499F-8CAC-483D-9322-6D1E5F88860F}" sibTransId="{40FE1B98-06E4-4CD1-9781-F2DFCBCC0382}"/>
    <dgm:cxn modelId="{F2829940-F9A4-45EC-9219-DBA90CA06960}" type="presOf" srcId="{E9433B8D-5C15-499C-8CF9-3F16BCA3642B}" destId="{1014AFD0-0104-44E9-8BE3-EDA793C227E6}" srcOrd="0" destOrd="0" presId="urn:microsoft.com/office/officeart/2005/8/layout/default"/>
    <dgm:cxn modelId="{028C6C5E-EF59-46ED-887E-E009906077F5}" srcId="{BAF875C5-0304-4DDF-8568-061154387FA6}" destId="{61B3DDAA-185F-4469-B3EC-485F30F0C511}" srcOrd="3" destOrd="0" parTransId="{2C06887A-D369-49B0-A3C6-CE1E435B8815}" sibTransId="{9C92E1CE-8921-474B-A9B7-72BEB2A02F7A}"/>
    <dgm:cxn modelId="{B341B042-D08D-403F-983B-5E44648920D8}" type="presOf" srcId="{F08E4BDD-E302-4384-BBDA-B51ECD367121}" destId="{B8D10F2F-5BB4-47DE-88A8-80E0C3BC9C60}" srcOrd="0" destOrd="0" presId="urn:microsoft.com/office/officeart/2005/8/layout/default"/>
    <dgm:cxn modelId="{4306BA56-FE6B-46E9-8DC3-7D930255392B}" type="presOf" srcId="{61B3DDAA-185F-4469-B3EC-485F30F0C511}" destId="{7A76A1F3-D82A-44A2-BAC2-23A8DDC971FB}" srcOrd="0" destOrd="0" presId="urn:microsoft.com/office/officeart/2005/8/layout/default"/>
    <dgm:cxn modelId="{17494188-4A57-46E7-AD83-C8CE71399FB1}" type="presOf" srcId="{592DC17B-859B-483F-AB07-05F4C5AFE9EE}" destId="{764BD697-385B-4E66-977C-4AE0187E0FED}" srcOrd="0" destOrd="0" presId="urn:microsoft.com/office/officeart/2005/8/layout/default"/>
    <dgm:cxn modelId="{2587A694-B30E-48F3-AB39-767BE91AB011}" srcId="{BAF875C5-0304-4DDF-8568-061154387FA6}" destId="{B131AC00-D450-43EE-8DF9-12EC124A2168}" srcOrd="2" destOrd="0" parTransId="{D6A65B63-1331-47C1-8E6C-CF6AC482F66F}" sibTransId="{4569DF21-8F74-4FFB-9B36-15372D10D5FB}"/>
    <dgm:cxn modelId="{09B93FAD-41D5-4B95-BF9F-09DF732ABC41}" type="presOf" srcId="{BAF875C5-0304-4DDF-8568-061154387FA6}" destId="{57FA0C78-3497-4AAF-95E6-24CAD4421286}" srcOrd="0" destOrd="0" presId="urn:microsoft.com/office/officeart/2005/8/layout/default"/>
    <dgm:cxn modelId="{A28411C0-0208-438B-93EB-6D9DF7DEE826}" type="presOf" srcId="{B131AC00-D450-43EE-8DF9-12EC124A2168}" destId="{DCA7A6EC-7F67-490C-AD85-13849999A358}" srcOrd="0" destOrd="0" presId="urn:microsoft.com/office/officeart/2005/8/layout/default"/>
    <dgm:cxn modelId="{245F5BC2-EAD9-45F7-9E6C-E3F0D5D1A543}" srcId="{BAF875C5-0304-4DDF-8568-061154387FA6}" destId="{A9E49A10-A264-4DAF-952F-B2DFB944A815}" srcOrd="5" destOrd="0" parTransId="{649CBC50-AA26-4C07-87A1-78DF29E3EB73}" sibTransId="{AC4D5583-6ADC-4614-B7EA-CC9746DFA92C}"/>
    <dgm:cxn modelId="{382B9ADE-2617-40A8-8734-A299C49BC590}" srcId="{BAF875C5-0304-4DDF-8568-061154387FA6}" destId="{592DC17B-859B-483F-AB07-05F4C5AFE9EE}" srcOrd="0" destOrd="0" parTransId="{5DEB52B5-0558-4097-942D-55E7A7549BF6}" sibTransId="{BAC32988-177D-4869-B909-F5976C395C04}"/>
    <dgm:cxn modelId="{4B283BFF-81D1-4288-880A-2FEB7EC51E64}" srcId="{BAF875C5-0304-4DDF-8568-061154387FA6}" destId="{F08E4BDD-E302-4384-BBDA-B51ECD367121}" srcOrd="1" destOrd="0" parTransId="{010F2073-F056-4D5A-83A0-BC38510D05B7}" sibTransId="{10CEAACE-DB31-4DDA-8654-B34D22E7EC16}"/>
    <dgm:cxn modelId="{BD95A80A-F6EC-4E03-A373-3D87B7B27225}" type="presParOf" srcId="{57FA0C78-3497-4AAF-95E6-24CAD4421286}" destId="{764BD697-385B-4E66-977C-4AE0187E0FED}" srcOrd="0" destOrd="0" presId="urn:microsoft.com/office/officeart/2005/8/layout/default"/>
    <dgm:cxn modelId="{BF69BD1F-1285-4EB1-BDD5-3B3376914B3C}" type="presParOf" srcId="{57FA0C78-3497-4AAF-95E6-24CAD4421286}" destId="{671AC8F0-C867-488E-964F-DC48B2AC5D5D}" srcOrd="1" destOrd="0" presId="urn:microsoft.com/office/officeart/2005/8/layout/default"/>
    <dgm:cxn modelId="{719F5A79-5B2E-4614-876E-D96E9AE1EAD8}" type="presParOf" srcId="{57FA0C78-3497-4AAF-95E6-24CAD4421286}" destId="{B8D10F2F-5BB4-47DE-88A8-80E0C3BC9C60}" srcOrd="2" destOrd="0" presId="urn:microsoft.com/office/officeart/2005/8/layout/default"/>
    <dgm:cxn modelId="{370D3BAA-AD6F-4790-8425-67B1D41ACF1E}" type="presParOf" srcId="{57FA0C78-3497-4AAF-95E6-24CAD4421286}" destId="{5A503190-EC56-4A83-B256-8CE95DD94961}" srcOrd="3" destOrd="0" presId="urn:microsoft.com/office/officeart/2005/8/layout/default"/>
    <dgm:cxn modelId="{04EDE530-1530-41CF-AD5C-D1363F7168C0}" type="presParOf" srcId="{57FA0C78-3497-4AAF-95E6-24CAD4421286}" destId="{DCA7A6EC-7F67-490C-AD85-13849999A358}" srcOrd="4" destOrd="0" presId="urn:microsoft.com/office/officeart/2005/8/layout/default"/>
    <dgm:cxn modelId="{6C4D05CF-57F3-4948-8810-2E673B27A54B}" type="presParOf" srcId="{57FA0C78-3497-4AAF-95E6-24CAD4421286}" destId="{049D1E75-8367-4746-A778-D11AD1D3545C}" srcOrd="5" destOrd="0" presId="urn:microsoft.com/office/officeart/2005/8/layout/default"/>
    <dgm:cxn modelId="{2DFAA1C2-58EB-43FB-ABA1-00966B5E3C4E}" type="presParOf" srcId="{57FA0C78-3497-4AAF-95E6-24CAD4421286}" destId="{7A76A1F3-D82A-44A2-BAC2-23A8DDC971FB}" srcOrd="6" destOrd="0" presId="urn:microsoft.com/office/officeart/2005/8/layout/default"/>
    <dgm:cxn modelId="{37DE4B1E-AC21-4900-BC21-A79C5DEA432C}" type="presParOf" srcId="{57FA0C78-3497-4AAF-95E6-24CAD4421286}" destId="{D9FCFFD2-F61D-45BD-A171-5C76A7B7946D}" srcOrd="7" destOrd="0" presId="urn:microsoft.com/office/officeart/2005/8/layout/default"/>
    <dgm:cxn modelId="{C9D0F84A-8C77-42BC-A154-05B8F1F43976}" type="presParOf" srcId="{57FA0C78-3497-4AAF-95E6-24CAD4421286}" destId="{1014AFD0-0104-44E9-8BE3-EDA793C227E6}" srcOrd="8" destOrd="0" presId="urn:microsoft.com/office/officeart/2005/8/layout/default"/>
    <dgm:cxn modelId="{902BC640-6BB3-48F7-8C11-80D88F42BA1A}" type="presParOf" srcId="{57FA0C78-3497-4AAF-95E6-24CAD4421286}" destId="{C8D07B43-BED6-400E-9359-D65FA7D8A323}" srcOrd="9" destOrd="0" presId="urn:microsoft.com/office/officeart/2005/8/layout/default"/>
    <dgm:cxn modelId="{D0C505A8-40F3-48C7-9B31-3066C0F291FF}" type="presParOf" srcId="{57FA0C78-3497-4AAF-95E6-24CAD4421286}" destId="{B946A0F1-5281-4A42-ACAE-1D99ECA4D4B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6E72A-DCE4-464F-9052-007EFC9BB6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970C1292-5469-4D76-972F-A81BE2A62E0F}" type="parTrans" cxnId="{99AB6013-B9BC-41EA-B382-CA58E7E567AF}">
      <dgm:prSet/>
      <dgm:spPr/>
      <dgm:t>
        <a:bodyPr/>
        <a:lstStyle/>
        <a:p>
          <a:endParaRPr lang="en-GB"/>
        </a:p>
      </dgm:t>
    </dgm:pt>
    <dgm:pt modelId="{6E1F7365-049E-48B4-8DDF-55F201330355}">
      <dgm:prSet phldrT="[Text]"/>
      <dgm:spPr/>
      <dgm:t>
        <a:bodyPr/>
        <a:lstStyle/>
        <a:p>
          <a:pPr rtl="0"/>
          <a:r>
            <a:rPr lang="en-GB">
              <a:solidFill>
                <a:schemeClr val="tx1"/>
              </a:solidFill>
            </a:rPr>
            <a:t>(a)managing and maintaining nutrition;</a:t>
          </a:r>
        </a:p>
      </dgm:t>
    </dgm:pt>
    <dgm:pt modelId="{F990E419-0581-49BB-92F6-529F140816A3}" type="sibTrans" cxnId="{99AB6013-B9BC-41EA-B382-CA58E7E567AF}">
      <dgm:prSet/>
      <dgm:spPr/>
      <dgm:t>
        <a:bodyPr/>
        <a:lstStyle/>
        <a:p>
          <a:endParaRPr lang="en-GB"/>
        </a:p>
      </dgm:t>
    </dgm:pt>
    <dgm:pt modelId="{BC735E59-1271-4E46-A2AA-A8E40773F17C}" type="parTrans" cxnId="{3D060256-A07E-44A4-8674-C219D7204E8F}">
      <dgm:prSet/>
      <dgm:spPr/>
      <dgm:t>
        <a:bodyPr/>
        <a:lstStyle/>
        <a:p>
          <a:endParaRPr lang="en-GB"/>
        </a:p>
      </dgm:t>
    </dgm:pt>
    <dgm:pt modelId="{EDB13AA4-D637-4810-8CD4-A749C1A8A05D}">
      <dgm:prSet/>
      <dgm:spPr/>
      <dgm:t>
        <a:bodyPr/>
        <a:lstStyle/>
        <a:p>
          <a:pPr rtl="0"/>
          <a:r>
            <a:rPr lang="en-GB">
              <a:solidFill>
                <a:schemeClr val="tx1"/>
              </a:solidFill>
            </a:rPr>
            <a:t>(b)maintaining personal hygiene;</a:t>
          </a:r>
        </a:p>
      </dgm:t>
    </dgm:pt>
    <dgm:pt modelId="{159CE91D-2F24-4FD1-90FF-57A7C2566550}" type="sibTrans" cxnId="{3D060256-A07E-44A4-8674-C219D7204E8F}">
      <dgm:prSet/>
      <dgm:spPr/>
      <dgm:t>
        <a:bodyPr/>
        <a:lstStyle/>
        <a:p>
          <a:endParaRPr lang="en-GB"/>
        </a:p>
      </dgm:t>
    </dgm:pt>
    <dgm:pt modelId="{F038E5CF-07CB-4175-B3ED-4051E2FD4B94}" type="parTrans" cxnId="{761872F3-FDA8-42B4-812D-55DC54B0CA8C}">
      <dgm:prSet/>
      <dgm:spPr/>
      <dgm:t>
        <a:bodyPr/>
        <a:lstStyle/>
        <a:p>
          <a:endParaRPr lang="en-GB"/>
        </a:p>
      </dgm:t>
    </dgm:pt>
    <dgm:pt modelId="{A5878671-E103-46CF-BD17-54D44037B219}">
      <dgm:prSet/>
      <dgm:spPr/>
      <dgm:t>
        <a:bodyPr/>
        <a:lstStyle/>
        <a:p>
          <a:pPr rtl="0"/>
          <a:r>
            <a:rPr lang="en-GB">
              <a:solidFill>
                <a:schemeClr val="tx1"/>
              </a:solidFill>
            </a:rPr>
            <a:t>(c)managing toilet needs;</a:t>
          </a:r>
        </a:p>
      </dgm:t>
    </dgm:pt>
    <dgm:pt modelId="{94E9606C-866F-4494-BAC4-7229461292D7}" type="sibTrans" cxnId="{761872F3-FDA8-42B4-812D-55DC54B0CA8C}">
      <dgm:prSet/>
      <dgm:spPr/>
      <dgm:t>
        <a:bodyPr/>
        <a:lstStyle/>
        <a:p>
          <a:endParaRPr lang="en-GB"/>
        </a:p>
      </dgm:t>
    </dgm:pt>
    <dgm:pt modelId="{938EDF27-54BF-49F3-8B45-8640198C164E}" type="parTrans" cxnId="{0A53A43E-881A-4597-B68D-AB75CD89F937}">
      <dgm:prSet/>
      <dgm:spPr/>
      <dgm:t>
        <a:bodyPr/>
        <a:lstStyle/>
        <a:p>
          <a:endParaRPr lang="en-GB"/>
        </a:p>
      </dgm:t>
    </dgm:pt>
    <dgm:pt modelId="{DC05EC43-61EE-46A8-888B-C55F410A7949}">
      <dgm:prSet/>
      <dgm:spPr/>
      <dgm:t>
        <a:bodyPr/>
        <a:lstStyle/>
        <a:p>
          <a:pPr rtl="0"/>
          <a:r>
            <a:rPr lang="en-GB">
              <a:solidFill>
                <a:schemeClr val="tx1"/>
              </a:solidFill>
            </a:rPr>
            <a:t>(d)being appropriately clothed;</a:t>
          </a:r>
        </a:p>
      </dgm:t>
    </dgm:pt>
    <dgm:pt modelId="{474B7306-7C8D-49F2-A76C-B3DC58C9732C}" type="sibTrans" cxnId="{0A53A43E-881A-4597-B68D-AB75CD89F937}">
      <dgm:prSet/>
      <dgm:spPr/>
      <dgm:t>
        <a:bodyPr/>
        <a:lstStyle/>
        <a:p>
          <a:endParaRPr lang="en-GB"/>
        </a:p>
      </dgm:t>
    </dgm:pt>
    <dgm:pt modelId="{A66B0E0A-74C9-4A15-BDD6-C33638D347E4}" type="parTrans" cxnId="{38C49C4E-EED8-4C1B-93D1-70756F69A1B0}">
      <dgm:prSet/>
      <dgm:spPr/>
      <dgm:t>
        <a:bodyPr/>
        <a:lstStyle/>
        <a:p>
          <a:endParaRPr lang="en-GB"/>
        </a:p>
      </dgm:t>
    </dgm:pt>
    <dgm:pt modelId="{F546D07C-0ADE-4F45-8D64-5852C3DC7898}">
      <dgm:prSet/>
      <dgm:spPr/>
      <dgm:t>
        <a:bodyPr/>
        <a:lstStyle/>
        <a:p>
          <a:pPr rtl="0"/>
          <a:r>
            <a:rPr lang="en-GB">
              <a:solidFill>
                <a:schemeClr val="tx1"/>
              </a:solidFill>
            </a:rPr>
            <a:t>(e)being able to make use of the adult’s home safely;</a:t>
          </a:r>
        </a:p>
      </dgm:t>
    </dgm:pt>
    <dgm:pt modelId="{17A03310-BF57-4671-9435-83CC6D3D00FB}" type="sibTrans" cxnId="{38C49C4E-EED8-4C1B-93D1-70756F69A1B0}">
      <dgm:prSet/>
      <dgm:spPr/>
      <dgm:t>
        <a:bodyPr/>
        <a:lstStyle/>
        <a:p>
          <a:endParaRPr lang="en-GB"/>
        </a:p>
      </dgm:t>
    </dgm:pt>
    <dgm:pt modelId="{E71A26F7-3E46-4058-A1AB-AF26AD0934F9}" type="parTrans" cxnId="{C5697652-E1DE-4CE4-8247-CB2F87D697C1}">
      <dgm:prSet/>
      <dgm:spPr/>
      <dgm:t>
        <a:bodyPr/>
        <a:lstStyle/>
        <a:p>
          <a:endParaRPr lang="en-GB"/>
        </a:p>
      </dgm:t>
    </dgm:pt>
    <dgm:pt modelId="{AF362145-572D-49BA-800E-F2133F48F196}">
      <dgm:prSet/>
      <dgm:spPr/>
      <dgm:t>
        <a:bodyPr/>
        <a:lstStyle/>
        <a:p>
          <a:pPr rtl="0"/>
          <a:r>
            <a:rPr lang="en-GB">
              <a:solidFill>
                <a:schemeClr val="tx1"/>
              </a:solidFill>
            </a:rPr>
            <a:t>(f)maintaining a habitable home environment;</a:t>
          </a:r>
        </a:p>
      </dgm:t>
    </dgm:pt>
    <dgm:pt modelId="{B9F1C4D1-2D65-4E96-9BBE-9AD8F727E359}" type="sibTrans" cxnId="{C5697652-E1DE-4CE4-8247-CB2F87D697C1}">
      <dgm:prSet/>
      <dgm:spPr/>
      <dgm:t>
        <a:bodyPr/>
        <a:lstStyle/>
        <a:p>
          <a:endParaRPr lang="en-GB"/>
        </a:p>
      </dgm:t>
    </dgm:pt>
    <dgm:pt modelId="{B59B4E10-5EEA-43FA-9BAC-6965A61123FF}" type="parTrans" cxnId="{B818098D-0D0B-491B-B1CB-E3AB8EA56F50}">
      <dgm:prSet/>
      <dgm:spPr/>
      <dgm:t>
        <a:bodyPr/>
        <a:lstStyle/>
        <a:p>
          <a:endParaRPr lang="en-GB"/>
        </a:p>
      </dgm:t>
    </dgm:pt>
    <dgm:pt modelId="{C04ED37C-935B-4099-A409-EF5E608B6C4D}">
      <dgm:prSet/>
      <dgm:spPr/>
      <dgm:t>
        <a:bodyPr/>
        <a:lstStyle/>
        <a:p>
          <a:pPr rtl="0"/>
          <a:r>
            <a:rPr lang="en-GB">
              <a:solidFill>
                <a:schemeClr val="tx1"/>
              </a:solidFill>
            </a:rPr>
            <a:t>(g)developing and maintaining family or other personal relationships;</a:t>
          </a:r>
        </a:p>
      </dgm:t>
    </dgm:pt>
    <dgm:pt modelId="{2C8A95B1-57A0-4B4A-9659-072258C8D4A6}" type="sibTrans" cxnId="{B818098D-0D0B-491B-B1CB-E3AB8EA56F50}">
      <dgm:prSet/>
      <dgm:spPr/>
      <dgm:t>
        <a:bodyPr/>
        <a:lstStyle/>
        <a:p>
          <a:endParaRPr lang="en-GB"/>
        </a:p>
      </dgm:t>
    </dgm:pt>
    <dgm:pt modelId="{9EF1DEFA-8449-4B10-B1AE-AD47F76B33ED}" type="parTrans" cxnId="{E7FC9ABB-DEA5-4864-A46B-C15218A817CB}">
      <dgm:prSet/>
      <dgm:spPr/>
      <dgm:t>
        <a:bodyPr/>
        <a:lstStyle/>
        <a:p>
          <a:endParaRPr lang="en-GB"/>
        </a:p>
      </dgm:t>
    </dgm:pt>
    <dgm:pt modelId="{32EC12F0-3708-4B40-8772-946A7F713733}">
      <dgm:prSet/>
      <dgm:spPr/>
      <dgm:t>
        <a:bodyPr/>
        <a:lstStyle/>
        <a:p>
          <a:pPr rtl="0"/>
          <a:r>
            <a:rPr lang="en-GB">
              <a:solidFill>
                <a:schemeClr val="tx1"/>
              </a:solidFill>
            </a:rPr>
            <a:t>(h)accessing and engaging in work, training, education or volunteering;</a:t>
          </a:r>
        </a:p>
      </dgm:t>
    </dgm:pt>
    <dgm:pt modelId="{A1DC731C-74AA-4749-95A9-DB6B30399C3B}" type="sibTrans" cxnId="{E7FC9ABB-DEA5-4864-A46B-C15218A817CB}">
      <dgm:prSet/>
      <dgm:spPr/>
      <dgm:t>
        <a:bodyPr/>
        <a:lstStyle/>
        <a:p>
          <a:endParaRPr lang="en-GB"/>
        </a:p>
      </dgm:t>
    </dgm:pt>
    <dgm:pt modelId="{F1717E0F-45C4-4C69-A648-65437FF2EC1C}" type="parTrans" cxnId="{E53B96B0-C8E7-4E22-92B1-1226465CD081}">
      <dgm:prSet/>
      <dgm:spPr/>
      <dgm:t>
        <a:bodyPr/>
        <a:lstStyle/>
        <a:p>
          <a:endParaRPr lang="en-GB"/>
        </a:p>
      </dgm:t>
    </dgm:pt>
    <dgm:pt modelId="{8F8B81BF-6D42-4A6D-A75D-9EB1A2EBB7E0}">
      <dgm:prSet/>
      <dgm:spPr/>
      <dgm:t>
        <a:bodyPr/>
        <a:lstStyle/>
        <a:p>
          <a:pPr rtl="0"/>
          <a:r>
            <a:rPr lang="en-GB">
              <a:solidFill>
                <a:schemeClr val="tx1"/>
              </a:solidFill>
            </a:rPr>
            <a:t>(i)making use of necessary facilities or services in the local community including public transport, and recreational facilities or services; and</a:t>
          </a:r>
        </a:p>
      </dgm:t>
    </dgm:pt>
    <dgm:pt modelId="{9154B9E0-7E3A-4502-97B9-47A5B5E369A8}" type="sibTrans" cxnId="{E53B96B0-C8E7-4E22-92B1-1226465CD081}">
      <dgm:prSet/>
      <dgm:spPr/>
      <dgm:t>
        <a:bodyPr/>
        <a:lstStyle/>
        <a:p>
          <a:endParaRPr lang="en-GB"/>
        </a:p>
      </dgm:t>
    </dgm:pt>
    <dgm:pt modelId="{D0F5845D-C484-4181-9156-75D356F5129C}" type="parTrans" cxnId="{D72BBDCC-9EC7-432A-8E4E-23312264250C}">
      <dgm:prSet/>
      <dgm:spPr/>
      <dgm:t>
        <a:bodyPr/>
        <a:lstStyle/>
        <a:p>
          <a:endParaRPr lang="en-GB"/>
        </a:p>
      </dgm:t>
    </dgm:pt>
    <dgm:pt modelId="{B6771CEE-D498-497F-A963-8B786081504C}">
      <dgm:prSet/>
      <dgm:spPr/>
      <dgm:t>
        <a:bodyPr/>
        <a:lstStyle/>
        <a:p>
          <a:pPr rtl="0"/>
          <a:r>
            <a:rPr lang="en-GB">
              <a:solidFill>
                <a:schemeClr val="tx1"/>
              </a:solidFill>
            </a:rPr>
            <a:t>(j)carrying out any caring responsibilities the adult has for a child.</a:t>
          </a:r>
        </a:p>
      </dgm:t>
    </dgm:pt>
    <dgm:pt modelId="{AD5C4C4B-AE40-4EB7-BAF4-6AC308EB659B}" type="sibTrans" cxnId="{D72BBDCC-9EC7-432A-8E4E-23312264250C}">
      <dgm:prSet/>
      <dgm:spPr/>
      <dgm:t>
        <a:bodyPr/>
        <a:lstStyle/>
        <a:p>
          <a:endParaRPr lang="en-GB"/>
        </a:p>
      </dgm:t>
    </dgm:pt>
    <dgm:pt modelId="{1CBBDE1D-828B-43DE-A23E-E98E8A531199}" type="pres">
      <dgm:prSet presAssocID="{5106E72A-DCE4-464F-9052-007EFC9BB6D2}" presName="diagram" presStyleCnt="0">
        <dgm:presLayoutVars>
          <dgm:dir/>
          <dgm:resizeHandles val="exact"/>
        </dgm:presLayoutVars>
      </dgm:prSet>
      <dgm:spPr/>
    </dgm:pt>
    <dgm:pt modelId="{22D7B4B8-D757-458E-A7E4-ED2A2071ACCD}" type="pres">
      <dgm:prSet presAssocID="{6E1F7365-049E-48B4-8DDF-55F201330355}" presName="node" presStyleLbl="node1" presStyleIdx="0" presStyleCnt="10">
        <dgm:presLayoutVars>
          <dgm:bulletEnabled val="1"/>
        </dgm:presLayoutVars>
      </dgm:prSet>
      <dgm:spPr/>
    </dgm:pt>
    <dgm:pt modelId="{9B5A0402-0BA7-42D0-8A33-5D65D2C3D26E}" type="pres">
      <dgm:prSet presAssocID="{F990E419-0581-49BB-92F6-529F140816A3}" presName="sibTrans" presStyleCnt="0"/>
      <dgm:spPr/>
    </dgm:pt>
    <dgm:pt modelId="{0C6D6547-BDF6-4E43-BE1F-EF765CCBCF9B}" type="pres">
      <dgm:prSet presAssocID="{EDB13AA4-D637-4810-8CD4-A749C1A8A05D}" presName="node" presStyleLbl="node1" presStyleIdx="1" presStyleCnt="10">
        <dgm:presLayoutVars>
          <dgm:bulletEnabled val="1"/>
        </dgm:presLayoutVars>
      </dgm:prSet>
      <dgm:spPr/>
    </dgm:pt>
    <dgm:pt modelId="{BCCA9F6D-AB90-4C5D-A93D-51172C364926}" type="pres">
      <dgm:prSet presAssocID="{159CE91D-2F24-4FD1-90FF-57A7C2566550}" presName="sibTrans" presStyleCnt="0"/>
      <dgm:spPr/>
    </dgm:pt>
    <dgm:pt modelId="{10E2B0BE-D848-4D54-B752-725302D6DC55}" type="pres">
      <dgm:prSet presAssocID="{A5878671-E103-46CF-BD17-54D44037B219}" presName="node" presStyleLbl="node1" presStyleIdx="2" presStyleCnt="10">
        <dgm:presLayoutVars>
          <dgm:bulletEnabled val="1"/>
        </dgm:presLayoutVars>
      </dgm:prSet>
      <dgm:spPr/>
    </dgm:pt>
    <dgm:pt modelId="{AFDFE329-5BF2-4784-B728-84055CB7F7A1}" type="pres">
      <dgm:prSet presAssocID="{94E9606C-866F-4494-BAC4-7229461292D7}" presName="sibTrans" presStyleCnt="0"/>
      <dgm:spPr/>
    </dgm:pt>
    <dgm:pt modelId="{73192FB7-6337-4679-9C7F-B71C2F539380}" type="pres">
      <dgm:prSet presAssocID="{DC05EC43-61EE-46A8-888B-C55F410A7949}" presName="node" presStyleLbl="node1" presStyleIdx="3" presStyleCnt="10">
        <dgm:presLayoutVars>
          <dgm:bulletEnabled val="1"/>
        </dgm:presLayoutVars>
      </dgm:prSet>
      <dgm:spPr/>
    </dgm:pt>
    <dgm:pt modelId="{4A827264-FA4A-444F-BF7D-57BC340F20CE}" type="pres">
      <dgm:prSet presAssocID="{474B7306-7C8D-49F2-A76C-B3DC58C9732C}" presName="sibTrans" presStyleCnt="0"/>
      <dgm:spPr/>
    </dgm:pt>
    <dgm:pt modelId="{0B0FF154-283A-4CA0-B3DE-B36D1FC2C359}" type="pres">
      <dgm:prSet presAssocID="{F546D07C-0ADE-4F45-8D64-5852C3DC7898}" presName="node" presStyleLbl="node1" presStyleIdx="4" presStyleCnt="10">
        <dgm:presLayoutVars>
          <dgm:bulletEnabled val="1"/>
        </dgm:presLayoutVars>
      </dgm:prSet>
      <dgm:spPr/>
    </dgm:pt>
    <dgm:pt modelId="{CBD32CDD-A8B8-49FE-B68D-B4CE9108D91C}" type="pres">
      <dgm:prSet presAssocID="{17A03310-BF57-4671-9435-83CC6D3D00FB}" presName="sibTrans" presStyleCnt="0"/>
      <dgm:spPr/>
    </dgm:pt>
    <dgm:pt modelId="{6BCC65E0-C881-45BF-8E68-1B43550172AE}" type="pres">
      <dgm:prSet presAssocID="{AF362145-572D-49BA-800E-F2133F48F196}" presName="node" presStyleLbl="node1" presStyleIdx="5" presStyleCnt="10">
        <dgm:presLayoutVars>
          <dgm:bulletEnabled val="1"/>
        </dgm:presLayoutVars>
      </dgm:prSet>
      <dgm:spPr/>
    </dgm:pt>
    <dgm:pt modelId="{2851664A-8457-4F1F-9F32-3E78655EDDED}" type="pres">
      <dgm:prSet presAssocID="{B9F1C4D1-2D65-4E96-9BBE-9AD8F727E359}" presName="sibTrans" presStyleCnt="0"/>
      <dgm:spPr/>
    </dgm:pt>
    <dgm:pt modelId="{AD4705C4-3E23-4E1E-8155-E203C43A4624}" type="pres">
      <dgm:prSet presAssocID="{C04ED37C-935B-4099-A409-EF5E608B6C4D}" presName="node" presStyleLbl="node1" presStyleIdx="6" presStyleCnt="10">
        <dgm:presLayoutVars>
          <dgm:bulletEnabled val="1"/>
        </dgm:presLayoutVars>
      </dgm:prSet>
      <dgm:spPr/>
    </dgm:pt>
    <dgm:pt modelId="{313D7091-1D63-46DD-AB4F-5241B053C9E4}" type="pres">
      <dgm:prSet presAssocID="{2C8A95B1-57A0-4B4A-9659-072258C8D4A6}" presName="sibTrans" presStyleCnt="0"/>
      <dgm:spPr/>
    </dgm:pt>
    <dgm:pt modelId="{00966B14-DD39-4DFF-AE62-243B4F835535}" type="pres">
      <dgm:prSet presAssocID="{32EC12F0-3708-4B40-8772-946A7F713733}" presName="node" presStyleLbl="node1" presStyleIdx="7" presStyleCnt="10">
        <dgm:presLayoutVars>
          <dgm:bulletEnabled val="1"/>
        </dgm:presLayoutVars>
      </dgm:prSet>
      <dgm:spPr/>
    </dgm:pt>
    <dgm:pt modelId="{8925ED81-E1ED-4E88-B2C8-55DEF7B84CDA}" type="pres">
      <dgm:prSet presAssocID="{A1DC731C-74AA-4749-95A9-DB6B30399C3B}" presName="sibTrans" presStyleCnt="0"/>
      <dgm:spPr/>
    </dgm:pt>
    <dgm:pt modelId="{6A875E8F-99C0-49D1-BB45-4EA81D3D5F88}" type="pres">
      <dgm:prSet presAssocID="{8F8B81BF-6D42-4A6D-A75D-9EB1A2EBB7E0}" presName="node" presStyleLbl="node1" presStyleIdx="8" presStyleCnt="10">
        <dgm:presLayoutVars>
          <dgm:bulletEnabled val="1"/>
        </dgm:presLayoutVars>
      </dgm:prSet>
      <dgm:spPr/>
    </dgm:pt>
    <dgm:pt modelId="{E7978E9D-3EE1-48EE-BD83-9AC27E259349}" type="pres">
      <dgm:prSet presAssocID="{9154B9E0-7E3A-4502-97B9-47A5B5E369A8}" presName="sibTrans" presStyleCnt="0"/>
      <dgm:spPr/>
    </dgm:pt>
    <dgm:pt modelId="{83C566CD-DCFB-4C78-8273-457A17929FD7}" type="pres">
      <dgm:prSet presAssocID="{B6771CEE-D498-497F-A963-8B786081504C}" presName="node" presStyleLbl="node1" presStyleIdx="9" presStyleCnt="10">
        <dgm:presLayoutVars>
          <dgm:bulletEnabled val="1"/>
        </dgm:presLayoutVars>
      </dgm:prSet>
      <dgm:spPr/>
    </dgm:pt>
  </dgm:ptLst>
  <dgm:cxnLst>
    <dgm:cxn modelId="{99AB6013-B9BC-41EA-B382-CA58E7E567AF}" srcId="{5106E72A-DCE4-464F-9052-007EFC9BB6D2}" destId="{6E1F7365-049E-48B4-8DDF-55F201330355}" srcOrd="0" destOrd="0" parTransId="{970C1292-5469-4D76-972F-A81BE2A62E0F}" sibTransId="{F990E419-0581-49BB-92F6-529F140816A3}"/>
    <dgm:cxn modelId="{623CFF22-224A-4ABA-8E7A-CAF68C2DB91A}" type="presOf" srcId="{DC05EC43-61EE-46A8-888B-C55F410A7949}" destId="{73192FB7-6337-4679-9C7F-B71C2F539380}" srcOrd="0" destOrd="0" presId="urn:microsoft.com/office/officeart/2005/8/layout/default"/>
    <dgm:cxn modelId="{DF723532-2697-4648-B9E7-B8578B686714}" type="presOf" srcId="{6E1F7365-049E-48B4-8DDF-55F201330355}" destId="{22D7B4B8-D757-458E-A7E4-ED2A2071ACCD}" srcOrd="0" destOrd="0" presId="urn:microsoft.com/office/officeart/2005/8/layout/default"/>
    <dgm:cxn modelId="{0A53A43E-881A-4597-B68D-AB75CD89F937}" srcId="{5106E72A-DCE4-464F-9052-007EFC9BB6D2}" destId="{DC05EC43-61EE-46A8-888B-C55F410A7949}" srcOrd="3" destOrd="0" parTransId="{938EDF27-54BF-49F3-8B45-8640198C164E}" sibTransId="{474B7306-7C8D-49F2-A76C-B3DC58C9732C}"/>
    <dgm:cxn modelId="{C4C0B45C-65F1-44F2-9D14-0E8ED037387E}" type="presOf" srcId="{AF362145-572D-49BA-800E-F2133F48F196}" destId="{6BCC65E0-C881-45BF-8E68-1B43550172AE}" srcOrd="0" destOrd="0" presId="urn:microsoft.com/office/officeart/2005/8/layout/default"/>
    <dgm:cxn modelId="{C0FDE069-9D70-4B9A-A3E9-FE0B41E6215B}" type="presOf" srcId="{8F8B81BF-6D42-4A6D-A75D-9EB1A2EBB7E0}" destId="{6A875E8F-99C0-49D1-BB45-4EA81D3D5F88}" srcOrd="0" destOrd="0" presId="urn:microsoft.com/office/officeart/2005/8/layout/default"/>
    <dgm:cxn modelId="{38C49C4E-EED8-4C1B-93D1-70756F69A1B0}" srcId="{5106E72A-DCE4-464F-9052-007EFC9BB6D2}" destId="{F546D07C-0ADE-4F45-8D64-5852C3DC7898}" srcOrd="4" destOrd="0" parTransId="{A66B0E0A-74C9-4A15-BDD6-C33638D347E4}" sibTransId="{17A03310-BF57-4671-9435-83CC6D3D00FB}"/>
    <dgm:cxn modelId="{C5697652-E1DE-4CE4-8247-CB2F87D697C1}" srcId="{5106E72A-DCE4-464F-9052-007EFC9BB6D2}" destId="{AF362145-572D-49BA-800E-F2133F48F196}" srcOrd="5" destOrd="0" parTransId="{E71A26F7-3E46-4058-A1AB-AF26AD0934F9}" sibTransId="{B9F1C4D1-2D65-4E96-9BBE-9AD8F727E359}"/>
    <dgm:cxn modelId="{3D060256-A07E-44A4-8674-C219D7204E8F}" srcId="{5106E72A-DCE4-464F-9052-007EFC9BB6D2}" destId="{EDB13AA4-D637-4810-8CD4-A749C1A8A05D}" srcOrd="1" destOrd="0" parTransId="{BC735E59-1271-4E46-A2AA-A8E40773F17C}" sibTransId="{159CE91D-2F24-4FD1-90FF-57A7C2566550}"/>
    <dgm:cxn modelId="{8850857A-6F17-4067-B6DC-4E7612F18122}" type="presOf" srcId="{32EC12F0-3708-4B40-8772-946A7F713733}" destId="{00966B14-DD39-4DFF-AE62-243B4F835535}" srcOrd="0" destOrd="0" presId="urn:microsoft.com/office/officeart/2005/8/layout/default"/>
    <dgm:cxn modelId="{C64D9780-690E-4DDC-A548-20C5F798F0F7}" type="presOf" srcId="{EDB13AA4-D637-4810-8CD4-A749C1A8A05D}" destId="{0C6D6547-BDF6-4E43-BE1F-EF765CCBCF9B}" srcOrd="0" destOrd="0" presId="urn:microsoft.com/office/officeart/2005/8/layout/default"/>
    <dgm:cxn modelId="{B818098D-0D0B-491B-B1CB-E3AB8EA56F50}" srcId="{5106E72A-DCE4-464F-9052-007EFC9BB6D2}" destId="{C04ED37C-935B-4099-A409-EF5E608B6C4D}" srcOrd="6" destOrd="0" parTransId="{B59B4E10-5EEA-43FA-9BAC-6965A61123FF}" sibTransId="{2C8A95B1-57A0-4B4A-9659-072258C8D4A6}"/>
    <dgm:cxn modelId="{2D8C3EA2-6A76-4D02-97FC-416E5B480A50}" type="presOf" srcId="{C04ED37C-935B-4099-A409-EF5E608B6C4D}" destId="{AD4705C4-3E23-4E1E-8155-E203C43A4624}" srcOrd="0" destOrd="0" presId="urn:microsoft.com/office/officeart/2005/8/layout/default"/>
    <dgm:cxn modelId="{E53B96B0-C8E7-4E22-92B1-1226465CD081}" srcId="{5106E72A-DCE4-464F-9052-007EFC9BB6D2}" destId="{8F8B81BF-6D42-4A6D-A75D-9EB1A2EBB7E0}" srcOrd="8" destOrd="0" parTransId="{F1717E0F-45C4-4C69-A648-65437FF2EC1C}" sibTransId="{9154B9E0-7E3A-4502-97B9-47A5B5E369A8}"/>
    <dgm:cxn modelId="{E06480B2-EF12-4A3D-8F94-84017F16B3A1}" type="presOf" srcId="{B6771CEE-D498-497F-A963-8B786081504C}" destId="{83C566CD-DCFB-4C78-8273-457A17929FD7}" srcOrd="0" destOrd="0" presId="urn:microsoft.com/office/officeart/2005/8/layout/default"/>
    <dgm:cxn modelId="{E7FC9ABB-DEA5-4864-A46B-C15218A817CB}" srcId="{5106E72A-DCE4-464F-9052-007EFC9BB6D2}" destId="{32EC12F0-3708-4B40-8772-946A7F713733}" srcOrd="7" destOrd="0" parTransId="{9EF1DEFA-8449-4B10-B1AE-AD47F76B33ED}" sibTransId="{A1DC731C-74AA-4749-95A9-DB6B30399C3B}"/>
    <dgm:cxn modelId="{14EE26BC-D318-47CD-913E-DDD86D9414C2}" type="presOf" srcId="{A5878671-E103-46CF-BD17-54D44037B219}" destId="{10E2B0BE-D848-4D54-B752-725302D6DC55}" srcOrd="0" destOrd="0" presId="urn:microsoft.com/office/officeart/2005/8/layout/default"/>
    <dgm:cxn modelId="{A90ABBCC-307C-49A1-9A7D-85999D825DD2}" type="presOf" srcId="{F546D07C-0ADE-4F45-8D64-5852C3DC7898}" destId="{0B0FF154-283A-4CA0-B3DE-B36D1FC2C359}" srcOrd="0" destOrd="0" presId="urn:microsoft.com/office/officeart/2005/8/layout/default"/>
    <dgm:cxn modelId="{D72BBDCC-9EC7-432A-8E4E-23312264250C}" srcId="{5106E72A-DCE4-464F-9052-007EFC9BB6D2}" destId="{B6771CEE-D498-497F-A963-8B786081504C}" srcOrd="9" destOrd="0" parTransId="{D0F5845D-C484-4181-9156-75D356F5129C}" sibTransId="{AD5C4C4B-AE40-4EB7-BAF4-6AC308EB659B}"/>
    <dgm:cxn modelId="{761872F3-FDA8-42B4-812D-55DC54B0CA8C}" srcId="{5106E72A-DCE4-464F-9052-007EFC9BB6D2}" destId="{A5878671-E103-46CF-BD17-54D44037B219}" srcOrd="2" destOrd="0" parTransId="{F038E5CF-07CB-4175-B3ED-4051E2FD4B94}" sibTransId="{94E9606C-866F-4494-BAC4-7229461292D7}"/>
    <dgm:cxn modelId="{75DC10FE-2FDE-4DA1-A339-0F2C32F550AF}" type="presOf" srcId="{5106E72A-DCE4-464F-9052-007EFC9BB6D2}" destId="{1CBBDE1D-828B-43DE-A23E-E98E8A531199}" srcOrd="0" destOrd="0" presId="urn:microsoft.com/office/officeart/2005/8/layout/default"/>
    <dgm:cxn modelId="{F9A9CE9C-95EE-4867-BD60-6D313E0F13AF}" type="presParOf" srcId="{1CBBDE1D-828B-43DE-A23E-E98E8A531199}" destId="{22D7B4B8-D757-458E-A7E4-ED2A2071ACCD}" srcOrd="0" destOrd="0" presId="urn:microsoft.com/office/officeart/2005/8/layout/default"/>
    <dgm:cxn modelId="{B4FD92BF-1FD4-4A96-89E5-7ED1B6415648}" type="presParOf" srcId="{1CBBDE1D-828B-43DE-A23E-E98E8A531199}" destId="{9B5A0402-0BA7-42D0-8A33-5D65D2C3D26E}" srcOrd="1" destOrd="0" presId="urn:microsoft.com/office/officeart/2005/8/layout/default"/>
    <dgm:cxn modelId="{13557275-D3EE-48D4-884E-376C688E255B}" type="presParOf" srcId="{1CBBDE1D-828B-43DE-A23E-E98E8A531199}" destId="{0C6D6547-BDF6-4E43-BE1F-EF765CCBCF9B}" srcOrd="2" destOrd="0" presId="urn:microsoft.com/office/officeart/2005/8/layout/default"/>
    <dgm:cxn modelId="{3ED2F4E6-285B-4851-9A7A-CDF97870F21B}" type="presParOf" srcId="{1CBBDE1D-828B-43DE-A23E-E98E8A531199}" destId="{BCCA9F6D-AB90-4C5D-A93D-51172C364926}" srcOrd="3" destOrd="0" presId="urn:microsoft.com/office/officeart/2005/8/layout/default"/>
    <dgm:cxn modelId="{2060FDC2-3650-4F44-9538-6D93EC1C424D}" type="presParOf" srcId="{1CBBDE1D-828B-43DE-A23E-E98E8A531199}" destId="{10E2B0BE-D848-4D54-B752-725302D6DC55}" srcOrd="4" destOrd="0" presId="urn:microsoft.com/office/officeart/2005/8/layout/default"/>
    <dgm:cxn modelId="{BE8EEE7A-CAAA-4506-B6CD-9DB70DF3A9AC}" type="presParOf" srcId="{1CBBDE1D-828B-43DE-A23E-E98E8A531199}" destId="{AFDFE329-5BF2-4784-B728-84055CB7F7A1}" srcOrd="5" destOrd="0" presId="urn:microsoft.com/office/officeart/2005/8/layout/default"/>
    <dgm:cxn modelId="{BE334354-2A4D-4ACA-AFD2-1639DD4CAF29}" type="presParOf" srcId="{1CBBDE1D-828B-43DE-A23E-E98E8A531199}" destId="{73192FB7-6337-4679-9C7F-B71C2F539380}" srcOrd="6" destOrd="0" presId="urn:microsoft.com/office/officeart/2005/8/layout/default"/>
    <dgm:cxn modelId="{DE3F8ACE-B633-437E-93D9-7641622667DE}" type="presParOf" srcId="{1CBBDE1D-828B-43DE-A23E-E98E8A531199}" destId="{4A827264-FA4A-444F-BF7D-57BC340F20CE}" srcOrd="7" destOrd="0" presId="urn:microsoft.com/office/officeart/2005/8/layout/default"/>
    <dgm:cxn modelId="{E93F13DE-26BD-4E65-9BEA-A2FF5165F660}" type="presParOf" srcId="{1CBBDE1D-828B-43DE-A23E-E98E8A531199}" destId="{0B0FF154-283A-4CA0-B3DE-B36D1FC2C359}" srcOrd="8" destOrd="0" presId="urn:microsoft.com/office/officeart/2005/8/layout/default"/>
    <dgm:cxn modelId="{10194197-4EDE-4541-BF7B-3DE7D41DECD3}" type="presParOf" srcId="{1CBBDE1D-828B-43DE-A23E-E98E8A531199}" destId="{CBD32CDD-A8B8-49FE-B68D-B4CE9108D91C}" srcOrd="9" destOrd="0" presId="urn:microsoft.com/office/officeart/2005/8/layout/default"/>
    <dgm:cxn modelId="{6B613184-A1AB-4F30-A99D-F6CC22D70CB2}" type="presParOf" srcId="{1CBBDE1D-828B-43DE-A23E-E98E8A531199}" destId="{6BCC65E0-C881-45BF-8E68-1B43550172AE}" srcOrd="10" destOrd="0" presId="urn:microsoft.com/office/officeart/2005/8/layout/default"/>
    <dgm:cxn modelId="{BE83A030-E9EA-43C6-A9C6-729FE2D84D31}" type="presParOf" srcId="{1CBBDE1D-828B-43DE-A23E-E98E8A531199}" destId="{2851664A-8457-4F1F-9F32-3E78655EDDED}" srcOrd="11" destOrd="0" presId="urn:microsoft.com/office/officeart/2005/8/layout/default"/>
    <dgm:cxn modelId="{20B26F6F-1CB5-41E2-A0AA-4FACB79119E0}" type="presParOf" srcId="{1CBBDE1D-828B-43DE-A23E-E98E8A531199}" destId="{AD4705C4-3E23-4E1E-8155-E203C43A4624}" srcOrd="12" destOrd="0" presId="urn:microsoft.com/office/officeart/2005/8/layout/default"/>
    <dgm:cxn modelId="{418A98CD-E6E0-44E9-A1CA-B5675565D733}" type="presParOf" srcId="{1CBBDE1D-828B-43DE-A23E-E98E8A531199}" destId="{313D7091-1D63-46DD-AB4F-5241B053C9E4}" srcOrd="13" destOrd="0" presId="urn:microsoft.com/office/officeart/2005/8/layout/default"/>
    <dgm:cxn modelId="{52020B57-4A68-4F6E-AAD5-7CAC9FC198C4}" type="presParOf" srcId="{1CBBDE1D-828B-43DE-A23E-E98E8A531199}" destId="{00966B14-DD39-4DFF-AE62-243B4F835535}" srcOrd="14" destOrd="0" presId="urn:microsoft.com/office/officeart/2005/8/layout/default"/>
    <dgm:cxn modelId="{83D32AA5-C071-4F12-AAA0-7AD81E23FC79}" type="presParOf" srcId="{1CBBDE1D-828B-43DE-A23E-E98E8A531199}" destId="{8925ED81-E1ED-4E88-B2C8-55DEF7B84CDA}" srcOrd="15" destOrd="0" presId="urn:microsoft.com/office/officeart/2005/8/layout/default"/>
    <dgm:cxn modelId="{F71CEA22-7491-40F7-B736-B23DD8DBB73E}" type="presParOf" srcId="{1CBBDE1D-828B-43DE-A23E-E98E8A531199}" destId="{6A875E8F-99C0-49D1-BB45-4EA81D3D5F88}" srcOrd="16" destOrd="0" presId="urn:microsoft.com/office/officeart/2005/8/layout/default"/>
    <dgm:cxn modelId="{2E0C1BF7-FC86-405D-BCA0-595A95A41E8B}" type="presParOf" srcId="{1CBBDE1D-828B-43DE-A23E-E98E8A531199}" destId="{E7978E9D-3EE1-48EE-BD83-9AC27E259349}" srcOrd="17" destOrd="0" presId="urn:microsoft.com/office/officeart/2005/8/layout/default"/>
    <dgm:cxn modelId="{2A6EB82C-44DC-4F67-89A7-79A96AD58D8B}" type="presParOf" srcId="{1CBBDE1D-828B-43DE-A23E-E98E8A531199}" destId="{83C566CD-DCFB-4C78-8273-457A17929FD7}"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BD697-385B-4E66-977C-4AE0187E0FED}">
      <dsp:nvSpPr>
        <dsp:cNvPr id="0" name=""/>
        <dsp:cNvSpPr/>
      </dsp:nvSpPr>
      <dsp:spPr>
        <a:xfrm>
          <a:off x="1061886" y="3333"/>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Assumption that the individual is best-placed to judge the individual's well-being</a:t>
          </a:r>
        </a:p>
      </dsp:txBody>
      <dsp:txXfrm>
        <a:off x="1061886" y="3333"/>
        <a:ext cx="2546191" cy="1527715"/>
      </dsp:txXfrm>
    </dsp:sp>
    <dsp:sp modelId="{B8D10F2F-5BB4-47DE-88A8-80E0C3BC9C60}">
      <dsp:nvSpPr>
        <dsp:cNvPr id="0" name=""/>
        <dsp:cNvSpPr/>
      </dsp:nvSpPr>
      <dsp:spPr>
        <a:xfrm>
          <a:off x="3842531" y="0"/>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P’s wishes and feelings, beliefs and values</a:t>
          </a:r>
        </a:p>
      </dsp:txBody>
      <dsp:txXfrm>
        <a:off x="3842531" y="0"/>
        <a:ext cx="2546191" cy="1527715"/>
      </dsp:txXfrm>
    </dsp:sp>
    <dsp:sp modelId="{DCA7A6EC-7F67-490C-AD85-13849999A358}">
      <dsp:nvSpPr>
        <dsp:cNvPr id="0" name=""/>
        <dsp:cNvSpPr/>
      </dsp:nvSpPr>
      <dsp:spPr>
        <a:xfrm>
          <a:off x="1061886" y="1785667"/>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Decisions are made having regard to all the individual's circumstances – no unjustified assumptions</a:t>
          </a:r>
        </a:p>
      </dsp:txBody>
      <dsp:txXfrm>
        <a:off x="1061886" y="1785667"/>
        <a:ext cx="2546191" cy="1527715"/>
      </dsp:txXfrm>
    </dsp:sp>
    <dsp:sp modelId="{7A76A1F3-D82A-44A2-BAC2-23A8DDC971FB}">
      <dsp:nvSpPr>
        <dsp:cNvPr id="0" name=""/>
        <dsp:cNvSpPr/>
      </dsp:nvSpPr>
      <dsp:spPr>
        <a:xfrm>
          <a:off x="3862697" y="1785667"/>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Ensuring P enabled to fully participate in decisions about them</a:t>
          </a:r>
        </a:p>
      </dsp:txBody>
      <dsp:txXfrm>
        <a:off x="3862697" y="1785667"/>
        <a:ext cx="2546191" cy="1527715"/>
      </dsp:txXfrm>
    </dsp:sp>
    <dsp:sp modelId="{1014AFD0-0104-44E9-8BE3-EDA793C227E6}">
      <dsp:nvSpPr>
        <dsp:cNvPr id="0" name=""/>
        <dsp:cNvSpPr/>
      </dsp:nvSpPr>
      <dsp:spPr>
        <a:xfrm>
          <a:off x="1061886" y="3568001"/>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Need to protect people from abuse and neglect</a:t>
          </a:r>
        </a:p>
      </dsp:txBody>
      <dsp:txXfrm>
        <a:off x="1061886" y="3568001"/>
        <a:ext cx="2546191" cy="1527715"/>
      </dsp:txXfrm>
    </dsp:sp>
    <dsp:sp modelId="{B946A0F1-5281-4A42-ACAE-1D99ECA4D4BB}">
      <dsp:nvSpPr>
        <dsp:cNvPr id="0" name=""/>
        <dsp:cNvSpPr/>
      </dsp:nvSpPr>
      <dsp:spPr>
        <a:xfrm>
          <a:off x="3862697" y="3568001"/>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Minimum necessary restriction on rights or freedom of action</a:t>
          </a:r>
        </a:p>
      </dsp:txBody>
      <dsp:txXfrm>
        <a:off x="3862697" y="3568001"/>
        <a:ext cx="2546191" cy="1527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BD697-385B-4E66-977C-4AE0187E0FED}">
      <dsp:nvSpPr>
        <dsp:cNvPr id="0" name=""/>
        <dsp:cNvSpPr/>
      </dsp:nvSpPr>
      <dsp:spPr>
        <a:xfrm>
          <a:off x="1061886" y="3333"/>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the importance of beginning with the presumption that the adult is best placed to judge the adult's well-being,</a:t>
          </a:r>
        </a:p>
      </dsp:txBody>
      <dsp:txXfrm>
        <a:off x="1061886" y="3333"/>
        <a:ext cx="2546191" cy="1527715"/>
      </dsp:txXfrm>
    </dsp:sp>
    <dsp:sp modelId="{B8D10F2F-5BB4-47DE-88A8-80E0C3BC9C60}">
      <dsp:nvSpPr>
        <dsp:cNvPr id="0" name=""/>
        <dsp:cNvSpPr/>
      </dsp:nvSpPr>
      <dsp:spPr>
        <a:xfrm>
          <a:off x="3842531" y="0"/>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wishes and feelings, beliefs and values</a:t>
          </a:r>
        </a:p>
      </dsp:txBody>
      <dsp:txXfrm>
        <a:off x="3842531" y="0"/>
        <a:ext cx="2546191" cy="1527715"/>
      </dsp:txXfrm>
    </dsp:sp>
    <dsp:sp modelId="{DCA7A6EC-7F67-490C-AD85-13849999A358}">
      <dsp:nvSpPr>
        <dsp:cNvPr id="0" name=""/>
        <dsp:cNvSpPr/>
      </dsp:nvSpPr>
      <dsp:spPr>
        <a:xfrm>
          <a:off x="1061886" y="1785667"/>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have regard to the characteristics, culture and beliefs of the individual (including, for example, language),</a:t>
          </a:r>
        </a:p>
      </dsp:txBody>
      <dsp:txXfrm>
        <a:off x="1061886" y="1785667"/>
        <a:ext cx="2546191" cy="1527715"/>
      </dsp:txXfrm>
    </dsp:sp>
    <dsp:sp modelId="{7A76A1F3-D82A-44A2-BAC2-23A8DDC971FB}">
      <dsp:nvSpPr>
        <dsp:cNvPr id="0" name=""/>
        <dsp:cNvSpPr/>
      </dsp:nvSpPr>
      <dsp:spPr>
        <a:xfrm>
          <a:off x="3862697" y="1785667"/>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the importance of promoting the adult's independence where possible.</a:t>
          </a:r>
        </a:p>
      </dsp:txBody>
      <dsp:txXfrm>
        <a:off x="3862697" y="1785667"/>
        <a:ext cx="2546191" cy="1527715"/>
      </dsp:txXfrm>
    </dsp:sp>
    <dsp:sp modelId="{1014AFD0-0104-44E9-8BE3-EDA793C227E6}">
      <dsp:nvSpPr>
        <dsp:cNvPr id="0" name=""/>
        <dsp:cNvSpPr/>
      </dsp:nvSpPr>
      <dsp:spPr>
        <a:xfrm>
          <a:off x="1061886" y="3568001"/>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have regard to the importance of promoting and respecting the dignity of the individual,</a:t>
          </a:r>
        </a:p>
      </dsp:txBody>
      <dsp:txXfrm>
        <a:off x="1061886" y="3568001"/>
        <a:ext cx="2546191" cy="1527715"/>
      </dsp:txXfrm>
    </dsp:sp>
    <dsp:sp modelId="{B946A0F1-5281-4A42-ACAE-1D99ECA4D4BB}">
      <dsp:nvSpPr>
        <dsp:cNvPr id="0" name=""/>
        <dsp:cNvSpPr/>
      </dsp:nvSpPr>
      <dsp:spPr>
        <a:xfrm>
          <a:off x="3862697" y="3568001"/>
          <a:ext cx="2546191" cy="1527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solidFill>
                <a:schemeClr val="tx1"/>
              </a:solidFill>
            </a:rPr>
            <a:t>Importance of participation</a:t>
          </a:r>
        </a:p>
      </dsp:txBody>
      <dsp:txXfrm>
        <a:off x="3862697" y="3568001"/>
        <a:ext cx="2546191" cy="1527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7B4B8-D757-458E-A7E4-ED2A2071ACCD}">
      <dsp:nvSpPr>
        <dsp:cNvPr id="0" name=""/>
        <dsp:cNvSpPr/>
      </dsp:nvSpPr>
      <dsp:spPr>
        <a:xfrm>
          <a:off x="717894" y="3515"/>
          <a:ext cx="1885932" cy="1131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rPr>
            <a:t>(a)managing and maintaining nutrition;</a:t>
          </a:r>
        </a:p>
      </dsp:txBody>
      <dsp:txXfrm>
        <a:off x="717894" y="3515"/>
        <a:ext cx="1885932" cy="1131559"/>
      </dsp:txXfrm>
    </dsp:sp>
    <dsp:sp modelId="{0C6D6547-BDF6-4E43-BE1F-EF765CCBCF9B}">
      <dsp:nvSpPr>
        <dsp:cNvPr id="0" name=""/>
        <dsp:cNvSpPr/>
      </dsp:nvSpPr>
      <dsp:spPr>
        <a:xfrm>
          <a:off x="2792421" y="3515"/>
          <a:ext cx="1885932" cy="1131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rPr>
            <a:t>(b)maintaining personal hygiene;</a:t>
          </a:r>
        </a:p>
      </dsp:txBody>
      <dsp:txXfrm>
        <a:off x="2792421" y="3515"/>
        <a:ext cx="1885932" cy="1131559"/>
      </dsp:txXfrm>
    </dsp:sp>
    <dsp:sp modelId="{10E2B0BE-D848-4D54-B752-725302D6DC55}">
      <dsp:nvSpPr>
        <dsp:cNvPr id="0" name=""/>
        <dsp:cNvSpPr/>
      </dsp:nvSpPr>
      <dsp:spPr>
        <a:xfrm>
          <a:off x="4866947" y="3515"/>
          <a:ext cx="1885932" cy="1131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rPr>
            <a:t>(c)managing toilet needs;</a:t>
          </a:r>
        </a:p>
      </dsp:txBody>
      <dsp:txXfrm>
        <a:off x="4866947" y="3515"/>
        <a:ext cx="1885932" cy="1131559"/>
      </dsp:txXfrm>
    </dsp:sp>
    <dsp:sp modelId="{73192FB7-6337-4679-9C7F-B71C2F539380}">
      <dsp:nvSpPr>
        <dsp:cNvPr id="0" name=""/>
        <dsp:cNvSpPr/>
      </dsp:nvSpPr>
      <dsp:spPr>
        <a:xfrm>
          <a:off x="717894" y="1323668"/>
          <a:ext cx="1885932" cy="1131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rPr>
            <a:t>(d)being appropriately clothed;</a:t>
          </a:r>
        </a:p>
      </dsp:txBody>
      <dsp:txXfrm>
        <a:off x="717894" y="1323668"/>
        <a:ext cx="1885932" cy="1131559"/>
      </dsp:txXfrm>
    </dsp:sp>
    <dsp:sp modelId="{0B0FF154-283A-4CA0-B3DE-B36D1FC2C359}">
      <dsp:nvSpPr>
        <dsp:cNvPr id="0" name=""/>
        <dsp:cNvSpPr/>
      </dsp:nvSpPr>
      <dsp:spPr>
        <a:xfrm>
          <a:off x="2792421" y="1323668"/>
          <a:ext cx="1885932" cy="1131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rPr>
            <a:t>(e)being able to make use of the adult’s home safely;</a:t>
          </a:r>
        </a:p>
      </dsp:txBody>
      <dsp:txXfrm>
        <a:off x="2792421" y="1323668"/>
        <a:ext cx="1885932" cy="1131559"/>
      </dsp:txXfrm>
    </dsp:sp>
    <dsp:sp modelId="{6BCC65E0-C881-45BF-8E68-1B43550172AE}">
      <dsp:nvSpPr>
        <dsp:cNvPr id="0" name=""/>
        <dsp:cNvSpPr/>
      </dsp:nvSpPr>
      <dsp:spPr>
        <a:xfrm>
          <a:off x="4866947" y="1323668"/>
          <a:ext cx="1885932" cy="1131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rPr>
            <a:t>(f)maintaining a habitable home environment;</a:t>
          </a:r>
        </a:p>
      </dsp:txBody>
      <dsp:txXfrm>
        <a:off x="4866947" y="1323668"/>
        <a:ext cx="1885932" cy="1131559"/>
      </dsp:txXfrm>
    </dsp:sp>
    <dsp:sp modelId="{AD4705C4-3E23-4E1E-8155-E203C43A4624}">
      <dsp:nvSpPr>
        <dsp:cNvPr id="0" name=""/>
        <dsp:cNvSpPr/>
      </dsp:nvSpPr>
      <dsp:spPr>
        <a:xfrm>
          <a:off x="717894" y="2643821"/>
          <a:ext cx="1885932" cy="1131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rPr>
            <a:t>(g)developing and maintaining family or other personal relationships;</a:t>
          </a:r>
        </a:p>
      </dsp:txBody>
      <dsp:txXfrm>
        <a:off x="717894" y="2643821"/>
        <a:ext cx="1885932" cy="1131559"/>
      </dsp:txXfrm>
    </dsp:sp>
    <dsp:sp modelId="{00966B14-DD39-4DFF-AE62-243B4F835535}">
      <dsp:nvSpPr>
        <dsp:cNvPr id="0" name=""/>
        <dsp:cNvSpPr/>
      </dsp:nvSpPr>
      <dsp:spPr>
        <a:xfrm>
          <a:off x="2792421" y="2643821"/>
          <a:ext cx="1885932" cy="1131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rPr>
            <a:t>(h)accessing and engaging in work, training, education or volunteering;</a:t>
          </a:r>
        </a:p>
      </dsp:txBody>
      <dsp:txXfrm>
        <a:off x="2792421" y="2643821"/>
        <a:ext cx="1885932" cy="1131559"/>
      </dsp:txXfrm>
    </dsp:sp>
    <dsp:sp modelId="{6A875E8F-99C0-49D1-BB45-4EA81D3D5F88}">
      <dsp:nvSpPr>
        <dsp:cNvPr id="0" name=""/>
        <dsp:cNvSpPr/>
      </dsp:nvSpPr>
      <dsp:spPr>
        <a:xfrm>
          <a:off x="4866947" y="2643821"/>
          <a:ext cx="1885932" cy="1131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rPr>
            <a:t>(i)making use of necessary facilities or services in the local community including public transport, and recreational facilities or services; and</a:t>
          </a:r>
        </a:p>
      </dsp:txBody>
      <dsp:txXfrm>
        <a:off x="4866947" y="2643821"/>
        <a:ext cx="1885932" cy="1131559"/>
      </dsp:txXfrm>
    </dsp:sp>
    <dsp:sp modelId="{83C566CD-DCFB-4C78-8273-457A17929FD7}">
      <dsp:nvSpPr>
        <dsp:cNvPr id="0" name=""/>
        <dsp:cNvSpPr/>
      </dsp:nvSpPr>
      <dsp:spPr>
        <a:xfrm>
          <a:off x="2792421" y="3963974"/>
          <a:ext cx="1885932" cy="1131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tx1"/>
              </a:solidFill>
            </a:rPr>
            <a:t>(j)carrying out any caring responsibilities the adult has for a child.</a:t>
          </a:r>
        </a:p>
      </dsp:txBody>
      <dsp:txXfrm>
        <a:off x="2792421" y="3963974"/>
        <a:ext cx="1885932" cy="11315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xfrm>
            <a:off x="2" y="0"/>
            <a:ext cx="294614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3667" name="Rectangle 3"/>
          <p:cNvSpPr>
            <a:spLocks noGrp="1" noChangeArrowheads="1"/>
          </p:cNvSpPr>
          <p:nvPr>
            <p:ph type="dt" idx="1"/>
          </p:nvPr>
        </p:nvSpPr>
        <p:spPr>
          <a:xfrm>
            <a:off x="3849911" y="0"/>
            <a:ext cx="2946144"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3668" name="Rectangle 4"/>
          <p:cNvSpPr>
            <a:spLocks noGrp="1" noRot="1" noChangeAspect="1" noChangeArrowheads="1" noTextEdit="1"/>
          </p:cNvSpPr>
          <p:nvPr>
            <p:ph type="sldImg" idx="2"/>
          </p:nvPr>
        </p:nvSpPr>
        <p:spPr>
          <a:xfrm>
            <a:off x="917575" y="744538"/>
            <a:ext cx="4964113" cy="3722687"/>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3669" name="Rectangle 5"/>
          <p:cNvSpPr>
            <a:spLocks noGrp="1" noChangeArrowheads="1"/>
          </p:cNvSpPr>
          <p:nvPr>
            <p:ph type="body" sz="quarter" idx="3"/>
          </p:nvPr>
        </p:nvSpPr>
        <p:spPr>
          <a:xfrm>
            <a:off x="680254" y="4714878"/>
            <a:ext cx="543716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670" name="Rectangle 6"/>
          <p:cNvSpPr>
            <a:spLocks noGrp="1" noChangeArrowheads="1"/>
          </p:cNvSpPr>
          <p:nvPr>
            <p:ph type="ftr" sz="quarter" idx="4"/>
          </p:nvPr>
        </p:nvSpPr>
        <p:spPr>
          <a:xfrm>
            <a:off x="2" y="9428166"/>
            <a:ext cx="294614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3671" name="Rectangle 7"/>
          <p:cNvSpPr>
            <a:spLocks noGrp="1" noChangeArrowheads="1"/>
          </p:cNvSpPr>
          <p:nvPr>
            <p:ph type="sldNum" sz="quarter" idx="5"/>
          </p:nvPr>
        </p:nvSpPr>
        <p:spPr>
          <a:xfrm>
            <a:off x="3849911" y="9428166"/>
            <a:ext cx="2946144"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C41DC51-6443-4738-9BAC-52F7F6691414}" type="slidenum">
              <a:rPr lang="en-US"/>
              <a:t>‹#›</a:t>
            </a:fld>
            <a:endParaRPr lang="en-US"/>
          </a:p>
        </p:txBody>
      </p:sp>
    </p:spTree>
    <p:extLst>
      <p:ext uri="{BB962C8B-B14F-4D97-AF65-F5344CB8AC3E}">
        <p14:creationId xmlns:p14="http://schemas.microsoft.com/office/powerpoint/2010/main" val="42023927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6B3F723-46DB-4164-8F97-CC71CE8303F8}" type="slidenum">
              <a:rPr lang="en-US"/>
              <a:t>1</a:t>
            </a:fld>
            <a:endParaRPr lang="en-US"/>
          </a:p>
        </p:txBody>
      </p:sp>
      <p:sp>
        <p:nvSpPr>
          <p:cNvPr id="114690" name="Rectangle 2"/>
          <p:cNvSpPr>
            <a:spLocks noGrp="1" noRot="1" noChangeAspect="1" noChangeArrowheads="1" noTextEdit="1"/>
          </p:cNvSpPr>
          <p:nvPr>
            <p:ph type="sldImg"/>
          </p:nvPr>
        </p:nvSpPr>
        <p:spPr>
          <a:xfrm>
            <a:off x="917575" y="744538"/>
            <a:ext cx="4964113" cy="3722687"/>
          </a:xfrm>
        </p:spPr>
      </p:sp>
      <p:sp>
        <p:nvSpPr>
          <p:cNvPr id="114691" name="Rectangle 3"/>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134753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13</a:t>
            </a:fld>
            <a:endParaRPr lang="en-US"/>
          </a:p>
        </p:txBody>
      </p:sp>
    </p:spTree>
    <p:extLst>
      <p:ext uri="{BB962C8B-B14F-4D97-AF65-F5344CB8AC3E}">
        <p14:creationId xmlns:p14="http://schemas.microsoft.com/office/powerpoint/2010/main" val="59875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14</a:t>
            </a:fld>
            <a:endParaRPr lang="en-US"/>
          </a:p>
        </p:txBody>
      </p:sp>
    </p:spTree>
    <p:extLst>
      <p:ext uri="{BB962C8B-B14F-4D97-AF65-F5344CB8AC3E}">
        <p14:creationId xmlns:p14="http://schemas.microsoft.com/office/powerpoint/2010/main" val="52660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16</a:t>
            </a:fld>
            <a:endParaRPr lang="en-US"/>
          </a:p>
        </p:txBody>
      </p:sp>
    </p:spTree>
    <p:extLst>
      <p:ext uri="{BB962C8B-B14F-4D97-AF65-F5344CB8AC3E}">
        <p14:creationId xmlns:p14="http://schemas.microsoft.com/office/powerpoint/2010/main" val="3797747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17</a:t>
            </a:fld>
            <a:endParaRPr lang="en-US"/>
          </a:p>
        </p:txBody>
      </p:sp>
    </p:spTree>
    <p:extLst>
      <p:ext uri="{BB962C8B-B14F-4D97-AF65-F5344CB8AC3E}">
        <p14:creationId xmlns:p14="http://schemas.microsoft.com/office/powerpoint/2010/main" val="598750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18</a:t>
            </a:fld>
            <a:endParaRPr lang="en-US"/>
          </a:p>
        </p:txBody>
      </p:sp>
    </p:spTree>
    <p:extLst>
      <p:ext uri="{BB962C8B-B14F-4D97-AF65-F5344CB8AC3E}">
        <p14:creationId xmlns:p14="http://schemas.microsoft.com/office/powerpoint/2010/main" val="1420849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20</a:t>
            </a:fld>
            <a:endParaRPr lang="en-US"/>
          </a:p>
        </p:txBody>
      </p:sp>
    </p:spTree>
    <p:extLst>
      <p:ext uri="{BB962C8B-B14F-4D97-AF65-F5344CB8AC3E}">
        <p14:creationId xmlns:p14="http://schemas.microsoft.com/office/powerpoint/2010/main" val="100012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21</a:t>
            </a:fld>
            <a:endParaRPr lang="en-US"/>
          </a:p>
        </p:txBody>
      </p:sp>
    </p:spTree>
    <p:extLst>
      <p:ext uri="{BB962C8B-B14F-4D97-AF65-F5344CB8AC3E}">
        <p14:creationId xmlns:p14="http://schemas.microsoft.com/office/powerpoint/2010/main" val="100012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22</a:t>
            </a:fld>
            <a:endParaRPr lang="en-US"/>
          </a:p>
        </p:txBody>
      </p:sp>
    </p:spTree>
    <p:extLst>
      <p:ext uri="{BB962C8B-B14F-4D97-AF65-F5344CB8AC3E}">
        <p14:creationId xmlns:p14="http://schemas.microsoft.com/office/powerpoint/2010/main" val="2672689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23</a:t>
            </a:fld>
            <a:endParaRPr lang="en-US"/>
          </a:p>
        </p:txBody>
      </p:sp>
    </p:spTree>
    <p:extLst>
      <p:ext uri="{BB962C8B-B14F-4D97-AF65-F5344CB8AC3E}">
        <p14:creationId xmlns:p14="http://schemas.microsoft.com/office/powerpoint/2010/main" val="379774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24</a:t>
            </a:fld>
            <a:endParaRPr lang="en-US"/>
          </a:p>
        </p:txBody>
      </p:sp>
    </p:spTree>
    <p:extLst>
      <p:ext uri="{BB962C8B-B14F-4D97-AF65-F5344CB8AC3E}">
        <p14:creationId xmlns:p14="http://schemas.microsoft.com/office/powerpoint/2010/main" val="150529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28B6B62-9D2A-442F-9F3B-086A22756839}" type="slidenum">
              <a:rPr lang="en-US"/>
              <a:t>2</a:t>
            </a:fld>
            <a:endParaRPr lang="en-US"/>
          </a:p>
        </p:txBody>
      </p:sp>
      <p:sp>
        <p:nvSpPr>
          <p:cNvPr id="115714" name="Rectangle 2"/>
          <p:cNvSpPr>
            <a:spLocks noGrp="1" noRot="1" noChangeAspect="1" noChangeArrowheads="1" noTextEdit="1"/>
          </p:cNvSpPr>
          <p:nvPr>
            <p:ph type="sldImg"/>
          </p:nvPr>
        </p:nvSpPr>
        <p:spPr>
          <a:xfrm>
            <a:off x="917575" y="744538"/>
            <a:ext cx="4964113" cy="3722687"/>
          </a:xfrm>
        </p:spPr>
      </p:sp>
      <p:sp>
        <p:nvSpPr>
          <p:cNvPr id="115715" name="Rectangle 3"/>
          <p:cNvSpPr>
            <a:spLocks noGrp="1" noChangeArrowheads="1"/>
          </p:cNvSpPr>
          <p:nvPr>
            <p:ph type="body" idx="1"/>
          </p:nvPr>
        </p:nvSpPr>
        <p:spPr/>
        <p:txBody>
          <a:bodyPr/>
          <a:lstStyle/>
          <a:p>
            <a:endParaRPr/>
          </a:p>
        </p:txBody>
      </p:sp>
    </p:spTree>
    <p:extLst>
      <p:ext uri="{BB962C8B-B14F-4D97-AF65-F5344CB8AC3E}">
        <p14:creationId xmlns:p14="http://schemas.microsoft.com/office/powerpoint/2010/main" val="677027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28</a:t>
            </a:fld>
            <a:endParaRPr lang="en-US"/>
          </a:p>
        </p:txBody>
      </p:sp>
    </p:spTree>
    <p:extLst>
      <p:ext uri="{BB962C8B-B14F-4D97-AF65-F5344CB8AC3E}">
        <p14:creationId xmlns:p14="http://schemas.microsoft.com/office/powerpoint/2010/main" val="1059688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31</a:t>
            </a:fld>
            <a:endParaRPr lang="en-US"/>
          </a:p>
        </p:txBody>
      </p:sp>
    </p:spTree>
    <p:extLst>
      <p:ext uri="{BB962C8B-B14F-4D97-AF65-F5344CB8AC3E}">
        <p14:creationId xmlns:p14="http://schemas.microsoft.com/office/powerpoint/2010/main" val="2516972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32</a:t>
            </a:fld>
            <a:endParaRPr lang="en-US"/>
          </a:p>
        </p:txBody>
      </p:sp>
    </p:spTree>
    <p:extLst>
      <p:ext uri="{BB962C8B-B14F-4D97-AF65-F5344CB8AC3E}">
        <p14:creationId xmlns:p14="http://schemas.microsoft.com/office/powerpoint/2010/main" val="4165873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37</a:t>
            </a:fld>
            <a:endParaRPr lang="en-US"/>
          </a:p>
        </p:txBody>
      </p:sp>
    </p:spTree>
    <p:extLst>
      <p:ext uri="{BB962C8B-B14F-4D97-AF65-F5344CB8AC3E}">
        <p14:creationId xmlns:p14="http://schemas.microsoft.com/office/powerpoint/2010/main" val="4165873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38</a:t>
            </a:fld>
            <a:endParaRPr lang="en-US"/>
          </a:p>
        </p:txBody>
      </p:sp>
    </p:spTree>
    <p:extLst>
      <p:ext uri="{BB962C8B-B14F-4D97-AF65-F5344CB8AC3E}">
        <p14:creationId xmlns:p14="http://schemas.microsoft.com/office/powerpoint/2010/main" val="3493443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39</a:t>
            </a:fld>
            <a:endParaRPr lang="en-US"/>
          </a:p>
        </p:txBody>
      </p:sp>
    </p:spTree>
    <p:extLst>
      <p:ext uri="{BB962C8B-B14F-4D97-AF65-F5344CB8AC3E}">
        <p14:creationId xmlns:p14="http://schemas.microsoft.com/office/powerpoint/2010/main" val="3250159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40</a:t>
            </a:fld>
            <a:endParaRPr lang="en-US"/>
          </a:p>
        </p:txBody>
      </p:sp>
    </p:spTree>
    <p:extLst>
      <p:ext uri="{BB962C8B-B14F-4D97-AF65-F5344CB8AC3E}">
        <p14:creationId xmlns:p14="http://schemas.microsoft.com/office/powerpoint/2010/main" val="127536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5</a:t>
            </a:fld>
            <a:endParaRPr lang="en-US"/>
          </a:p>
        </p:txBody>
      </p:sp>
    </p:spTree>
    <p:extLst>
      <p:ext uri="{BB962C8B-B14F-4D97-AF65-F5344CB8AC3E}">
        <p14:creationId xmlns:p14="http://schemas.microsoft.com/office/powerpoint/2010/main" val="95212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7</a:t>
            </a:fld>
            <a:endParaRPr lang="en-US"/>
          </a:p>
        </p:txBody>
      </p:sp>
    </p:spTree>
    <p:extLst>
      <p:ext uri="{BB962C8B-B14F-4D97-AF65-F5344CB8AC3E}">
        <p14:creationId xmlns:p14="http://schemas.microsoft.com/office/powerpoint/2010/main" val="405090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8</a:t>
            </a:fld>
            <a:endParaRPr lang="en-US"/>
          </a:p>
        </p:txBody>
      </p:sp>
    </p:spTree>
    <p:extLst>
      <p:ext uri="{BB962C8B-B14F-4D97-AF65-F5344CB8AC3E}">
        <p14:creationId xmlns:p14="http://schemas.microsoft.com/office/powerpoint/2010/main" val="405090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9</a:t>
            </a:fld>
            <a:endParaRPr lang="en-US"/>
          </a:p>
        </p:txBody>
      </p:sp>
    </p:spTree>
    <p:extLst>
      <p:ext uri="{BB962C8B-B14F-4D97-AF65-F5344CB8AC3E}">
        <p14:creationId xmlns:p14="http://schemas.microsoft.com/office/powerpoint/2010/main" val="87955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10</a:t>
            </a:fld>
            <a:endParaRPr lang="en-US"/>
          </a:p>
        </p:txBody>
      </p:sp>
    </p:spTree>
    <p:extLst>
      <p:ext uri="{BB962C8B-B14F-4D97-AF65-F5344CB8AC3E}">
        <p14:creationId xmlns:p14="http://schemas.microsoft.com/office/powerpoint/2010/main" val="65638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11</a:t>
            </a:fld>
            <a:endParaRPr lang="en-US"/>
          </a:p>
        </p:txBody>
      </p:sp>
    </p:spTree>
    <p:extLst>
      <p:ext uri="{BB962C8B-B14F-4D97-AF65-F5344CB8AC3E}">
        <p14:creationId xmlns:p14="http://schemas.microsoft.com/office/powerpoint/2010/main" val="59875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9C41DC51-6443-4738-9BAC-52F7F6691414}" type="slidenum">
              <a:rPr lang="en-US" smtClean="0"/>
              <a:t>12</a:t>
            </a:fld>
            <a:endParaRPr lang="en-US"/>
          </a:p>
        </p:txBody>
      </p:sp>
    </p:spTree>
    <p:extLst>
      <p:ext uri="{BB962C8B-B14F-4D97-AF65-F5344CB8AC3E}">
        <p14:creationId xmlns:p14="http://schemas.microsoft.com/office/powerpoint/2010/main" val="74965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228600" y="1219200"/>
            <a:ext cx="5181600" cy="519113"/>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a:lvl1pPr>
          </a:lstStyle>
          <a:p>
            <a:pPr lvl="0"/>
            <a:r>
              <a:rPr lang="en-US" noProof="0"/>
              <a:t>Click to edit Master title style</a:t>
            </a:r>
          </a:p>
        </p:txBody>
      </p:sp>
      <p:sp>
        <p:nvSpPr>
          <p:cNvPr id="5123" name="Rectangle 1027"/>
          <p:cNvSpPr>
            <a:spLocks noGrp="1" noChangeArrowheads="1"/>
          </p:cNvSpPr>
          <p:nvPr>
            <p:ph type="subTitle" idx="1"/>
          </p:nvPr>
        </p:nvSpPr>
        <p:spPr>
          <a:xfrm>
            <a:off x="228600" y="1905000"/>
            <a:ext cx="4600575" cy="396875"/>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buFontTx/>
              <a:buNone/>
              <a:defRPr sz="2000"/>
            </a:lvl1pPr>
          </a:lstStyle>
          <a:p>
            <a:pPr lvl="0"/>
            <a:r>
              <a:rPr lang="en-US" noProof="0"/>
              <a:t>Click to edit Master subtitle style</a:t>
            </a:r>
          </a:p>
        </p:txBody>
      </p:sp>
      <p:pic>
        <p:nvPicPr>
          <p:cNvPr id="9" name="Picture 8"/>
          <p:cNvPicPr>
            <a:picLocks noChangeAspect="1"/>
          </p:cNvPicPr>
          <p:nvPr userDrawn="1"/>
        </p:nvPicPr>
        <p:blipFill>
          <a:blip r:embed="rId2"/>
          <a:srcRect/>
          <a:stretch>
            <a:fillRect/>
          </a:stretch>
        </p:blipFill>
        <p:spPr>
          <a:xfrm>
            <a:off x="7550273" y="260648"/>
            <a:ext cx="1351791" cy="694362"/>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15501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228600"/>
            <a:ext cx="18669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5425" y="228600"/>
            <a:ext cx="545147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673393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5425" y="1066800"/>
            <a:ext cx="7470775" cy="5098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srcRect/>
          <a:stretch>
            <a:fillRect/>
          </a:stretch>
        </p:blipFill>
        <p:spPr>
          <a:xfrm>
            <a:off x="7550273" y="260648"/>
            <a:ext cx="1351791" cy="694362"/>
          </a:xfrm>
          <a:prstGeom prst="rect">
            <a:avLst/>
          </a:prstGeom>
        </p:spPr>
      </p:pic>
    </p:spTree>
    <p:extLst>
      <p:ext uri="{BB962C8B-B14F-4D97-AF65-F5344CB8AC3E}">
        <p14:creationId xmlns:p14="http://schemas.microsoft.com/office/powerpoint/2010/main" val="24499018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0169728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5425" y="1066800"/>
            <a:ext cx="3659188" cy="5098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7013" y="1066800"/>
            <a:ext cx="3659187" cy="50985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211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76365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455223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1135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108420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05630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a:xfrm>
            <a:off x="0" y="0"/>
            <a:ext cx="7848600" cy="6165304"/>
          </a:xfrm>
          <a:prstGeom prst="rect">
            <a:avLst/>
          </a:prstGeom>
          <a:noFill/>
          <a:ln>
            <a:noFill/>
          </a:ln>
          <a:effectLst/>
        </p:spPr>
        <p:txBody>
          <a:bodyPr wrap="none" anchor="ctr"/>
          <a:lstStyle/>
          <a:p>
            <a:endParaRPr lang="en-US"/>
          </a:p>
        </p:txBody>
      </p:sp>
      <p:sp>
        <p:nvSpPr>
          <p:cNvPr id="1035" name="Rectangle 11"/>
          <p:cNvSpPr>
            <a:spLocks noGrp="1" noChangeAspect="1" noChangeArrowheads="1"/>
          </p:cNvSpPr>
          <p:nvPr>
            <p:ph type="title"/>
          </p:nvPr>
        </p:nvSpPr>
        <p:spPr>
          <a:xfrm>
            <a:off x="228600" y="228600"/>
            <a:ext cx="69850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Slide name here in this style</a:t>
            </a:r>
          </a:p>
        </p:txBody>
      </p:sp>
      <p:sp>
        <p:nvSpPr>
          <p:cNvPr id="1036" name="Rectangle 12"/>
          <p:cNvSpPr>
            <a:spLocks noGrp="1" noChangeArrowheads="1"/>
          </p:cNvSpPr>
          <p:nvPr>
            <p:ph type="body" idx="1"/>
          </p:nvPr>
        </p:nvSpPr>
        <p:spPr>
          <a:xfrm>
            <a:off x="225425" y="1066800"/>
            <a:ext cx="7470775" cy="509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Bullet style to look like this</a:t>
            </a:r>
          </a:p>
          <a:p>
            <a:pPr lvl="1"/>
            <a:r>
              <a:rPr lang="en-US"/>
              <a:t>Second level</a:t>
            </a:r>
          </a:p>
          <a:p>
            <a:pPr lvl="2"/>
            <a:r>
              <a:rPr lang="en-US"/>
              <a:t>Third level</a:t>
            </a:r>
          </a:p>
          <a:p>
            <a:pPr lvl="3"/>
            <a:r>
              <a:rPr lang="en-US"/>
              <a:t>Fourth level</a:t>
            </a:r>
          </a:p>
          <a:p>
            <a:pPr lvl="4"/>
            <a:r>
              <a:rPr lang="en-US"/>
              <a:t>Fifth level</a:t>
            </a:r>
          </a:p>
        </p:txBody>
      </p:sp>
      <p:pic>
        <p:nvPicPr>
          <p:cNvPr id="1041" name="Picture 17"/>
          <p:cNvPicPr>
            <a:picLocks noChangeAspect="1" noChangeArrowheads="1"/>
          </p:cNvPicPr>
          <p:nvPr/>
        </p:nvPicPr>
        <p:blipFill>
          <a:blip r:embed="rId13"/>
          <a:srcRect/>
          <a:stretch>
            <a:fillRect/>
          </a:stretch>
        </p:blipFill>
        <p:spPr>
          <a:xfrm>
            <a:off x="7924800" y="228600"/>
            <a:ext cx="1143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35268" y="6165304"/>
            <a:ext cx="8673464" cy="467992"/>
          </a:xfrm>
          <a:prstGeom prst="rect">
            <a:avLst/>
          </a:prstGeom>
          <a:solidFill>
            <a:srgbClr val="A4015E"/>
          </a:solidFill>
        </p:spPr>
        <p:txBody>
          <a:bodyPr wrap="square" rtlCol="0">
            <a:spAutoFit/>
          </a:bodyPr>
          <a:lstStyle/>
          <a:p>
            <a:endParaRPr lang="en-GB"/>
          </a:p>
        </p:txBody>
      </p:sp>
      <p:pic>
        <p:nvPicPr>
          <p:cNvPr id="10" name="Picture 1049" descr="screen-saver"/>
          <p:cNvPicPr>
            <a:picLocks noChangeAspect="1" noChangeArrowheads="1"/>
          </p:cNvPicPr>
          <p:nvPr/>
        </p:nvPicPr>
        <p:blipFill>
          <a:blip r:embed="rId14"/>
          <a:srcRect/>
          <a:stretch>
            <a:fillRect/>
          </a:stretch>
        </p:blipFill>
        <p:spPr>
          <a:xfrm>
            <a:off x="6660232" y="6309320"/>
            <a:ext cx="2088232" cy="2136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5"/>
          <a:srcRect/>
          <a:stretch>
            <a:fillRect/>
          </a:stretch>
        </p:blipFill>
        <p:spPr>
          <a:xfrm>
            <a:off x="7550273" y="260648"/>
            <a:ext cx="1351791" cy="694362"/>
          </a:xfrm>
          <a:prstGeom prst="rect">
            <a:avLst/>
          </a:prstGeom>
        </p:spPr>
      </p:pic>
      <p:sp>
        <p:nvSpPr>
          <p:cNvPr id="4" name="TextBox 3"/>
          <p:cNvSpPr txBox="1"/>
          <p:nvPr/>
        </p:nvSpPr>
        <p:spPr>
          <a:xfrm>
            <a:off x="295063" y="6288112"/>
            <a:ext cx="1368152" cy="246221"/>
          </a:xfrm>
          <a:prstGeom prst="rect">
            <a:avLst/>
          </a:prstGeom>
          <a:noFill/>
        </p:spPr>
        <p:txBody>
          <a:bodyPr wrap="square" rtlCol="0">
            <a:spAutoFit/>
          </a:bodyPr>
          <a:lstStyle/>
          <a:p>
            <a:r>
              <a:rPr lang="en-GB" sz="1000" b="1">
                <a:solidFill>
                  <a:schemeClr val="bg1"/>
                </a:solidFill>
              </a:rPr>
              <a:t>clarkewillmott.com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0"/>
        </a:spcBef>
        <a:spcAft>
          <a:spcPct val="0"/>
        </a:spcAft>
        <a:buBlip>
          <a:blip r:embed="rId16"/>
        </a:buBlip>
        <a:defRPr sz="2600">
          <a:solidFill>
            <a:srgbClr val="656868"/>
          </a:solidFill>
          <a:latin typeface="+mn-lt"/>
          <a:ea typeface="+mn-ea"/>
          <a:cs typeface="+mn-cs"/>
        </a:defRPr>
      </a:lvl1pPr>
      <a:lvl2pPr marL="742950" indent="-285750" algn="l" rtl="0" eaLnBrk="1" fontAlgn="base" hangingPunct="1">
        <a:spcBef>
          <a:spcPct val="20000"/>
        </a:spcBef>
        <a:spcAft>
          <a:spcPct val="0"/>
        </a:spcAft>
        <a:buChar char="–"/>
        <a:defRPr sz="2400">
          <a:solidFill>
            <a:srgbClr val="656868"/>
          </a:solidFill>
          <a:latin typeface="+mn-lt"/>
        </a:defRPr>
      </a:lvl2pPr>
      <a:lvl3pPr marL="1143000" indent="-228600" algn="l" rtl="0" eaLnBrk="1" fontAlgn="base" hangingPunct="1">
        <a:spcBef>
          <a:spcPct val="20000"/>
        </a:spcBef>
        <a:spcAft>
          <a:spcPct val="0"/>
        </a:spcAft>
        <a:buSzPct val="70000"/>
        <a:buBlip>
          <a:blip r:embed="rId16"/>
        </a:buBlip>
        <a:defRPr sz="2000">
          <a:solidFill>
            <a:srgbClr val="656868"/>
          </a:solidFill>
          <a:latin typeface="+mn-lt"/>
        </a:defRPr>
      </a:lvl3pPr>
      <a:lvl4pPr marL="1600200" indent="-228600" algn="l" rtl="0" eaLnBrk="1" fontAlgn="base" hangingPunct="1">
        <a:spcBef>
          <a:spcPct val="20000"/>
        </a:spcBef>
        <a:spcAft>
          <a:spcPct val="0"/>
        </a:spcAft>
        <a:buChar char="–"/>
        <a:defRPr>
          <a:solidFill>
            <a:srgbClr val="656868"/>
          </a:solidFill>
          <a:latin typeface="+mn-lt"/>
        </a:defRPr>
      </a:lvl4pPr>
      <a:lvl5pPr marL="2057400" indent="-228600" algn="l" rtl="0" eaLnBrk="1" fontAlgn="base" hangingPunct="1">
        <a:spcBef>
          <a:spcPct val="20000"/>
        </a:spcBef>
        <a:spcAft>
          <a:spcPct val="0"/>
        </a:spcAft>
        <a:buSzPct val="70000"/>
        <a:buBlip>
          <a:blip r:embed="rId16"/>
        </a:buBlip>
        <a:defRPr>
          <a:solidFill>
            <a:srgbClr val="656868"/>
          </a:solidFill>
          <a:latin typeface="+mn-lt"/>
        </a:defRPr>
      </a:lvl5pPr>
      <a:lvl6pPr marL="2514600" indent="-228600" algn="l" rtl="0" eaLnBrk="1" fontAlgn="base" hangingPunct="1">
        <a:spcBef>
          <a:spcPct val="20000"/>
        </a:spcBef>
        <a:spcAft>
          <a:spcPct val="0"/>
        </a:spcAft>
        <a:buSzPct val="70000"/>
        <a:buBlip>
          <a:blip r:embed="rId16"/>
        </a:buBlip>
        <a:defRPr>
          <a:solidFill>
            <a:srgbClr val="656868"/>
          </a:solidFill>
          <a:latin typeface="+mn-lt"/>
        </a:defRPr>
      </a:lvl6pPr>
      <a:lvl7pPr marL="2971800" indent="-228600" algn="l" rtl="0" eaLnBrk="1" fontAlgn="base" hangingPunct="1">
        <a:spcBef>
          <a:spcPct val="20000"/>
        </a:spcBef>
        <a:spcAft>
          <a:spcPct val="0"/>
        </a:spcAft>
        <a:buSzPct val="70000"/>
        <a:buBlip>
          <a:blip r:embed="rId16"/>
        </a:buBlip>
        <a:defRPr>
          <a:solidFill>
            <a:srgbClr val="656868"/>
          </a:solidFill>
          <a:latin typeface="+mn-lt"/>
        </a:defRPr>
      </a:lvl7pPr>
      <a:lvl8pPr marL="3429000" indent="-228600" algn="l" rtl="0" eaLnBrk="1" fontAlgn="base" hangingPunct="1">
        <a:spcBef>
          <a:spcPct val="20000"/>
        </a:spcBef>
        <a:spcAft>
          <a:spcPct val="0"/>
        </a:spcAft>
        <a:buSzPct val="70000"/>
        <a:buBlip>
          <a:blip r:embed="rId16"/>
        </a:buBlip>
        <a:defRPr>
          <a:solidFill>
            <a:srgbClr val="656868"/>
          </a:solidFill>
          <a:latin typeface="+mn-lt"/>
        </a:defRPr>
      </a:lvl8pPr>
      <a:lvl9pPr marL="3886200" indent="-228600" algn="l" rtl="0" eaLnBrk="1" fontAlgn="base" hangingPunct="1">
        <a:spcBef>
          <a:spcPct val="20000"/>
        </a:spcBef>
        <a:spcAft>
          <a:spcPct val="0"/>
        </a:spcAft>
        <a:buSzPct val="70000"/>
        <a:buBlip>
          <a:blip r:embed="rId16"/>
        </a:buBlip>
        <a:defRPr>
          <a:solidFill>
            <a:srgbClr val="65686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ebecca.stickler@guildhall.co.u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2" name="Group 34"/>
          <p:cNvGrpSpPr/>
          <p:nvPr/>
        </p:nvGrpSpPr>
        <p:grpSpPr>
          <a:xfrm>
            <a:off x="0" y="0"/>
            <a:ext cx="9144000" cy="6858000"/>
            <a:chOff x="0" y="0"/>
            <a:chExt cx="5760" cy="4320"/>
          </a:xfrm>
        </p:grpSpPr>
        <p:sp>
          <p:nvSpPr>
            <p:cNvPr id="7" name="Rectangle 6"/>
            <p:cNvSpPr>
              <a:spLocks noChangeAspect="1" noChangeArrowheads="1"/>
            </p:cNvSpPr>
            <p:nvPr/>
          </p:nvSpPr>
          <p:spPr>
            <a:xfrm>
              <a:off x="0" y="0"/>
              <a:ext cx="5760" cy="4320"/>
            </a:xfrm>
            <a:prstGeom prst="rect">
              <a:avLst/>
            </a:prstGeom>
            <a:solidFill>
              <a:srgbClr val="A8015E"/>
            </a:solidFill>
            <a:ln w="9525" algn="ctr">
              <a:solidFill>
                <a:srgbClr val="4A7EBB"/>
              </a:solidFill>
              <a:miter lim="800000"/>
            </a:ln>
          </p:spPr>
          <p:txBody>
            <a:bodyPr anchor="ctr"/>
            <a:lstStyle/>
            <a:p>
              <a:pPr algn="ctr" fontAlgn="auto">
                <a:spcBef>
                  <a:spcPct val="0"/>
                </a:spcBef>
                <a:spcAft>
                  <a:spcPct val="0"/>
                </a:spcAft>
                <a:defRPr/>
              </a:pPr>
              <a:endParaRPr lang="en-US">
                <a:solidFill>
                  <a:schemeClr val="lt1"/>
                </a:solidFill>
                <a:latin typeface="+mn-lt"/>
              </a:endParaRPr>
            </a:p>
          </p:txBody>
        </p:sp>
        <p:pic>
          <p:nvPicPr>
            <p:cNvPr id="8" name="Picture 7" descr="CW Logo CMYK master.bmp"/>
            <p:cNvPicPr>
              <a:picLocks noChangeAspect="1"/>
            </p:cNvPicPr>
            <p:nvPr/>
          </p:nvPicPr>
          <p:blipFill>
            <a:blip r:embed="rId3">
              <a:clrChange>
                <a:clrFrom>
                  <a:srgbClr val="000000"/>
                </a:clrFrom>
                <a:clrTo>
                  <a:srgbClr val="000000">
                    <a:alpha val="0"/>
                  </a:srgbClr>
                </a:clrTo>
              </a:clrChange>
            </a:blip>
            <a:srcRect/>
            <a:stretch>
              <a:fillRect/>
            </a:stretch>
          </p:blipFill>
          <p:spPr>
            <a:xfrm>
              <a:off x="1658" y="1257"/>
              <a:ext cx="2205" cy="1133"/>
            </a:xfrm>
            <a:prstGeom prst="rect">
              <a:avLst/>
            </a:prstGeom>
            <a:effectLst>
              <a:reflection blurRad="6350" stA="52000" endA="300" endPos="35000" dir="5400000" sy="-100000" algn="bl" rotWithShape="0"/>
            </a:effectLst>
          </p:spPr>
        </p:pic>
        <p:pic>
          <p:nvPicPr>
            <p:cNvPr id="2080" name="Picture 32" descr="screen-saver"/>
            <p:cNvPicPr>
              <a:picLocks noChangeAspect="1" noChangeArrowheads="1"/>
            </p:cNvPicPr>
            <p:nvPr/>
          </p:nvPicPr>
          <p:blipFill>
            <a:blip r:embed="rId4"/>
            <a:srcRect/>
            <a:stretch>
              <a:fillRect/>
            </a:stretch>
          </p:blipFill>
          <p:spPr>
            <a:xfrm>
              <a:off x="1536" y="3264"/>
              <a:ext cx="2688" cy="3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142015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But that cannot be an excuse! </a:t>
            </a:r>
          </a:p>
        </p:txBody>
      </p:sp>
      <p:sp>
        <p:nvSpPr>
          <p:cNvPr id="3" name="Content Placeholder 2"/>
          <p:cNvSpPr>
            <a:spLocks noGrp="1"/>
          </p:cNvSpPr>
          <p:nvPr>
            <p:ph idx="1"/>
          </p:nvPr>
        </p:nvSpPr>
        <p:spPr/>
        <p:txBody>
          <a:bodyPr/>
          <a:lstStyle/>
          <a:p>
            <a:r>
              <a:rPr lang="en-GB"/>
              <a:t>The Law!!!</a:t>
            </a:r>
          </a:p>
          <a:p>
            <a:endParaRPr lang="en-GB"/>
          </a:p>
          <a:p>
            <a:r>
              <a:rPr lang="en-GB"/>
              <a:t>Duties </a:t>
            </a:r>
          </a:p>
          <a:p>
            <a:endParaRPr lang="en-GB"/>
          </a:p>
          <a:p>
            <a:r>
              <a:rPr lang="en-GB"/>
              <a:t>Powers</a:t>
            </a:r>
          </a:p>
          <a:p>
            <a:pPr marL="0" indent="0">
              <a:buNone/>
            </a:pPr>
            <a:r>
              <a:rPr lang="en-GB"/>
              <a:t> </a:t>
            </a:r>
          </a:p>
          <a:p>
            <a:r>
              <a:rPr lang="en-GB"/>
              <a:t>Rights</a:t>
            </a:r>
          </a:p>
          <a:p>
            <a:pPr marL="0" indent="0">
              <a:buNone/>
            </a:pPr>
            <a:endParaRPr lang="en-GB"/>
          </a:p>
        </p:txBody>
      </p:sp>
    </p:spTree>
    <p:extLst>
      <p:ext uri="{BB962C8B-B14F-4D97-AF65-F5344CB8AC3E}">
        <p14:creationId xmlns:p14="http://schemas.microsoft.com/office/powerpoint/2010/main" val="174983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law helps us with choice!</a:t>
            </a:r>
          </a:p>
        </p:txBody>
      </p:sp>
      <p:pic>
        <p:nvPicPr>
          <p:cNvPr id="4" name="Content Placeholder 3"/>
          <p:cNvPicPr>
            <a:picLocks noGrp="1" noChangeAspect="1"/>
          </p:cNvPicPr>
          <p:nvPr>
            <p:ph idx="1"/>
          </p:nvPr>
        </p:nvPicPr>
        <p:blipFill>
          <a:blip r:embed="rId3"/>
          <a:srcRect/>
          <a:stretch>
            <a:fillRect/>
          </a:stretch>
        </p:blipFill>
        <p:spPr>
          <a:xfrm>
            <a:off x="2699792" y="1772816"/>
            <a:ext cx="2583036" cy="3060157"/>
          </a:xfrm>
          <a:prstGeom prst="rect">
            <a:avLst/>
          </a:prstGeom>
        </p:spPr>
      </p:pic>
    </p:spTree>
    <p:extLst>
      <p:ext uri="{BB962C8B-B14F-4D97-AF65-F5344CB8AC3E}">
        <p14:creationId xmlns:p14="http://schemas.microsoft.com/office/powerpoint/2010/main" val="14910286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Care Act 2014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9247263"/>
              </p:ext>
            </p:extLst>
          </p:nvPr>
        </p:nvGraphicFramePr>
        <p:xfrm>
          <a:off x="225425" y="1066800"/>
          <a:ext cx="7470775" cy="509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3"/>
          <p:cNvPicPr>
            <a:picLocks noChangeAspect="1"/>
          </p:cNvPicPr>
          <p:nvPr/>
        </p:nvPicPr>
        <p:blipFill>
          <a:blip r:embed="rId8"/>
          <a:srcRect/>
          <a:stretch>
            <a:fillRect/>
          </a:stretch>
        </p:blipFill>
        <p:spPr>
          <a:xfrm>
            <a:off x="7382901" y="4578107"/>
            <a:ext cx="1187624" cy="140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04482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law helps us with choice!</a:t>
            </a:r>
          </a:p>
        </p:txBody>
      </p:sp>
      <p:pic>
        <p:nvPicPr>
          <p:cNvPr id="5" name="Picture 5"/>
          <p:cNvPicPr>
            <a:picLocks noGrp="1" noChangeAspect="1" noChangeArrowheads="1"/>
          </p:cNvPicPr>
          <p:nvPr>
            <p:ph idx="1"/>
          </p:nvPr>
        </p:nvPicPr>
        <p:blipFill>
          <a:blip r:embed="rId3"/>
          <a:srcRect/>
          <a:stretch>
            <a:fillRect/>
          </a:stretch>
        </p:blipFill>
        <p:spPr>
          <a:xfrm>
            <a:off x="2195736" y="1988840"/>
            <a:ext cx="41719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70615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a:t>Social Services and Well Being Act (Wales)  2014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6730154"/>
              </p:ext>
            </p:extLst>
          </p:nvPr>
        </p:nvGraphicFramePr>
        <p:xfrm>
          <a:off x="225425" y="1066800"/>
          <a:ext cx="7470775" cy="509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3"/>
          <p:cNvPicPr>
            <a:picLocks noChangeAspect="1"/>
          </p:cNvPicPr>
          <p:nvPr/>
        </p:nvPicPr>
        <p:blipFill>
          <a:blip r:embed="rId8"/>
          <a:srcRect/>
          <a:stretch>
            <a:fillRect/>
          </a:stretch>
        </p:blipFill>
        <p:spPr>
          <a:xfrm>
            <a:off x="7382901" y="4578107"/>
            <a:ext cx="1187624" cy="140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12200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law helps us with choice!</a:t>
            </a:r>
          </a:p>
        </p:txBody>
      </p:sp>
      <p:sp>
        <p:nvSpPr>
          <p:cNvPr id="3" name="Content Placeholder 2"/>
          <p:cNvSpPr>
            <a:spLocks noGrp="1"/>
          </p:cNvSpPr>
          <p:nvPr>
            <p:ph idx="1"/>
          </p:nvPr>
        </p:nvSpPr>
        <p:spPr/>
        <p:txBody>
          <a:bodyPr/>
          <a:lstStyle/>
          <a:p>
            <a:pPr marL="0" indent="0">
              <a:buNone/>
            </a:pPr>
            <a:r>
              <a:rPr lang="en-GB"/>
              <a:t>In summary - </a:t>
            </a:r>
          </a:p>
          <a:p>
            <a:pPr marL="0" indent="0">
              <a:buNone/>
            </a:pPr>
            <a:endParaRPr lang="en-GB"/>
          </a:p>
          <a:p>
            <a:r>
              <a:rPr lang="en-GB"/>
              <a:t>Promote well-being </a:t>
            </a:r>
          </a:p>
          <a:p>
            <a:r>
              <a:rPr lang="en-GB"/>
              <a:t>The individual being best placed to judge their own well-being </a:t>
            </a:r>
          </a:p>
          <a:p>
            <a:r>
              <a:rPr lang="en-GB"/>
              <a:t>Ascertain and have regard to wishes and feelings </a:t>
            </a:r>
          </a:p>
          <a:p>
            <a:r>
              <a:rPr lang="en-GB"/>
              <a:t>Promote dignity of the individual </a:t>
            </a:r>
          </a:p>
          <a:p>
            <a:r>
              <a:rPr lang="en-GB"/>
              <a:t>Advocacy </a:t>
            </a:r>
          </a:p>
          <a:p>
            <a:r>
              <a:rPr lang="en-GB"/>
              <a:t>Choice to refuse assessment and support </a:t>
            </a:r>
          </a:p>
          <a:p>
            <a:pPr marL="0" indent="0">
              <a:buNone/>
            </a:pPr>
            <a:endParaRPr lang="en-GB"/>
          </a:p>
        </p:txBody>
      </p:sp>
    </p:spTree>
    <p:extLst>
      <p:ext uri="{BB962C8B-B14F-4D97-AF65-F5344CB8AC3E}">
        <p14:creationId xmlns:p14="http://schemas.microsoft.com/office/powerpoint/2010/main" val="405587452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t>Limitations on choice – Care Act 2014</a:t>
            </a:r>
          </a:p>
        </p:txBody>
      </p:sp>
      <p:sp>
        <p:nvSpPr>
          <p:cNvPr id="3" name="Content Placeholder 2"/>
          <p:cNvSpPr>
            <a:spLocks noGrp="1"/>
          </p:cNvSpPr>
          <p:nvPr>
            <p:ph idx="1"/>
          </p:nvPr>
        </p:nvSpPr>
        <p:spPr/>
        <p:txBody>
          <a:bodyPr/>
          <a:lstStyle/>
          <a:p>
            <a:endParaRPr lang="en-US"/>
          </a:p>
          <a:p>
            <a:pPr algn="just"/>
            <a:endParaRPr lang="en-US" i="1"/>
          </a:p>
          <a:p>
            <a:pPr marL="0" indent="0">
              <a:buNone/>
            </a:pPr>
            <a:r>
              <a:rPr lang="en-GB"/>
              <a:t>	</a:t>
            </a:r>
          </a:p>
          <a:p>
            <a:pPr marL="0" indent="0">
              <a:buNone/>
            </a:pPr>
            <a:endParaRPr lang="en-GB"/>
          </a:p>
        </p:txBody>
      </p:sp>
      <p:sp>
        <p:nvSpPr>
          <p:cNvPr id="5" name="Shape 28"/>
          <p:cNvSpPr txBox="1"/>
          <p:nvPr/>
        </p:nvSpPr>
        <p:spPr>
          <a:xfrm>
            <a:off x="2159283" y="1883255"/>
            <a:ext cx="3600400" cy="569251"/>
          </a:xfrm>
          <a:prstGeom prst="rect">
            <a:avLst/>
          </a:prstGeom>
          <a:noFill/>
          <a:ln w="12700">
            <a:noFill/>
            <a:miter lim="400000"/>
          </a:ln>
          <a:effectLst/>
          <a:extLst>
            <a:ext uri="{C572A759-6A51-4108-AA02-DFA0A04FC94B}">
              <ma14:wrappingTextBoxFlag xmlns:ma14="http://schemas.microsoft.com/office/mac/drawingml/2011/main" xmlns="" val="1"/>
            </a:ext>
          </a:extLst>
        </p:spPr>
        <p:txBody>
          <a:bodyPr vert="horz" wrap="square" lIns="0" tIns="0" rIns="0" bIns="0" numCol="1" anchor="t" anchorCtr="0" compatLnSpc="1">
            <a:prstTxWarp prst="textNoShape">
              <a:avLst/>
            </a:prstTxWarp>
            <a:normAutofit fontScale="70000" lnSpcReduction="20000"/>
          </a:bodyPr>
          <a:lstStyle>
            <a:lvl1pPr marL="342900" indent="-342900" algn="l" rtl="0" eaLnBrk="1" fontAlgn="base" hangingPunct="1">
              <a:spcBef>
                <a:spcPct val="20000"/>
              </a:spcBef>
              <a:spcAft>
                <a:spcPct val="0"/>
              </a:spcAft>
              <a:buChar char="•"/>
              <a:defRPr sz="3200" b="0" i="0">
                <a:solidFill>
                  <a:schemeClr val="tx1"/>
                </a:solidFill>
                <a:latin typeface="Helvetica Neue Light"/>
                <a:ea typeface="+mn-ea"/>
                <a:cs typeface="Helvetica Neue Light"/>
              </a:defRPr>
            </a:lvl1pPr>
            <a:lvl2pPr marL="742950" indent="-285750" algn="l" rtl="0" eaLnBrk="1" fontAlgn="base" hangingPunct="1">
              <a:spcBef>
                <a:spcPct val="20000"/>
              </a:spcBef>
              <a:spcAft>
                <a:spcPct val="0"/>
              </a:spcAft>
              <a:buChar char="–"/>
              <a:defRPr sz="2800" b="0" i="0">
                <a:solidFill>
                  <a:schemeClr val="tx1"/>
                </a:solidFill>
                <a:latin typeface="Helvetica Neue Light"/>
                <a:cs typeface="Helvetica Neue Light"/>
              </a:defRPr>
            </a:lvl2pPr>
            <a:lvl3pPr marL="1143000" indent="-228600" algn="l" rtl="0" eaLnBrk="1" fontAlgn="base" hangingPunct="1">
              <a:spcBef>
                <a:spcPct val="20000"/>
              </a:spcBef>
              <a:spcAft>
                <a:spcPct val="0"/>
              </a:spcAft>
              <a:buChar char="•"/>
              <a:defRPr sz="2400" b="0" i="0">
                <a:solidFill>
                  <a:schemeClr val="tx1"/>
                </a:solidFill>
                <a:latin typeface="Helvetica Neue Light"/>
                <a:cs typeface="Helvetica Neue Light"/>
              </a:defRPr>
            </a:lvl3pPr>
            <a:lvl4pPr marL="16002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4pPr>
            <a:lvl5pPr marL="20574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ct val="20000"/>
              </a:spcBef>
              <a:spcAft>
                <a:spcPct val="0"/>
              </a:spcAft>
              <a:buClrTx/>
              <a:buSzTx/>
              <a:buFontTx/>
              <a:buNone/>
              <a:defRPr/>
            </a:pPr>
            <a:r>
              <a:rPr kumimoji="0" lang="en-GB" sz="3200" b="0" i="0" u="none" strike="noStrike" kern="0" cap="none" spc="0" normalizeH="0" baseline="0" noProof="0">
                <a:ln>
                  <a:noFill/>
                </a:ln>
                <a:solidFill>
                  <a:srgbClr val="000000"/>
                </a:solidFill>
                <a:effectLst/>
                <a:uLnTx/>
                <a:uFillTx/>
                <a:latin typeface="Helvetica Neue Light"/>
                <a:ea typeface="+mn-ea"/>
              </a:rPr>
              <a:t>R(Davey) v Oxfordshire CC [2017] EWCA Civ 1308</a:t>
            </a:r>
          </a:p>
          <a:p>
            <a:pPr marL="0" marR="0" lvl="0" indent="0" algn="l" defTabSz="914400" rtl="0" eaLnBrk="1" fontAlgn="base" latinLnBrk="0" hangingPunct="1">
              <a:lnSpc>
                <a:spcPct val="100000"/>
              </a:lnSpc>
              <a:spcBef>
                <a:spcPts val="400"/>
              </a:spcBef>
              <a:spcAft>
                <a:spcPct val="0"/>
              </a:spcAft>
              <a:buClrTx/>
              <a:buSzTx/>
              <a:buFontTx/>
              <a:buNone/>
              <a:defRPr sz="1800"/>
            </a:pPr>
            <a:endParaRPr kumimoji="0" lang="en-GB" sz="1800" b="0" i="0" u="none" strike="noStrike" kern="0" cap="none" spc="0" normalizeH="0" baseline="0" noProof="0">
              <a:ln>
                <a:noFill/>
              </a:ln>
              <a:solidFill>
                <a:srgbClr val="000000"/>
              </a:solidFill>
              <a:effectLst/>
              <a:uLnTx/>
              <a:uFillTx/>
              <a:latin typeface="Helvetica Neue Light"/>
              <a:ea typeface="+mn-ea"/>
            </a:endParaRPr>
          </a:p>
        </p:txBody>
      </p:sp>
      <p:pic>
        <p:nvPicPr>
          <p:cNvPr id="6" name="Picture 5" descr="C:\Users\Katq\AppData\Local\Microsoft\Windows\Temporary Internet Files\Content.IE5\4FE795BV\folder-icon[1].jpg"/>
          <p:cNvPicPr>
            <a:picLocks noChangeAspect="1" noChangeArrowheads="1"/>
          </p:cNvPicPr>
          <p:nvPr/>
        </p:nvPicPr>
        <p:blipFill>
          <a:blip r:embed="rId3"/>
          <a:srcRect l="19725" r="20170"/>
          <a:stretch>
            <a:fillRect/>
          </a:stretch>
        </p:blipFill>
        <p:spPr>
          <a:xfrm>
            <a:off x="611560" y="1844824"/>
            <a:ext cx="756084" cy="9429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Katq\AppData\Local\Microsoft\Windows\Temporary Internet Files\Content.IE5\4FE795BV\folder-icon[1].jpg"/>
          <p:cNvPicPr>
            <a:picLocks noChangeAspect="1" noChangeArrowheads="1"/>
          </p:cNvPicPr>
          <p:nvPr/>
        </p:nvPicPr>
        <p:blipFill>
          <a:blip r:embed="rId3"/>
          <a:srcRect l="19725" r="20170"/>
          <a:stretch>
            <a:fillRect/>
          </a:stretch>
        </p:blipFill>
        <p:spPr>
          <a:xfrm>
            <a:off x="625303" y="2952818"/>
            <a:ext cx="756084" cy="9429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Katq\AppData\Local\Microsoft\Windows\Temporary Internet Files\Content.IE5\4FE795BV\folder-icon[1].jpg"/>
          <p:cNvPicPr>
            <a:picLocks noChangeAspect="1" noChangeArrowheads="1"/>
          </p:cNvPicPr>
          <p:nvPr/>
        </p:nvPicPr>
        <p:blipFill>
          <a:blip r:embed="rId3"/>
          <a:srcRect l="19725" r="20170"/>
          <a:stretch>
            <a:fillRect/>
          </a:stretch>
        </p:blipFill>
        <p:spPr>
          <a:xfrm>
            <a:off x="612815" y="4178270"/>
            <a:ext cx="756084" cy="9429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Katq\AppData\Local\Microsoft\Windows\Temporary Internet Files\Content.IE5\4FE795BV\folder-icon[1].jpg"/>
          <p:cNvPicPr>
            <a:picLocks noChangeAspect="1" noChangeArrowheads="1"/>
          </p:cNvPicPr>
          <p:nvPr/>
        </p:nvPicPr>
        <p:blipFill>
          <a:blip r:embed="rId3"/>
          <a:srcRect l="19725" r="20170"/>
          <a:stretch>
            <a:fillRect/>
          </a:stretch>
        </p:blipFill>
        <p:spPr>
          <a:xfrm>
            <a:off x="612815" y="5114374"/>
            <a:ext cx="756084" cy="942917"/>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28"/>
          <p:cNvSpPr txBox="1"/>
          <p:nvPr/>
        </p:nvSpPr>
        <p:spPr>
          <a:xfrm>
            <a:off x="2122109" y="2952818"/>
            <a:ext cx="5464224" cy="569251"/>
          </a:xfrm>
          <a:prstGeom prst="rect">
            <a:avLst/>
          </a:prstGeom>
          <a:noFill/>
          <a:ln w="12700">
            <a:noFill/>
            <a:miter lim="400000"/>
          </a:ln>
          <a:effectLst/>
          <a:extLst>
            <a:ext uri="{C572A759-6A51-4108-AA02-DFA0A04FC94B}">
              <ma14:wrappingTextBox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b="0" i="0">
                <a:solidFill>
                  <a:schemeClr val="tx1"/>
                </a:solidFill>
                <a:latin typeface="Helvetica Neue Light"/>
                <a:ea typeface="+mn-ea"/>
                <a:cs typeface="Helvetica Neue Light"/>
              </a:defRPr>
            </a:lvl1pPr>
            <a:lvl2pPr marL="742950" indent="-285750" algn="l" rtl="0" eaLnBrk="1" fontAlgn="base" hangingPunct="1">
              <a:spcBef>
                <a:spcPct val="20000"/>
              </a:spcBef>
              <a:spcAft>
                <a:spcPct val="0"/>
              </a:spcAft>
              <a:buChar char="–"/>
              <a:defRPr sz="2800" b="0" i="0">
                <a:solidFill>
                  <a:schemeClr val="tx1"/>
                </a:solidFill>
                <a:latin typeface="Helvetica Neue Light"/>
                <a:cs typeface="Helvetica Neue Light"/>
              </a:defRPr>
            </a:lvl2pPr>
            <a:lvl3pPr marL="1143000" indent="-228600" algn="l" rtl="0" eaLnBrk="1" fontAlgn="base" hangingPunct="1">
              <a:spcBef>
                <a:spcPct val="20000"/>
              </a:spcBef>
              <a:spcAft>
                <a:spcPct val="0"/>
              </a:spcAft>
              <a:buChar char="•"/>
              <a:defRPr sz="2400" b="0" i="0">
                <a:solidFill>
                  <a:schemeClr val="tx1"/>
                </a:solidFill>
                <a:latin typeface="Helvetica Neue Light"/>
                <a:cs typeface="Helvetica Neue Light"/>
              </a:defRPr>
            </a:lvl3pPr>
            <a:lvl4pPr marL="16002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4pPr>
            <a:lvl5pPr marL="20574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2200"/>
              <a:t>The Queen on the Application of VI v London Borough of Lewisham [2018] EWHC 2180 (Admin)</a:t>
            </a:r>
          </a:p>
        </p:txBody>
      </p:sp>
      <p:sp>
        <p:nvSpPr>
          <p:cNvPr id="11" name="Shape 28"/>
          <p:cNvSpPr txBox="1"/>
          <p:nvPr/>
        </p:nvSpPr>
        <p:spPr>
          <a:xfrm>
            <a:off x="2159283" y="4178270"/>
            <a:ext cx="5464224" cy="569251"/>
          </a:xfrm>
          <a:prstGeom prst="rect">
            <a:avLst/>
          </a:prstGeom>
          <a:noFill/>
          <a:ln w="12700">
            <a:noFill/>
            <a:miter lim="400000"/>
          </a:ln>
          <a:effectLst/>
          <a:extLst>
            <a:ext uri="{C572A759-6A51-4108-AA02-DFA0A04FC94B}">
              <ma14:wrappingTextBox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b="0" i="0">
                <a:solidFill>
                  <a:schemeClr val="tx1"/>
                </a:solidFill>
                <a:latin typeface="Helvetica Neue Light"/>
                <a:ea typeface="+mn-ea"/>
                <a:cs typeface="Helvetica Neue Light"/>
              </a:defRPr>
            </a:lvl1pPr>
            <a:lvl2pPr marL="742950" indent="-285750" algn="l" rtl="0" eaLnBrk="1" fontAlgn="base" hangingPunct="1">
              <a:spcBef>
                <a:spcPct val="20000"/>
              </a:spcBef>
              <a:spcAft>
                <a:spcPct val="0"/>
              </a:spcAft>
              <a:buChar char="–"/>
              <a:defRPr sz="2800" b="0" i="0">
                <a:solidFill>
                  <a:schemeClr val="tx1"/>
                </a:solidFill>
                <a:latin typeface="Helvetica Neue Light"/>
                <a:cs typeface="Helvetica Neue Light"/>
              </a:defRPr>
            </a:lvl2pPr>
            <a:lvl3pPr marL="1143000" indent="-228600" algn="l" rtl="0" eaLnBrk="1" fontAlgn="base" hangingPunct="1">
              <a:spcBef>
                <a:spcPct val="20000"/>
              </a:spcBef>
              <a:spcAft>
                <a:spcPct val="0"/>
              </a:spcAft>
              <a:buChar char="•"/>
              <a:defRPr sz="2400" b="0" i="0">
                <a:solidFill>
                  <a:schemeClr val="tx1"/>
                </a:solidFill>
                <a:latin typeface="Helvetica Neue Light"/>
                <a:cs typeface="Helvetica Neue Light"/>
              </a:defRPr>
            </a:lvl3pPr>
            <a:lvl4pPr marL="16002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4pPr>
            <a:lvl5pPr marL="20574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2200" dirty="0"/>
              <a:t>R. (on the application of MG) v Brent LBC [2018] EWHC 1777 (Admin)</a:t>
            </a:r>
          </a:p>
        </p:txBody>
      </p:sp>
      <p:sp>
        <p:nvSpPr>
          <p:cNvPr id="12" name="Shape 28"/>
          <p:cNvSpPr txBox="1"/>
          <p:nvPr/>
        </p:nvSpPr>
        <p:spPr>
          <a:xfrm>
            <a:off x="2132112" y="5121187"/>
            <a:ext cx="5464224" cy="569251"/>
          </a:xfrm>
          <a:prstGeom prst="rect">
            <a:avLst/>
          </a:prstGeom>
          <a:noFill/>
          <a:ln w="12700">
            <a:noFill/>
            <a:miter lim="400000"/>
          </a:ln>
          <a:effectLst/>
          <a:extLst>
            <a:ext uri="{C572A759-6A51-4108-AA02-DFA0A04FC94B}">
              <ma14:wrappingTextBox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b="0" i="0">
                <a:solidFill>
                  <a:schemeClr val="tx1"/>
                </a:solidFill>
                <a:latin typeface="Helvetica Neue Light"/>
                <a:ea typeface="+mn-ea"/>
                <a:cs typeface="Helvetica Neue Light"/>
              </a:defRPr>
            </a:lvl1pPr>
            <a:lvl2pPr marL="742950" indent="-285750" algn="l" rtl="0" eaLnBrk="1" fontAlgn="base" hangingPunct="1">
              <a:spcBef>
                <a:spcPct val="20000"/>
              </a:spcBef>
              <a:spcAft>
                <a:spcPct val="0"/>
              </a:spcAft>
              <a:buChar char="–"/>
              <a:defRPr sz="2800" b="0" i="0">
                <a:solidFill>
                  <a:schemeClr val="tx1"/>
                </a:solidFill>
                <a:latin typeface="Helvetica Neue Light"/>
                <a:cs typeface="Helvetica Neue Light"/>
              </a:defRPr>
            </a:lvl2pPr>
            <a:lvl3pPr marL="1143000" indent="-228600" algn="l" rtl="0" eaLnBrk="1" fontAlgn="base" hangingPunct="1">
              <a:spcBef>
                <a:spcPct val="20000"/>
              </a:spcBef>
              <a:spcAft>
                <a:spcPct val="0"/>
              </a:spcAft>
              <a:buChar char="•"/>
              <a:defRPr sz="2400" b="0" i="0">
                <a:solidFill>
                  <a:schemeClr val="tx1"/>
                </a:solidFill>
                <a:latin typeface="Helvetica Neue Light"/>
                <a:cs typeface="Helvetica Neue Light"/>
              </a:defRPr>
            </a:lvl3pPr>
            <a:lvl4pPr marL="16002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4pPr>
            <a:lvl5pPr marL="20574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2200"/>
              <a:t>CP v North East Lincolnshire Council [2018] EWHC 220 (Admin)</a:t>
            </a:r>
          </a:p>
        </p:txBody>
      </p:sp>
    </p:spTree>
    <p:extLst>
      <p:ext uri="{BB962C8B-B14F-4D97-AF65-F5344CB8AC3E}">
        <p14:creationId xmlns:p14="http://schemas.microsoft.com/office/powerpoint/2010/main" val="16708476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law helps us with choice!</a:t>
            </a:r>
          </a:p>
        </p:txBody>
      </p:sp>
      <p:pic>
        <p:nvPicPr>
          <p:cNvPr id="4" name="Picture 5"/>
          <p:cNvPicPr>
            <a:picLocks noChangeAspect="1" noChangeArrowheads="1"/>
          </p:cNvPicPr>
          <p:nvPr/>
        </p:nvPicPr>
        <p:blipFill>
          <a:blip r:embed="rId3"/>
          <a:srcRect/>
          <a:stretch>
            <a:fillRect/>
          </a:stretch>
        </p:blipFill>
        <p:spPr>
          <a:xfrm>
            <a:off x="2267744" y="2564029"/>
            <a:ext cx="358524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737479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a:fillRect/>
          </a:stretch>
        </p:blipFill>
        <p:spPr>
          <a:xfrm>
            <a:off x="971600" y="1360563"/>
            <a:ext cx="7470775" cy="3149935"/>
          </a:xfrm>
        </p:spPr>
      </p:pic>
      <p:sp>
        <p:nvSpPr>
          <p:cNvPr id="5" name="Rectangle 4"/>
          <p:cNvSpPr/>
          <p:nvPr/>
        </p:nvSpPr>
        <p:spPr>
          <a:xfrm rot="309705">
            <a:off x="1475656" y="3140968"/>
            <a:ext cx="460851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Principles</a:t>
            </a:r>
          </a:p>
        </p:txBody>
      </p:sp>
      <p:sp>
        <p:nvSpPr>
          <p:cNvPr id="3" name="Title 2"/>
          <p:cNvSpPr>
            <a:spLocks noGrp="1"/>
          </p:cNvSpPr>
          <p:nvPr>
            <p:ph type="title"/>
          </p:nvPr>
        </p:nvSpPr>
        <p:spPr/>
        <p:txBody>
          <a:bodyPr/>
          <a:lstStyle/>
          <a:p>
            <a:endParaRPr lang="en-GB"/>
          </a:p>
        </p:txBody>
      </p:sp>
      <p:pic>
        <p:nvPicPr>
          <p:cNvPr id="6" name="Picture 5"/>
          <p:cNvPicPr>
            <a:picLocks noChangeAspect="1" noChangeArrowheads="1"/>
          </p:cNvPicPr>
          <p:nvPr/>
        </p:nvPicPr>
        <p:blipFill>
          <a:blip r:embed="rId4"/>
          <a:srcRect/>
          <a:stretch>
            <a:fillRect/>
          </a:stretch>
        </p:blipFill>
        <p:spPr>
          <a:xfrm>
            <a:off x="7164288" y="5071838"/>
            <a:ext cx="1980872" cy="87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0414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Principles</a:t>
            </a:r>
          </a:p>
        </p:txBody>
      </p:sp>
      <p:sp>
        <p:nvSpPr>
          <p:cNvPr id="3" name="Content Placeholder 2"/>
          <p:cNvSpPr>
            <a:spLocks noGrp="1"/>
          </p:cNvSpPr>
          <p:nvPr>
            <p:ph idx="1"/>
          </p:nvPr>
        </p:nvSpPr>
        <p:spPr/>
        <p:txBody>
          <a:bodyPr/>
          <a:lstStyle/>
          <a:p>
            <a:pPr marL="0" indent="0">
              <a:buNone/>
            </a:pPr>
            <a:r>
              <a:rPr lang="en-GB" sz="2000"/>
              <a:t>Section 1:</a:t>
            </a:r>
          </a:p>
          <a:p>
            <a:r>
              <a:rPr lang="en-GB" sz="2000"/>
              <a:t>(2)A person </a:t>
            </a:r>
            <a:r>
              <a:rPr lang="en-GB" sz="2000" b="1"/>
              <a:t>must be assumed to have capacity </a:t>
            </a:r>
            <a:r>
              <a:rPr lang="en-GB" sz="2000"/>
              <a:t>unless it is established that he lacks capacity.</a:t>
            </a:r>
          </a:p>
          <a:p>
            <a:r>
              <a:rPr lang="en-GB" sz="2000"/>
              <a:t>(3)A person is not to be treated as unable to make a decision unless </a:t>
            </a:r>
            <a:r>
              <a:rPr lang="en-GB" sz="2000" b="1"/>
              <a:t>all practicable steps </a:t>
            </a:r>
            <a:r>
              <a:rPr lang="en-GB" sz="2000"/>
              <a:t>to help him to do so have been taken without success.</a:t>
            </a:r>
          </a:p>
          <a:p>
            <a:r>
              <a:rPr lang="en-GB" sz="2000"/>
              <a:t>(4)A person is not to be treated as unable to make a decision merely because he makes an </a:t>
            </a:r>
            <a:r>
              <a:rPr lang="en-GB" sz="2000" b="1"/>
              <a:t>unwise decision</a:t>
            </a:r>
            <a:r>
              <a:rPr lang="en-GB" sz="2000"/>
              <a:t>.</a:t>
            </a:r>
          </a:p>
          <a:p>
            <a:r>
              <a:rPr lang="en-GB" sz="2000"/>
              <a:t>(5)An act done, or decision made, under this Act for or on behalf of a person who lacks capacity must be done, or made, in his </a:t>
            </a:r>
            <a:r>
              <a:rPr lang="en-GB" sz="2000" b="1"/>
              <a:t>best interests</a:t>
            </a:r>
            <a:r>
              <a:rPr lang="en-GB" sz="2000"/>
              <a:t>.</a:t>
            </a:r>
          </a:p>
          <a:p>
            <a:r>
              <a:rPr lang="en-GB" sz="2000"/>
              <a:t>(6)Before the act is done, or the decision is made, regard must be had to whether the purpose for which it is needed can be as effectively achieved in a way that is </a:t>
            </a:r>
            <a:r>
              <a:rPr lang="en-GB" sz="2000" b="1"/>
              <a:t>less restrictive </a:t>
            </a:r>
            <a:r>
              <a:rPr lang="en-GB" sz="2000"/>
              <a:t>of the person's rights and freedom of action.</a:t>
            </a:r>
          </a:p>
          <a:p>
            <a:pPr marL="0" indent="0">
              <a:buNone/>
            </a:pPr>
            <a:endParaRPr lang="en-GB"/>
          </a:p>
        </p:txBody>
      </p:sp>
      <p:pic>
        <p:nvPicPr>
          <p:cNvPr id="5" name="Picture 5"/>
          <p:cNvPicPr>
            <a:picLocks noChangeAspect="1" noChangeArrowheads="1"/>
          </p:cNvPicPr>
          <p:nvPr/>
        </p:nvPicPr>
        <p:blipFill>
          <a:blip r:embed="rId2"/>
          <a:srcRect/>
          <a:stretch>
            <a:fillRect/>
          </a:stretch>
        </p:blipFill>
        <p:spPr>
          <a:xfrm>
            <a:off x="7164288" y="5071838"/>
            <a:ext cx="1980872" cy="875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12535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9" name="Rectangle 67"/>
          <p:cNvSpPr>
            <a:spLocks noGrp="1" noChangeArrowheads="1"/>
          </p:cNvSpPr>
          <p:nvPr>
            <p:ph type="ctrTitle"/>
          </p:nvPr>
        </p:nvSpPr>
        <p:spPr>
          <a:xfrm>
            <a:off x="84607" y="620688"/>
            <a:ext cx="7583760" cy="954107"/>
          </a:xfrm>
        </p:spPr>
        <p:txBody>
          <a:bodyPr/>
          <a:lstStyle/>
          <a:p>
            <a:r>
              <a:rPr lang="en-GB" b="0"/>
              <a:t>Tips and tricks in using community care law legislation to promote choice</a:t>
            </a:r>
            <a:endParaRPr lang="en-US"/>
          </a:p>
        </p:txBody>
      </p:sp>
      <p:pic>
        <p:nvPicPr>
          <p:cNvPr id="5" name="Picture 4"/>
          <p:cNvPicPr>
            <a:picLocks noChangeAspect="1"/>
          </p:cNvPicPr>
          <p:nvPr/>
        </p:nvPicPr>
        <p:blipFill>
          <a:blip r:embed="rId3"/>
          <a:srcRect/>
          <a:stretch>
            <a:fillRect/>
          </a:stretch>
        </p:blipFill>
        <p:spPr>
          <a:xfrm>
            <a:off x="84607" y="3263650"/>
            <a:ext cx="2243137" cy="2657475"/>
          </a:xfrm>
          <a:prstGeom prst="rect">
            <a:avLst/>
          </a:prstGeom>
        </p:spPr>
      </p:pic>
      <p:sp>
        <p:nvSpPr>
          <p:cNvPr id="3" name="AutoShape 2" descr="Image result for care act 2014"/>
          <p:cNvSpPr>
            <a:spLocks noChangeAspect="1" noChangeArrowheads="1"/>
          </p:cNvSpPr>
          <p:nvPr/>
        </p:nvSpPr>
        <p:spPr>
          <a:xfrm>
            <a:off x="63500" y="-738188"/>
            <a:ext cx="1304925"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4"/>
          <a:srcRect/>
          <a:stretch>
            <a:fillRect/>
          </a:stretch>
        </p:blipFill>
        <p:spPr>
          <a:xfrm>
            <a:off x="2324886" y="2492896"/>
            <a:ext cx="41719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srcRect/>
          <a:stretch>
            <a:fillRect/>
          </a:stretch>
        </p:blipFill>
        <p:spPr>
          <a:xfrm>
            <a:off x="84607" y="1695450"/>
            <a:ext cx="2111129" cy="123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srcRect/>
          <a:stretch>
            <a:fillRect/>
          </a:stretch>
        </p:blipFill>
        <p:spPr>
          <a:xfrm>
            <a:off x="6017572" y="3234175"/>
            <a:ext cx="2970107" cy="223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7"/>
          <a:srcRect/>
          <a:stretch>
            <a:fillRect/>
          </a:stretch>
        </p:blipFill>
        <p:spPr>
          <a:xfrm>
            <a:off x="6530779" y="1724026"/>
            <a:ext cx="2439566" cy="107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52798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a:t>Weight to attach to P’s </a:t>
            </a:r>
            <a:r>
              <a:rPr lang="en-GB" sz="2800"/>
              <a:t>wishes and feelings</a:t>
            </a:r>
            <a:r>
              <a:rPr lang="en-GB" sz="2000"/>
              <a:t> – must have regard to: </a:t>
            </a:r>
          </a:p>
        </p:txBody>
      </p:sp>
      <p:sp>
        <p:nvSpPr>
          <p:cNvPr id="3" name="Content Placeholder 2"/>
          <p:cNvSpPr>
            <a:spLocks noGrp="1"/>
          </p:cNvSpPr>
          <p:nvPr>
            <p:ph idx="1"/>
          </p:nvPr>
        </p:nvSpPr>
        <p:spPr/>
        <p:txBody>
          <a:bodyPr/>
          <a:lstStyle/>
          <a:p>
            <a:pPr marL="0" indent="0">
              <a:buNone/>
            </a:pPr>
            <a:endParaRPr lang="en-GB"/>
          </a:p>
        </p:txBody>
      </p:sp>
      <p:pic>
        <p:nvPicPr>
          <p:cNvPr id="1026" name="Picture 2"/>
          <p:cNvPicPr>
            <a:picLocks noChangeAspect="1" noChangeArrowheads="1"/>
          </p:cNvPicPr>
          <p:nvPr/>
        </p:nvPicPr>
        <p:blipFill>
          <a:blip r:embed="rId3"/>
          <a:srcRect/>
          <a:stretch>
            <a:fillRect/>
          </a:stretch>
        </p:blipFill>
        <p:spPr>
          <a:xfrm>
            <a:off x="-540568" y="1011927"/>
            <a:ext cx="9959961" cy="483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520" y="1628800"/>
            <a:ext cx="7704856" cy="3600986"/>
          </a:xfrm>
          <a:prstGeom prst="rect">
            <a:avLst/>
          </a:prstGeom>
        </p:spPr>
        <p:txBody>
          <a:bodyPr wrap="square">
            <a:spAutoFit/>
          </a:bodyPr>
          <a:lstStyle/>
          <a:p>
            <a:r>
              <a:rPr lang="en-GB" sz="1200">
                <a:latin typeface="Courier New" panose="02070309020205020404" pitchFamily="49" charset="0"/>
                <a:cs typeface="Courier New" panose="02070309020205020404" pitchFamily="49" charset="0"/>
              </a:rPr>
              <a:t>a) the degree of P's incapacity, </a:t>
            </a:r>
            <a:r>
              <a:rPr lang="en-GB" sz="1200" b="1">
                <a:latin typeface="Courier New" panose="02070309020205020404" pitchFamily="49" charset="0"/>
                <a:cs typeface="Courier New" panose="02070309020205020404" pitchFamily="49" charset="0"/>
              </a:rPr>
              <a:t>for the nearer to the borderline the more weight must in principle be attached to P's wishes and feelings</a:t>
            </a:r>
            <a:r>
              <a:rPr lang="en-GB" sz="1200">
                <a:latin typeface="Courier New" panose="02070309020205020404" pitchFamily="49" charset="0"/>
                <a:cs typeface="Courier New" panose="02070309020205020404" pitchFamily="49" charset="0"/>
              </a:rPr>
              <a:t>: </a:t>
            </a:r>
            <a:r>
              <a:rPr lang="en-GB" sz="1200" i="1">
                <a:latin typeface="Courier New" panose="02070309020205020404" pitchFamily="49" charset="0"/>
                <a:cs typeface="Courier New" panose="02070309020205020404" pitchFamily="49" charset="0"/>
              </a:rPr>
              <a:t>Re MM; Local Authority X v MM (by the Official Solicitor) and KM</a:t>
            </a:r>
            <a:r>
              <a:rPr lang="en-GB" sz="1200">
                <a:latin typeface="Courier New" panose="02070309020205020404" pitchFamily="49" charset="0"/>
                <a:cs typeface="Courier New" panose="02070309020205020404" pitchFamily="49" charset="0"/>
              </a:rPr>
              <a:t> [2007] EWHC 2003 (Fam), [2009] 1 FLR 443, at para [124];</a:t>
            </a:r>
            <a:br>
              <a:rPr lang="en-GB" sz="1200">
                <a:latin typeface="Courier New" panose="02070309020205020404" pitchFamily="49" charset="0"/>
                <a:cs typeface="Courier New" panose="02070309020205020404" pitchFamily="49" charset="0"/>
              </a:rPr>
            </a:br>
            <a:br>
              <a:rPr lang="en-GB" sz="1200">
                <a:latin typeface="Courier New" panose="02070309020205020404" pitchFamily="49" charset="0"/>
                <a:cs typeface="Courier New" panose="02070309020205020404" pitchFamily="49" charset="0"/>
              </a:rPr>
            </a:br>
            <a:r>
              <a:rPr lang="en-GB" sz="1200">
                <a:latin typeface="Courier New" panose="02070309020205020404" pitchFamily="49" charset="0"/>
                <a:cs typeface="Courier New" panose="02070309020205020404" pitchFamily="49" charset="0"/>
              </a:rPr>
              <a:t>b) </a:t>
            </a:r>
            <a:r>
              <a:rPr lang="en-GB" sz="1200" b="1">
                <a:latin typeface="Courier New" panose="02070309020205020404" pitchFamily="49" charset="0"/>
                <a:cs typeface="Courier New" panose="02070309020205020404" pitchFamily="49" charset="0"/>
              </a:rPr>
              <a:t>the strength and consistency of the views being expressed by P</a:t>
            </a:r>
            <a:r>
              <a:rPr lang="en-GB" sz="1200">
                <a:latin typeface="Courier New" panose="02070309020205020404" pitchFamily="49" charset="0"/>
                <a:cs typeface="Courier New" panose="02070309020205020404" pitchFamily="49" charset="0"/>
              </a:rPr>
              <a:t>;</a:t>
            </a:r>
            <a:br>
              <a:rPr lang="en-GB" sz="1200">
                <a:latin typeface="Courier New" panose="02070309020205020404" pitchFamily="49" charset="0"/>
                <a:cs typeface="Courier New" panose="02070309020205020404" pitchFamily="49" charset="0"/>
              </a:rPr>
            </a:br>
            <a:br>
              <a:rPr lang="en-GB" sz="1200">
                <a:latin typeface="Courier New" panose="02070309020205020404" pitchFamily="49" charset="0"/>
                <a:cs typeface="Courier New" panose="02070309020205020404" pitchFamily="49" charset="0"/>
              </a:rPr>
            </a:br>
            <a:r>
              <a:rPr lang="en-GB" sz="1200">
                <a:latin typeface="Courier New" panose="02070309020205020404" pitchFamily="49" charset="0"/>
                <a:cs typeface="Courier New" panose="02070309020205020404" pitchFamily="49" charset="0"/>
              </a:rPr>
              <a:t>c) </a:t>
            </a:r>
            <a:r>
              <a:rPr lang="en-GB" sz="1200" b="1">
                <a:latin typeface="Courier New" panose="02070309020205020404" pitchFamily="49" charset="0"/>
                <a:cs typeface="Courier New" panose="02070309020205020404" pitchFamily="49" charset="0"/>
              </a:rPr>
              <a:t>the possible impact on P of knowledge that her wishes and feelings are not being given effect to</a:t>
            </a:r>
            <a:r>
              <a:rPr lang="en-GB" sz="1200">
                <a:latin typeface="Courier New" panose="02070309020205020404" pitchFamily="49" charset="0"/>
                <a:cs typeface="Courier New" panose="02070309020205020404" pitchFamily="49" charset="0"/>
              </a:rPr>
              <a:t>: see again </a:t>
            </a:r>
            <a:r>
              <a:rPr lang="en-GB" sz="1200" i="1">
                <a:latin typeface="Courier New" panose="02070309020205020404" pitchFamily="49" charset="0"/>
                <a:cs typeface="Courier New" panose="02070309020205020404" pitchFamily="49" charset="0"/>
              </a:rPr>
              <a:t>Re MM; Local Authority X v MM (by the Official Solicitor) and KM</a:t>
            </a:r>
            <a:r>
              <a:rPr lang="en-GB" sz="1200">
                <a:latin typeface="Courier New" panose="02070309020205020404" pitchFamily="49" charset="0"/>
                <a:cs typeface="Courier New" panose="02070309020205020404" pitchFamily="49" charset="0"/>
              </a:rPr>
              <a:t> [2007] EWHC 2003 (Fam), [2009] 1 FLR 443, at para [124];</a:t>
            </a:r>
            <a:br>
              <a:rPr lang="en-GB" sz="1200">
                <a:latin typeface="Courier New" panose="02070309020205020404" pitchFamily="49" charset="0"/>
                <a:cs typeface="Courier New" panose="02070309020205020404" pitchFamily="49" charset="0"/>
              </a:rPr>
            </a:br>
            <a:br>
              <a:rPr lang="en-GB" sz="1200">
                <a:latin typeface="Courier New" panose="02070309020205020404" pitchFamily="49" charset="0"/>
                <a:cs typeface="Courier New" panose="02070309020205020404" pitchFamily="49" charset="0"/>
              </a:rPr>
            </a:br>
            <a:r>
              <a:rPr lang="en-GB" sz="1200">
                <a:latin typeface="Courier New" panose="02070309020205020404" pitchFamily="49" charset="0"/>
                <a:cs typeface="Courier New" panose="02070309020205020404" pitchFamily="49" charset="0"/>
              </a:rPr>
              <a:t>d) </a:t>
            </a:r>
            <a:r>
              <a:rPr lang="en-GB" sz="1200" b="1">
                <a:latin typeface="Courier New" panose="02070309020205020404" pitchFamily="49" charset="0"/>
                <a:cs typeface="Courier New" panose="02070309020205020404" pitchFamily="49" charset="0"/>
              </a:rPr>
              <a:t>the extent to which P's wishes and feelings are, or are not, rational, sensible, responsible and pragmatically capable of sensible implementation in the particular circumstances</a:t>
            </a:r>
            <a:r>
              <a:rPr lang="en-GB" sz="1200">
                <a:latin typeface="Courier New" panose="02070309020205020404" pitchFamily="49" charset="0"/>
                <a:cs typeface="Courier New" panose="02070309020205020404" pitchFamily="49" charset="0"/>
              </a:rPr>
              <a:t>; and</a:t>
            </a:r>
            <a:br>
              <a:rPr lang="en-GB" sz="1200">
                <a:latin typeface="Courier New" panose="02070309020205020404" pitchFamily="49" charset="0"/>
                <a:cs typeface="Courier New" panose="02070309020205020404" pitchFamily="49" charset="0"/>
              </a:rPr>
            </a:br>
            <a:br>
              <a:rPr lang="en-GB" sz="1200">
                <a:latin typeface="Courier New" panose="02070309020205020404" pitchFamily="49" charset="0"/>
                <a:cs typeface="Courier New" panose="02070309020205020404" pitchFamily="49" charset="0"/>
              </a:rPr>
            </a:br>
            <a:r>
              <a:rPr lang="en-GB" sz="1200">
                <a:latin typeface="Courier New" panose="02070309020205020404" pitchFamily="49" charset="0"/>
                <a:cs typeface="Courier New" panose="02070309020205020404" pitchFamily="49" charset="0"/>
              </a:rPr>
              <a:t>e) crucially, the extent to which P's wishes and feelings, if given effect to, </a:t>
            </a:r>
            <a:r>
              <a:rPr lang="en-GB" sz="1200" b="1">
                <a:latin typeface="Courier New" panose="02070309020205020404" pitchFamily="49" charset="0"/>
                <a:cs typeface="Courier New" panose="02070309020205020404" pitchFamily="49" charset="0"/>
              </a:rPr>
              <a:t>can properly be accommodated within the court's overall assessment of what is in her best interests.</a:t>
            </a:r>
          </a:p>
          <a:p>
            <a:endParaRPr lang="en-GB" sz="1200">
              <a:latin typeface="Courier New" panose="02070309020205020404" pitchFamily="49" charset="0"/>
              <a:cs typeface="Courier New" panose="02070309020205020404" pitchFamily="49" charset="0"/>
            </a:endParaRPr>
          </a:p>
        </p:txBody>
      </p:sp>
      <p:sp>
        <p:nvSpPr>
          <p:cNvPr id="6" name="Rectangle 5"/>
          <p:cNvSpPr/>
          <p:nvPr/>
        </p:nvSpPr>
        <p:spPr>
          <a:xfrm>
            <a:off x="4211960" y="5229786"/>
            <a:ext cx="4572000" cy="707886"/>
          </a:xfrm>
          <a:prstGeom prst="rect">
            <a:avLst/>
          </a:prstGeom>
        </p:spPr>
        <p:txBody>
          <a:bodyPr>
            <a:spAutoFit/>
          </a:bodyPr>
          <a:lstStyle/>
          <a:p>
            <a:pPr algn="just"/>
            <a:r>
              <a:rPr lang="en-GB" sz="2000">
                <a:latin typeface="Helvetica Neue Light"/>
              </a:rPr>
              <a:t>ITW v Z, M &amp; Various Charities [2009] EWHC 2525 (Fam) (per Munby J)</a:t>
            </a:r>
          </a:p>
        </p:txBody>
      </p:sp>
      <p:pic>
        <p:nvPicPr>
          <p:cNvPr id="8" name="Picture 7" descr="C:\Users\Katq\AppData\Local\Microsoft\Windows\Temporary Internet Files\Content.IE5\4FE795BV\folder-icon[1].jpg"/>
          <p:cNvPicPr>
            <a:picLocks noChangeAspect="1" noChangeArrowheads="1"/>
          </p:cNvPicPr>
          <p:nvPr/>
        </p:nvPicPr>
        <p:blipFill>
          <a:blip r:embed="rId4"/>
          <a:srcRect l="19725" r="20170"/>
          <a:stretch>
            <a:fillRect/>
          </a:stretch>
        </p:blipFill>
        <p:spPr>
          <a:xfrm>
            <a:off x="3423651" y="5112270"/>
            <a:ext cx="756084" cy="94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2150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a:t>Weight to attach to P’s </a:t>
            </a:r>
            <a:r>
              <a:rPr lang="en-GB" sz="2800"/>
              <a:t>wishes and feelings</a:t>
            </a:r>
            <a:r>
              <a:rPr lang="en-GB" sz="2000"/>
              <a:t> – must have regard to: </a:t>
            </a:r>
          </a:p>
        </p:txBody>
      </p:sp>
      <p:sp>
        <p:nvSpPr>
          <p:cNvPr id="3" name="Content Placeholder 2"/>
          <p:cNvSpPr>
            <a:spLocks noGrp="1"/>
          </p:cNvSpPr>
          <p:nvPr>
            <p:ph idx="1"/>
          </p:nvPr>
        </p:nvSpPr>
        <p:spPr/>
        <p:txBody>
          <a:bodyPr/>
          <a:lstStyle/>
          <a:p>
            <a:pPr marL="0" indent="0">
              <a:buNone/>
            </a:pPr>
            <a:endParaRPr lang="en-GB"/>
          </a:p>
        </p:txBody>
      </p:sp>
      <p:pic>
        <p:nvPicPr>
          <p:cNvPr id="1026" name="Picture 2"/>
          <p:cNvPicPr>
            <a:picLocks noChangeAspect="1" noChangeArrowheads="1"/>
          </p:cNvPicPr>
          <p:nvPr/>
        </p:nvPicPr>
        <p:blipFill>
          <a:blip r:embed="rId3"/>
          <a:srcRect/>
          <a:stretch>
            <a:fillRect/>
          </a:stretch>
        </p:blipFill>
        <p:spPr>
          <a:xfrm>
            <a:off x="-540568" y="1011927"/>
            <a:ext cx="9959961" cy="483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11960" y="5112270"/>
            <a:ext cx="4572000" cy="1015663"/>
          </a:xfrm>
          <a:prstGeom prst="rect">
            <a:avLst/>
          </a:prstGeom>
        </p:spPr>
        <p:txBody>
          <a:bodyPr>
            <a:spAutoFit/>
          </a:bodyPr>
          <a:lstStyle/>
          <a:p>
            <a:pPr marL="0" indent="0">
              <a:buClr>
                <a:srgbClr val="DAEDEF"/>
              </a:buClr>
              <a:buFont typeface="Wingdings" pitchFamily="2" charset="2"/>
              <a:buNone/>
            </a:pPr>
            <a:r>
              <a:rPr lang="en-GB" altLang="en-US" sz="2000" i="1"/>
              <a:t>Aintree University Hospitals NHS Foundation Trust v James and others </a:t>
            </a:r>
            <a:r>
              <a:rPr lang="en-GB" altLang="en-US" sz="2000"/>
              <a:t>[2013] UKSC 67 (at paragraph [45]): </a:t>
            </a:r>
            <a:endParaRPr lang="en-GB" altLang="en-US" sz="2000" i="1"/>
          </a:p>
        </p:txBody>
      </p:sp>
      <p:pic>
        <p:nvPicPr>
          <p:cNvPr id="8" name="Picture 7" descr="C:\Users\Katq\AppData\Local\Microsoft\Windows\Temporary Internet Files\Content.IE5\4FE795BV\folder-icon[1].jpg"/>
          <p:cNvPicPr>
            <a:picLocks noChangeAspect="1" noChangeArrowheads="1"/>
          </p:cNvPicPr>
          <p:nvPr/>
        </p:nvPicPr>
        <p:blipFill>
          <a:blip r:embed="rId4"/>
          <a:srcRect l="19725" r="20170"/>
          <a:stretch>
            <a:fillRect/>
          </a:stretch>
        </p:blipFill>
        <p:spPr>
          <a:xfrm>
            <a:off x="3423651" y="5112270"/>
            <a:ext cx="756084" cy="9429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1788283"/>
            <a:ext cx="8136904" cy="3108543"/>
          </a:xfrm>
          <a:prstGeom prst="rect">
            <a:avLst/>
          </a:prstGeom>
        </p:spPr>
        <p:txBody>
          <a:bodyPr wrap="square">
            <a:spAutoFit/>
          </a:bodyPr>
          <a:lstStyle/>
          <a:p>
            <a:pPr marL="0" indent="0" algn="ctr">
              <a:buClr>
                <a:srgbClr val="DAEDEF"/>
              </a:buClr>
              <a:buFont typeface="Wingdings" pitchFamily="2" charset="2"/>
              <a:buNone/>
            </a:pPr>
            <a:r>
              <a:rPr lang="en-GB" altLang="en-US" sz="1400" i="1">
                <a:latin typeface="Courier New" panose="02070309020205020404" pitchFamily="49" charset="0"/>
                <a:cs typeface="Courier New" panose="02070309020205020404" pitchFamily="49" charset="0"/>
              </a:rPr>
              <a:t>"</a:t>
            </a:r>
            <a:r>
              <a:rPr lang="en-GB" altLang="en-US" sz="1400" b="1" i="1" u="sng">
                <a:latin typeface="Courier New" panose="02070309020205020404" pitchFamily="49" charset="0"/>
                <a:cs typeface="Courier New" panose="02070309020205020404" pitchFamily="49" charset="0"/>
              </a:rPr>
              <a:t>The purpose of the best interests test is to consider matters from the patient's point of view.</a:t>
            </a:r>
            <a:r>
              <a:rPr lang="en-GB" altLang="en-US" sz="1400" i="1">
                <a:latin typeface="Courier New" panose="02070309020205020404" pitchFamily="49" charset="0"/>
                <a:cs typeface="Courier New" panose="02070309020205020404" pitchFamily="49" charset="0"/>
              </a:rPr>
              <a:t> That is not to say that his wishes must prevail, any more than those of a fully capable patient must prevail. We cannot always have what we want. Nor will it always be possible to ascertain what an incapable patient's wishes are. Even if it is possible to determine what his views were in the past, they might well have changed in the light of the stresses and strains of his current predicament. In this case, the highest it could be put was, as counsel had agreed, that "It was likely that Mr James would want treatment up to the point where it became hopeless". </a:t>
            </a:r>
            <a:r>
              <a:rPr lang="en-GB" altLang="en-US" sz="1400" b="1" i="1" u="sng">
                <a:latin typeface="Courier New" panose="02070309020205020404" pitchFamily="49" charset="0"/>
                <a:cs typeface="Courier New" panose="02070309020205020404" pitchFamily="49" charset="0"/>
              </a:rPr>
              <a:t>But in so far as it is possible to ascertain the patient's wishes and feelings, his beliefs and values or the things which were important to him, it is those which should be taken into account because they are a component in making the choice which is right for him as an individual human being". </a:t>
            </a:r>
            <a:endParaRPr lang="en-US" altLang="en-US" sz="1400" b="1" u="sng">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889895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a:t>Wishes feelings, beliefs and values</a:t>
            </a:r>
          </a:p>
        </p:txBody>
      </p:sp>
      <p:sp>
        <p:nvSpPr>
          <p:cNvPr id="4" name="Rectangle 3"/>
          <p:cNvSpPr/>
          <p:nvPr/>
        </p:nvSpPr>
        <p:spPr>
          <a:xfrm>
            <a:off x="1115616" y="1700808"/>
            <a:ext cx="5886400" cy="3970318"/>
          </a:xfrm>
          <a:prstGeom prst="rect">
            <a:avLst/>
          </a:prstGeom>
        </p:spPr>
        <p:txBody>
          <a:bodyPr wrap="square">
            <a:spAutoFit/>
          </a:bodyPr>
          <a:lstStyle/>
          <a:p>
            <a:pPr marL="0" indent="0" algn="just">
              <a:buClr>
                <a:srgbClr val="DAEDEF"/>
              </a:buClr>
              <a:buFont typeface="Wingdings" pitchFamily="2" charset="2"/>
              <a:buNone/>
            </a:pPr>
            <a:r>
              <a:rPr lang="en-GB" altLang="en-US"/>
              <a:t>The issue of wishes and feelings was again carefully considered by Peter Jackson J in </a:t>
            </a:r>
            <a:r>
              <a:rPr lang="en-GB" altLang="en-US" b="1" i="1"/>
              <a:t>Wye Valley NHS Trust v B </a:t>
            </a:r>
            <a:r>
              <a:rPr lang="en-GB" altLang="en-US" b="1"/>
              <a:t>[2015] EWCOP 60 </a:t>
            </a:r>
          </a:p>
          <a:p>
            <a:pPr marL="0" indent="0" algn="just">
              <a:buClr>
                <a:srgbClr val="DAEDEF"/>
              </a:buClr>
              <a:buFont typeface="Wingdings" pitchFamily="2" charset="2"/>
              <a:buNone/>
            </a:pPr>
            <a:endParaRPr lang="en-GB" altLang="en-US"/>
          </a:p>
          <a:p>
            <a:pPr marL="0" indent="0" algn="just">
              <a:buClr>
                <a:srgbClr val="DAEDEF"/>
              </a:buClr>
              <a:buFont typeface="Wingdings" pitchFamily="2" charset="2"/>
              <a:buNone/>
            </a:pPr>
            <a:r>
              <a:rPr lang="en-GB" altLang="en-US"/>
              <a:t>The learned judge clearly highlighted that the utmost importance should to be placed on the wishes and feelings of an incapacitous person in circumstances where their beliefs and values are an inextricable part of their personality structure, and that without such consideration, </a:t>
            </a:r>
            <a:r>
              <a:rPr lang="en-GB" altLang="en-US" b="1" u="sng"/>
              <a:t>a person would be looked at in the abstract which is as meaningless as speaking of “an unmusical Mozart” </a:t>
            </a:r>
            <a:r>
              <a:rPr lang="en-GB" altLang="en-US"/>
              <a:t>(Peter Jackson J, paragraph 13.) </a:t>
            </a:r>
            <a:endParaRPr lang="en-US" altLang="en-US"/>
          </a:p>
          <a:p>
            <a:pPr marL="0" indent="0">
              <a:buClr>
                <a:srgbClr val="DAEDEF"/>
              </a:buClr>
              <a:buFont typeface="Wingdings" pitchFamily="2" charset="2"/>
              <a:buNone/>
            </a:pPr>
            <a:endParaRPr lang="en-US" altLang="en-US"/>
          </a:p>
        </p:txBody>
      </p:sp>
      <p:pic>
        <p:nvPicPr>
          <p:cNvPr id="5" name="Content Placeholder 4" descr="C:\Users\Katq\AppData\Local\Microsoft\Windows\Temporary Internet Files\Content.IE5\4FE795BV\folder-icon[1].jpg"/>
          <p:cNvPicPr>
            <a:picLocks noGrp="1" noChangeAspect="1" noChangeArrowheads="1"/>
          </p:cNvPicPr>
          <p:nvPr>
            <p:ph idx="1"/>
          </p:nvPr>
        </p:nvPicPr>
        <p:blipFill>
          <a:blip r:embed="rId3"/>
          <a:srcRect l="19725" r="20170"/>
          <a:stretch>
            <a:fillRect/>
          </a:stretch>
        </p:blipFill>
        <p:spPr>
          <a:xfrm>
            <a:off x="358667" y="1700808"/>
            <a:ext cx="756949" cy="94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58202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t>Limitations on choice – Mental Capacity Act 2005</a:t>
            </a:r>
          </a:p>
        </p:txBody>
      </p:sp>
      <p:sp>
        <p:nvSpPr>
          <p:cNvPr id="3" name="Content Placeholder 2"/>
          <p:cNvSpPr>
            <a:spLocks noGrp="1"/>
          </p:cNvSpPr>
          <p:nvPr>
            <p:ph idx="1"/>
          </p:nvPr>
        </p:nvSpPr>
        <p:spPr/>
        <p:txBody>
          <a:bodyPr/>
          <a:lstStyle/>
          <a:p>
            <a:pPr marL="0" indent="0">
              <a:buNone/>
            </a:pPr>
            <a:endParaRPr lang="en-GB"/>
          </a:p>
        </p:txBody>
      </p:sp>
      <p:sp>
        <p:nvSpPr>
          <p:cNvPr id="5" name="Shape 28"/>
          <p:cNvSpPr txBox="1"/>
          <p:nvPr/>
        </p:nvSpPr>
        <p:spPr>
          <a:xfrm>
            <a:off x="3563888" y="2931756"/>
            <a:ext cx="3600400" cy="569251"/>
          </a:xfrm>
          <a:prstGeom prst="rect">
            <a:avLst/>
          </a:prstGeom>
          <a:noFill/>
          <a:ln w="12700">
            <a:noFill/>
            <a:miter lim="400000"/>
          </a:ln>
          <a:effectLst/>
          <a:extLst>
            <a:ext uri="{C572A759-6A51-4108-AA02-DFA0A04FC94B}">
              <ma14:wrappingTextBox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b="0" i="0">
                <a:solidFill>
                  <a:schemeClr val="tx1"/>
                </a:solidFill>
                <a:latin typeface="Helvetica Neue Light"/>
                <a:ea typeface="+mn-ea"/>
                <a:cs typeface="Helvetica Neue Light"/>
              </a:defRPr>
            </a:lvl1pPr>
            <a:lvl2pPr marL="742950" indent="-285750" algn="l" rtl="0" eaLnBrk="1" fontAlgn="base" hangingPunct="1">
              <a:spcBef>
                <a:spcPct val="20000"/>
              </a:spcBef>
              <a:spcAft>
                <a:spcPct val="0"/>
              </a:spcAft>
              <a:buChar char="–"/>
              <a:defRPr sz="2800" b="0" i="0">
                <a:solidFill>
                  <a:schemeClr val="tx1"/>
                </a:solidFill>
                <a:latin typeface="Helvetica Neue Light"/>
                <a:cs typeface="Helvetica Neue Light"/>
              </a:defRPr>
            </a:lvl2pPr>
            <a:lvl3pPr marL="1143000" indent="-228600" algn="l" rtl="0" eaLnBrk="1" fontAlgn="base" hangingPunct="1">
              <a:spcBef>
                <a:spcPct val="20000"/>
              </a:spcBef>
              <a:spcAft>
                <a:spcPct val="0"/>
              </a:spcAft>
              <a:buChar char="•"/>
              <a:defRPr sz="2400" b="0" i="0">
                <a:solidFill>
                  <a:schemeClr val="tx1"/>
                </a:solidFill>
                <a:latin typeface="Helvetica Neue Light"/>
                <a:cs typeface="Helvetica Neue Light"/>
              </a:defRPr>
            </a:lvl3pPr>
            <a:lvl4pPr marL="16002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4pPr>
            <a:lvl5pPr marL="2057400" indent="-228600" algn="l" rtl="0" eaLnBrk="1" fontAlgn="base" hangingPunct="1">
              <a:spcBef>
                <a:spcPct val="20000"/>
              </a:spcBef>
              <a:spcAft>
                <a:spcPct val="0"/>
              </a:spcAft>
              <a:buChar char="»"/>
              <a:defRPr sz="2000" b="0" i="0">
                <a:solidFill>
                  <a:schemeClr val="tx1"/>
                </a:solidFill>
                <a:latin typeface="Helvetica Neue Light"/>
                <a:cs typeface="Helvetica Neue Ligh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400"/>
              </a:spcBef>
              <a:buNone/>
              <a:defRPr sz="1800"/>
            </a:pPr>
            <a:r>
              <a:rPr lang="en-GB" i="1"/>
              <a:t>N v ACCG </a:t>
            </a:r>
            <a:r>
              <a:rPr lang="en-GB"/>
              <a:t>[2017] UKSC 22</a:t>
            </a:r>
            <a:endParaRPr lang="en-GB" i="1"/>
          </a:p>
          <a:p>
            <a:pPr marL="0" marR="0" lvl="0" indent="0" algn="l" defTabSz="914400" rtl="0" eaLnBrk="1" fontAlgn="base" latinLnBrk="0" hangingPunct="1">
              <a:lnSpc>
                <a:spcPct val="100000"/>
              </a:lnSpc>
              <a:spcBef>
                <a:spcPts val="400"/>
              </a:spcBef>
              <a:spcAft>
                <a:spcPct val="0"/>
              </a:spcAft>
              <a:buClrTx/>
              <a:buSzTx/>
              <a:buFontTx/>
              <a:buNone/>
              <a:defRPr sz="1800"/>
            </a:pPr>
            <a:endParaRPr kumimoji="0" lang="en-GB" sz="1800" b="0" i="0" u="none" strike="noStrike" kern="0" cap="none" spc="0" normalizeH="0" baseline="0" noProof="0">
              <a:ln>
                <a:noFill/>
              </a:ln>
              <a:solidFill>
                <a:srgbClr val="000000"/>
              </a:solidFill>
              <a:effectLst/>
              <a:uLnTx/>
              <a:uFillTx/>
              <a:latin typeface="Helvetica Neue Light"/>
              <a:ea typeface="+mn-ea"/>
            </a:endParaRPr>
          </a:p>
        </p:txBody>
      </p:sp>
      <p:pic>
        <p:nvPicPr>
          <p:cNvPr id="6" name="Picture 5" descr="C:\Users\Katq\AppData\Local\Microsoft\Windows\Temporary Internet Files\Content.IE5\4FE795BV\folder-icon[1].jpg"/>
          <p:cNvPicPr>
            <a:picLocks noChangeAspect="1" noChangeArrowheads="1"/>
          </p:cNvPicPr>
          <p:nvPr/>
        </p:nvPicPr>
        <p:blipFill>
          <a:blip r:embed="rId3"/>
          <a:srcRect l="19725" r="20170"/>
          <a:stretch>
            <a:fillRect/>
          </a:stretch>
        </p:blipFill>
        <p:spPr>
          <a:xfrm>
            <a:off x="1691681" y="2348880"/>
            <a:ext cx="1512168" cy="188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4935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Human Rights Act 1998 (s6)</a:t>
            </a:r>
          </a:p>
        </p:txBody>
      </p:sp>
      <p:sp>
        <p:nvSpPr>
          <p:cNvPr id="3" name="Content Placeholder 2"/>
          <p:cNvSpPr>
            <a:spLocks noGrp="1"/>
          </p:cNvSpPr>
          <p:nvPr>
            <p:ph idx="1"/>
          </p:nvPr>
        </p:nvSpPr>
        <p:spPr/>
        <p:txBody>
          <a:bodyPr/>
          <a:lstStyle/>
          <a:p>
            <a:pPr marL="0" indent="0">
              <a:buNone/>
            </a:pPr>
            <a:endParaRPr lang="en-GB"/>
          </a:p>
        </p:txBody>
      </p:sp>
      <p:pic>
        <p:nvPicPr>
          <p:cNvPr id="4" name="Picture 3"/>
          <p:cNvPicPr>
            <a:picLocks noChangeAspect="1"/>
          </p:cNvPicPr>
          <p:nvPr/>
        </p:nvPicPr>
        <p:blipFill>
          <a:blip r:embed="rId3"/>
          <a:srcRect/>
          <a:stretch>
            <a:fillRect/>
          </a:stretch>
        </p:blipFill>
        <p:spPr>
          <a:xfrm>
            <a:off x="2123728" y="1628800"/>
            <a:ext cx="4392488" cy="3596747"/>
          </a:xfrm>
          <a:prstGeom prst="rect">
            <a:avLst/>
          </a:prstGeom>
        </p:spPr>
      </p:pic>
    </p:spTree>
    <p:extLst>
      <p:ext uri="{BB962C8B-B14F-4D97-AF65-F5344CB8AC3E}">
        <p14:creationId xmlns:p14="http://schemas.microsoft.com/office/powerpoint/2010/main" val="225974004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 tips to keep in mind</a:t>
            </a:r>
          </a:p>
        </p:txBody>
      </p:sp>
      <p:pic>
        <p:nvPicPr>
          <p:cNvPr id="4" name="Content Placeholder 3"/>
          <p:cNvPicPr>
            <a:picLocks noGrp="1" noChangeAspect="1"/>
          </p:cNvPicPr>
          <p:nvPr>
            <p:ph idx="1"/>
          </p:nvPr>
        </p:nvPicPr>
        <p:blipFill>
          <a:blip r:embed="rId2"/>
          <a:srcRect/>
          <a:stretch>
            <a:fillRect/>
          </a:stretch>
        </p:blipFill>
        <p:spPr>
          <a:xfrm>
            <a:off x="2267744" y="1268760"/>
            <a:ext cx="4308773" cy="4381495"/>
          </a:xfrm>
        </p:spPr>
      </p:pic>
    </p:spTree>
    <p:extLst>
      <p:ext uri="{BB962C8B-B14F-4D97-AF65-F5344CB8AC3E}">
        <p14:creationId xmlns:p14="http://schemas.microsoft.com/office/powerpoint/2010/main" val="345111129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Choice of Care – Direct Payments </a:t>
            </a:r>
          </a:p>
        </p:txBody>
      </p:sp>
      <p:sp>
        <p:nvSpPr>
          <p:cNvPr id="3" name="Content Placeholder 2"/>
          <p:cNvSpPr>
            <a:spLocks noGrp="1"/>
          </p:cNvSpPr>
          <p:nvPr>
            <p:ph idx="1"/>
          </p:nvPr>
        </p:nvSpPr>
        <p:spPr/>
        <p:txBody>
          <a:bodyPr/>
          <a:lstStyle/>
          <a:p>
            <a:pPr marL="0" indent="0">
              <a:buNone/>
            </a:pPr>
            <a:endParaRPr lang="en-GB"/>
          </a:p>
          <a:p>
            <a:r>
              <a:rPr lang="en-GB"/>
              <a:t>Care Act 2014: sections 31-33 </a:t>
            </a:r>
          </a:p>
          <a:p>
            <a:pPr algn="just"/>
            <a:r>
              <a:rPr lang="en-GB"/>
              <a:t>Care and Support (Direct Payments) Regulations 2014</a:t>
            </a:r>
          </a:p>
          <a:p>
            <a:pPr marL="0" indent="0" algn="just">
              <a:buNone/>
            </a:pPr>
            <a:endParaRPr lang="en-GB"/>
          </a:p>
          <a:p>
            <a:r>
              <a:rPr lang="en-GB"/>
              <a:t>SSW(W)A 2014: sections 50-53 </a:t>
            </a:r>
          </a:p>
          <a:p>
            <a:pPr algn="just"/>
            <a:r>
              <a:rPr lang="en-US"/>
              <a:t>The Care and Support (Direct Payments) (Wales) Regulations 2015</a:t>
            </a:r>
            <a:endParaRPr lang="en-GB"/>
          </a:p>
          <a:p>
            <a:endParaRPr lang="en-GB"/>
          </a:p>
          <a:p>
            <a:r>
              <a:rPr lang="en-GB"/>
              <a:t>The Conditions…</a:t>
            </a:r>
          </a:p>
          <a:p>
            <a:r>
              <a:rPr lang="en-GB"/>
              <a:t>REMEMBER: DUTY to make direct payments if conditions are met </a:t>
            </a:r>
          </a:p>
        </p:txBody>
      </p:sp>
    </p:spTree>
    <p:extLst>
      <p:ext uri="{BB962C8B-B14F-4D97-AF65-F5344CB8AC3E}">
        <p14:creationId xmlns:p14="http://schemas.microsoft.com/office/powerpoint/2010/main" val="313707438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Choice of Accommodation – social care</a:t>
            </a:r>
          </a:p>
        </p:txBody>
      </p:sp>
      <p:sp>
        <p:nvSpPr>
          <p:cNvPr id="3" name="Content Placeholder 2"/>
          <p:cNvSpPr>
            <a:spLocks noGrp="1"/>
          </p:cNvSpPr>
          <p:nvPr>
            <p:ph idx="1"/>
          </p:nvPr>
        </p:nvSpPr>
        <p:spPr>
          <a:xfrm>
            <a:off x="225425" y="1066800"/>
            <a:ext cx="8595047" cy="5098504"/>
          </a:xfrm>
        </p:spPr>
        <p:txBody>
          <a:bodyPr/>
          <a:lstStyle/>
          <a:p>
            <a:pPr marL="0" indent="0">
              <a:buNone/>
            </a:pPr>
            <a:endParaRPr lang="en-GB"/>
          </a:p>
          <a:p>
            <a:r>
              <a:rPr lang="en-GB" sz="2500"/>
              <a:t>Care Act 2014: section 30 </a:t>
            </a:r>
          </a:p>
          <a:p>
            <a:pPr algn="just"/>
            <a:r>
              <a:rPr lang="en-US" sz="2500"/>
              <a:t>Care and Support and After-care (Choice of Accommodation) Regulations 2014/2670</a:t>
            </a:r>
          </a:p>
          <a:p>
            <a:pPr algn="just"/>
            <a:endParaRPr lang="en-US" sz="2500"/>
          </a:p>
          <a:p>
            <a:pPr algn="just"/>
            <a:r>
              <a:rPr lang="en-GB" sz="2500"/>
              <a:t>SSW(W)A 2014: section 57</a:t>
            </a:r>
          </a:p>
          <a:p>
            <a:pPr algn="just"/>
            <a:r>
              <a:rPr lang="en-US" sz="2500"/>
              <a:t>Care and Support (Choice of Accommodation) (Wales) Regulations 201</a:t>
            </a:r>
            <a:endParaRPr lang="en-GB" sz="2500"/>
          </a:p>
          <a:p>
            <a:endParaRPr lang="en-GB" sz="2500"/>
          </a:p>
          <a:p>
            <a:pPr algn="just"/>
            <a:r>
              <a:rPr lang="en-GB" sz="2500"/>
              <a:t>The Conditions… </a:t>
            </a:r>
          </a:p>
          <a:p>
            <a:pPr algn="just"/>
            <a:r>
              <a:rPr lang="en-GB" sz="2500"/>
              <a:t>REMEMBER: Local Authority MUST provide or arrange for the provision of the preferred accommodation if conditions are met </a:t>
            </a:r>
          </a:p>
        </p:txBody>
      </p:sp>
    </p:spTree>
    <p:extLst>
      <p:ext uri="{BB962C8B-B14F-4D97-AF65-F5344CB8AC3E}">
        <p14:creationId xmlns:p14="http://schemas.microsoft.com/office/powerpoint/2010/main" val="293686515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Choice – NHS Continuing Healthcare	</a:t>
            </a:r>
          </a:p>
        </p:txBody>
      </p:sp>
      <p:sp>
        <p:nvSpPr>
          <p:cNvPr id="3" name="Content Placeholder 2"/>
          <p:cNvSpPr>
            <a:spLocks noGrp="1"/>
          </p:cNvSpPr>
          <p:nvPr>
            <p:ph idx="1"/>
          </p:nvPr>
        </p:nvSpPr>
        <p:spPr/>
        <p:txBody>
          <a:bodyPr/>
          <a:lstStyle/>
          <a:p>
            <a:endParaRPr lang="en-GB" sz="2800"/>
          </a:p>
          <a:p>
            <a:r>
              <a:rPr lang="en-GB" sz="2800"/>
              <a:t>National Framework for NHS Continuing Healthcare</a:t>
            </a:r>
          </a:p>
          <a:p>
            <a:r>
              <a:rPr lang="en-GB" sz="2800"/>
              <a:t>Primary Health Need </a:t>
            </a:r>
          </a:p>
          <a:p>
            <a:r>
              <a:rPr lang="en-GB" sz="2800"/>
              <a:t>Nature, Intensity, Complexity, Unpredictability</a:t>
            </a:r>
          </a:p>
          <a:p>
            <a:r>
              <a:rPr lang="en-GB" sz="2800"/>
              <a:t>Is CHC really better? </a:t>
            </a:r>
          </a:p>
          <a:p>
            <a:r>
              <a:rPr lang="en-GB" sz="2800"/>
              <a:t>Take choice into account BUT need only meet assessed needs </a:t>
            </a:r>
          </a:p>
          <a:p>
            <a:r>
              <a:rPr lang="en-GB" sz="2800"/>
              <a:t>No right to top ups</a:t>
            </a:r>
          </a:p>
          <a:p>
            <a:r>
              <a:rPr lang="en-GB" sz="2800"/>
              <a:t>Personal Health Budget in home environment </a:t>
            </a:r>
          </a:p>
          <a:p>
            <a:pPr marL="0" indent="0">
              <a:buNone/>
            </a:pPr>
            <a:endParaRPr lang="en-GB" sz="2800"/>
          </a:p>
          <a:p>
            <a:endParaRPr lang="en-GB" sz="2800"/>
          </a:p>
          <a:p>
            <a:pPr marL="0" indent="0">
              <a:buNone/>
            </a:pPr>
            <a:endParaRPr lang="en-GB" sz="2800"/>
          </a:p>
          <a:p>
            <a:pPr marL="0" indent="0">
              <a:buNone/>
            </a:pPr>
            <a:endParaRPr lang="en-GB" sz="2800"/>
          </a:p>
          <a:p>
            <a:pPr marL="0" indent="0">
              <a:buNone/>
            </a:pPr>
            <a:endParaRPr lang="en-GB" sz="2800"/>
          </a:p>
          <a:p>
            <a:pPr marL="0" indent="0">
              <a:buNone/>
            </a:pPr>
            <a:endParaRPr lang="en-GB" sz="2800"/>
          </a:p>
        </p:txBody>
      </p:sp>
    </p:spTree>
    <p:extLst>
      <p:ext uri="{BB962C8B-B14F-4D97-AF65-F5344CB8AC3E}">
        <p14:creationId xmlns:p14="http://schemas.microsoft.com/office/powerpoint/2010/main" val="6470712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Co-operation 	</a:t>
            </a:r>
          </a:p>
        </p:txBody>
      </p:sp>
      <p:sp>
        <p:nvSpPr>
          <p:cNvPr id="3" name="Content Placeholder 2"/>
          <p:cNvSpPr>
            <a:spLocks noGrp="1"/>
          </p:cNvSpPr>
          <p:nvPr>
            <p:ph idx="1"/>
          </p:nvPr>
        </p:nvSpPr>
        <p:spPr/>
        <p:txBody>
          <a:bodyPr/>
          <a:lstStyle/>
          <a:p>
            <a:r>
              <a:rPr lang="en-GB" b="1"/>
              <a:t>Part 9 of the SSW(W)A </a:t>
            </a:r>
            <a:r>
              <a:rPr lang="en-GB"/>
              <a:t>-</a:t>
            </a:r>
            <a:r>
              <a:rPr lang="en-GB" i="1"/>
              <a:t>“co-operation and partnership”</a:t>
            </a:r>
            <a:endParaRPr lang="en-GB"/>
          </a:p>
          <a:p>
            <a:pPr algn="just"/>
            <a:r>
              <a:rPr lang="en-GB" b="1"/>
              <a:t>Sections 162 – 165 </a:t>
            </a:r>
            <a:r>
              <a:rPr lang="en-GB"/>
              <a:t>prescribe specific duties of co-operation between Local Authorities and their </a:t>
            </a:r>
            <a:r>
              <a:rPr lang="en-GB" i="1"/>
              <a:t>“relevant partners”</a:t>
            </a:r>
            <a:r>
              <a:rPr lang="en-GB"/>
              <a:t> which include </a:t>
            </a:r>
            <a:r>
              <a:rPr lang="en-GB" i="1"/>
              <a:t>“a Local Health Board for an area any part of which falls within the area of the authority”</a:t>
            </a:r>
          </a:p>
          <a:p>
            <a:endParaRPr lang="en-GB" i="1"/>
          </a:p>
          <a:p>
            <a:r>
              <a:rPr lang="en-GB"/>
              <a:t>Mirror provisions in the Care Act 2014 </a:t>
            </a:r>
          </a:p>
          <a:p>
            <a:r>
              <a:rPr lang="en-GB"/>
              <a:t>Sections 6 &amp; 7 </a:t>
            </a:r>
          </a:p>
          <a:p>
            <a:endParaRPr lang="en-GB" i="1"/>
          </a:p>
          <a:p>
            <a:pPr marL="0" indent="0">
              <a:buNone/>
            </a:pPr>
            <a:endParaRPr lang="en-US"/>
          </a:p>
        </p:txBody>
      </p:sp>
    </p:spTree>
    <p:extLst>
      <p:ext uri="{BB962C8B-B14F-4D97-AF65-F5344CB8AC3E}">
        <p14:creationId xmlns:p14="http://schemas.microsoft.com/office/powerpoint/2010/main" val="258992817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r="10298"/>
          <a:stretch>
            <a:fillRect/>
          </a:stretch>
        </p:blipFill>
        <p:spPr>
          <a:xfrm>
            <a:off x="3347864" y="1756586"/>
            <a:ext cx="5592529" cy="4408718"/>
          </a:xfrm>
        </p:spPr>
      </p:pic>
      <p:sp>
        <p:nvSpPr>
          <p:cNvPr id="2" name="Title 1"/>
          <p:cNvSpPr>
            <a:spLocks noGrp="1"/>
          </p:cNvSpPr>
          <p:nvPr>
            <p:ph type="title"/>
          </p:nvPr>
        </p:nvSpPr>
        <p:spPr>
          <a:xfrm>
            <a:off x="323528" y="1772816"/>
            <a:ext cx="4991472" cy="864096"/>
          </a:xfrm>
        </p:spPr>
        <p:txBody>
          <a:bodyPr/>
          <a:lstStyle/>
          <a:p>
            <a:pPr>
              <a:lnSpc>
                <a:spcPct val="130000"/>
              </a:lnSpc>
              <a:spcAft>
                <a:spcPts val="1000"/>
              </a:spcAft>
            </a:pPr>
            <a:r>
              <a:rPr lang="en-GB">
                <a:solidFill>
                  <a:srgbClr val="A8015E"/>
                </a:solidFill>
              </a:rPr>
              <a:t>Jess Flanagan</a:t>
            </a:r>
          </a:p>
        </p:txBody>
      </p:sp>
      <p:sp>
        <p:nvSpPr>
          <p:cNvPr id="6" name="TextBox 5"/>
          <p:cNvSpPr txBox="1"/>
          <p:nvPr/>
        </p:nvSpPr>
        <p:spPr>
          <a:xfrm>
            <a:off x="323528" y="2699917"/>
            <a:ext cx="3976410" cy="646331"/>
          </a:xfrm>
          <a:prstGeom prst="rect">
            <a:avLst/>
          </a:prstGeom>
          <a:noFill/>
        </p:spPr>
        <p:txBody>
          <a:bodyPr wrap="none" rtlCol="0">
            <a:spAutoFit/>
          </a:bodyPr>
          <a:lstStyle/>
          <a:p>
            <a:r>
              <a:rPr lang="en-GB">
                <a:solidFill>
                  <a:srgbClr val="000000"/>
                </a:solidFill>
              </a:rPr>
              <a:t>Health &amp; Welfare Court of Protection </a:t>
            </a:r>
          </a:p>
          <a:p>
            <a:r>
              <a:rPr lang="en-GB">
                <a:solidFill>
                  <a:srgbClr val="000000"/>
                </a:solidFill>
              </a:rPr>
              <a:t>Community Care </a:t>
            </a:r>
          </a:p>
        </p:txBody>
      </p:sp>
      <p:sp>
        <p:nvSpPr>
          <p:cNvPr id="5" name="TextBox 4"/>
          <p:cNvSpPr txBox="1"/>
          <p:nvPr/>
        </p:nvSpPr>
        <p:spPr>
          <a:xfrm>
            <a:off x="380275" y="3604862"/>
            <a:ext cx="3919663" cy="1200329"/>
          </a:xfrm>
          <a:prstGeom prst="rect">
            <a:avLst/>
          </a:prstGeom>
          <a:noFill/>
        </p:spPr>
        <p:txBody>
          <a:bodyPr wrap="none" rtlCol="0">
            <a:spAutoFit/>
          </a:bodyPr>
          <a:lstStyle/>
          <a:p>
            <a:r>
              <a:rPr lang="en-US">
                <a:solidFill>
                  <a:srgbClr val="000000"/>
                </a:solidFill>
              </a:rPr>
              <a:t>Senior Associate</a:t>
            </a:r>
          </a:p>
          <a:p>
            <a:r>
              <a:rPr lang="en-US">
                <a:solidFill>
                  <a:srgbClr val="000000"/>
                </a:solidFill>
              </a:rPr>
              <a:t>Clarke Willmott LLP </a:t>
            </a:r>
          </a:p>
          <a:p>
            <a:r>
              <a:rPr lang="en-GB">
                <a:solidFill>
                  <a:srgbClr val="000000"/>
                </a:solidFill>
              </a:rPr>
              <a:t>t:  0345 209 1160</a:t>
            </a:r>
            <a:br>
              <a:rPr lang="en-GB">
                <a:solidFill>
                  <a:srgbClr val="000000"/>
                </a:solidFill>
              </a:rPr>
            </a:br>
            <a:r>
              <a:rPr lang="en-GB">
                <a:solidFill>
                  <a:srgbClr val="000000"/>
                </a:solidFill>
              </a:rPr>
              <a:t>e: jess.flanagan@clarkewillmott.com</a:t>
            </a:r>
          </a:p>
        </p:txBody>
      </p:sp>
    </p:spTree>
    <p:extLst>
      <p:ext uri="{BB962C8B-B14F-4D97-AF65-F5344CB8AC3E}">
        <p14:creationId xmlns:p14="http://schemas.microsoft.com/office/powerpoint/2010/main" val="242096278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Fundamental Standards of Care </a:t>
            </a:r>
            <a:br>
              <a:rPr lang="en-GB"/>
            </a:br>
            <a:br>
              <a:rPr lang="en-GB"/>
            </a:br>
            <a:endParaRPr lang="en-GB"/>
          </a:p>
        </p:txBody>
      </p:sp>
      <p:sp>
        <p:nvSpPr>
          <p:cNvPr id="3" name="Content Placeholder 2"/>
          <p:cNvSpPr>
            <a:spLocks noGrp="1"/>
          </p:cNvSpPr>
          <p:nvPr>
            <p:ph idx="1"/>
          </p:nvPr>
        </p:nvSpPr>
        <p:spPr>
          <a:xfrm>
            <a:off x="225425" y="1066800"/>
            <a:ext cx="8595047" cy="5098504"/>
          </a:xfrm>
        </p:spPr>
        <p:txBody>
          <a:bodyPr/>
          <a:lstStyle/>
          <a:p>
            <a:endParaRPr lang="en-GB"/>
          </a:p>
          <a:p>
            <a:pPr algn="just"/>
            <a:r>
              <a:rPr lang="en-GB"/>
              <a:t>In England - Health and Social Care Act 2008 (Regulated Activities) Regulations 2014</a:t>
            </a:r>
          </a:p>
          <a:p>
            <a:pPr marL="0" indent="0" algn="just">
              <a:buNone/>
            </a:pPr>
            <a:endParaRPr lang="en-GB"/>
          </a:p>
          <a:p>
            <a:pPr algn="just"/>
            <a:r>
              <a:rPr lang="en-GB"/>
              <a:t>In Wales - Regulated Services (Service Providers and Responsible Individuals) (Wales) Regulations 2017/1264</a:t>
            </a:r>
          </a:p>
          <a:p>
            <a:pPr marL="0" indent="0" algn="just">
              <a:buNone/>
            </a:pPr>
            <a:endParaRPr lang="en-GB" sz="1700"/>
          </a:p>
          <a:p>
            <a:pPr algn="just">
              <a:buFont typeface="Wingdings" charset="2"/>
              <a:buChar char="ü"/>
            </a:pPr>
            <a:r>
              <a:rPr lang="en-US" sz="1700"/>
              <a:t>Person-centred care</a:t>
            </a:r>
          </a:p>
          <a:p>
            <a:pPr algn="just">
              <a:buFont typeface="Wingdings" charset="2"/>
              <a:buChar char="ü"/>
            </a:pPr>
            <a:r>
              <a:rPr lang="en-US" sz="1700"/>
              <a:t>Dignity and Respect</a:t>
            </a:r>
          </a:p>
          <a:p>
            <a:pPr algn="just">
              <a:buFont typeface="Wingdings" charset="2"/>
              <a:buChar char="ü"/>
            </a:pPr>
            <a:r>
              <a:rPr lang="en-US" sz="1700"/>
              <a:t>Consent </a:t>
            </a:r>
          </a:p>
          <a:p>
            <a:pPr algn="just">
              <a:buFont typeface="Wingdings" charset="2"/>
              <a:buChar char="ü"/>
            </a:pPr>
            <a:r>
              <a:rPr lang="en-US" sz="1700"/>
              <a:t>Safety </a:t>
            </a:r>
          </a:p>
          <a:p>
            <a:pPr algn="just">
              <a:buFont typeface="Wingdings" charset="2"/>
              <a:buChar char="ü"/>
            </a:pPr>
            <a:r>
              <a:rPr lang="en-US" sz="1700"/>
              <a:t>Safeguarding from Abuse </a:t>
            </a:r>
          </a:p>
          <a:p>
            <a:pPr algn="just">
              <a:buFont typeface="Wingdings" charset="2"/>
              <a:buChar char="ü"/>
            </a:pPr>
            <a:r>
              <a:rPr lang="en-US" sz="1700"/>
              <a:t>Good governance </a:t>
            </a:r>
          </a:p>
          <a:p>
            <a:pPr algn="just">
              <a:buFont typeface="Wingdings" charset="2"/>
              <a:buChar char="ü"/>
            </a:pPr>
            <a:r>
              <a:rPr lang="en-US" sz="1700"/>
              <a:t>Fit and Proper Staff </a:t>
            </a:r>
            <a:endParaRPr lang="en-GB" sz="1700"/>
          </a:p>
          <a:p>
            <a:pPr marL="0" indent="0" algn="just">
              <a:buNone/>
            </a:pPr>
            <a:endParaRPr lang="en-GB"/>
          </a:p>
          <a:p>
            <a:pPr marL="0" indent="0" algn="just">
              <a:buNone/>
            </a:pPr>
            <a:endParaRPr lang="en-GB"/>
          </a:p>
        </p:txBody>
      </p:sp>
      <p:pic>
        <p:nvPicPr>
          <p:cNvPr id="4" name="Picture 3"/>
          <p:cNvPicPr>
            <a:picLocks noChangeAspect="1" noChangeArrowheads="1"/>
          </p:cNvPicPr>
          <p:nvPr/>
        </p:nvPicPr>
        <p:blipFill>
          <a:blip r:embed="rId2"/>
          <a:srcRect/>
          <a:stretch>
            <a:fillRect/>
          </a:stretch>
        </p:blipFill>
        <p:spPr>
          <a:xfrm>
            <a:off x="4139952" y="3789040"/>
            <a:ext cx="2111129" cy="123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srcRect/>
          <a:stretch>
            <a:fillRect/>
          </a:stretch>
        </p:blipFill>
        <p:spPr>
          <a:xfrm>
            <a:off x="5724128" y="4725144"/>
            <a:ext cx="27051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53604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0848"/>
            <a:ext cx="6985000" cy="815975"/>
          </a:xfrm>
        </p:spPr>
        <p:txBody>
          <a:bodyPr/>
          <a:lstStyle/>
          <a:p>
            <a:r>
              <a:rPr lang="en-GB"/>
              <a:t>Care Act 2014 – assessments, tips for getting the best assessment </a:t>
            </a:r>
          </a:p>
        </p:txBody>
      </p:sp>
      <p:sp>
        <p:nvSpPr>
          <p:cNvPr id="10" name="Content Placeholder 9"/>
          <p:cNvSpPr>
            <a:spLocks noGrp="1"/>
          </p:cNvSpPr>
          <p:nvPr>
            <p:ph idx="1"/>
          </p:nvPr>
        </p:nvSpPr>
        <p:spPr/>
        <p:txBody>
          <a:bodyPr/>
          <a:lstStyle/>
          <a:p>
            <a:pPr algn="just"/>
            <a:endParaRPr lang="en-GB" sz="2000"/>
          </a:p>
          <a:p>
            <a:pPr algn="just"/>
            <a:endParaRPr lang="en-GB" sz="2000"/>
          </a:p>
          <a:p>
            <a:pPr algn="just"/>
            <a:endParaRPr lang="en-GB" sz="2000"/>
          </a:p>
          <a:p>
            <a:pPr algn="just"/>
            <a:endParaRPr lang="en-GB" sz="2000"/>
          </a:p>
          <a:p>
            <a:pPr algn="just"/>
            <a:endParaRPr lang="en-GB" sz="2000"/>
          </a:p>
          <a:p>
            <a:pPr marL="0" indent="0" algn="just">
              <a:buNone/>
            </a:pPr>
            <a:endParaRPr lang="en-GB" sz="2000"/>
          </a:p>
        </p:txBody>
      </p:sp>
      <p:pic>
        <p:nvPicPr>
          <p:cNvPr id="11" name="Picture 10"/>
          <p:cNvPicPr>
            <a:picLocks noChangeAspect="1"/>
          </p:cNvPicPr>
          <p:nvPr/>
        </p:nvPicPr>
        <p:blipFill>
          <a:blip r:embed="rId3"/>
          <a:srcRect/>
          <a:stretch>
            <a:fillRect/>
          </a:stretch>
        </p:blipFill>
        <p:spPr>
          <a:xfrm>
            <a:off x="7236296" y="5210823"/>
            <a:ext cx="1573188" cy="779754"/>
          </a:xfrm>
          <a:prstGeom prst="rect">
            <a:avLst/>
          </a:prstGeom>
        </p:spPr>
      </p:pic>
      <p:pic>
        <p:nvPicPr>
          <p:cNvPr id="12" name="Picture 11"/>
          <p:cNvPicPr>
            <a:picLocks noChangeAspect="1"/>
          </p:cNvPicPr>
          <p:nvPr/>
        </p:nvPicPr>
        <p:blipFill>
          <a:blip r:embed="rId3"/>
          <a:srcRect/>
          <a:stretch>
            <a:fillRect/>
          </a:stretch>
        </p:blipFill>
        <p:spPr>
          <a:xfrm>
            <a:off x="7236296" y="5157192"/>
            <a:ext cx="1573188" cy="779754"/>
          </a:xfrm>
          <a:prstGeom prst="rect">
            <a:avLst/>
          </a:prstGeom>
        </p:spPr>
      </p:pic>
    </p:spTree>
    <p:extLst>
      <p:ext uri="{BB962C8B-B14F-4D97-AF65-F5344CB8AC3E}">
        <p14:creationId xmlns:p14="http://schemas.microsoft.com/office/powerpoint/2010/main" val="23618605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Care Act 2014</a:t>
            </a:r>
          </a:p>
        </p:txBody>
      </p:sp>
      <p:sp>
        <p:nvSpPr>
          <p:cNvPr id="10" name="Content Placeholder 9"/>
          <p:cNvSpPr>
            <a:spLocks noGrp="1"/>
          </p:cNvSpPr>
          <p:nvPr>
            <p:ph idx="1"/>
          </p:nvPr>
        </p:nvSpPr>
        <p:spPr/>
        <p:txBody>
          <a:bodyPr/>
          <a:lstStyle/>
          <a:p>
            <a:pPr marL="0" indent="0">
              <a:buNone/>
            </a:pPr>
            <a:r>
              <a:rPr lang="en-GB" sz="1100" b="1"/>
              <a:t>Section 9:</a:t>
            </a:r>
          </a:p>
          <a:p>
            <a:pPr marL="0" indent="0">
              <a:buNone/>
            </a:pPr>
            <a:endParaRPr lang="en-GB" sz="1100"/>
          </a:p>
          <a:p>
            <a:r>
              <a:rPr lang="en-GB" sz="1100"/>
              <a:t>(1)Where it appears to a local authority that an adult may have needs for care and support, the authority must assess—</a:t>
            </a:r>
          </a:p>
          <a:p>
            <a:pPr marL="0" indent="0">
              <a:buNone/>
            </a:pPr>
            <a:r>
              <a:rPr lang="en-GB" sz="1100"/>
              <a:t>	(a)whether the adult does have needs for care and support, and</a:t>
            </a:r>
          </a:p>
          <a:p>
            <a:pPr marL="0" indent="0">
              <a:buNone/>
            </a:pPr>
            <a:r>
              <a:rPr lang="en-GB" sz="1100"/>
              <a:t>	(b)if the adult does, what those needs are.</a:t>
            </a:r>
          </a:p>
          <a:p>
            <a:pPr marL="0" indent="0">
              <a:buNone/>
            </a:pPr>
            <a:endParaRPr lang="en-GB" sz="1100"/>
          </a:p>
          <a:p>
            <a:r>
              <a:rPr lang="en-GB" sz="1100"/>
              <a:t>(3)The duty to carry out a needs assessment applies regardless of the authority's view of—</a:t>
            </a:r>
          </a:p>
          <a:p>
            <a:pPr marL="0" indent="0">
              <a:buNone/>
            </a:pPr>
            <a:r>
              <a:rPr lang="en-GB" sz="1100"/>
              <a:t>	(a)the level of the adult's needs for care and support, or</a:t>
            </a:r>
          </a:p>
          <a:p>
            <a:pPr marL="0" indent="0">
              <a:buNone/>
            </a:pPr>
            <a:r>
              <a:rPr lang="en-GB" sz="1100"/>
              <a:t>	(b)the level of the adult's financial resources.</a:t>
            </a:r>
          </a:p>
          <a:p>
            <a:pPr marL="0" indent="0">
              <a:buNone/>
            </a:pPr>
            <a:endParaRPr lang="en-GB" sz="1100"/>
          </a:p>
          <a:p>
            <a:r>
              <a:rPr lang="en-GB" sz="1100"/>
              <a:t>(4) A needs assessment must include an assessment of—</a:t>
            </a:r>
          </a:p>
          <a:p>
            <a:pPr marL="0" indent="0">
              <a:buNone/>
            </a:pPr>
            <a:r>
              <a:rPr lang="en-GB" sz="1100"/>
              <a:t>	(a)the </a:t>
            </a:r>
            <a:r>
              <a:rPr lang="en-GB" sz="1100" b="1"/>
              <a:t>impact of the adult's needs for care and support on the matters specified in section 1(2),</a:t>
            </a:r>
          </a:p>
          <a:p>
            <a:pPr marL="0" indent="0">
              <a:buNone/>
            </a:pPr>
            <a:r>
              <a:rPr lang="en-GB" sz="1100"/>
              <a:t>	(b)the </a:t>
            </a:r>
            <a:r>
              <a:rPr lang="en-GB" sz="1100" b="1"/>
              <a:t>outcomes that the adult wishes to achieve in day-to-day life</a:t>
            </a:r>
            <a:r>
              <a:rPr lang="en-GB" sz="1100"/>
              <a:t>, and</a:t>
            </a:r>
          </a:p>
          <a:p>
            <a:pPr marL="0" indent="0">
              <a:buNone/>
            </a:pPr>
            <a:r>
              <a:rPr lang="en-GB" sz="1100"/>
              <a:t>	(c)</a:t>
            </a:r>
            <a:r>
              <a:rPr lang="en-GB" sz="1100" b="1"/>
              <a:t>whether, and if so to what extent, the provision of care and support could contribute to the 	achievement of those outcomes.</a:t>
            </a:r>
          </a:p>
          <a:p>
            <a:endParaRPr lang="en-GB" sz="1100"/>
          </a:p>
          <a:p>
            <a:r>
              <a:rPr lang="en-GB" sz="1100"/>
              <a:t>(5) A local authority, in carrying out a needs assessment, must involve—</a:t>
            </a:r>
          </a:p>
          <a:p>
            <a:pPr marL="0" indent="0">
              <a:buNone/>
            </a:pPr>
            <a:r>
              <a:rPr lang="en-GB" sz="1100"/>
              <a:t>	(a)the adult,</a:t>
            </a:r>
          </a:p>
          <a:p>
            <a:pPr marL="0" indent="0">
              <a:buNone/>
            </a:pPr>
            <a:r>
              <a:rPr lang="en-GB" sz="1100"/>
              <a:t>	(b)any carer that the adult has, and</a:t>
            </a:r>
          </a:p>
          <a:p>
            <a:pPr marL="0" indent="0">
              <a:buNone/>
            </a:pPr>
            <a:r>
              <a:rPr lang="en-GB" sz="1100"/>
              <a:t>	(c)any person whom the adult asks the authority to involve or, where the adult lacks capacity 	to ask the authority to do that, any person who appears to the authority to be interested in the 	adult's welfare.</a:t>
            </a:r>
          </a:p>
          <a:p>
            <a:pPr marL="0" indent="0">
              <a:buNone/>
            </a:pPr>
            <a:endParaRPr lang="en-GB" sz="1100"/>
          </a:p>
          <a:p>
            <a:r>
              <a:rPr lang="en-GB" sz="1100"/>
              <a:t>(6)When carrying out a needs assessment, a local authority must also consider—</a:t>
            </a:r>
          </a:p>
          <a:p>
            <a:pPr marL="0" indent="0">
              <a:buNone/>
            </a:pPr>
            <a:r>
              <a:rPr lang="en-GB" sz="1100"/>
              <a:t>	(a)whether, and if so to what extent, matters other than the provision of care and support could 	</a:t>
            </a:r>
            <a:r>
              <a:rPr lang="en-GB" sz="1100" b="1"/>
              <a:t>contribute to the achievement of the outcomes that the adult wishes to achieve in day-to-day life</a:t>
            </a:r>
          </a:p>
        </p:txBody>
      </p:sp>
      <p:pic>
        <p:nvPicPr>
          <p:cNvPr id="4" name="Picture 3"/>
          <p:cNvPicPr>
            <a:picLocks noChangeAspect="1"/>
          </p:cNvPicPr>
          <p:nvPr/>
        </p:nvPicPr>
        <p:blipFill>
          <a:blip r:embed="rId3"/>
          <a:srcRect/>
          <a:stretch>
            <a:fillRect/>
          </a:stretch>
        </p:blipFill>
        <p:spPr>
          <a:xfrm>
            <a:off x="7524328" y="5255976"/>
            <a:ext cx="1501180" cy="744063"/>
          </a:xfrm>
          <a:prstGeom prst="rect">
            <a:avLst/>
          </a:prstGeom>
        </p:spPr>
      </p:pic>
    </p:spTree>
    <p:extLst>
      <p:ext uri="{BB962C8B-B14F-4D97-AF65-F5344CB8AC3E}">
        <p14:creationId xmlns:p14="http://schemas.microsoft.com/office/powerpoint/2010/main" val="29964190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animEffect transition="in" filter="fade">
                                      <p:cBhvr>
                                        <p:cTn id="27" dur="2000"/>
                                        <p:tgtEl>
                                          <p:spTgt spid="10">
                                            <p:txEl>
                                              <p:pRg st="10" end="10"/>
                                            </p:txEl>
                                          </p:spTgt>
                                        </p:tgtEl>
                                      </p:cBhvr>
                                    </p:animEffect>
                                    <p:anim calcmode="lin" valueType="num">
                                      <p:cBhvr>
                                        <p:cTn id="28" dur="2000" fill="hold"/>
                                        <p:tgtEl>
                                          <p:spTgt spid="10">
                                            <p:txEl>
                                              <p:pRg st="10" end="10"/>
                                            </p:txEl>
                                          </p:spTgt>
                                        </p:tgtEl>
                                        <p:attrNameLst>
                                          <p:attrName>ppt_w</p:attrName>
                                        </p:attrNameLst>
                                      </p:cBhvr>
                                      <p:tavLst>
                                        <p:tav tm="0" fmla="#ppt_w*sin(2.5*pi*$)">
                                          <p:val>
                                            <p:fltVal val="0"/>
                                          </p:val>
                                        </p:tav>
                                        <p:tav tm="100000">
                                          <p:val>
                                            <p:fltVal val="1"/>
                                          </p:val>
                                        </p:tav>
                                      </p:tavLst>
                                    </p:anim>
                                    <p:anim calcmode="lin" valueType="num">
                                      <p:cBhvr>
                                        <p:cTn id="29" dur="2000" fill="hold"/>
                                        <p:tgtEl>
                                          <p:spTgt spid="10">
                                            <p:txEl>
                                              <p:pRg st="10" end="10"/>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0">
                                            <p:txEl>
                                              <p:pRg st="11" end="11"/>
                                            </p:txEl>
                                          </p:spTgt>
                                        </p:tgtEl>
                                        <p:attrNameLst>
                                          <p:attrName>style.visibility</p:attrName>
                                        </p:attrNameLst>
                                      </p:cBhvr>
                                      <p:to>
                                        <p:strVal val="visible"/>
                                      </p:to>
                                    </p:set>
                                    <p:animEffect transition="in" filter="fade">
                                      <p:cBhvr>
                                        <p:cTn id="32" dur="2000"/>
                                        <p:tgtEl>
                                          <p:spTgt spid="10">
                                            <p:txEl>
                                              <p:pRg st="11" end="11"/>
                                            </p:txEl>
                                          </p:spTgt>
                                        </p:tgtEl>
                                      </p:cBhvr>
                                    </p:animEffect>
                                    <p:anim calcmode="lin" valueType="num">
                                      <p:cBhvr>
                                        <p:cTn id="33" dur="2000" fill="hold"/>
                                        <p:tgtEl>
                                          <p:spTgt spid="10">
                                            <p:txEl>
                                              <p:pRg st="11" end="11"/>
                                            </p:txEl>
                                          </p:spTgt>
                                        </p:tgtEl>
                                        <p:attrNameLst>
                                          <p:attrName>ppt_w</p:attrName>
                                        </p:attrNameLst>
                                      </p:cBhvr>
                                      <p:tavLst>
                                        <p:tav tm="0" fmla="#ppt_w*sin(2.5*pi*$)">
                                          <p:val>
                                            <p:fltVal val="0"/>
                                          </p:val>
                                        </p:tav>
                                        <p:tav tm="100000">
                                          <p:val>
                                            <p:fltVal val="1"/>
                                          </p:val>
                                        </p:tav>
                                      </p:tavLst>
                                    </p:anim>
                                    <p:anim calcmode="lin" valueType="num">
                                      <p:cBhvr>
                                        <p:cTn id="34" dur="2000" fill="hold"/>
                                        <p:tgtEl>
                                          <p:spTgt spid="10">
                                            <p:txEl>
                                              <p:pRg st="11" end="11"/>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0">
                                            <p:txEl>
                                              <p:pRg st="12" end="12"/>
                                            </p:txEl>
                                          </p:spTgt>
                                        </p:tgtEl>
                                        <p:attrNameLst>
                                          <p:attrName>style.visibility</p:attrName>
                                        </p:attrNameLst>
                                      </p:cBhvr>
                                      <p:to>
                                        <p:strVal val="visible"/>
                                      </p:to>
                                    </p:set>
                                    <p:animEffect transition="in" filter="fade">
                                      <p:cBhvr>
                                        <p:cTn id="37" dur="2000"/>
                                        <p:tgtEl>
                                          <p:spTgt spid="10">
                                            <p:txEl>
                                              <p:pRg st="12" end="12"/>
                                            </p:txEl>
                                          </p:spTgt>
                                        </p:tgtEl>
                                      </p:cBhvr>
                                    </p:animEffect>
                                    <p:anim calcmode="lin" valueType="num">
                                      <p:cBhvr>
                                        <p:cTn id="38" dur="2000" fill="hold"/>
                                        <p:tgtEl>
                                          <p:spTgt spid="10">
                                            <p:txEl>
                                              <p:pRg st="12" end="12"/>
                                            </p:txEl>
                                          </p:spTgt>
                                        </p:tgtEl>
                                        <p:attrNameLst>
                                          <p:attrName>ppt_w</p:attrName>
                                        </p:attrNameLst>
                                      </p:cBhvr>
                                      <p:tavLst>
                                        <p:tav tm="0" fmla="#ppt_w*sin(2.5*pi*$)">
                                          <p:val>
                                            <p:fltVal val="0"/>
                                          </p:val>
                                        </p:tav>
                                        <p:tav tm="100000">
                                          <p:val>
                                            <p:fltVal val="1"/>
                                          </p:val>
                                        </p:tav>
                                      </p:tavLst>
                                    </p:anim>
                                    <p:anim calcmode="lin" valueType="num">
                                      <p:cBhvr>
                                        <p:cTn id="39" dur="2000" fill="hold"/>
                                        <p:tgtEl>
                                          <p:spTgt spid="10">
                                            <p:txEl>
                                              <p:pRg st="12" end="12"/>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0">
                                            <p:txEl>
                                              <p:pRg st="13" end="13"/>
                                            </p:txEl>
                                          </p:spTgt>
                                        </p:tgtEl>
                                        <p:attrNameLst>
                                          <p:attrName>style.visibility</p:attrName>
                                        </p:attrNameLst>
                                      </p:cBhvr>
                                      <p:to>
                                        <p:strVal val="visible"/>
                                      </p:to>
                                    </p:set>
                                    <p:animEffect transition="in" filter="fade">
                                      <p:cBhvr>
                                        <p:cTn id="42" dur="2000"/>
                                        <p:tgtEl>
                                          <p:spTgt spid="10">
                                            <p:txEl>
                                              <p:pRg st="13" end="13"/>
                                            </p:txEl>
                                          </p:spTgt>
                                        </p:tgtEl>
                                      </p:cBhvr>
                                    </p:animEffect>
                                    <p:anim calcmode="lin" valueType="num">
                                      <p:cBhvr>
                                        <p:cTn id="43" dur="2000" fill="hold"/>
                                        <p:tgtEl>
                                          <p:spTgt spid="10">
                                            <p:txEl>
                                              <p:pRg st="13" end="13"/>
                                            </p:txEl>
                                          </p:spTgt>
                                        </p:tgtEl>
                                        <p:attrNameLst>
                                          <p:attrName>ppt_w</p:attrName>
                                        </p:attrNameLst>
                                      </p:cBhvr>
                                      <p:tavLst>
                                        <p:tav tm="0" fmla="#ppt_w*sin(2.5*pi*$)">
                                          <p:val>
                                            <p:fltVal val="0"/>
                                          </p:val>
                                        </p:tav>
                                        <p:tav tm="100000">
                                          <p:val>
                                            <p:fltVal val="1"/>
                                          </p:val>
                                        </p:tav>
                                      </p:tavLst>
                                    </p:anim>
                                    <p:anim calcmode="lin" valueType="num">
                                      <p:cBhvr>
                                        <p:cTn id="44" dur="2000" fill="hold"/>
                                        <p:tgtEl>
                                          <p:spTgt spid="10">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15" end="1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xEl>
                                              <p:pRg st="17" end="1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nodeType="clickEffect">
                                  <p:stCondLst>
                                    <p:cond delay="0"/>
                                  </p:stCondLst>
                                  <p:childTnLst>
                                    <p:set>
                                      <p:cBhvr>
                                        <p:cTn id="58" dur="1" fill="hold">
                                          <p:stCondLst>
                                            <p:cond delay="0"/>
                                          </p:stCondLst>
                                        </p:cTn>
                                        <p:tgtEl>
                                          <p:spTgt spid="10">
                                            <p:txEl>
                                              <p:pRg st="20" end="20"/>
                                            </p:txEl>
                                          </p:spTgt>
                                        </p:tgtEl>
                                        <p:attrNameLst>
                                          <p:attrName>style.visibility</p:attrName>
                                        </p:attrNameLst>
                                      </p:cBhvr>
                                      <p:to>
                                        <p:strVal val="visible"/>
                                      </p:to>
                                    </p:set>
                                    <p:animEffect transition="in" filter="fade">
                                      <p:cBhvr>
                                        <p:cTn id="59" dur="2000"/>
                                        <p:tgtEl>
                                          <p:spTgt spid="10">
                                            <p:txEl>
                                              <p:pRg st="20" end="20"/>
                                            </p:txEl>
                                          </p:spTgt>
                                        </p:tgtEl>
                                      </p:cBhvr>
                                    </p:animEffect>
                                    <p:anim calcmode="lin" valueType="num">
                                      <p:cBhvr>
                                        <p:cTn id="60" dur="2000" fill="hold"/>
                                        <p:tgtEl>
                                          <p:spTgt spid="10">
                                            <p:txEl>
                                              <p:pRg st="20" end="20"/>
                                            </p:txEl>
                                          </p:spTgt>
                                        </p:tgtEl>
                                        <p:attrNameLst>
                                          <p:attrName>ppt_w</p:attrName>
                                        </p:attrNameLst>
                                      </p:cBhvr>
                                      <p:tavLst>
                                        <p:tav tm="0" fmla="#ppt_w*sin(2.5*pi*$)">
                                          <p:val>
                                            <p:fltVal val="0"/>
                                          </p:val>
                                        </p:tav>
                                        <p:tav tm="100000">
                                          <p:val>
                                            <p:fltVal val="1"/>
                                          </p:val>
                                        </p:tav>
                                      </p:tavLst>
                                    </p:anim>
                                    <p:anim calcmode="lin" valueType="num">
                                      <p:cBhvr>
                                        <p:cTn id="61" dur="2000" fill="hold"/>
                                        <p:tgtEl>
                                          <p:spTgt spid="10">
                                            <p:txEl>
                                              <p:pRg st="20" end="20"/>
                                            </p:txEl>
                                          </p:spTgt>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10">
                                            <p:txEl>
                                              <p:pRg st="21" end="21"/>
                                            </p:txEl>
                                          </p:spTgt>
                                        </p:tgtEl>
                                        <p:attrNameLst>
                                          <p:attrName>style.visibility</p:attrName>
                                        </p:attrNameLst>
                                      </p:cBhvr>
                                      <p:to>
                                        <p:strVal val="visible"/>
                                      </p:to>
                                    </p:set>
                                    <p:animEffect transition="in" filter="fade">
                                      <p:cBhvr>
                                        <p:cTn id="64" dur="2000"/>
                                        <p:tgtEl>
                                          <p:spTgt spid="10">
                                            <p:txEl>
                                              <p:pRg st="21" end="21"/>
                                            </p:txEl>
                                          </p:spTgt>
                                        </p:tgtEl>
                                      </p:cBhvr>
                                    </p:animEffect>
                                    <p:anim calcmode="lin" valueType="num">
                                      <p:cBhvr>
                                        <p:cTn id="65" dur="2000" fill="hold"/>
                                        <p:tgtEl>
                                          <p:spTgt spid="10">
                                            <p:txEl>
                                              <p:pRg st="21" end="21"/>
                                            </p:txEl>
                                          </p:spTgt>
                                        </p:tgtEl>
                                        <p:attrNameLst>
                                          <p:attrName>ppt_w</p:attrName>
                                        </p:attrNameLst>
                                      </p:cBhvr>
                                      <p:tavLst>
                                        <p:tav tm="0" fmla="#ppt_w*sin(2.5*pi*$)">
                                          <p:val>
                                            <p:fltVal val="0"/>
                                          </p:val>
                                        </p:tav>
                                        <p:tav tm="100000">
                                          <p:val>
                                            <p:fltVal val="1"/>
                                          </p:val>
                                        </p:tav>
                                      </p:tavLst>
                                    </p:anim>
                                    <p:anim calcmode="lin" valueType="num">
                                      <p:cBhvr>
                                        <p:cTn id="66" dur="2000" fill="hold"/>
                                        <p:tgtEl>
                                          <p:spTgt spid="10">
                                            <p:txEl>
                                              <p:pRg st="21" end="2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Eligibility</a:t>
            </a:r>
          </a:p>
        </p:txBody>
      </p:sp>
      <p:sp>
        <p:nvSpPr>
          <p:cNvPr id="3" name="Content Placeholder 2"/>
          <p:cNvSpPr>
            <a:spLocks noGrp="1"/>
          </p:cNvSpPr>
          <p:nvPr>
            <p:ph idx="1"/>
          </p:nvPr>
        </p:nvSpPr>
        <p:spPr/>
        <p:txBody>
          <a:bodyPr>
            <a:normAutofit/>
          </a:bodyPr>
          <a:lstStyle/>
          <a:p>
            <a:pPr marL="0" indent="0">
              <a:buNone/>
            </a:pPr>
            <a:r>
              <a:rPr lang="en-GB"/>
              <a:t>Section 13:</a:t>
            </a:r>
          </a:p>
          <a:p>
            <a:r>
              <a:rPr lang="en-GB"/>
              <a:t>(1) – (4) set out the duty of the LA to meet needs that meet the eligibility criteria </a:t>
            </a:r>
            <a:br>
              <a:rPr lang="en-GB"/>
            </a:br>
            <a:endParaRPr lang="en-GB"/>
          </a:p>
          <a:p>
            <a:r>
              <a:rPr lang="en-GB"/>
              <a:t>(5) if no needs meet the eligibility criteria the LA must give written advice and information to the adult as to how s/he might meet those needs and prevent or delay the development of those needs.</a:t>
            </a:r>
            <a:br>
              <a:rPr lang="en-GB"/>
            </a:br>
            <a:endParaRPr lang="en-GB"/>
          </a:p>
          <a:p>
            <a:r>
              <a:rPr lang="en-GB"/>
              <a:t>Eligibility criteria are set out in regulations and replace FACS 2002     </a:t>
            </a:r>
          </a:p>
        </p:txBody>
      </p:sp>
      <p:pic>
        <p:nvPicPr>
          <p:cNvPr id="4" name="Picture 3"/>
          <p:cNvPicPr>
            <a:picLocks noChangeAspect="1"/>
          </p:cNvPicPr>
          <p:nvPr/>
        </p:nvPicPr>
        <p:blipFill>
          <a:blip r:embed="rId2"/>
          <a:srcRect/>
          <a:stretch>
            <a:fillRect/>
          </a:stretch>
        </p:blipFill>
        <p:spPr>
          <a:xfrm>
            <a:off x="7524328" y="5255976"/>
            <a:ext cx="1501180" cy="744063"/>
          </a:xfrm>
          <a:prstGeom prst="rect">
            <a:avLst/>
          </a:prstGeom>
        </p:spPr>
      </p:pic>
    </p:spTree>
    <p:extLst>
      <p:ext uri="{BB962C8B-B14F-4D97-AF65-F5344CB8AC3E}">
        <p14:creationId xmlns:p14="http://schemas.microsoft.com/office/powerpoint/2010/main" val="3023067261"/>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Care and Support (eligibility criteria) Regulations 2015</a:t>
            </a:r>
          </a:p>
        </p:txBody>
      </p:sp>
      <p:sp>
        <p:nvSpPr>
          <p:cNvPr id="3" name="Content Placeholder 2"/>
          <p:cNvSpPr>
            <a:spLocks noGrp="1"/>
          </p:cNvSpPr>
          <p:nvPr>
            <p:ph idx="1"/>
          </p:nvPr>
        </p:nvSpPr>
        <p:spPr/>
        <p:txBody>
          <a:bodyPr>
            <a:normAutofit/>
          </a:bodyPr>
          <a:lstStyle/>
          <a:p>
            <a:endParaRPr lang="en-GB"/>
          </a:p>
          <a:p>
            <a:r>
              <a:rPr lang="en-GB"/>
              <a:t>2.—(1) An adult’s needs meet the eligibility criteria if— </a:t>
            </a:r>
          </a:p>
          <a:p>
            <a:r>
              <a:rPr lang="en-GB"/>
              <a:t>(a)the adult’s needs arise from or are related to a physical or mental impairment or illness;</a:t>
            </a:r>
          </a:p>
          <a:p>
            <a:r>
              <a:rPr lang="en-GB"/>
              <a:t>(b)as a result of the adult’s needs the adult is unable to achieve </a:t>
            </a:r>
            <a:r>
              <a:rPr lang="en-GB" b="1"/>
              <a:t>two or more of the outcomes specified in paragraph (2); and</a:t>
            </a:r>
          </a:p>
          <a:p>
            <a:r>
              <a:rPr lang="en-GB"/>
              <a:t>(c)as a consequence there is, or is likely to be, a </a:t>
            </a:r>
            <a:r>
              <a:rPr lang="en-GB" b="1"/>
              <a:t>significant impact on the adult’s well-being</a:t>
            </a:r>
            <a:r>
              <a:rPr lang="en-GB"/>
              <a:t>.</a:t>
            </a:r>
          </a:p>
          <a:p>
            <a:pPr marL="0" indent="0">
              <a:buNone/>
            </a:pPr>
            <a:endParaRPr lang="en-GB"/>
          </a:p>
        </p:txBody>
      </p:sp>
      <p:pic>
        <p:nvPicPr>
          <p:cNvPr id="4" name="Picture 3"/>
          <p:cNvPicPr>
            <a:picLocks noChangeAspect="1"/>
          </p:cNvPicPr>
          <p:nvPr/>
        </p:nvPicPr>
        <p:blipFill>
          <a:blip r:embed="rId2"/>
          <a:srcRect/>
          <a:stretch>
            <a:fillRect/>
          </a:stretch>
        </p:blipFill>
        <p:spPr>
          <a:xfrm>
            <a:off x="7524328" y="5255976"/>
            <a:ext cx="1501180" cy="744063"/>
          </a:xfrm>
          <a:prstGeom prst="rect">
            <a:avLst/>
          </a:prstGeom>
        </p:spPr>
      </p:pic>
    </p:spTree>
    <p:extLst>
      <p:ext uri="{BB962C8B-B14F-4D97-AF65-F5344CB8AC3E}">
        <p14:creationId xmlns:p14="http://schemas.microsoft.com/office/powerpoint/2010/main" val="2648455035"/>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Care and Support (eligibility criteria) Regulations 2015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0114126"/>
              </p:ext>
            </p:extLst>
          </p:nvPr>
        </p:nvGraphicFramePr>
        <p:xfrm>
          <a:off x="179512" y="1340768"/>
          <a:ext cx="7470775" cy="509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rcRect/>
          <a:stretch>
            <a:fillRect/>
          </a:stretch>
        </p:blipFill>
        <p:spPr>
          <a:xfrm>
            <a:off x="7524328" y="5255976"/>
            <a:ext cx="1501180" cy="744063"/>
          </a:xfrm>
          <a:prstGeom prst="rect">
            <a:avLst/>
          </a:prstGeom>
        </p:spPr>
      </p:pic>
    </p:spTree>
    <p:extLst>
      <p:ext uri="{BB962C8B-B14F-4D97-AF65-F5344CB8AC3E}">
        <p14:creationId xmlns:p14="http://schemas.microsoft.com/office/powerpoint/2010/main" val="86009040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Care and Support (eligibility criteria) Regulations 2015</a:t>
            </a:r>
          </a:p>
        </p:txBody>
      </p:sp>
      <p:sp>
        <p:nvSpPr>
          <p:cNvPr id="3" name="Content Placeholder 2"/>
          <p:cNvSpPr>
            <a:spLocks noGrp="1"/>
          </p:cNvSpPr>
          <p:nvPr>
            <p:ph idx="1"/>
          </p:nvPr>
        </p:nvSpPr>
        <p:spPr/>
        <p:txBody>
          <a:bodyPr/>
          <a:lstStyle/>
          <a:p>
            <a:endParaRPr lang="en-GB"/>
          </a:p>
          <a:p>
            <a:r>
              <a:rPr lang="en-GB"/>
              <a:t>(3) …an adult is to be regarded as being unable to achieve an outcome if the adult— </a:t>
            </a:r>
          </a:p>
          <a:p>
            <a:r>
              <a:rPr lang="en-GB"/>
              <a:t>(a)is unable to achieve it without assistance;</a:t>
            </a:r>
          </a:p>
          <a:p>
            <a:r>
              <a:rPr lang="en-GB"/>
              <a:t>(b)is able to achieve it without assistance but doing so causes the adult significant pain, distress or anxiety;</a:t>
            </a:r>
          </a:p>
          <a:p>
            <a:r>
              <a:rPr lang="en-GB"/>
              <a:t>(c)is able to achieve it without assistance but doing so endangers or is likely to endanger the health or safety of the adult, or of others; or</a:t>
            </a:r>
          </a:p>
          <a:p>
            <a:r>
              <a:rPr lang="en-GB"/>
              <a:t>(d)is able to achieve it without assistance but takes significantly longer than would normally be expected.</a:t>
            </a:r>
          </a:p>
          <a:p>
            <a:endParaRPr lang="en-GB"/>
          </a:p>
        </p:txBody>
      </p:sp>
      <p:pic>
        <p:nvPicPr>
          <p:cNvPr id="4" name="Picture 3"/>
          <p:cNvPicPr>
            <a:picLocks noChangeAspect="1"/>
          </p:cNvPicPr>
          <p:nvPr/>
        </p:nvPicPr>
        <p:blipFill>
          <a:blip r:embed="rId2"/>
          <a:srcRect/>
          <a:stretch>
            <a:fillRect/>
          </a:stretch>
        </p:blipFill>
        <p:spPr>
          <a:xfrm>
            <a:off x="7524328" y="5255976"/>
            <a:ext cx="1501180" cy="744063"/>
          </a:xfrm>
          <a:prstGeom prst="rect">
            <a:avLst/>
          </a:prstGeom>
        </p:spPr>
      </p:pic>
    </p:spTree>
    <p:extLst>
      <p:ext uri="{BB962C8B-B14F-4D97-AF65-F5344CB8AC3E}">
        <p14:creationId xmlns:p14="http://schemas.microsoft.com/office/powerpoint/2010/main" val="2793916490"/>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Care and Support Plans </a:t>
            </a:r>
          </a:p>
        </p:txBody>
      </p:sp>
      <p:sp>
        <p:nvSpPr>
          <p:cNvPr id="10" name="Content Placeholder 9"/>
          <p:cNvSpPr>
            <a:spLocks noGrp="1"/>
          </p:cNvSpPr>
          <p:nvPr>
            <p:ph idx="1"/>
          </p:nvPr>
        </p:nvSpPr>
        <p:spPr/>
        <p:txBody>
          <a:bodyPr/>
          <a:lstStyle/>
          <a:p>
            <a:pPr marL="0" indent="0">
              <a:buNone/>
            </a:pPr>
            <a:r>
              <a:rPr lang="en-GB" sz="1200" b="1"/>
              <a:t>Section 24:</a:t>
            </a:r>
          </a:p>
          <a:p>
            <a:pPr marL="0" indent="0">
              <a:buNone/>
            </a:pPr>
            <a:endParaRPr lang="en-GB" sz="1200"/>
          </a:p>
          <a:p>
            <a:r>
              <a:rPr lang="en-GB" sz="1200"/>
              <a:t>(1)Where a local authority is required to meet needs under section 18 or 20(1), or decides to do so under section 19(1) or (2) or 20(6), it must—</a:t>
            </a:r>
          </a:p>
          <a:p>
            <a:r>
              <a:rPr lang="en-GB" sz="1200"/>
              <a:t>(a)prepare a care and support plan or a support plan for the adult concerned,</a:t>
            </a:r>
          </a:p>
          <a:p>
            <a:r>
              <a:rPr lang="en-GB" sz="1200"/>
              <a:t>(b)tell the adult which (if any) of the needs that it is going to meet may be met by direct payments, and</a:t>
            </a:r>
          </a:p>
          <a:p>
            <a:r>
              <a:rPr lang="en-GB" sz="1200"/>
              <a:t>(c)help the adult with deciding how to have the needs met.</a:t>
            </a:r>
          </a:p>
          <a:p>
            <a:endParaRPr lang="en-GB" sz="1200"/>
          </a:p>
          <a:p>
            <a:endParaRPr lang="en-GB" sz="1200"/>
          </a:p>
          <a:p>
            <a:pPr marL="0" indent="0">
              <a:buNone/>
            </a:pPr>
            <a:r>
              <a:rPr lang="en-GB" sz="1200" b="1"/>
              <a:t>Section 25:</a:t>
            </a:r>
          </a:p>
          <a:p>
            <a:pPr marL="0" indent="0">
              <a:buNone/>
            </a:pPr>
            <a:endParaRPr lang="en-GB" sz="1200"/>
          </a:p>
          <a:p>
            <a:r>
              <a:rPr lang="en-GB" sz="1200"/>
              <a:t>(1)A care and support plan or, in the case of a carer, a support plan is a document prepared by a local authority which—</a:t>
            </a:r>
          </a:p>
          <a:p>
            <a:r>
              <a:rPr lang="en-GB" sz="1200"/>
              <a:t>(a)specifies the needs identified by the needs assessment or carer's assessment,</a:t>
            </a:r>
          </a:p>
          <a:p>
            <a:r>
              <a:rPr lang="en-GB" sz="1200"/>
              <a:t>(b)specifies whether, and if so to what extent, the needs meet the eligibility criteria,</a:t>
            </a:r>
          </a:p>
          <a:p>
            <a:r>
              <a:rPr lang="en-GB" sz="1200"/>
              <a:t>(c)specifies the needs that the local authority is going to meet and how it is going to meet them,</a:t>
            </a:r>
          </a:p>
          <a:p>
            <a:r>
              <a:rPr lang="en-GB" sz="1200"/>
              <a:t>(d)specifies to which of the matters referred to in section 9(4) the provision of care and support could be relevant or to which of the matters referred to in section 10(5) and (6) the provision of support could be relevant,</a:t>
            </a:r>
          </a:p>
          <a:p>
            <a:r>
              <a:rPr lang="en-GB" sz="1200"/>
              <a:t>(e)includes the personal budget for the adult concerned (see section 26), and</a:t>
            </a:r>
          </a:p>
          <a:p>
            <a:r>
              <a:rPr lang="en-GB" sz="1200"/>
              <a:t>(f)includes advice and information about—</a:t>
            </a:r>
          </a:p>
          <a:p>
            <a:r>
              <a:rPr lang="en-GB" sz="1200"/>
              <a:t>(i)what can be done to meet or reduce the needs in question;</a:t>
            </a:r>
          </a:p>
          <a:p>
            <a:r>
              <a:rPr lang="en-GB" sz="1200"/>
              <a:t>(ii)what can be done to prevent or delay the development of needs for care and support or of needs for support in the future.</a:t>
            </a:r>
          </a:p>
          <a:p>
            <a:pPr marL="0" indent="0">
              <a:buNone/>
            </a:pPr>
            <a:endParaRPr lang="en-GB" sz="1100"/>
          </a:p>
        </p:txBody>
      </p:sp>
      <p:pic>
        <p:nvPicPr>
          <p:cNvPr id="4" name="Picture 3"/>
          <p:cNvPicPr>
            <a:picLocks noChangeAspect="1"/>
          </p:cNvPicPr>
          <p:nvPr/>
        </p:nvPicPr>
        <p:blipFill>
          <a:blip r:embed="rId3"/>
          <a:srcRect/>
          <a:stretch>
            <a:fillRect/>
          </a:stretch>
        </p:blipFill>
        <p:spPr>
          <a:xfrm>
            <a:off x="7524328" y="5255976"/>
            <a:ext cx="1501180" cy="744063"/>
          </a:xfrm>
          <a:prstGeom prst="rect">
            <a:avLst/>
          </a:prstGeom>
        </p:spPr>
      </p:pic>
    </p:spTree>
    <p:extLst>
      <p:ext uri="{BB962C8B-B14F-4D97-AF65-F5344CB8AC3E}">
        <p14:creationId xmlns:p14="http://schemas.microsoft.com/office/powerpoint/2010/main" val="34904691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a:xfrm>
            <a:off x="0" y="1852613"/>
            <a:ext cx="9025508" cy="310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228600"/>
            <a:ext cx="6985000" cy="1112168"/>
          </a:xfrm>
        </p:spPr>
        <p:txBody>
          <a:bodyPr/>
          <a:lstStyle/>
          <a:p>
            <a:r>
              <a:rPr lang="en-GB"/>
              <a:t>Care and Support Statutory Guidance</a:t>
            </a:r>
          </a:p>
        </p:txBody>
      </p:sp>
      <p:sp>
        <p:nvSpPr>
          <p:cNvPr id="3" name="Content Placeholder 2"/>
          <p:cNvSpPr>
            <a:spLocks noGrp="1"/>
          </p:cNvSpPr>
          <p:nvPr>
            <p:ph idx="1"/>
          </p:nvPr>
        </p:nvSpPr>
        <p:spPr/>
        <p:txBody>
          <a:bodyPr>
            <a:normAutofit/>
          </a:bodyPr>
          <a:lstStyle/>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sz="2400"/>
          </a:p>
        </p:txBody>
      </p:sp>
    </p:spTree>
    <p:extLst>
      <p:ext uri="{BB962C8B-B14F-4D97-AF65-F5344CB8AC3E}">
        <p14:creationId xmlns:p14="http://schemas.microsoft.com/office/powerpoint/2010/main" val="283209162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204864"/>
            <a:ext cx="6985000" cy="815975"/>
          </a:xfrm>
        </p:spPr>
        <p:txBody>
          <a:bodyPr/>
          <a:lstStyle/>
          <a:p>
            <a:r>
              <a:rPr lang="en-GB"/>
              <a:t>Not all doom and gloom as cases frequently settle without going to court….</a:t>
            </a:r>
          </a:p>
        </p:txBody>
      </p:sp>
      <p:sp>
        <p:nvSpPr>
          <p:cNvPr id="3" name="Content Placeholder 2"/>
          <p:cNvSpPr>
            <a:spLocks noGrp="1"/>
          </p:cNvSpPr>
          <p:nvPr>
            <p:ph idx="1"/>
          </p:nvPr>
        </p:nvSpPr>
        <p:spPr/>
        <p:txBody>
          <a:bodyPr/>
          <a:lstStyle/>
          <a:p>
            <a:endParaRPr lang="en-GB"/>
          </a:p>
          <a:p>
            <a:endParaRPr lang="en-GB"/>
          </a:p>
          <a:p>
            <a:endParaRPr lang="en-GB"/>
          </a:p>
          <a:p>
            <a:endParaRPr lang="en-GB"/>
          </a:p>
          <a:p>
            <a:pPr marL="0" indent="0">
              <a:buNone/>
            </a:pPr>
            <a:endParaRPr lang="en-GB"/>
          </a:p>
        </p:txBody>
      </p:sp>
    </p:spTree>
    <p:extLst>
      <p:ext uri="{BB962C8B-B14F-4D97-AF65-F5344CB8AC3E}">
        <p14:creationId xmlns:p14="http://schemas.microsoft.com/office/powerpoint/2010/main" val="197183558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72816"/>
            <a:ext cx="4991472" cy="864096"/>
          </a:xfrm>
        </p:spPr>
        <p:txBody>
          <a:bodyPr/>
          <a:lstStyle/>
          <a:p>
            <a:pPr>
              <a:lnSpc>
                <a:spcPct val="130000"/>
              </a:lnSpc>
              <a:spcAft>
                <a:spcPts val="1000"/>
              </a:spcAft>
            </a:pPr>
            <a:r>
              <a:rPr lang="en-GB">
                <a:solidFill>
                  <a:srgbClr val="A8015E"/>
                </a:solidFill>
              </a:rPr>
              <a:t>Rebecca Stickler</a:t>
            </a:r>
          </a:p>
        </p:txBody>
      </p:sp>
      <p:sp>
        <p:nvSpPr>
          <p:cNvPr id="6" name="TextBox 5"/>
          <p:cNvSpPr txBox="1"/>
          <p:nvPr/>
        </p:nvSpPr>
        <p:spPr>
          <a:xfrm>
            <a:off x="323528" y="2699917"/>
            <a:ext cx="4095993" cy="646331"/>
          </a:xfrm>
          <a:prstGeom prst="rect">
            <a:avLst/>
          </a:prstGeom>
          <a:noFill/>
        </p:spPr>
        <p:txBody>
          <a:bodyPr wrap="none" rtlCol="0">
            <a:spAutoFit/>
          </a:bodyPr>
          <a:lstStyle/>
          <a:p>
            <a:r>
              <a:rPr lang="en-GB">
                <a:solidFill>
                  <a:srgbClr val="000000"/>
                </a:solidFill>
              </a:rPr>
              <a:t>Barrister and head of Public Law team</a:t>
            </a:r>
          </a:p>
          <a:p>
            <a:r>
              <a:rPr lang="en-GB">
                <a:solidFill>
                  <a:srgbClr val="000000"/>
                </a:solidFill>
              </a:rPr>
              <a:t>Guildhall Chambers </a:t>
            </a:r>
          </a:p>
        </p:txBody>
      </p:sp>
      <p:sp>
        <p:nvSpPr>
          <p:cNvPr id="5" name="TextBox 4"/>
          <p:cNvSpPr txBox="1"/>
          <p:nvPr/>
        </p:nvSpPr>
        <p:spPr>
          <a:xfrm>
            <a:off x="380275" y="3604862"/>
            <a:ext cx="4753224" cy="923330"/>
          </a:xfrm>
          <a:prstGeom prst="rect">
            <a:avLst/>
          </a:prstGeom>
          <a:noFill/>
        </p:spPr>
        <p:txBody>
          <a:bodyPr wrap="none" rtlCol="0">
            <a:spAutoFit/>
          </a:bodyPr>
          <a:lstStyle/>
          <a:p>
            <a:r>
              <a:rPr lang="en-GB">
                <a:solidFill>
                  <a:srgbClr val="000000"/>
                </a:solidFill>
              </a:rPr>
              <a:t>t: 0117 930 8980 </a:t>
            </a:r>
          </a:p>
          <a:p>
            <a:r>
              <a:rPr lang="en-GB">
                <a:solidFill>
                  <a:srgbClr val="000000"/>
                </a:solidFill>
              </a:rPr>
              <a:t>e: </a:t>
            </a:r>
            <a:r>
              <a:rPr lang="en-GB">
                <a:solidFill>
                  <a:srgbClr val="000000"/>
                </a:solidFill>
                <a:hlinkClick r:id="rId2"/>
              </a:rPr>
              <a:t>rebecca.stickler@guildhallchambers.co.uk</a:t>
            </a:r>
            <a:endParaRPr lang="en-GB">
              <a:solidFill>
                <a:srgbClr val="000000"/>
              </a:solidFill>
            </a:endParaRPr>
          </a:p>
          <a:p>
            <a:endParaRPr lang="en-GB">
              <a:solidFill>
                <a:srgbClr val="000000"/>
              </a:solidFill>
            </a:endParaRPr>
          </a:p>
        </p:txBody>
      </p:sp>
      <p:sp>
        <p:nvSpPr>
          <p:cNvPr id="3" name="Content Placeholder 2"/>
          <p:cNvSpPr>
            <a:spLocks noGrp="1"/>
          </p:cNvSpPr>
          <p:nvPr>
            <p:ph idx="1"/>
          </p:nvPr>
        </p:nvSpPr>
        <p:spPr/>
        <p:txBody>
          <a:bodyPr/>
          <a:lstStyle/>
          <a:p>
            <a:pPr marL="2171700" lvl="5" indent="0">
              <a:buNone/>
            </a:pPr>
            <a:r>
              <a:rPr lang="en-GB"/>
              <a:t>																																					</a:t>
            </a:r>
            <a:r>
              <a:rPr lang="en-GB" b="1"/>
              <a:t>	</a:t>
            </a:r>
            <a:r>
              <a:rPr lang="en-GB"/>
              <a:t>			</a:t>
            </a:r>
          </a:p>
        </p:txBody>
      </p:sp>
    </p:spTree>
    <p:extLst>
      <p:ext uri="{BB962C8B-B14F-4D97-AF65-F5344CB8AC3E}">
        <p14:creationId xmlns:p14="http://schemas.microsoft.com/office/powerpoint/2010/main" val="4031046124"/>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When to call a lawyer! </a:t>
            </a:r>
          </a:p>
        </p:txBody>
      </p:sp>
      <p:sp>
        <p:nvSpPr>
          <p:cNvPr id="3" name="Content Placeholder 2"/>
          <p:cNvSpPr>
            <a:spLocks noGrp="1"/>
          </p:cNvSpPr>
          <p:nvPr>
            <p:ph idx="1"/>
          </p:nvPr>
        </p:nvSpPr>
        <p:spPr/>
        <p:txBody>
          <a:bodyPr/>
          <a:lstStyle/>
          <a:p>
            <a:pPr algn="just"/>
            <a:r>
              <a:rPr lang="en-GB" sz="1600"/>
              <a:t>Local resolution before assessment / support plan signed off </a:t>
            </a:r>
          </a:p>
          <a:p>
            <a:pPr lvl="1" algn="just"/>
            <a:r>
              <a:rPr lang="en-GB" sz="1600"/>
              <a:t>Could have phone discussion for initial advice and guidance and copy solicitor in to correspondence </a:t>
            </a:r>
          </a:p>
          <a:p>
            <a:pPr marL="0" indent="0" algn="just">
              <a:buNone/>
            </a:pPr>
            <a:endParaRPr lang="en-GB" sz="1600"/>
          </a:p>
          <a:p>
            <a:pPr algn="just"/>
            <a:r>
              <a:rPr lang="en-GB" sz="1600"/>
              <a:t>Complaints procedures </a:t>
            </a:r>
          </a:p>
          <a:p>
            <a:pPr lvl="1" algn="just"/>
            <a:r>
              <a:rPr lang="en-GB" sz="1600"/>
              <a:t>If it is particularly complex </a:t>
            </a:r>
          </a:p>
          <a:p>
            <a:pPr lvl="1" algn="just"/>
            <a:r>
              <a:rPr lang="en-GB" sz="1600"/>
              <a:t>Legal Help funding is available </a:t>
            </a:r>
          </a:p>
          <a:p>
            <a:pPr lvl="1" algn="just"/>
            <a:endParaRPr lang="en-GB" sz="1600"/>
          </a:p>
          <a:p>
            <a:pPr algn="just"/>
            <a:r>
              <a:rPr lang="en-GB" sz="1600"/>
              <a:t>Ombudsman </a:t>
            </a:r>
          </a:p>
          <a:p>
            <a:pPr lvl="1" algn="just"/>
            <a:r>
              <a:rPr lang="en-GB" sz="1600"/>
              <a:t>Again, if it is particularly complex</a:t>
            </a:r>
          </a:p>
          <a:p>
            <a:pPr lvl="1" algn="just"/>
            <a:r>
              <a:rPr lang="en-GB" sz="1600"/>
              <a:t>Legal Help funding is available </a:t>
            </a:r>
          </a:p>
          <a:p>
            <a:pPr lvl="1" algn="just"/>
            <a:r>
              <a:rPr lang="en-GB" sz="1600"/>
              <a:t>Not sure of how helpful the LGO is being at the moment </a:t>
            </a:r>
          </a:p>
          <a:p>
            <a:pPr lvl="1" algn="just"/>
            <a:endParaRPr lang="en-GB" sz="1600"/>
          </a:p>
          <a:p>
            <a:pPr algn="just"/>
            <a:r>
              <a:rPr lang="en-GB" sz="1600"/>
              <a:t>Letter before claim – successful cases are unreported!</a:t>
            </a:r>
          </a:p>
          <a:p>
            <a:pPr marL="0" indent="0" algn="just">
              <a:buNone/>
            </a:pPr>
            <a:endParaRPr lang="en-GB" sz="1600"/>
          </a:p>
          <a:p>
            <a:pPr algn="just"/>
            <a:r>
              <a:rPr lang="en-GB" sz="1600"/>
              <a:t>Judicial Review</a:t>
            </a:r>
          </a:p>
          <a:p>
            <a:pPr lvl="1" algn="just"/>
            <a:r>
              <a:rPr lang="en-GB" sz="1600"/>
              <a:t>Legal Aid is available but the funding structure makes it high risk legal action</a:t>
            </a:r>
          </a:p>
          <a:p>
            <a:pPr marL="457200" lvl="1" indent="0" algn="just">
              <a:buNone/>
            </a:pPr>
            <a:r>
              <a:rPr lang="en-GB" sz="1600"/>
              <a:t> </a:t>
            </a:r>
          </a:p>
          <a:p>
            <a:pPr marL="0" indent="0">
              <a:buNone/>
            </a:pPr>
            <a:endParaRPr lang="en-GB" sz="2400"/>
          </a:p>
        </p:txBody>
      </p:sp>
    </p:spTree>
    <p:extLst>
      <p:ext uri="{BB962C8B-B14F-4D97-AF65-F5344CB8AC3E}">
        <p14:creationId xmlns:p14="http://schemas.microsoft.com/office/powerpoint/2010/main" val="722597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500"/>
                                        <p:tgtEl>
                                          <p:spTgt spid="3">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500"/>
                                        <p:tgtEl>
                                          <p:spTgt spid="3">
                                            <p:txEl>
                                              <p:pRg st="14" end="1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animEffect transition="in" filter="fade">
                                      <p:cBhvr>
                                        <p:cTn id="35" dur="500"/>
                                        <p:tgtEl>
                                          <p:spTgt spid="3">
                                            <p:txEl>
                                              <p:pRg st="15" end="1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6" end="16"/>
                                            </p:txEl>
                                          </p:spTgt>
                                        </p:tgtEl>
                                        <p:attrNameLst>
                                          <p:attrName>style.visibility</p:attrName>
                                        </p:attrNameLst>
                                      </p:cBhvr>
                                      <p:to>
                                        <p:strVal val="visible"/>
                                      </p:to>
                                    </p:set>
                                    <p:animEffect transition="in" filter="fade">
                                      <p:cBhvr>
                                        <p:cTn id="38"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Introductions </a:t>
            </a:r>
          </a:p>
        </p:txBody>
      </p:sp>
      <p:pic>
        <p:nvPicPr>
          <p:cNvPr id="4" name="Content Placeholder 3"/>
          <p:cNvPicPr>
            <a:picLocks noGrp="1" noChangeAspect="1"/>
          </p:cNvPicPr>
          <p:nvPr>
            <p:ph idx="1"/>
          </p:nvPr>
        </p:nvPicPr>
        <p:blipFill>
          <a:blip r:embed="rId3"/>
          <a:srcRect/>
          <a:stretch>
            <a:fillRect/>
          </a:stretch>
        </p:blipFill>
        <p:spPr>
          <a:xfrm>
            <a:off x="2123728" y="1124744"/>
            <a:ext cx="5319656" cy="4131599"/>
          </a:xfrm>
        </p:spPr>
      </p:pic>
    </p:spTree>
    <p:extLst>
      <p:ext uri="{BB962C8B-B14F-4D97-AF65-F5344CB8AC3E}">
        <p14:creationId xmlns:p14="http://schemas.microsoft.com/office/powerpoint/2010/main" val="199942888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Statutory overview 	</a:t>
            </a:r>
          </a:p>
        </p:txBody>
      </p:sp>
      <p:sp>
        <p:nvSpPr>
          <p:cNvPr id="3" name="Content Placeholder 2"/>
          <p:cNvSpPr>
            <a:spLocks noGrp="1"/>
          </p:cNvSpPr>
          <p:nvPr>
            <p:ph idx="1"/>
          </p:nvPr>
        </p:nvSpPr>
        <p:spPr>
          <a:xfrm>
            <a:off x="228600" y="836712"/>
            <a:ext cx="7727776" cy="5256584"/>
          </a:xfrm>
        </p:spPr>
        <p:txBody>
          <a:bodyPr/>
          <a:lstStyle/>
          <a:p>
            <a:r>
              <a:rPr lang="en-GB" sz="2000"/>
              <a:t>Care Act 2014 </a:t>
            </a:r>
          </a:p>
          <a:p>
            <a:r>
              <a:rPr lang="en-GB" sz="2000"/>
              <a:t>Regulations</a:t>
            </a:r>
          </a:p>
          <a:p>
            <a:r>
              <a:rPr lang="en-GB" sz="2000"/>
              <a:t>Statutory Guidance </a:t>
            </a:r>
          </a:p>
          <a:p>
            <a:pPr marL="0" indent="0">
              <a:buNone/>
            </a:pPr>
            <a:endParaRPr lang="en-GB" sz="2000"/>
          </a:p>
          <a:p>
            <a:r>
              <a:rPr lang="en-GB" sz="2000"/>
              <a:t>Social Services and Well-being Act 2014</a:t>
            </a:r>
          </a:p>
          <a:p>
            <a:r>
              <a:rPr lang="en-GB" sz="2000"/>
              <a:t>Regulations….</a:t>
            </a:r>
          </a:p>
          <a:p>
            <a:r>
              <a:rPr lang="en-GB" sz="2000"/>
              <a:t>Codes of Practice and Statutory Guidance </a:t>
            </a:r>
          </a:p>
          <a:p>
            <a:endParaRPr lang="en-GB" sz="2000"/>
          </a:p>
          <a:p>
            <a:r>
              <a:rPr lang="en-GB" sz="2000"/>
              <a:t>Mental Capacity Act 2005</a:t>
            </a:r>
          </a:p>
          <a:p>
            <a:r>
              <a:rPr lang="en-GB" sz="2000"/>
              <a:t>Code of Practice </a:t>
            </a:r>
          </a:p>
          <a:p>
            <a:r>
              <a:rPr lang="en-GB" sz="2000"/>
              <a:t>DOLS Code of Practice</a:t>
            </a:r>
          </a:p>
          <a:p>
            <a:pPr marL="0" indent="0">
              <a:buNone/>
            </a:pPr>
            <a:endParaRPr lang="en-GB" sz="2000">
              <a:solidFill>
                <a:srgbClr val="C00000"/>
              </a:solidFill>
            </a:endParaRPr>
          </a:p>
          <a:p>
            <a:pPr algn="just"/>
            <a:r>
              <a:rPr lang="en-GB" sz="2000"/>
              <a:t>National framework for NHS continuing healthcare and NHS-funded nursing care (October 2018)</a:t>
            </a:r>
          </a:p>
          <a:p>
            <a:pPr algn="just"/>
            <a:r>
              <a:rPr lang="en-GB" sz="2000"/>
              <a:t>Continuing NHS Healthcare The National Framework for Implementation in Wales (June 2014)</a:t>
            </a:r>
          </a:p>
          <a:p>
            <a:r>
              <a:rPr lang="en-GB" sz="2000"/>
              <a:t>Mental Health Act 1983 (as amended) and Code of Practice</a:t>
            </a:r>
          </a:p>
          <a:p>
            <a:endParaRPr lang="en-GB" sz="2400"/>
          </a:p>
          <a:p>
            <a:pPr marL="0" indent="0">
              <a:buNone/>
            </a:pPr>
            <a:endParaRPr lang="en-GB"/>
          </a:p>
        </p:txBody>
      </p:sp>
    </p:spTree>
    <p:extLst>
      <p:ext uri="{BB962C8B-B14F-4D97-AF65-F5344CB8AC3E}">
        <p14:creationId xmlns:p14="http://schemas.microsoft.com/office/powerpoint/2010/main" val="160078353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9600"/>
              <a:t>Who are we supporting? </a:t>
            </a:r>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258192084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9600"/>
              <a:t>What are the challenges? </a:t>
            </a:r>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00968917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rcRect/>
          <a:stretch>
            <a:fillRect/>
          </a:stretch>
        </p:blipFill>
        <p:spPr>
          <a:xfrm rot="488209">
            <a:off x="1403648" y="2481262"/>
            <a:ext cx="61245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srcRect/>
          <a:stretch>
            <a:fillRect/>
          </a:stretch>
        </p:blipFill>
        <p:spPr>
          <a:xfrm rot="1130048">
            <a:off x="2499382" y="2061443"/>
            <a:ext cx="58293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srcRect/>
          <a:stretch>
            <a:fillRect/>
          </a:stretch>
        </p:blipFill>
        <p:spPr>
          <a:xfrm rot="21432438">
            <a:off x="1047750" y="2571750"/>
            <a:ext cx="7048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srcRect/>
          <a:stretch>
            <a:fillRect/>
          </a:stretch>
        </p:blipFill>
        <p:spPr>
          <a:xfrm>
            <a:off x="238746" y="957264"/>
            <a:ext cx="8691947" cy="470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3746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1972</Words>
  <Application>Microsoft Office PowerPoint</Application>
  <PresentationFormat>On-screen Show (4:3)</PresentationFormat>
  <Paragraphs>283</Paragraphs>
  <Slides>40</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Courier New</vt:lpstr>
      <vt:lpstr>Helvetica Neue Light</vt:lpstr>
      <vt:lpstr>Wingdings</vt:lpstr>
      <vt:lpstr>blank</vt:lpstr>
      <vt:lpstr>PowerPoint Presentation</vt:lpstr>
      <vt:lpstr>Tips and tricks in using community care law legislation to promote choice</vt:lpstr>
      <vt:lpstr>Jess Flanagan</vt:lpstr>
      <vt:lpstr>Rebecca Stickler</vt:lpstr>
      <vt:lpstr>Introductions </vt:lpstr>
      <vt:lpstr>Statutory overview  </vt:lpstr>
      <vt:lpstr>PowerPoint Presentation</vt:lpstr>
      <vt:lpstr>PowerPoint Presentation</vt:lpstr>
      <vt:lpstr>PowerPoint Presentation</vt:lpstr>
      <vt:lpstr>But that cannot be an excuse! </vt:lpstr>
      <vt:lpstr>The law helps us with choice!</vt:lpstr>
      <vt:lpstr>Care Act 2014</vt:lpstr>
      <vt:lpstr>The law helps us with choice!</vt:lpstr>
      <vt:lpstr>Social Services and Well Being Act (Wales)  2014</vt:lpstr>
      <vt:lpstr>The law helps us with choice!</vt:lpstr>
      <vt:lpstr>Limitations on choice – Care Act 2014</vt:lpstr>
      <vt:lpstr>The law helps us with choice!</vt:lpstr>
      <vt:lpstr>PowerPoint Presentation</vt:lpstr>
      <vt:lpstr>The Principles</vt:lpstr>
      <vt:lpstr>Weight to attach to P’s wishes and feelings – must have regard to: </vt:lpstr>
      <vt:lpstr>Weight to attach to P’s wishes and feelings – must have regard to: </vt:lpstr>
      <vt:lpstr>Wishes feelings, beliefs and values</vt:lpstr>
      <vt:lpstr>Limitations on choice – Mental Capacity Act 2005</vt:lpstr>
      <vt:lpstr>Human Rights Act 1998 (s6)</vt:lpstr>
      <vt:lpstr>Key tips to keep in mind</vt:lpstr>
      <vt:lpstr>Choice of Care – Direct Payments </vt:lpstr>
      <vt:lpstr>Choice of Accommodation – social care</vt:lpstr>
      <vt:lpstr>Choice – NHS Continuing Healthcare </vt:lpstr>
      <vt:lpstr>Co-operation  </vt:lpstr>
      <vt:lpstr>Fundamental Standards of Care   </vt:lpstr>
      <vt:lpstr>Care Act 2014 – assessments, tips for getting the best assessment </vt:lpstr>
      <vt:lpstr>Care Act 2014</vt:lpstr>
      <vt:lpstr>Eligibility</vt:lpstr>
      <vt:lpstr>Care and Support (eligibility criteria) Regulations 2015</vt:lpstr>
      <vt:lpstr>Care and Support (eligibility criteria) Regulations 2015</vt:lpstr>
      <vt:lpstr>Care and Support (eligibility criteria) Regulations 2015</vt:lpstr>
      <vt:lpstr>Care and Support Plans </vt:lpstr>
      <vt:lpstr>Care and Support Statutory Guidance</vt:lpstr>
      <vt:lpstr>Not all doom and gloom as cases frequently settle without going to court….</vt:lpstr>
      <vt:lpstr>When to call a lawyer!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2018-10-25T08:51:26Z</cp:lastPrinted>
  <dcterms:created xsi:type="dcterms:W3CDTF">2018-10-25T08:51:26Z</dcterms:created>
  <dcterms:modified xsi:type="dcterms:W3CDTF">2018-11-01T20:20:00Z</dcterms:modified>
</cp:coreProperties>
</file>