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76" r:id="rId1"/>
  </p:sldMasterIdLst>
  <p:sldIdLst>
    <p:sldId id="256" r:id="rId2"/>
    <p:sldId id="266" r:id="rId3"/>
    <p:sldId id="284" r:id="rId4"/>
    <p:sldId id="265" r:id="rId5"/>
    <p:sldId id="271" r:id="rId6"/>
    <p:sldId id="268" r:id="rId7"/>
    <p:sldId id="276" r:id="rId8"/>
    <p:sldId id="277" r:id="rId9"/>
    <p:sldId id="278" r:id="rId10"/>
    <p:sldId id="283" r:id="rId11"/>
    <p:sldId id="267" r:id="rId12"/>
    <p:sldId id="282" r:id="rId13"/>
    <p:sldId id="264" r:id="rId14"/>
    <p:sldId id="275" r:id="rId15"/>
    <p:sldId id="263" r:id="rId16"/>
    <p:sldId id="285" r:id="rId17"/>
    <p:sldId id="273" r:id="rId18"/>
    <p:sldId id="272" r:id="rId19"/>
    <p:sldId id="274" r:id="rId20"/>
    <p:sldId id="286" r:id="rId21"/>
    <p:sldId id="281" r:id="rId22"/>
    <p:sldId id="279" r:id="rId23"/>
    <p:sldId id="280" r:id="rId24"/>
    <p:sldId id="287" r:id="rId25"/>
    <p:sldId id="288" r:id="rId26"/>
    <p:sldId id="290" r:id="rId27"/>
    <p:sldId id="289" r:id="rId28"/>
    <p:sldId id="270" r:id="rId29"/>
    <p:sldId id="269"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80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DF3C0E4-2B81-49D2-BFF9-6C09ED35040F}" v="2737" dt="2020-10-26T11:16:46.7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microsoft.com/office/2015/10/relationships/revisionInfo" Target="revisionInfo.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10/26/2020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0421464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586B75A-687E-405C-8A0B-8D00578BA2C3}" type="datetimeFigureOut">
              <a:rPr lang="en-US" smtClean="0"/>
              <a:pPr/>
              <a:t>10/26/2020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133295829"/>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smtClean="0"/>
              <a:pPr/>
              <a:t>10/26/2020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746286439"/>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smtClean="0"/>
              <a:pPr/>
              <a:t>10/26/2020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2167647839"/>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smtClean="0"/>
              <a:pPr/>
              <a:t>10/26/2020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355437269"/>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5586B75A-687E-405C-8A0B-8D00578BA2C3}" type="datetimeFigureOut">
              <a:rPr lang="en-US" smtClean="0"/>
              <a:pPr/>
              <a:t>10/26/2020</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772641083"/>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5586B75A-687E-405C-8A0B-8D00578BA2C3}" type="datetimeFigureOut">
              <a:rPr lang="en-US" smtClean="0"/>
              <a:pPr/>
              <a:t>10/26/2020</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904637801"/>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10/26/2020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7229151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10/26/2020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3948380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5586B75A-687E-405C-8A0B-8D00578BA2C3}" type="datetimeFigureOut">
              <a:rPr lang="en-US" smtClean="0"/>
              <a:pPr/>
              <a:t>10/26/2020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7822585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smtClean="0"/>
              <a:pPr/>
              <a:t>10/26/2020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3629530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586B75A-687E-405C-8A0B-8D00578BA2C3}" type="datetimeFigureOut">
              <a:rPr lang="en-US" smtClean="0"/>
              <a:pPr/>
              <a:t>10/26/2020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0791900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smtClean="0"/>
              <a:pPr/>
              <a:t>10/26/2020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7529658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5586B75A-687E-405C-8A0B-8D00578BA2C3}" type="datetimeFigureOut">
              <a:rPr lang="en-US" smtClean="0"/>
              <a:pPr/>
              <a:t>10/26/2020</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5549515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5586B75A-687E-405C-8A0B-8D00578BA2C3}" type="datetimeFigureOut">
              <a:rPr lang="en-US" smtClean="0"/>
              <a:pPr/>
              <a:t>10/26/2020</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069110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5586B75A-687E-405C-8A0B-8D00578BA2C3}" type="datetimeFigureOut">
              <a:rPr lang="en-US" smtClean="0"/>
              <a:pPr/>
              <a:t>10/26/2020</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9467259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586B75A-687E-405C-8A0B-8D00578BA2C3}" type="datetimeFigureOut">
              <a:rPr lang="en-US" smtClean="0"/>
              <a:pPr/>
              <a:t>10/26/2020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9175062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5586B75A-687E-405C-8A0B-8D00578BA2C3}" type="datetimeFigureOut">
              <a:rPr lang="en-US" smtClean="0"/>
              <a:pPr/>
              <a:t>10/26/2020</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178074383"/>
      </p:ext>
    </p:extLst>
  </p:cSld>
  <p:clrMap bg1="dk1" tx1="lt1" bg2="dk2" tx2="lt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 id="2147483888" r:id="rId12"/>
    <p:sldLayoutId id="2147483889" r:id="rId13"/>
    <p:sldLayoutId id="2147483890" r:id="rId14"/>
    <p:sldLayoutId id="2147483891" r:id="rId15"/>
    <p:sldLayoutId id="2147483892" r:id="rId16"/>
    <p:sldLayoutId id="2147483893"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8.xml"/><Relationship Id="rId5" Type="http://schemas.openxmlformats.org/officeDocument/2006/relationships/image" Target="../media/image8.jpg"/><Relationship Id="rId4" Type="http://schemas.openxmlformats.org/officeDocument/2006/relationships/image" Target="../media/image6.jp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jpg"/><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8.jpg"/><Relationship Id="rId1" Type="http://schemas.openxmlformats.org/officeDocument/2006/relationships/slideLayout" Target="../slideLayouts/slideLayout8.xml"/><Relationship Id="rId4" Type="http://schemas.openxmlformats.org/officeDocument/2006/relationships/image" Target="../media/image19.jp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8.xml"/><Relationship Id="rId5" Type="http://schemas.openxmlformats.org/officeDocument/2006/relationships/image" Target="../media/image8.jpg"/><Relationship Id="rId4" Type="http://schemas.openxmlformats.org/officeDocument/2006/relationships/image" Target="../media/image20.jpg"/></Relationships>
</file>

<file path=ppt/slides/_rels/slide15.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2.png"/><Relationship Id="rId7" Type="http://schemas.openxmlformats.org/officeDocument/2006/relationships/image" Target="../media/image21.jpg"/><Relationship Id="rId2" Type="http://schemas.openxmlformats.org/officeDocument/2006/relationships/image" Target="../media/image1.jpeg"/><Relationship Id="rId1" Type="http://schemas.openxmlformats.org/officeDocument/2006/relationships/slideLayout" Target="../slideLayouts/slideLayout8.xml"/><Relationship Id="rId6" Type="http://schemas.openxmlformats.org/officeDocument/2006/relationships/image" Target="../media/image5.png"/><Relationship Id="rId11" Type="http://schemas.openxmlformats.org/officeDocument/2006/relationships/image" Target="../media/image8.jpg"/><Relationship Id="rId5" Type="http://schemas.openxmlformats.org/officeDocument/2006/relationships/image" Target="../media/image4.png"/><Relationship Id="rId10" Type="http://schemas.openxmlformats.org/officeDocument/2006/relationships/image" Target="../media/image24.jpg"/><Relationship Id="rId4" Type="http://schemas.openxmlformats.org/officeDocument/2006/relationships/image" Target="../media/image3.png"/><Relationship Id="rId9" Type="http://schemas.openxmlformats.org/officeDocument/2006/relationships/image" Target="../media/image23.jpg"/></Relationships>
</file>

<file path=ppt/slides/_rels/slide1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8.xml"/><Relationship Id="rId5" Type="http://schemas.openxmlformats.org/officeDocument/2006/relationships/image" Target="../media/image8.jpg"/><Relationship Id="rId4" Type="http://schemas.openxmlformats.org/officeDocument/2006/relationships/hyperlink" Target="about:blank" TargetMode="Externa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8.xml"/><Relationship Id="rId5" Type="http://schemas.openxmlformats.org/officeDocument/2006/relationships/image" Target="../media/image8.jpg"/><Relationship Id="rId4" Type="http://schemas.openxmlformats.org/officeDocument/2006/relationships/hyperlink" Target="about:blank"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8.xml"/><Relationship Id="rId4" Type="http://schemas.openxmlformats.org/officeDocument/2006/relationships/image" Target="../media/image8.jpg"/></Relationships>
</file>

<file path=ppt/slides/_rels/slide2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image" Target="../media/image8.jp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image" Target="../media/image8.jp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image" Target="../media/image8.jp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25.jp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hyperlink" Target="about:blank" TargetMode="External"/><Relationship Id="rId1" Type="http://schemas.openxmlformats.org/officeDocument/2006/relationships/slideLayout" Target="../slideLayouts/slideLayout8.xm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8.jpg"/><Relationship Id="rId1" Type="http://schemas.openxmlformats.org/officeDocument/2006/relationships/slideLayout" Target="../slideLayouts/slideLayout8.xml"/><Relationship Id="rId5" Type="http://schemas.openxmlformats.org/officeDocument/2006/relationships/image" Target="../media/image29.png"/><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8.xml"/><Relationship Id="rId6" Type="http://schemas.openxmlformats.org/officeDocument/2006/relationships/image" Target="../media/image8.jpg"/><Relationship Id="rId5" Type="http://schemas.microsoft.com/office/2007/relationships/hdphoto" Target="../media/hdphoto2.wdp"/><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32.jpg"/><Relationship Id="rId2" Type="http://schemas.openxmlformats.org/officeDocument/2006/relationships/image" Target="../media/image7.png"/><Relationship Id="rId1" Type="http://schemas.openxmlformats.org/officeDocument/2006/relationships/slideLayout" Target="../slideLayouts/slideLayout8.xml"/><Relationship Id="rId6" Type="http://schemas.openxmlformats.org/officeDocument/2006/relationships/image" Target="../media/image8.jpg"/><Relationship Id="rId5" Type="http://schemas.openxmlformats.org/officeDocument/2006/relationships/image" Target="../media/image31.jpeg"/><Relationship Id="rId4" Type="http://schemas.openxmlformats.org/officeDocument/2006/relationships/image" Target="../media/image6.jpg"/></Relationships>
</file>

<file path=ppt/slides/_rels/slide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8.xml"/><Relationship Id="rId5" Type="http://schemas.openxmlformats.org/officeDocument/2006/relationships/image" Target="../media/image8.jpg"/><Relationship Id="rId4" Type="http://schemas.openxmlformats.org/officeDocument/2006/relationships/hyperlink" Target="about:blank"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10.jpg"/><Relationship Id="rId2" Type="http://schemas.openxmlformats.org/officeDocument/2006/relationships/image" Target="../media/image1.jpeg"/><Relationship Id="rId1" Type="http://schemas.openxmlformats.org/officeDocument/2006/relationships/slideLayout" Target="../slideLayouts/slideLayout8.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jp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10.jpg"/><Relationship Id="rId2" Type="http://schemas.openxmlformats.org/officeDocument/2006/relationships/image" Target="../media/image1.jpeg"/><Relationship Id="rId1" Type="http://schemas.openxmlformats.org/officeDocument/2006/relationships/slideLayout" Target="../slideLayouts/slideLayout8.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jpg"/></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8.jp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8.jpg"/><Relationship Id="rId1" Type="http://schemas.openxmlformats.org/officeDocument/2006/relationships/slideLayout" Target="../slideLayouts/slideLayout8.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sign&#10;&#10;Description automatically generated">
            <a:extLst>
              <a:ext uri="{FF2B5EF4-FFF2-40B4-BE49-F238E27FC236}">
                <a16:creationId xmlns:a16="http://schemas.microsoft.com/office/drawing/2014/main" id="{3EFEC4B3-B7F9-4734-8A82-8FF993F63B9E}"/>
              </a:ext>
            </a:extLst>
          </p:cNvPr>
          <p:cNvPicPr>
            <a:picLocks noChangeAspect="1"/>
          </p:cNvPicPr>
          <p:nvPr/>
        </p:nvPicPr>
        <p:blipFill>
          <a:blip r:embed="rId2">
            <a:alphaModFix amt="20000"/>
          </a:blip>
          <a:stretch>
            <a:fillRect/>
          </a:stretch>
        </p:blipFill>
        <p:spPr>
          <a:xfrm>
            <a:off x="0" y="3354"/>
            <a:ext cx="7110781" cy="6854646"/>
          </a:xfrm>
          <a:prstGeom prst="rect">
            <a:avLst/>
          </a:prstGeom>
        </p:spPr>
      </p:pic>
      <p:sp>
        <p:nvSpPr>
          <p:cNvPr id="2" name="Title 1">
            <a:extLst>
              <a:ext uri="{FF2B5EF4-FFF2-40B4-BE49-F238E27FC236}">
                <a16:creationId xmlns:a16="http://schemas.microsoft.com/office/drawing/2014/main" id="{F0504D87-D457-43A8-85FD-AE01EC2230E5}"/>
              </a:ext>
            </a:extLst>
          </p:cNvPr>
          <p:cNvSpPr>
            <a:spLocks noGrp="1"/>
          </p:cNvSpPr>
          <p:nvPr>
            <p:ph type="ctrTitle"/>
          </p:nvPr>
        </p:nvSpPr>
        <p:spPr>
          <a:xfrm>
            <a:off x="6450203" y="2895600"/>
            <a:ext cx="5741797" cy="819912"/>
          </a:xfrm>
        </p:spPr>
        <p:txBody>
          <a:bodyPr>
            <a:normAutofit/>
          </a:bodyPr>
          <a:lstStyle/>
          <a:p>
            <a:r>
              <a:rPr lang="en-GB" sz="2000" b="1" dirty="0">
                <a:solidFill>
                  <a:schemeClr val="tx1"/>
                </a:solidFill>
              </a:rPr>
              <a:t>Open Justice in the Court of Protection: </a:t>
            </a:r>
            <a:br>
              <a:rPr lang="en-GB" sz="2000" b="1" dirty="0">
                <a:solidFill>
                  <a:schemeClr val="tx1"/>
                </a:solidFill>
              </a:rPr>
            </a:br>
            <a:r>
              <a:rPr lang="en-GB" sz="2000" b="1" dirty="0">
                <a:solidFill>
                  <a:schemeClr val="tx1"/>
                </a:solidFill>
              </a:rPr>
              <a:t>Opportunities for Advocates</a:t>
            </a:r>
          </a:p>
        </p:txBody>
      </p:sp>
      <p:sp>
        <p:nvSpPr>
          <p:cNvPr id="3" name="Subtitle 2">
            <a:extLst>
              <a:ext uri="{FF2B5EF4-FFF2-40B4-BE49-F238E27FC236}">
                <a16:creationId xmlns:a16="http://schemas.microsoft.com/office/drawing/2014/main" id="{763F12A9-E992-40A1-9047-763F5B1F7C55}"/>
              </a:ext>
            </a:extLst>
          </p:cNvPr>
          <p:cNvSpPr>
            <a:spLocks noGrp="1"/>
          </p:cNvSpPr>
          <p:nvPr>
            <p:ph type="subTitle" idx="1"/>
          </p:nvPr>
        </p:nvSpPr>
        <p:spPr>
          <a:xfrm>
            <a:off x="6450203" y="4177321"/>
            <a:ext cx="5952122" cy="1766279"/>
          </a:xfrm>
        </p:spPr>
        <p:txBody>
          <a:bodyPr>
            <a:normAutofit/>
          </a:bodyPr>
          <a:lstStyle/>
          <a:p>
            <a:r>
              <a:rPr lang="en-GB" i="1" dirty="0">
                <a:solidFill>
                  <a:schemeClr val="tx1"/>
                </a:solidFill>
                <a:latin typeface="+mn-lt"/>
              </a:rPr>
              <a:t>Gill </a:t>
            </a:r>
            <a:r>
              <a:rPr lang="en-GB" i="1" dirty="0" err="1">
                <a:solidFill>
                  <a:schemeClr val="tx1"/>
                </a:solidFill>
                <a:latin typeface="+mn-lt"/>
              </a:rPr>
              <a:t>loomes</a:t>
            </a:r>
            <a:r>
              <a:rPr lang="en-GB" i="1" dirty="0">
                <a:solidFill>
                  <a:schemeClr val="tx1"/>
                </a:solidFill>
                <a:latin typeface="+mn-lt"/>
              </a:rPr>
              <a:t>- Quinn </a:t>
            </a:r>
          </a:p>
          <a:p>
            <a:r>
              <a:rPr lang="en-GB" i="1" dirty="0">
                <a:solidFill>
                  <a:schemeClr val="tx1"/>
                </a:solidFill>
              </a:rPr>
              <a:t>National Advocacy Conference</a:t>
            </a:r>
          </a:p>
          <a:p>
            <a:endParaRPr lang="en-GB" i="1" dirty="0">
              <a:solidFill>
                <a:schemeClr val="tx1"/>
              </a:solidFill>
            </a:endParaRPr>
          </a:p>
          <a:p>
            <a:r>
              <a:rPr lang="en-GB" i="1" dirty="0">
                <a:solidFill>
                  <a:schemeClr val="tx1"/>
                </a:solidFill>
              </a:rPr>
              <a:t>27</a:t>
            </a:r>
            <a:r>
              <a:rPr lang="en-GB" i="1" baseline="30000" dirty="0">
                <a:solidFill>
                  <a:schemeClr val="tx1"/>
                </a:solidFill>
              </a:rPr>
              <a:t>th</a:t>
            </a:r>
            <a:r>
              <a:rPr lang="en-GB" i="1" dirty="0">
                <a:solidFill>
                  <a:schemeClr val="tx1"/>
                </a:solidFill>
              </a:rPr>
              <a:t> October 2020</a:t>
            </a:r>
          </a:p>
        </p:txBody>
      </p:sp>
    </p:spTree>
    <p:extLst>
      <p:ext uri="{BB962C8B-B14F-4D97-AF65-F5344CB8AC3E}">
        <p14:creationId xmlns:p14="http://schemas.microsoft.com/office/powerpoint/2010/main" val="16634925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1B22D6A-A3F0-4991-A838-17E80D29643B}"/>
              </a:ext>
            </a:extLst>
          </p:cNvPr>
          <p:cNvSpPr>
            <a:spLocks noGrp="1"/>
          </p:cNvSpPr>
          <p:nvPr>
            <p:ph idx="1"/>
          </p:nvPr>
        </p:nvSpPr>
        <p:spPr>
          <a:xfrm>
            <a:off x="456456" y="1019175"/>
            <a:ext cx="11077216" cy="4819650"/>
          </a:xfrm>
        </p:spPr>
        <p:txBody>
          <a:bodyPr>
            <a:normAutofit/>
          </a:bodyPr>
          <a:lstStyle/>
          <a:p>
            <a:pPr marL="0" indent="0" algn="ctr">
              <a:buNone/>
            </a:pPr>
            <a:r>
              <a:rPr lang="en-GB" sz="7200" dirty="0"/>
              <a:t>The Project:</a:t>
            </a:r>
          </a:p>
          <a:p>
            <a:pPr marL="0" indent="0" algn="ctr">
              <a:buNone/>
            </a:pPr>
            <a:r>
              <a:rPr lang="en-GB" sz="7200" dirty="0"/>
              <a:t>What We Do</a:t>
            </a:r>
          </a:p>
        </p:txBody>
      </p:sp>
      <p:pic>
        <p:nvPicPr>
          <p:cNvPr id="5" name="Content Placeholder 4" descr="A close up of a sign&#10;&#10;Description automatically generated">
            <a:extLst>
              <a:ext uri="{FF2B5EF4-FFF2-40B4-BE49-F238E27FC236}">
                <a16:creationId xmlns:a16="http://schemas.microsoft.com/office/drawing/2014/main" id="{D3846DC4-04D3-4113-A156-C70BEAA03048}"/>
              </a:ext>
            </a:extLst>
          </p:cNvPr>
          <p:cNvPicPr>
            <a:picLocks noGrp="1" noChangeAspect="1"/>
          </p:cNvPicPr>
          <p:nvPr>
            <p:ph idx="1"/>
          </p:nvPr>
        </p:nvPicPr>
        <p:blipFill>
          <a:blip r:embed="rId2"/>
          <a:stretch>
            <a:fillRect/>
          </a:stretch>
        </p:blipFill>
        <p:spPr>
          <a:xfrm>
            <a:off x="9885680" y="114300"/>
            <a:ext cx="1719112" cy="1125220"/>
          </a:xfrm>
        </p:spPr>
      </p:pic>
    </p:spTree>
    <p:extLst>
      <p:ext uri="{BB962C8B-B14F-4D97-AF65-F5344CB8AC3E}">
        <p14:creationId xmlns:p14="http://schemas.microsoft.com/office/powerpoint/2010/main" val="1692073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extLst>
              <a:ext uri="{BEBA8EAE-BF5A-486C-A8C5-ECC9F3942E4B}">
                <a14:imgProps xmlns:a14="http://schemas.microsoft.com/office/drawing/2010/main">
                  <a14:imgLayer r:embed="rId3">
                    <a14:imgEffect>
                      <a14:saturation sat="224000"/>
                    </a14:imgEffect>
                  </a14:imgLayer>
                </a14:imgProps>
              </a:ext>
            </a:extLst>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58AD2-4D78-4906-9110-8D1E80A37D84}"/>
              </a:ext>
            </a:extLst>
          </p:cNvPr>
          <p:cNvSpPr>
            <a:spLocks noGrp="1"/>
          </p:cNvSpPr>
          <p:nvPr>
            <p:ph type="title"/>
          </p:nvPr>
        </p:nvSpPr>
        <p:spPr>
          <a:xfrm>
            <a:off x="363458" y="202506"/>
            <a:ext cx="9358104" cy="561340"/>
          </a:xfrm>
        </p:spPr>
        <p:txBody>
          <a:bodyPr/>
          <a:lstStyle/>
          <a:p>
            <a:r>
              <a:rPr lang="en-GB" sz="4200" b="1" dirty="0"/>
              <a:t>The Project</a:t>
            </a:r>
          </a:p>
        </p:txBody>
      </p:sp>
      <p:pic>
        <p:nvPicPr>
          <p:cNvPr id="7" name="Content Placeholder 6" descr="A close up of a sign&#10;&#10;Description automatically generated">
            <a:extLst>
              <a:ext uri="{FF2B5EF4-FFF2-40B4-BE49-F238E27FC236}">
                <a16:creationId xmlns:a16="http://schemas.microsoft.com/office/drawing/2014/main" id="{9284D636-C5FD-43D4-B79B-40C80A9EA4FC}"/>
              </a:ext>
            </a:extLst>
          </p:cNvPr>
          <p:cNvPicPr>
            <a:picLocks noGrp="1" noChangeAspect="1"/>
          </p:cNvPicPr>
          <p:nvPr>
            <p:ph idx="1"/>
          </p:nvPr>
        </p:nvPicPr>
        <p:blipFill>
          <a:blip r:embed="rId4"/>
          <a:stretch>
            <a:fillRect/>
          </a:stretch>
        </p:blipFill>
        <p:spPr>
          <a:xfrm>
            <a:off x="363458" y="905521"/>
            <a:ext cx="3022124" cy="3078540"/>
          </a:xfrm>
        </p:spPr>
      </p:pic>
      <p:pic>
        <p:nvPicPr>
          <p:cNvPr id="5" name="Content Placeholder 4" descr="A close up of a sign&#10;&#10;Description automatically generated">
            <a:extLst>
              <a:ext uri="{FF2B5EF4-FFF2-40B4-BE49-F238E27FC236}">
                <a16:creationId xmlns:a16="http://schemas.microsoft.com/office/drawing/2014/main" id="{D3846DC4-04D3-4113-A156-C70BEAA03048}"/>
              </a:ext>
            </a:extLst>
          </p:cNvPr>
          <p:cNvPicPr>
            <a:picLocks noGrp="1" noChangeAspect="1"/>
          </p:cNvPicPr>
          <p:nvPr>
            <p:ph idx="1"/>
          </p:nvPr>
        </p:nvPicPr>
        <p:blipFill>
          <a:blip r:embed="rId5"/>
          <a:stretch>
            <a:fillRect/>
          </a:stretch>
        </p:blipFill>
        <p:spPr>
          <a:xfrm>
            <a:off x="9885680" y="114300"/>
            <a:ext cx="1719112" cy="1125220"/>
          </a:xfrm>
        </p:spPr>
      </p:pic>
      <p:sp>
        <p:nvSpPr>
          <p:cNvPr id="8" name="TextBox 7">
            <a:extLst>
              <a:ext uri="{FF2B5EF4-FFF2-40B4-BE49-F238E27FC236}">
                <a16:creationId xmlns:a16="http://schemas.microsoft.com/office/drawing/2014/main" id="{A482E1B2-DA18-40C1-B513-CB1E73B176FF}"/>
              </a:ext>
            </a:extLst>
          </p:cNvPr>
          <p:cNvSpPr txBox="1"/>
          <p:nvPr/>
        </p:nvSpPr>
        <p:spPr>
          <a:xfrm>
            <a:off x="0" y="4188543"/>
            <a:ext cx="3749040" cy="400110"/>
          </a:xfrm>
          <a:prstGeom prst="rect">
            <a:avLst/>
          </a:prstGeom>
          <a:noFill/>
        </p:spPr>
        <p:txBody>
          <a:bodyPr wrap="square" rtlCol="0">
            <a:spAutoFit/>
          </a:bodyPr>
          <a:lstStyle/>
          <a:p>
            <a:pPr algn="ctr"/>
            <a:r>
              <a:rPr lang="en-GB" sz="2000" b="1" dirty="0"/>
              <a:t>Launched 15</a:t>
            </a:r>
            <a:r>
              <a:rPr lang="en-GB" sz="2000" b="1" baseline="30000" dirty="0"/>
              <a:t>th</a:t>
            </a:r>
            <a:r>
              <a:rPr lang="en-GB" sz="2000" b="1" dirty="0"/>
              <a:t> June 2020</a:t>
            </a:r>
          </a:p>
        </p:txBody>
      </p:sp>
      <p:sp>
        <p:nvSpPr>
          <p:cNvPr id="9" name="Speech Bubble: Rectangle 8">
            <a:extLst>
              <a:ext uri="{FF2B5EF4-FFF2-40B4-BE49-F238E27FC236}">
                <a16:creationId xmlns:a16="http://schemas.microsoft.com/office/drawing/2014/main" id="{86D677F2-1AD3-4E1E-B744-45C0EC797D6F}"/>
              </a:ext>
            </a:extLst>
          </p:cNvPr>
          <p:cNvSpPr/>
          <p:nvPr/>
        </p:nvSpPr>
        <p:spPr>
          <a:xfrm>
            <a:off x="4251159" y="311188"/>
            <a:ext cx="3409950" cy="1243489"/>
          </a:xfrm>
          <a:prstGeom prst="wedgeRectCallou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Provides information and practical support to Public Observers</a:t>
            </a:r>
          </a:p>
        </p:txBody>
      </p:sp>
      <p:sp>
        <p:nvSpPr>
          <p:cNvPr id="10" name="Speech Bubble: Rectangle 9">
            <a:extLst>
              <a:ext uri="{FF2B5EF4-FFF2-40B4-BE49-F238E27FC236}">
                <a16:creationId xmlns:a16="http://schemas.microsoft.com/office/drawing/2014/main" id="{D999138A-54E9-4D2E-9F9D-5FBC6636C54F}"/>
              </a:ext>
            </a:extLst>
          </p:cNvPr>
          <p:cNvSpPr/>
          <p:nvPr/>
        </p:nvSpPr>
        <p:spPr>
          <a:xfrm>
            <a:off x="4259580" y="2591592"/>
            <a:ext cx="3409950" cy="1243489"/>
          </a:xfrm>
          <a:prstGeom prst="wedgeRectCallou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Reports on hearings we’ve observed</a:t>
            </a:r>
          </a:p>
        </p:txBody>
      </p:sp>
      <p:sp>
        <p:nvSpPr>
          <p:cNvPr id="11" name="Speech Bubble: Rectangle 10">
            <a:extLst>
              <a:ext uri="{FF2B5EF4-FFF2-40B4-BE49-F238E27FC236}">
                <a16:creationId xmlns:a16="http://schemas.microsoft.com/office/drawing/2014/main" id="{019E2040-54F4-4187-B5D3-CF1F69A1A522}"/>
              </a:ext>
            </a:extLst>
          </p:cNvPr>
          <p:cNvSpPr/>
          <p:nvPr/>
        </p:nvSpPr>
        <p:spPr>
          <a:xfrm>
            <a:off x="8351679" y="1742280"/>
            <a:ext cx="3409950" cy="1243489"/>
          </a:xfrm>
          <a:prstGeom prst="wedgeRectCallou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Shares updates on developments in the CoP</a:t>
            </a:r>
          </a:p>
        </p:txBody>
      </p:sp>
      <p:sp>
        <p:nvSpPr>
          <p:cNvPr id="12" name="Speech Bubble: Rectangle 11">
            <a:extLst>
              <a:ext uri="{FF2B5EF4-FFF2-40B4-BE49-F238E27FC236}">
                <a16:creationId xmlns:a16="http://schemas.microsoft.com/office/drawing/2014/main" id="{3737CBFB-3250-4CB0-8FA3-7E077F201288}"/>
              </a:ext>
            </a:extLst>
          </p:cNvPr>
          <p:cNvSpPr/>
          <p:nvPr/>
        </p:nvSpPr>
        <p:spPr>
          <a:xfrm>
            <a:off x="8351679" y="3766854"/>
            <a:ext cx="3409950" cy="1243489"/>
          </a:xfrm>
          <a:prstGeom prst="wedgeRectCallou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Uses our experiences to impact the development of Open Justice in the CoP</a:t>
            </a:r>
          </a:p>
        </p:txBody>
      </p:sp>
      <p:sp>
        <p:nvSpPr>
          <p:cNvPr id="13" name="Speech Bubble: Rectangle 12">
            <a:extLst>
              <a:ext uri="{FF2B5EF4-FFF2-40B4-BE49-F238E27FC236}">
                <a16:creationId xmlns:a16="http://schemas.microsoft.com/office/drawing/2014/main" id="{2D7BD930-A034-4C65-92CD-DC478CD3C195}"/>
              </a:ext>
            </a:extLst>
          </p:cNvPr>
          <p:cNvSpPr/>
          <p:nvPr/>
        </p:nvSpPr>
        <p:spPr>
          <a:xfrm>
            <a:off x="4259580" y="4993124"/>
            <a:ext cx="3409950" cy="1243489"/>
          </a:xfrm>
          <a:prstGeom prst="wedgeRectCallou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Provides links to published judgments</a:t>
            </a:r>
          </a:p>
        </p:txBody>
      </p:sp>
      <p:sp>
        <p:nvSpPr>
          <p:cNvPr id="14" name="Speech Bubble: Rectangle 13">
            <a:extLst>
              <a:ext uri="{FF2B5EF4-FFF2-40B4-BE49-F238E27FC236}">
                <a16:creationId xmlns:a16="http://schemas.microsoft.com/office/drawing/2014/main" id="{1D768C32-ED39-471F-9080-197EC7777F61}"/>
              </a:ext>
            </a:extLst>
          </p:cNvPr>
          <p:cNvSpPr/>
          <p:nvPr/>
        </p:nvSpPr>
        <p:spPr>
          <a:xfrm>
            <a:off x="208121" y="5010998"/>
            <a:ext cx="3409950" cy="1243489"/>
          </a:xfrm>
          <a:prstGeom prst="wedgeRectCallou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Shares court listings</a:t>
            </a:r>
          </a:p>
        </p:txBody>
      </p:sp>
    </p:spTree>
    <p:extLst>
      <p:ext uri="{BB962C8B-B14F-4D97-AF65-F5344CB8AC3E}">
        <p14:creationId xmlns:p14="http://schemas.microsoft.com/office/powerpoint/2010/main" val="2059350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animBg="1"/>
      <p:bldP spid="11" grpId="0" animBg="1"/>
      <p:bldP spid="12" grpId="0" animBg="1"/>
      <p:bldP spid="13"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58AD2-4D78-4906-9110-8D1E80A37D84}"/>
              </a:ext>
            </a:extLst>
          </p:cNvPr>
          <p:cNvSpPr>
            <a:spLocks noGrp="1"/>
          </p:cNvSpPr>
          <p:nvPr>
            <p:ph type="title"/>
          </p:nvPr>
        </p:nvSpPr>
        <p:spPr>
          <a:xfrm>
            <a:off x="121176" y="139700"/>
            <a:ext cx="9358104" cy="561340"/>
          </a:xfrm>
        </p:spPr>
        <p:txBody>
          <a:bodyPr/>
          <a:lstStyle/>
          <a:p>
            <a:r>
              <a:rPr lang="en-GB" sz="4200" b="1" dirty="0"/>
              <a:t>Twitter</a:t>
            </a:r>
          </a:p>
        </p:txBody>
      </p:sp>
      <p:sp>
        <p:nvSpPr>
          <p:cNvPr id="3" name="Content Placeholder 2">
            <a:extLst>
              <a:ext uri="{FF2B5EF4-FFF2-40B4-BE49-F238E27FC236}">
                <a16:creationId xmlns:a16="http://schemas.microsoft.com/office/drawing/2014/main" id="{21B22D6A-A3F0-4991-A838-17E80D29643B}"/>
              </a:ext>
            </a:extLst>
          </p:cNvPr>
          <p:cNvSpPr>
            <a:spLocks noGrp="1"/>
          </p:cNvSpPr>
          <p:nvPr>
            <p:ph idx="1"/>
          </p:nvPr>
        </p:nvSpPr>
        <p:spPr>
          <a:xfrm>
            <a:off x="343825" y="847725"/>
            <a:ext cx="9358104" cy="5406762"/>
          </a:xfrm>
        </p:spPr>
        <p:txBody>
          <a:bodyPr>
            <a:normAutofit/>
          </a:bodyPr>
          <a:lstStyle/>
          <a:p>
            <a:pPr marL="0" indent="0">
              <a:buNone/>
            </a:pPr>
            <a:endParaRPr lang="en-GB" dirty="0"/>
          </a:p>
          <a:p>
            <a:pPr marL="0" indent="0">
              <a:buNone/>
            </a:pPr>
            <a:endParaRPr lang="en-GB" dirty="0"/>
          </a:p>
          <a:p>
            <a:pPr marL="0" indent="0">
              <a:buNone/>
            </a:pPr>
            <a:endParaRPr lang="en-GB" dirty="0"/>
          </a:p>
          <a:p>
            <a:pPr marL="0" indent="0">
              <a:buNone/>
            </a:pPr>
            <a:endParaRPr lang="en-GB" sz="2800" dirty="0"/>
          </a:p>
        </p:txBody>
      </p:sp>
      <p:pic>
        <p:nvPicPr>
          <p:cNvPr id="5" name="Content Placeholder 4" descr="A close up of a sign&#10;&#10;Description automatically generated">
            <a:extLst>
              <a:ext uri="{FF2B5EF4-FFF2-40B4-BE49-F238E27FC236}">
                <a16:creationId xmlns:a16="http://schemas.microsoft.com/office/drawing/2014/main" id="{D3846DC4-04D3-4113-A156-C70BEAA03048}"/>
              </a:ext>
            </a:extLst>
          </p:cNvPr>
          <p:cNvPicPr>
            <a:picLocks noGrp="1" noChangeAspect="1"/>
          </p:cNvPicPr>
          <p:nvPr>
            <p:ph idx="1"/>
          </p:nvPr>
        </p:nvPicPr>
        <p:blipFill>
          <a:blip r:embed="rId2"/>
          <a:stretch>
            <a:fillRect/>
          </a:stretch>
        </p:blipFill>
        <p:spPr>
          <a:xfrm>
            <a:off x="9885680" y="114300"/>
            <a:ext cx="1719112" cy="1125220"/>
          </a:xfrm>
        </p:spPr>
      </p:pic>
      <p:pic>
        <p:nvPicPr>
          <p:cNvPr id="7" name="Picture 6">
            <a:extLst>
              <a:ext uri="{FF2B5EF4-FFF2-40B4-BE49-F238E27FC236}">
                <a16:creationId xmlns:a16="http://schemas.microsoft.com/office/drawing/2014/main" id="{CAB87F62-A7A6-4398-B36B-B49FC8137A9C}"/>
              </a:ext>
            </a:extLst>
          </p:cNvPr>
          <p:cNvPicPr>
            <a:picLocks noChangeAspect="1"/>
          </p:cNvPicPr>
          <p:nvPr/>
        </p:nvPicPr>
        <p:blipFill>
          <a:blip r:embed="rId3"/>
          <a:stretch>
            <a:fillRect/>
          </a:stretch>
        </p:blipFill>
        <p:spPr>
          <a:xfrm>
            <a:off x="160074" y="1255252"/>
            <a:ext cx="4302258" cy="4591707"/>
          </a:xfrm>
          <a:prstGeom prst="rect">
            <a:avLst/>
          </a:prstGeom>
        </p:spPr>
      </p:pic>
      <p:pic>
        <p:nvPicPr>
          <p:cNvPr id="8" name="Content Placeholder 6">
            <a:extLst>
              <a:ext uri="{FF2B5EF4-FFF2-40B4-BE49-F238E27FC236}">
                <a16:creationId xmlns:a16="http://schemas.microsoft.com/office/drawing/2014/main" id="{146CAD67-6AEA-4A34-BAB4-A9CF05DDE1E3}"/>
              </a:ext>
            </a:extLst>
          </p:cNvPr>
          <p:cNvPicPr>
            <a:picLocks noChangeAspect="1"/>
          </p:cNvPicPr>
          <p:nvPr/>
        </p:nvPicPr>
        <p:blipFill rotWithShape="1">
          <a:blip r:embed="rId4"/>
          <a:srcRect l="10526" t="12020" r="37809" b="-2688"/>
          <a:stretch/>
        </p:blipFill>
        <p:spPr>
          <a:xfrm>
            <a:off x="5099096" y="1239520"/>
            <a:ext cx="4380184" cy="4770755"/>
          </a:xfrm>
          <a:prstGeom prst="rect">
            <a:avLst/>
          </a:prstGeom>
        </p:spPr>
      </p:pic>
      <p:sp>
        <p:nvSpPr>
          <p:cNvPr id="9" name="Rectangle: Rounded Corners 8">
            <a:extLst>
              <a:ext uri="{FF2B5EF4-FFF2-40B4-BE49-F238E27FC236}">
                <a16:creationId xmlns:a16="http://schemas.microsoft.com/office/drawing/2014/main" id="{9F40F6F4-B6FD-4895-9283-32385D5CCAF5}"/>
              </a:ext>
            </a:extLst>
          </p:cNvPr>
          <p:cNvSpPr/>
          <p:nvPr/>
        </p:nvSpPr>
        <p:spPr>
          <a:xfrm>
            <a:off x="7413792" y="2929961"/>
            <a:ext cx="4191000" cy="702802"/>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2800" b="1" dirty="0"/>
              <a:t>@OpenJusticeCOP</a:t>
            </a:r>
          </a:p>
        </p:txBody>
      </p:sp>
    </p:spTree>
    <p:extLst>
      <p:ext uri="{BB962C8B-B14F-4D97-AF65-F5344CB8AC3E}">
        <p14:creationId xmlns:p14="http://schemas.microsoft.com/office/powerpoint/2010/main" val="2245542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58AD2-4D78-4906-9110-8D1E80A37D84}"/>
              </a:ext>
            </a:extLst>
          </p:cNvPr>
          <p:cNvSpPr>
            <a:spLocks noGrp="1"/>
          </p:cNvSpPr>
          <p:nvPr>
            <p:ph type="title"/>
          </p:nvPr>
        </p:nvSpPr>
        <p:spPr>
          <a:xfrm>
            <a:off x="121176" y="139700"/>
            <a:ext cx="9358104" cy="850900"/>
          </a:xfrm>
        </p:spPr>
        <p:txBody>
          <a:bodyPr/>
          <a:lstStyle/>
          <a:p>
            <a:r>
              <a:rPr lang="en-GB" sz="4200" b="1" dirty="0"/>
              <a:t>The Website</a:t>
            </a:r>
          </a:p>
        </p:txBody>
      </p:sp>
      <p:pic>
        <p:nvPicPr>
          <p:cNvPr id="7" name="Content Placeholder 6" descr="A screenshot of text&#10;&#10;Description automatically generated">
            <a:extLst>
              <a:ext uri="{FF2B5EF4-FFF2-40B4-BE49-F238E27FC236}">
                <a16:creationId xmlns:a16="http://schemas.microsoft.com/office/drawing/2014/main" id="{0F360DCD-370C-49DC-BB5B-8457043FB425}"/>
              </a:ext>
            </a:extLst>
          </p:cNvPr>
          <p:cNvPicPr>
            <a:picLocks noGrp="1" noChangeAspect="1"/>
          </p:cNvPicPr>
          <p:nvPr>
            <p:ph idx="1"/>
          </p:nvPr>
        </p:nvPicPr>
        <p:blipFill>
          <a:blip r:embed="rId2"/>
          <a:stretch>
            <a:fillRect/>
          </a:stretch>
        </p:blipFill>
        <p:spPr>
          <a:xfrm>
            <a:off x="231615" y="990600"/>
            <a:ext cx="3283744" cy="5064760"/>
          </a:xfrm>
        </p:spPr>
      </p:pic>
      <p:pic>
        <p:nvPicPr>
          <p:cNvPr id="5" name="Content Placeholder 4" descr="A close up of a sign&#10;&#10;Description automatically generated">
            <a:extLst>
              <a:ext uri="{FF2B5EF4-FFF2-40B4-BE49-F238E27FC236}">
                <a16:creationId xmlns:a16="http://schemas.microsoft.com/office/drawing/2014/main" id="{D3846DC4-04D3-4113-A156-C70BEAA03048}"/>
              </a:ext>
            </a:extLst>
          </p:cNvPr>
          <p:cNvPicPr>
            <a:picLocks noGrp="1" noChangeAspect="1"/>
          </p:cNvPicPr>
          <p:nvPr>
            <p:ph idx="1"/>
          </p:nvPr>
        </p:nvPicPr>
        <p:blipFill>
          <a:blip r:embed="rId3"/>
          <a:stretch>
            <a:fillRect/>
          </a:stretch>
        </p:blipFill>
        <p:spPr>
          <a:xfrm>
            <a:off x="9885680" y="114300"/>
            <a:ext cx="1719112" cy="1125220"/>
          </a:xfrm>
        </p:spPr>
      </p:pic>
      <p:sp>
        <p:nvSpPr>
          <p:cNvPr id="8" name="TextBox 7">
            <a:extLst>
              <a:ext uri="{FF2B5EF4-FFF2-40B4-BE49-F238E27FC236}">
                <a16:creationId xmlns:a16="http://schemas.microsoft.com/office/drawing/2014/main" id="{A4785205-BCFD-421F-90A2-B9D94E205D8C}"/>
              </a:ext>
            </a:extLst>
          </p:cNvPr>
          <p:cNvSpPr txBox="1"/>
          <p:nvPr/>
        </p:nvSpPr>
        <p:spPr>
          <a:xfrm>
            <a:off x="3703320" y="990600"/>
            <a:ext cx="4785360" cy="1631216"/>
          </a:xfrm>
          <a:prstGeom prst="rect">
            <a:avLst/>
          </a:prstGeom>
          <a:solidFill>
            <a:schemeClr val="tx1">
              <a:lumMod val="95000"/>
              <a:alpha val="66000"/>
            </a:schemeClr>
          </a:solidFill>
        </p:spPr>
        <p:txBody>
          <a:bodyPr wrap="square" rtlCol="0">
            <a:spAutoFit/>
          </a:bodyPr>
          <a:lstStyle/>
          <a:p>
            <a:pPr marL="285750" indent="-285750">
              <a:buFont typeface="Arial" panose="020B0604020202020204" pitchFamily="34" charset="0"/>
              <a:buChar char="•"/>
            </a:pPr>
            <a:r>
              <a:rPr lang="en-GB" sz="2000" b="1" dirty="0">
                <a:solidFill>
                  <a:schemeClr val="bg1"/>
                </a:solidFill>
              </a:rPr>
              <a:t>Publicising CoP hearings</a:t>
            </a:r>
          </a:p>
          <a:p>
            <a:pPr marL="285750" indent="-285750">
              <a:buFont typeface="Arial" panose="020B0604020202020204" pitchFamily="34" charset="0"/>
              <a:buChar char="•"/>
            </a:pPr>
            <a:r>
              <a:rPr lang="en-GB" sz="2000" b="1" dirty="0">
                <a:solidFill>
                  <a:schemeClr val="bg1"/>
                </a:solidFill>
              </a:rPr>
              <a:t>Featured Hearings </a:t>
            </a:r>
          </a:p>
          <a:p>
            <a:pPr marL="285750" indent="-285750">
              <a:buFont typeface="Arial" panose="020B0604020202020204" pitchFamily="34" charset="0"/>
              <a:buChar char="•"/>
            </a:pPr>
            <a:r>
              <a:rPr lang="en-GB" sz="2000" b="1" dirty="0">
                <a:solidFill>
                  <a:schemeClr val="bg1"/>
                </a:solidFill>
              </a:rPr>
              <a:t>Complexities</a:t>
            </a:r>
            <a:r>
              <a:rPr lang="en-GB" sz="2000" dirty="0">
                <a:solidFill>
                  <a:schemeClr val="bg1"/>
                </a:solidFill>
              </a:rPr>
              <a:t>: Short notice, incoherent/inconsistent, lack of details (issues, impairments etc)</a:t>
            </a:r>
          </a:p>
        </p:txBody>
      </p:sp>
      <p:pic>
        <p:nvPicPr>
          <p:cNvPr id="12" name="Picture 11" descr="A screenshot of a social media post&#10;&#10;Description automatically generated">
            <a:extLst>
              <a:ext uri="{FF2B5EF4-FFF2-40B4-BE49-F238E27FC236}">
                <a16:creationId xmlns:a16="http://schemas.microsoft.com/office/drawing/2014/main" id="{D42104F9-A6C6-4030-81CF-35F35EF2FBA1}"/>
              </a:ext>
            </a:extLst>
          </p:cNvPr>
          <p:cNvPicPr>
            <a:picLocks noChangeAspect="1"/>
          </p:cNvPicPr>
          <p:nvPr/>
        </p:nvPicPr>
        <p:blipFill>
          <a:blip r:embed="rId4"/>
          <a:stretch>
            <a:fillRect/>
          </a:stretch>
        </p:blipFill>
        <p:spPr>
          <a:xfrm>
            <a:off x="8676642" y="1365278"/>
            <a:ext cx="3283744" cy="5177286"/>
          </a:xfrm>
          <a:prstGeom prst="rect">
            <a:avLst/>
          </a:prstGeom>
        </p:spPr>
      </p:pic>
      <p:sp>
        <p:nvSpPr>
          <p:cNvPr id="13" name="TextBox 12">
            <a:extLst>
              <a:ext uri="{FF2B5EF4-FFF2-40B4-BE49-F238E27FC236}">
                <a16:creationId xmlns:a16="http://schemas.microsoft.com/office/drawing/2014/main" id="{B0E495B7-4DE9-43BD-8008-83DF522D147F}"/>
              </a:ext>
            </a:extLst>
          </p:cNvPr>
          <p:cNvSpPr txBox="1"/>
          <p:nvPr/>
        </p:nvSpPr>
        <p:spPr>
          <a:xfrm>
            <a:off x="5923915" y="3064689"/>
            <a:ext cx="2519045" cy="3477875"/>
          </a:xfrm>
          <a:prstGeom prst="rect">
            <a:avLst/>
          </a:prstGeom>
          <a:solidFill>
            <a:schemeClr val="tx1">
              <a:lumMod val="95000"/>
              <a:alpha val="67000"/>
            </a:schemeClr>
          </a:solidFill>
        </p:spPr>
        <p:txBody>
          <a:bodyPr wrap="square" rtlCol="0">
            <a:spAutoFit/>
          </a:bodyPr>
          <a:lstStyle/>
          <a:p>
            <a:pPr marL="285750" indent="-285750">
              <a:buFont typeface="Arial" panose="020B0604020202020204" pitchFamily="34" charset="0"/>
              <a:buChar char="•"/>
            </a:pPr>
            <a:r>
              <a:rPr lang="en-GB" sz="2000" b="1" dirty="0">
                <a:solidFill>
                  <a:schemeClr val="bg1"/>
                </a:solidFill>
              </a:rPr>
              <a:t>Providing support and information to Public Observers about what to expect during a CoP hearing.</a:t>
            </a:r>
          </a:p>
          <a:p>
            <a:pPr marL="285750" indent="-285750">
              <a:buFont typeface="Arial" panose="020B0604020202020204" pitchFamily="34" charset="0"/>
              <a:buChar char="•"/>
            </a:pPr>
            <a:r>
              <a:rPr lang="en-GB" sz="2000" dirty="0">
                <a:solidFill>
                  <a:schemeClr val="bg1"/>
                </a:solidFill>
              </a:rPr>
              <a:t>In particular how to access CoP hearings remotely</a:t>
            </a:r>
            <a:r>
              <a:rPr lang="en-GB" dirty="0">
                <a:solidFill>
                  <a:schemeClr val="bg1"/>
                </a:solidFill>
              </a:rPr>
              <a:t>.</a:t>
            </a:r>
          </a:p>
        </p:txBody>
      </p:sp>
      <p:sp>
        <p:nvSpPr>
          <p:cNvPr id="14" name="TextBox 13">
            <a:extLst>
              <a:ext uri="{FF2B5EF4-FFF2-40B4-BE49-F238E27FC236}">
                <a16:creationId xmlns:a16="http://schemas.microsoft.com/office/drawing/2014/main" id="{EF133F5E-3DFB-4991-80C3-0BCE00313818}"/>
              </a:ext>
            </a:extLst>
          </p:cNvPr>
          <p:cNvSpPr txBox="1"/>
          <p:nvPr/>
        </p:nvSpPr>
        <p:spPr>
          <a:xfrm>
            <a:off x="231615" y="6136640"/>
            <a:ext cx="5458618" cy="461665"/>
          </a:xfrm>
          <a:prstGeom prst="rect">
            <a:avLst/>
          </a:prstGeom>
          <a:noFill/>
        </p:spPr>
        <p:txBody>
          <a:bodyPr wrap="square" rtlCol="0">
            <a:spAutoFit/>
          </a:bodyPr>
          <a:lstStyle/>
          <a:p>
            <a:r>
              <a:rPr lang="en-GB" sz="2400" b="1" dirty="0"/>
              <a:t>openjusticecourtofprotection.org</a:t>
            </a:r>
          </a:p>
        </p:txBody>
      </p:sp>
    </p:spTree>
    <p:extLst>
      <p:ext uri="{BB962C8B-B14F-4D97-AF65-F5344CB8AC3E}">
        <p14:creationId xmlns:p14="http://schemas.microsoft.com/office/powerpoint/2010/main" val="394369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extLst>
              <a:ext uri="{BEBA8EAE-BF5A-486C-A8C5-ECC9F3942E4B}">
                <a14:imgProps xmlns:a14="http://schemas.microsoft.com/office/drawing/2010/main">
                  <a14:imgLayer r:embed="rId3">
                    <a14:imgEffect>
                      <a14:saturation sat="224000"/>
                    </a14:imgEffect>
                  </a14:imgLayer>
                </a14:imgProps>
              </a:ext>
            </a:extLst>
          </a:blip>
          <a:stretch/>
        </a:blipFill>
        <a:effectLst/>
      </p:bgPr>
    </p:bg>
    <p:spTree>
      <p:nvGrpSpPr>
        <p:cNvPr id="1" name=""/>
        <p:cNvGrpSpPr/>
        <p:nvPr/>
      </p:nvGrpSpPr>
      <p:grpSpPr>
        <a:xfrm>
          <a:off x="0" y="0"/>
          <a:ext cx="0" cy="0"/>
          <a:chOff x="0" y="0"/>
          <a:chExt cx="0" cy="0"/>
        </a:xfrm>
      </p:grpSpPr>
      <p:pic>
        <p:nvPicPr>
          <p:cNvPr id="7" name="Picture 6" descr="Text, letter&#10;&#10;Description automatically generated">
            <a:extLst>
              <a:ext uri="{FF2B5EF4-FFF2-40B4-BE49-F238E27FC236}">
                <a16:creationId xmlns:a16="http://schemas.microsoft.com/office/drawing/2014/main" id="{40AFD7AD-6762-4391-81BB-B69F84BB1BE7}"/>
              </a:ext>
            </a:extLst>
          </p:cNvPr>
          <p:cNvPicPr>
            <a:picLocks noChangeAspect="1"/>
          </p:cNvPicPr>
          <p:nvPr/>
        </p:nvPicPr>
        <p:blipFill>
          <a:blip r:embed="rId4">
            <a:alphaModFix/>
          </a:blip>
          <a:stretch>
            <a:fillRect/>
          </a:stretch>
        </p:blipFill>
        <p:spPr>
          <a:xfrm>
            <a:off x="121175" y="744220"/>
            <a:ext cx="4441299" cy="59493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a:extLst>
              <a:ext uri="{FF2B5EF4-FFF2-40B4-BE49-F238E27FC236}">
                <a16:creationId xmlns:a16="http://schemas.microsoft.com/office/drawing/2014/main" id="{9AD58AD2-4D78-4906-9110-8D1E80A37D84}"/>
              </a:ext>
            </a:extLst>
          </p:cNvPr>
          <p:cNvSpPr>
            <a:spLocks noGrp="1"/>
          </p:cNvSpPr>
          <p:nvPr>
            <p:ph type="title"/>
          </p:nvPr>
        </p:nvSpPr>
        <p:spPr>
          <a:xfrm>
            <a:off x="121176" y="139700"/>
            <a:ext cx="9358104" cy="561340"/>
          </a:xfrm>
        </p:spPr>
        <p:txBody>
          <a:bodyPr/>
          <a:lstStyle/>
          <a:p>
            <a:r>
              <a:rPr lang="en-GB" sz="4200" b="1" dirty="0"/>
              <a:t>Observer Feedback Form</a:t>
            </a:r>
          </a:p>
        </p:txBody>
      </p:sp>
      <p:sp>
        <p:nvSpPr>
          <p:cNvPr id="3" name="Content Placeholder 2">
            <a:extLst>
              <a:ext uri="{FF2B5EF4-FFF2-40B4-BE49-F238E27FC236}">
                <a16:creationId xmlns:a16="http://schemas.microsoft.com/office/drawing/2014/main" id="{21B22D6A-A3F0-4991-A838-17E80D29643B}"/>
              </a:ext>
            </a:extLst>
          </p:cNvPr>
          <p:cNvSpPr>
            <a:spLocks noGrp="1"/>
          </p:cNvSpPr>
          <p:nvPr>
            <p:ph idx="1"/>
          </p:nvPr>
        </p:nvSpPr>
        <p:spPr>
          <a:xfrm>
            <a:off x="143800" y="1103630"/>
            <a:ext cx="9358104" cy="5849620"/>
          </a:xfrm>
        </p:spPr>
        <p:txBody>
          <a:bodyPr>
            <a:normAutofit/>
          </a:bodyPr>
          <a:lstStyle/>
          <a:p>
            <a:pPr marL="0" indent="0">
              <a:buNone/>
            </a:pPr>
            <a:endParaRPr lang="en-US" dirty="0"/>
          </a:p>
          <a:p>
            <a:pPr marL="0" indent="0">
              <a:buNone/>
            </a:pPr>
            <a:endParaRPr lang="en-GB" sz="2800" dirty="0"/>
          </a:p>
          <a:p>
            <a:pPr marL="0" indent="0">
              <a:buNone/>
            </a:pPr>
            <a:endParaRPr lang="en-GB" dirty="0"/>
          </a:p>
          <a:p>
            <a:pPr marL="0" indent="0">
              <a:buNone/>
            </a:pPr>
            <a:endParaRPr lang="en-GB" dirty="0"/>
          </a:p>
          <a:p>
            <a:pPr marL="0" indent="0">
              <a:buNone/>
            </a:pPr>
            <a:endParaRPr lang="en-GB" sz="2800" dirty="0"/>
          </a:p>
        </p:txBody>
      </p:sp>
      <p:pic>
        <p:nvPicPr>
          <p:cNvPr id="5" name="Content Placeholder 4" descr="A close up of a sign&#10;&#10;Description automatically generated">
            <a:extLst>
              <a:ext uri="{FF2B5EF4-FFF2-40B4-BE49-F238E27FC236}">
                <a16:creationId xmlns:a16="http://schemas.microsoft.com/office/drawing/2014/main" id="{D3846DC4-04D3-4113-A156-C70BEAA03048}"/>
              </a:ext>
            </a:extLst>
          </p:cNvPr>
          <p:cNvPicPr>
            <a:picLocks noGrp="1" noChangeAspect="1"/>
          </p:cNvPicPr>
          <p:nvPr>
            <p:ph idx="1"/>
          </p:nvPr>
        </p:nvPicPr>
        <p:blipFill>
          <a:blip r:embed="rId5"/>
          <a:stretch>
            <a:fillRect/>
          </a:stretch>
        </p:blipFill>
        <p:spPr>
          <a:xfrm>
            <a:off x="9885680" y="114300"/>
            <a:ext cx="1719112" cy="1125220"/>
          </a:xfrm>
        </p:spPr>
      </p:pic>
      <p:sp>
        <p:nvSpPr>
          <p:cNvPr id="8" name="Rectangle 7">
            <a:extLst>
              <a:ext uri="{FF2B5EF4-FFF2-40B4-BE49-F238E27FC236}">
                <a16:creationId xmlns:a16="http://schemas.microsoft.com/office/drawing/2014/main" id="{CE4744D3-E6AC-4252-BF3B-915B224763E9}"/>
              </a:ext>
            </a:extLst>
          </p:cNvPr>
          <p:cNvSpPr/>
          <p:nvPr/>
        </p:nvSpPr>
        <p:spPr>
          <a:xfrm>
            <a:off x="121175" y="701040"/>
            <a:ext cx="4441299" cy="6042659"/>
          </a:xfrm>
          <a:prstGeom prst="rect">
            <a:avLst/>
          </a:prstGeom>
          <a:solidFill>
            <a:srgbClr val="44807F">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BD9C874C-2876-4C32-9422-E9E11F2A4667}"/>
              </a:ext>
            </a:extLst>
          </p:cNvPr>
          <p:cNvSpPr txBox="1"/>
          <p:nvPr/>
        </p:nvSpPr>
        <p:spPr>
          <a:xfrm>
            <a:off x="4305535" y="1791287"/>
            <a:ext cx="7742665" cy="369331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marL="285750" indent="-285750">
              <a:buFont typeface="Arial" panose="020B0604020202020204" pitchFamily="34" charset="0"/>
              <a:buChar char="•"/>
            </a:pPr>
            <a:r>
              <a:rPr lang="en-GB" dirty="0"/>
              <a:t>How was the hearing listed?</a:t>
            </a:r>
          </a:p>
          <a:p>
            <a:pPr marL="285750" indent="-285750">
              <a:buFont typeface="Arial" panose="020B0604020202020204" pitchFamily="34" charset="0"/>
              <a:buChar char="•"/>
            </a:pPr>
            <a:r>
              <a:rPr lang="en-GB" dirty="0"/>
              <a:t>How did you access the hearing? (Phone? MS Teams? CVP?)</a:t>
            </a:r>
          </a:p>
          <a:p>
            <a:pPr marL="285750" indent="-285750">
              <a:buFont typeface="Arial" panose="020B0604020202020204" pitchFamily="34" charset="0"/>
              <a:buChar char="•"/>
            </a:pPr>
            <a:r>
              <a:rPr lang="en-GB" dirty="0"/>
              <a:t>Response to your request?</a:t>
            </a:r>
          </a:p>
          <a:p>
            <a:pPr marL="285750" indent="-285750">
              <a:buFont typeface="Arial" panose="020B0604020202020204" pitchFamily="34" charset="0"/>
              <a:buChar char="•"/>
            </a:pPr>
            <a:r>
              <a:rPr lang="en-GB" dirty="0"/>
              <a:t>Were you sent a Transparency Order? </a:t>
            </a:r>
          </a:p>
          <a:p>
            <a:pPr marL="285750" indent="-285750">
              <a:buFont typeface="Arial" panose="020B0604020202020204" pitchFamily="34" charset="0"/>
              <a:buChar char="•"/>
            </a:pPr>
            <a:r>
              <a:rPr lang="en-GB" dirty="0"/>
              <a:t>Introductory summary (Was there one? By whom? Did you find it helpful?)</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Structure of the hearing</a:t>
            </a:r>
          </a:p>
          <a:p>
            <a:pPr marL="285750" indent="-285750">
              <a:buFont typeface="Arial" panose="020B0604020202020204" pitchFamily="34" charset="0"/>
              <a:buChar char="•"/>
            </a:pPr>
            <a:r>
              <a:rPr lang="en-GB" dirty="0"/>
              <a:t>Who was the applicant? Who was the respondent?</a:t>
            </a:r>
          </a:p>
          <a:p>
            <a:pPr marL="285750" indent="-285750">
              <a:buFont typeface="Arial" panose="020B0604020202020204" pitchFamily="34" charset="0"/>
              <a:buChar char="•"/>
            </a:pPr>
            <a:r>
              <a:rPr lang="en-GB" dirty="0"/>
              <a:t>Were there any disagreements between them?</a:t>
            </a:r>
          </a:p>
          <a:p>
            <a:pPr marL="285750" indent="-285750">
              <a:buFont typeface="Arial" panose="020B0604020202020204" pitchFamily="34" charset="0"/>
              <a:buChar char="•"/>
            </a:pPr>
            <a:r>
              <a:rPr lang="en-GB" dirty="0"/>
              <a:t>Were any witnesses called? What happened?</a:t>
            </a:r>
          </a:p>
          <a:p>
            <a:pPr marL="285750" indent="-285750">
              <a:buFont typeface="Arial" panose="020B0604020202020204" pitchFamily="34" charset="0"/>
              <a:buChar char="•"/>
            </a:pPr>
            <a:r>
              <a:rPr lang="en-GB" dirty="0"/>
              <a:t>What did the judge decide?</a:t>
            </a:r>
          </a:p>
          <a:p>
            <a:pPr marL="285750" indent="-285750">
              <a:buFont typeface="Arial" panose="020B0604020202020204" pitchFamily="34" charset="0"/>
              <a:buChar char="•"/>
            </a:pPr>
            <a:r>
              <a:rPr lang="en-GB" dirty="0"/>
              <a:t>Were any further hearings scheduled? </a:t>
            </a:r>
          </a:p>
        </p:txBody>
      </p:sp>
    </p:spTree>
    <p:extLst>
      <p:ext uri="{BB962C8B-B14F-4D97-AF65-F5344CB8AC3E}">
        <p14:creationId xmlns:p14="http://schemas.microsoft.com/office/powerpoint/2010/main" val="1957843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9">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60" name="Picture 59">
            <a:extLst>
              <a:ext uri="{FF2B5EF4-FFF2-40B4-BE49-F238E27FC236}">
                <a16:creationId xmlns:a16="http://schemas.microsoft.com/office/drawing/2014/main" id="{1530DCFF-08F5-434A-A0D5-F3E89407A61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62" name="Picture 61">
            <a:extLst>
              <a:ext uri="{FF2B5EF4-FFF2-40B4-BE49-F238E27FC236}">
                <a16:creationId xmlns:a16="http://schemas.microsoft.com/office/drawing/2014/main" id="{24011A3A-9884-40BF-94F6-0625A0ADD32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64" name="Oval 63">
            <a:extLst>
              <a:ext uri="{FF2B5EF4-FFF2-40B4-BE49-F238E27FC236}">
                <a16:creationId xmlns:a16="http://schemas.microsoft.com/office/drawing/2014/main" id="{D6573690-978D-48A4-8645-0E01F8211B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66" name="Picture 65">
            <a:extLst>
              <a:ext uri="{FF2B5EF4-FFF2-40B4-BE49-F238E27FC236}">
                <a16:creationId xmlns:a16="http://schemas.microsoft.com/office/drawing/2014/main" id="{D4B84446-184D-45CE-9532-48179EAE58C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68" name="Picture 67">
            <a:extLst>
              <a:ext uri="{FF2B5EF4-FFF2-40B4-BE49-F238E27FC236}">
                <a16:creationId xmlns:a16="http://schemas.microsoft.com/office/drawing/2014/main" id="{C9229660-8639-44E7-B486-7436516E6B6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70" name="Rectangle 69">
            <a:extLst>
              <a:ext uri="{FF2B5EF4-FFF2-40B4-BE49-F238E27FC236}">
                <a16:creationId xmlns:a16="http://schemas.microsoft.com/office/drawing/2014/main" id="{858084FA-40DB-44FC-94DA-93AA71CD69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9AD58AD2-4D78-4906-9110-8D1E80A37D84}"/>
              </a:ext>
            </a:extLst>
          </p:cNvPr>
          <p:cNvSpPr>
            <a:spLocks noGrp="1"/>
          </p:cNvSpPr>
          <p:nvPr>
            <p:ph type="title"/>
          </p:nvPr>
        </p:nvSpPr>
        <p:spPr>
          <a:xfrm>
            <a:off x="324845" y="-23355"/>
            <a:ext cx="9404723" cy="1400530"/>
          </a:xfrm>
        </p:spPr>
        <p:txBody>
          <a:bodyPr vert="horz" lIns="91440" tIns="45720" rIns="91440" bIns="45720" rtlCol="0" anchor="t">
            <a:normAutofit/>
          </a:bodyPr>
          <a:lstStyle/>
          <a:p>
            <a:r>
              <a:rPr lang="en-US" sz="4200" b="1" dirty="0"/>
              <a:t>The Blog</a:t>
            </a:r>
          </a:p>
        </p:txBody>
      </p:sp>
      <p:pic>
        <p:nvPicPr>
          <p:cNvPr id="13" name="Picture 12" descr="A close up of a logo&#10;&#10;Description automatically generated">
            <a:extLst>
              <a:ext uri="{FF2B5EF4-FFF2-40B4-BE49-F238E27FC236}">
                <a16:creationId xmlns:a16="http://schemas.microsoft.com/office/drawing/2014/main" id="{A3717514-F4FD-401C-B0B7-CB033517278C}"/>
              </a:ext>
            </a:extLst>
          </p:cNvPr>
          <p:cNvPicPr>
            <a:picLocks noChangeAspect="1"/>
          </p:cNvPicPr>
          <p:nvPr/>
        </p:nvPicPr>
        <p:blipFill rotWithShape="1">
          <a:blip r:embed="rId7"/>
          <a:srcRect r="12798" b="1"/>
          <a:stretch/>
        </p:blipFill>
        <p:spPr>
          <a:xfrm>
            <a:off x="8933984" y="1578287"/>
            <a:ext cx="2670808" cy="2044400"/>
          </a:xfrm>
          <a:prstGeom prst="rect">
            <a:avLst/>
          </a:prstGeom>
          <a:effectLst>
            <a:outerShdw blurRad="50800" dist="38100" dir="5400000" algn="t" rotWithShape="0">
              <a:prstClr val="black">
                <a:alpha val="43000"/>
              </a:prstClr>
            </a:outerShdw>
          </a:effectLst>
        </p:spPr>
      </p:pic>
      <p:pic>
        <p:nvPicPr>
          <p:cNvPr id="15" name="Picture 14" descr="A screenshot of a cell phone&#10;&#10;Description automatically generated">
            <a:extLst>
              <a:ext uri="{FF2B5EF4-FFF2-40B4-BE49-F238E27FC236}">
                <a16:creationId xmlns:a16="http://schemas.microsoft.com/office/drawing/2014/main" id="{F603B4DC-4406-49DF-8453-58F88BF15FA8}"/>
              </a:ext>
            </a:extLst>
          </p:cNvPr>
          <p:cNvPicPr>
            <a:picLocks noChangeAspect="1"/>
          </p:cNvPicPr>
          <p:nvPr/>
        </p:nvPicPr>
        <p:blipFill rotWithShape="1">
          <a:blip r:embed="rId8"/>
          <a:srcRect l="18745" r="21449" b="4"/>
          <a:stretch/>
        </p:blipFill>
        <p:spPr>
          <a:xfrm>
            <a:off x="6091278" y="4257513"/>
            <a:ext cx="2672628" cy="2044401"/>
          </a:xfrm>
          <a:prstGeom prst="rect">
            <a:avLst/>
          </a:prstGeom>
          <a:effectLst>
            <a:outerShdw blurRad="50800" dist="38100" dir="5400000" algn="t" rotWithShape="0">
              <a:prstClr val="black">
                <a:alpha val="43000"/>
              </a:prstClr>
            </a:outerShdw>
          </a:effectLst>
        </p:spPr>
      </p:pic>
      <p:pic>
        <p:nvPicPr>
          <p:cNvPr id="17" name="Picture 16" descr="A screenshot of a cell phone&#10;&#10;Description automatically generated">
            <a:extLst>
              <a:ext uri="{FF2B5EF4-FFF2-40B4-BE49-F238E27FC236}">
                <a16:creationId xmlns:a16="http://schemas.microsoft.com/office/drawing/2014/main" id="{04EBAFF6-6D58-419A-8EAD-9EF263AC5777}"/>
              </a:ext>
            </a:extLst>
          </p:cNvPr>
          <p:cNvPicPr>
            <a:picLocks noChangeAspect="1"/>
          </p:cNvPicPr>
          <p:nvPr/>
        </p:nvPicPr>
        <p:blipFill rotWithShape="1">
          <a:blip r:embed="rId9"/>
          <a:srcRect t="1489" b="688"/>
          <a:stretch/>
        </p:blipFill>
        <p:spPr>
          <a:xfrm>
            <a:off x="8933984" y="4257513"/>
            <a:ext cx="2670808" cy="2044400"/>
          </a:xfrm>
          <a:prstGeom prst="rect">
            <a:avLst/>
          </a:prstGeom>
          <a:effectLst>
            <a:outerShdw blurRad="50800" dist="38100" dir="5400000" algn="t" rotWithShape="0">
              <a:prstClr val="black">
                <a:alpha val="43000"/>
              </a:prstClr>
            </a:outerShdw>
          </a:effectLst>
        </p:spPr>
      </p:pic>
      <p:pic>
        <p:nvPicPr>
          <p:cNvPr id="11" name="Content Placeholder 10" descr="A screenshot of a cell phone&#10;&#10;Description automatically generated">
            <a:extLst>
              <a:ext uri="{FF2B5EF4-FFF2-40B4-BE49-F238E27FC236}">
                <a16:creationId xmlns:a16="http://schemas.microsoft.com/office/drawing/2014/main" id="{AEDFB46F-24D4-41E9-87A4-A3FF91AB65B5}"/>
              </a:ext>
            </a:extLst>
          </p:cNvPr>
          <p:cNvPicPr>
            <a:picLocks noGrp="1" noChangeAspect="1"/>
          </p:cNvPicPr>
          <p:nvPr>
            <p:ph idx="1"/>
          </p:nvPr>
        </p:nvPicPr>
        <p:blipFill rotWithShape="1">
          <a:blip r:embed="rId10"/>
          <a:srcRect r="5226" b="5"/>
          <a:stretch/>
        </p:blipFill>
        <p:spPr>
          <a:xfrm>
            <a:off x="6092443" y="1578286"/>
            <a:ext cx="2672628" cy="2044401"/>
          </a:xfrm>
          <a:prstGeom prst="rect">
            <a:avLst/>
          </a:prstGeom>
          <a:effectLst>
            <a:outerShdw blurRad="50800" dist="38100" dir="5400000" algn="t" rotWithShape="0">
              <a:prstClr val="black">
                <a:alpha val="43000"/>
              </a:prstClr>
            </a:outerShdw>
          </a:effectLst>
        </p:spPr>
      </p:pic>
      <p:sp>
        <p:nvSpPr>
          <p:cNvPr id="4" name="Text Placeholder 3">
            <a:extLst>
              <a:ext uri="{FF2B5EF4-FFF2-40B4-BE49-F238E27FC236}">
                <a16:creationId xmlns:a16="http://schemas.microsoft.com/office/drawing/2014/main" id="{2ABD621C-0671-479A-93A6-7FB6925740D0}"/>
              </a:ext>
            </a:extLst>
          </p:cNvPr>
          <p:cNvSpPr>
            <a:spLocks noGrp="1"/>
          </p:cNvSpPr>
          <p:nvPr>
            <p:ph type="body" sz="half" idx="2"/>
          </p:nvPr>
        </p:nvSpPr>
        <p:spPr>
          <a:xfrm>
            <a:off x="282202" y="1126528"/>
            <a:ext cx="5208388" cy="5731472"/>
          </a:xfrm>
        </p:spPr>
        <p:txBody>
          <a:bodyPr vert="horz" lIns="91440" tIns="45720" rIns="91440" bIns="45720" rtlCol="0">
            <a:normAutofit lnSpcReduction="10000"/>
          </a:bodyPr>
          <a:lstStyle/>
          <a:p>
            <a:pPr>
              <a:lnSpc>
                <a:spcPct val="90000"/>
              </a:lnSpc>
              <a:buFont typeface="Wingdings 3" charset="2"/>
              <a:buChar char=""/>
            </a:pPr>
            <a:r>
              <a:rPr lang="en-US" sz="2000" b="1" dirty="0">
                <a:latin typeface="Arial" panose="020B0604020202020204" pitchFamily="34" charset="0"/>
                <a:cs typeface="Arial" panose="020B0604020202020204" pitchFamily="34" charset="0"/>
              </a:rPr>
              <a:t>Public Observer Reports </a:t>
            </a:r>
            <a:r>
              <a:rPr lang="en-US" sz="2000" dirty="0">
                <a:latin typeface="Arial" panose="020B0604020202020204" pitchFamily="34" charset="0"/>
                <a:cs typeface="Arial" panose="020B0604020202020204" pitchFamily="34" charset="0"/>
              </a:rPr>
              <a:t>Over 60 blog posts published since 15</a:t>
            </a:r>
            <a:r>
              <a:rPr lang="en-US" sz="2000" baseline="30000" dirty="0">
                <a:latin typeface="Arial" panose="020B0604020202020204" pitchFamily="34" charset="0"/>
                <a:cs typeface="Arial" panose="020B0604020202020204" pitchFamily="34" charset="0"/>
              </a:rPr>
              <a:t>th</a:t>
            </a:r>
            <a:r>
              <a:rPr lang="en-US" sz="2000" dirty="0">
                <a:latin typeface="Arial" panose="020B0604020202020204" pitchFamily="34" charset="0"/>
                <a:cs typeface="Arial" panose="020B0604020202020204" pitchFamily="34" charset="0"/>
              </a:rPr>
              <a:t> June 2020</a:t>
            </a:r>
          </a:p>
          <a:p>
            <a:pPr>
              <a:lnSpc>
                <a:spcPct val="90000"/>
              </a:lnSpc>
            </a:pPr>
            <a:endParaRPr lang="en-US" sz="2000" dirty="0">
              <a:latin typeface="Arial" panose="020B0604020202020204" pitchFamily="34" charset="0"/>
              <a:cs typeface="Arial" panose="020B0604020202020204" pitchFamily="34" charset="0"/>
            </a:endParaRPr>
          </a:p>
          <a:p>
            <a:pPr>
              <a:lnSpc>
                <a:spcPct val="90000"/>
              </a:lnSpc>
              <a:buFont typeface="Wingdings 3" charset="2"/>
              <a:buChar char=""/>
            </a:pPr>
            <a:r>
              <a:rPr lang="en-US" sz="2000" b="1" dirty="0">
                <a:latin typeface="Arial" panose="020B0604020202020204" pitchFamily="34" charset="0"/>
                <a:cs typeface="Arial" panose="020B0604020202020204" pitchFamily="34" charset="0"/>
              </a:rPr>
              <a:t>Public Observers </a:t>
            </a:r>
            <a:r>
              <a:rPr lang="en-US" sz="2000" dirty="0">
                <a:latin typeface="Arial" panose="020B0604020202020204" pitchFamily="34" charset="0"/>
                <a:cs typeface="Arial" panose="020B0604020202020204" pitchFamily="34" charset="0"/>
              </a:rPr>
              <a:t>Mostly health/social care professionals, then (aspiring) lawyers, and then family members – others include MCA 2005 trainers, and voluntary sector stakeholders</a:t>
            </a:r>
          </a:p>
          <a:p>
            <a:pPr>
              <a:lnSpc>
                <a:spcPct val="90000"/>
              </a:lnSpc>
              <a:buFont typeface="Wingdings 3" charset="2"/>
              <a:buChar char=""/>
            </a:pPr>
            <a:endParaRPr lang="en-US" sz="2000" dirty="0">
              <a:latin typeface="Arial" panose="020B0604020202020204" pitchFamily="34" charset="0"/>
              <a:cs typeface="Arial" panose="020B0604020202020204" pitchFamily="34" charset="0"/>
            </a:endParaRPr>
          </a:p>
          <a:p>
            <a:pPr>
              <a:lnSpc>
                <a:spcPct val="90000"/>
              </a:lnSpc>
              <a:buFont typeface="Wingdings 3" charset="2"/>
              <a:buChar char=""/>
            </a:pPr>
            <a:r>
              <a:rPr lang="en-US" sz="2000" b="1" dirty="0">
                <a:latin typeface="Arial" panose="020B0604020202020204" pitchFamily="34" charset="0"/>
                <a:cs typeface="Arial" panose="020B0604020202020204" pitchFamily="34" charset="0"/>
              </a:rPr>
              <a:t>‘Explainers’ </a:t>
            </a:r>
            <a:r>
              <a:rPr lang="en-US" sz="2000" dirty="0">
                <a:latin typeface="Arial" panose="020B0604020202020204" pitchFamily="34" charset="0"/>
                <a:cs typeface="Arial" panose="020B0604020202020204" pitchFamily="34" charset="0"/>
              </a:rPr>
              <a:t>Commissioned on aspects of Court of Protection practice – explaining the work of the court and specific key roles (e.g. transparency orders, court bundles, how BSL interpreters work). </a:t>
            </a:r>
          </a:p>
          <a:p>
            <a:pPr>
              <a:lnSpc>
                <a:spcPct val="90000"/>
              </a:lnSpc>
              <a:buFont typeface="Wingdings 3" charset="2"/>
              <a:buChar char=""/>
            </a:pPr>
            <a:endParaRPr lang="en-US" sz="2000" dirty="0">
              <a:latin typeface="Arial" panose="020B0604020202020204" pitchFamily="34" charset="0"/>
              <a:cs typeface="Arial" panose="020B0604020202020204" pitchFamily="34" charset="0"/>
            </a:endParaRPr>
          </a:p>
          <a:p>
            <a:pPr>
              <a:lnSpc>
                <a:spcPct val="90000"/>
              </a:lnSpc>
              <a:buFont typeface="Wingdings 3" charset="2"/>
              <a:buChar char=""/>
            </a:pPr>
            <a:r>
              <a:rPr lang="en-US" sz="2000" b="1" dirty="0">
                <a:latin typeface="Arial" panose="020B0604020202020204" pitchFamily="34" charset="0"/>
                <a:cs typeface="Arial" panose="020B0604020202020204" pitchFamily="34" charset="0"/>
              </a:rPr>
              <a:t>Project News </a:t>
            </a:r>
            <a:r>
              <a:rPr lang="en-US" sz="2000" dirty="0">
                <a:latin typeface="Arial" panose="020B0604020202020204" pitchFamily="34" charset="0"/>
                <a:cs typeface="Arial" panose="020B0604020202020204" pitchFamily="34" charset="0"/>
              </a:rPr>
              <a:t>– Including details of short-term collaborations with other organizations and projects.</a:t>
            </a:r>
          </a:p>
          <a:p>
            <a:pPr>
              <a:lnSpc>
                <a:spcPct val="90000"/>
              </a:lnSpc>
              <a:buFont typeface="Wingdings 3" charset="2"/>
              <a:buChar char=""/>
            </a:pPr>
            <a:endParaRPr lang="en-US" sz="1300" dirty="0"/>
          </a:p>
        </p:txBody>
      </p:sp>
      <p:pic>
        <p:nvPicPr>
          <p:cNvPr id="5" name="Content Placeholder 4" descr="A close up of a sign&#10;&#10;Description automatically generated">
            <a:extLst>
              <a:ext uri="{FF2B5EF4-FFF2-40B4-BE49-F238E27FC236}">
                <a16:creationId xmlns:a16="http://schemas.microsoft.com/office/drawing/2014/main" id="{D3846DC4-04D3-4113-A156-C70BEAA03048}"/>
              </a:ext>
            </a:extLst>
          </p:cNvPr>
          <p:cNvPicPr>
            <a:picLocks noGrp="1" noChangeAspect="1"/>
          </p:cNvPicPr>
          <p:nvPr>
            <p:ph idx="1"/>
          </p:nvPr>
        </p:nvPicPr>
        <p:blipFill>
          <a:blip r:embed="rId11"/>
          <a:stretch>
            <a:fillRect/>
          </a:stretch>
        </p:blipFill>
        <p:spPr>
          <a:xfrm>
            <a:off x="9885680" y="114300"/>
            <a:ext cx="1719112" cy="1125220"/>
          </a:xfrm>
        </p:spPr>
      </p:pic>
    </p:spTree>
    <p:extLst>
      <p:ext uri="{BB962C8B-B14F-4D97-AF65-F5344CB8AC3E}">
        <p14:creationId xmlns:p14="http://schemas.microsoft.com/office/powerpoint/2010/main" val="684154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fade">
                                      <p:cBhvr>
                                        <p:cTn id="32" dur="500"/>
                                        <p:tgtEl>
                                          <p:spTgt spid="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xEl>
                                              <p:pRg st="6" end="6"/>
                                            </p:txEl>
                                          </p:spTgt>
                                        </p:tgtEl>
                                        <p:attrNameLst>
                                          <p:attrName>style.visibility</p:attrName>
                                        </p:attrNameLst>
                                      </p:cBhvr>
                                      <p:to>
                                        <p:strVal val="visible"/>
                                      </p:to>
                                    </p:set>
                                    <p:animEffect transition="in" filter="fade">
                                      <p:cBhvr>
                                        <p:cTn id="42"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1B22D6A-A3F0-4991-A838-17E80D29643B}"/>
              </a:ext>
            </a:extLst>
          </p:cNvPr>
          <p:cNvSpPr>
            <a:spLocks noGrp="1"/>
          </p:cNvSpPr>
          <p:nvPr>
            <p:ph idx="1"/>
          </p:nvPr>
        </p:nvSpPr>
        <p:spPr>
          <a:xfrm>
            <a:off x="456456" y="1019175"/>
            <a:ext cx="11077216" cy="4819650"/>
          </a:xfrm>
        </p:spPr>
        <p:txBody>
          <a:bodyPr>
            <a:normAutofit/>
          </a:bodyPr>
          <a:lstStyle/>
          <a:p>
            <a:pPr marL="0" indent="0" algn="ctr">
              <a:buNone/>
            </a:pPr>
            <a:r>
              <a:rPr lang="en-GB" sz="7200" dirty="0"/>
              <a:t>Observers’ Experiences</a:t>
            </a:r>
          </a:p>
        </p:txBody>
      </p:sp>
      <p:pic>
        <p:nvPicPr>
          <p:cNvPr id="5" name="Content Placeholder 4" descr="A close up of a sign&#10;&#10;Description automatically generated">
            <a:extLst>
              <a:ext uri="{FF2B5EF4-FFF2-40B4-BE49-F238E27FC236}">
                <a16:creationId xmlns:a16="http://schemas.microsoft.com/office/drawing/2014/main" id="{D3846DC4-04D3-4113-A156-C70BEAA03048}"/>
              </a:ext>
            </a:extLst>
          </p:cNvPr>
          <p:cNvPicPr>
            <a:picLocks noGrp="1" noChangeAspect="1"/>
          </p:cNvPicPr>
          <p:nvPr>
            <p:ph idx="1"/>
          </p:nvPr>
        </p:nvPicPr>
        <p:blipFill>
          <a:blip r:embed="rId2"/>
          <a:stretch>
            <a:fillRect/>
          </a:stretch>
        </p:blipFill>
        <p:spPr>
          <a:xfrm>
            <a:off x="9885680" y="114300"/>
            <a:ext cx="1719112" cy="1125220"/>
          </a:xfrm>
        </p:spPr>
      </p:pic>
    </p:spTree>
    <p:extLst>
      <p:ext uri="{BB962C8B-B14F-4D97-AF65-F5344CB8AC3E}">
        <p14:creationId xmlns:p14="http://schemas.microsoft.com/office/powerpoint/2010/main" val="11770041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extLst>
              <a:ext uri="{BEBA8EAE-BF5A-486C-A8C5-ECC9F3942E4B}">
                <a14:imgProps xmlns:a14="http://schemas.microsoft.com/office/drawing/2010/main">
                  <a14:imgLayer r:embed="rId3">
                    <a14:imgEffect>
                      <a14:saturation sat="224000"/>
                    </a14:imgEffect>
                  </a14:imgLayer>
                </a14:imgProps>
              </a:ext>
            </a:extLst>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58AD2-4D78-4906-9110-8D1E80A37D84}"/>
              </a:ext>
            </a:extLst>
          </p:cNvPr>
          <p:cNvSpPr>
            <a:spLocks noGrp="1"/>
          </p:cNvSpPr>
          <p:nvPr>
            <p:ph type="title"/>
          </p:nvPr>
        </p:nvSpPr>
        <p:spPr>
          <a:xfrm>
            <a:off x="121176" y="139700"/>
            <a:ext cx="9358104" cy="561340"/>
          </a:xfrm>
        </p:spPr>
        <p:txBody>
          <a:bodyPr/>
          <a:lstStyle/>
          <a:p>
            <a:r>
              <a:rPr lang="en-GB" sz="4200" b="1" dirty="0"/>
              <a:t>What Do Observers Find?</a:t>
            </a:r>
          </a:p>
        </p:txBody>
      </p:sp>
      <p:sp>
        <p:nvSpPr>
          <p:cNvPr id="3" name="Content Placeholder 2">
            <a:extLst>
              <a:ext uri="{FF2B5EF4-FFF2-40B4-BE49-F238E27FC236}">
                <a16:creationId xmlns:a16="http://schemas.microsoft.com/office/drawing/2014/main" id="{21B22D6A-A3F0-4991-A838-17E80D29643B}"/>
              </a:ext>
            </a:extLst>
          </p:cNvPr>
          <p:cNvSpPr>
            <a:spLocks noGrp="1"/>
          </p:cNvSpPr>
          <p:nvPr>
            <p:ph idx="1"/>
          </p:nvPr>
        </p:nvSpPr>
        <p:spPr>
          <a:xfrm>
            <a:off x="143800" y="1103630"/>
            <a:ext cx="9358104" cy="5849620"/>
          </a:xfrm>
        </p:spPr>
        <p:txBody>
          <a:bodyPr>
            <a:normAutofit/>
          </a:bodyPr>
          <a:lstStyle/>
          <a:p>
            <a:r>
              <a:rPr lang="en-GB" sz="2800" dirty="0"/>
              <a:t>Person-centred decision making:</a:t>
            </a:r>
          </a:p>
          <a:p>
            <a:pPr marL="0" indent="0">
              <a:buNone/>
            </a:pPr>
            <a:r>
              <a:rPr lang="en-GB" dirty="0"/>
              <a:t>“Human Rights has become real and applied.  I can see more clearly that down at the coal face, we have real opportunity to empower our service users.  And based on what I have observed, I have confidence that if the situation of our service users  should ever require consideration by the Court of Protection,  the judge will ensure their right to participate is facilitated and their right to self-determination, if at all possible, is respected.” (</a:t>
            </a:r>
            <a:r>
              <a:rPr lang="en-GB" dirty="0">
                <a:hlinkClick r:id="rId4"/>
              </a:rPr>
              <a:t>Louise Burrell</a:t>
            </a:r>
            <a:r>
              <a:rPr lang="en-GB" dirty="0"/>
              <a:t>, social worker)</a:t>
            </a:r>
            <a:endParaRPr lang="en-US" dirty="0"/>
          </a:p>
          <a:p>
            <a:pPr marL="0" indent="0">
              <a:buNone/>
            </a:pPr>
            <a:endParaRPr lang="en-GB" sz="2800" dirty="0"/>
          </a:p>
          <a:p>
            <a:pPr marL="0" indent="0">
              <a:buNone/>
            </a:pPr>
            <a:endParaRPr lang="en-GB" dirty="0"/>
          </a:p>
          <a:p>
            <a:pPr marL="0" indent="0">
              <a:buNone/>
            </a:pPr>
            <a:endParaRPr lang="en-GB" dirty="0"/>
          </a:p>
          <a:p>
            <a:pPr marL="0" indent="0">
              <a:buNone/>
            </a:pPr>
            <a:endParaRPr lang="en-GB" sz="2800" dirty="0"/>
          </a:p>
        </p:txBody>
      </p:sp>
      <p:pic>
        <p:nvPicPr>
          <p:cNvPr id="5" name="Content Placeholder 4" descr="A close up of a sign&#10;&#10;Description automatically generated">
            <a:extLst>
              <a:ext uri="{FF2B5EF4-FFF2-40B4-BE49-F238E27FC236}">
                <a16:creationId xmlns:a16="http://schemas.microsoft.com/office/drawing/2014/main" id="{D3846DC4-04D3-4113-A156-C70BEAA03048}"/>
              </a:ext>
            </a:extLst>
          </p:cNvPr>
          <p:cNvPicPr>
            <a:picLocks noGrp="1" noChangeAspect="1"/>
          </p:cNvPicPr>
          <p:nvPr>
            <p:ph idx="1"/>
          </p:nvPr>
        </p:nvPicPr>
        <p:blipFill>
          <a:blip r:embed="rId5"/>
          <a:stretch>
            <a:fillRect/>
          </a:stretch>
        </p:blipFill>
        <p:spPr>
          <a:xfrm>
            <a:off x="9885680" y="114300"/>
            <a:ext cx="1719112" cy="1125220"/>
          </a:xfrm>
        </p:spPr>
      </p:pic>
    </p:spTree>
    <p:extLst>
      <p:ext uri="{BB962C8B-B14F-4D97-AF65-F5344CB8AC3E}">
        <p14:creationId xmlns:p14="http://schemas.microsoft.com/office/powerpoint/2010/main" val="2541945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extLst>
              <a:ext uri="{BEBA8EAE-BF5A-486C-A8C5-ECC9F3942E4B}">
                <a14:imgProps xmlns:a14="http://schemas.microsoft.com/office/drawing/2010/main">
                  <a14:imgLayer r:embed="rId3">
                    <a14:imgEffect>
                      <a14:saturation sat="224000"/>
                    </a14:imgEffect>
                  </a14:imgLayer>
                </a14:imgProps>
              </a:ext>
            </a:extLst>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58AD2-4D78-4906-9110-8D1E80A37D84}"/>
              </a:ext>
            </a:extLst>
          </p:cNvPr>
          <p:cNvSpPr>
            <a:spLocks noGrp="1"/>
          </p:cNvSpPr>
          <p:nvPr>
            <p:ph type="title"/>
          </p:nvPr>
        </p:nvSpPr>
        <p:spPr>
          <a:xfrm>
            <a:off x="121176" y="139700"/>
            <a:ext cx="9358104" cy="561340"/>
          </a:xfrm>
        </p:spPr>
        <p:txBody>
          <a:bodyPr/>
          <a:lstStyle/>
          <a:p>
            <a:r>
              <a:rPr lang="en-GB" sz="4200" b="1" dirty="0"/>
              <a:t>What Do Observers Find?</a:t>
            </a:r>
          </a:p>
        </p:txBody>
      </p:sp>
      <p:sp>
        <p:nvSpPr>
          <p:cNvPr id="3" name="Content Placeholder 2">
            <a:extLst>
              <a:ext uri="{FF2B5EF4-FFF2-40B4-BE49-F238E27FC236}">
                <a16:creationId xmlns:a16="http://schemas.microsoft.com/office/drawing/2014/main" id="{21B22D6A-A3F0-4991-A838-17E80D29643B}"/>
              </a:ext>
            </a:extLst>
          </p:cNvPr>
          <p:cNvSpPr>
            <a:spLocks noGrp="1"/>
          </p:cNvSpPr>
          <p:nvPr>
            <p:ph idx="1"/>
          </p:nvPr>
        </p:nvSpPr>
        <p:spPr>
          <a:xfrm>
            <a:off x="143800" y="1103630"/>
            <a:ext cx="9358104" cy="5849620"/>
          </a:xfrm>
        </p:spPr>
        <p:txBody>
          <a:bodyPr>
            <a:normAutofit lnSpcReduction="10000"/>
          </a:bodyPr>
          <a:lstStyle/>
          <a:p>
            <a:r>
              <a:rPr lang="en-GB" sz="2800" dirty="0"/>
              <a:t>Person-centred decision making: </a:t>
            </a:r>
          </a:p>
          <a:p>
            <a:pPr marL="0" indent="0">
              <a:buNone/>
            </a:pPr>
            <a:r>
              <a:rPr lang="en-GB" dirty="0"/>
              <a:t>“As a nurse my main focus is that the person remains at the centre of everything.   It was so reassuring to see that this also was the primary focus within a formal court hearing for Mr Justice Hayden.  The person-centred approach to this hearing epitomises and reflects exactly what I believe the Mental Capacity Act is all about.” (</a:t>
            </a:r>
            <a:r>
              <a:rPr lang="en-GB" dirty="0">
                <a:hlinkClick r:id="rId4"/>
              </a:rPr>
              <a:t>Sara Shorten</a:t>
            </a:r>
            <a:r>
              <a:rPr lang="en-GB" dirty="0"/>
              <a:t>)</a:t>
            </a:r>
          </a:p>
          <a:p>
            <a:pPr marL="0" indent="0">
              <a:buNone/>
            </a:pPr>
            <a:endParaRPr lang="en-GB" dirty="0"/>
          </a:p>
          <a:p>
            <a:pPr marL="0" indent="0">
              <a:buNone/>
            </a:pPr>
            <a:r>
              <a:rPr lang="en-GB" dirty="0"/>
              <a:t>“Mr Justice Williams maintained unwavering focus on what is right for P and preventing him being exposed to a toxic atmosphere …  I left feeling reassured that person-centred decision-making, an issue I feel strongly about, prevailed” (</a:t>
            </a:r>
            <a:r>
              <a:rPr lang="en-GB" dirty="0">
                <a:hlinkClick r:id="rId4"/>
              </a:rPr>
              <a:t>Upeka de Silva</a:t>
            </a:r>
            <a:r>
              <a:rPr lang="en-GB" dirty="0"/>
              <a:t>)</a:t>
            </a:r>
          </a:p>
          <a:p>
            <a:pPr marL="0" indent="0">
              <a:buNone/>
            </a:pPr>
            <a:endParaRPr lang="en-GB" dirty="0"/>
          </a:p>
          <a:p>
            <a:pPr marL="0" indent="0">
              <a:buNone/>
            </a:pPr>
            <a:r>
              <a:rPr lang="en-GB" dirty="0"/>
              <a:t>“In this virtual courtroom with Mr Justice Hayden the law enabled a person with a learning disability to access the same rights and healthcare as any other citizen. This give me a huge sense of relief that my family member will be safe and listened to with these structures in place, and free to live the life he chooses.” (</a:t>
            </a:r>
            <a:r>
              <a:rPr lang="en-GB" dirty="0">
                <a:hlinkClick r:id="rId4"/>
              </a:rPr>
              <a:t>NB</a:t>
            </a:r>
            <a:r>
              <a:rPr lang="en-GB" dirty="0"/>
              <a:t>)</a:t>
            </a:r>
          </a:p>
          <a:p>
            <a:pPr marL="0" indent="0">
              <a:buNone/>
            </a:pPr>
            <a:endParaRPr lang="en-GB" dirty="0"/>
          </a:p>
          <a:p>
            <a:pPr marL="0" indent="0">
              <a:buNone/>
            </a:pPr>
            <a:endParaRPr lang="en-GB" sz="2800" dirty="0"/>
          </a:p>
        </p:txBody>
      </p:sp>
      <p:pic>
        <p:nvPicPr>
          <p:cNvPr id="5" name="Content Placeholder 4" descr="A close up of a sign&#10;&#10;Description automatically generated">
            <a:extLst>
              <a:ext uri="{FF2B5EF4-FFF2-40B4-BE49-F238E27FC236}">
                <a16:creationId xmlns:a16="http://schemas.microsoft.com/office/drawing/2014/main" id="{D3846DC4-04D3-4113-A156-C70BEAA03048}"/>
              </a:ext>
            </a:extLst>
          </p:cNvPr>
          <p:cNvPicPr>
            <a:picLocks noGrp="1" noChangeAspect="1"/>
          </p:cNvPicPr>
          <p:nvPr>
            <p:ph idx="1"/>
          </p:nvPr>
        </p:nvPicPr>
        <p:blipFill>
          <a:blip r:embed="rId5"/>
          <a:stretch>
            <a:fillRect/>
          </a:stretch>
        </p:blipFill>
        <p:spPr>
          <a:xfrm>
            <a:off x="9885680" y="114300"/>
            <a:ext cx="1719112" cy="1125220"/>
          </a:xfrm>
        </p:spPr>
      </p:pic>
    </p:spTree>
    <p:extLst>
      <p:ext uri="{BB962C8B-B14F-4D97-AF65-F5344CB8AC3E}">
        <p14:creationId xmlns:p14="http://schemas.microsoft.com/office/powerpoint/2010/main" val="7339887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58AD2-4D78-4906-9110-8D1E80A37D84}"/>
              </a:ext>
            </a:extLst>
          </p:cNvPr>
          <p:cNvSpPr>
            <a:spLocks noGrp="1"/>
          </p:cNvSpPr>
          <p:nvPr>
            <p:ph type="title"/>
          </p:nvPr>
        </p:nvSpPr>
        <p:spPr>
          <a:xfrm>
            <a:off x="121176" y="139700"/>
            <a:ext cx="9358104" cy="561340"/>
          </a:xfrm>
        </p:spPr>
        <p:txBody>
          <a:bodyPr/>
          <a:lstStyle/>
          <a:p>
            <a:r>
              <a:rPr lang="en-GB" sz="4200" b="1" dirty="0"/>
              <a:t>What Do Observers NOT Find?</a:t>
            </a:r>
          </a:p>
        </p:txBody>
      </p:sp>
      <p:sp>
        <p:nvSpPr>
          <p:cNvPr id="3" name="Content Placeholder 2">
            <a:extLst>
              <a:ext uri="{FF2B5EF4-FFF2-40B4-BE49-F238E27FC236}">
                <a16:creationId xmlns:a16="http://schemas.microsoft.com/office/drawing/2014/main" id="{21B22D6A-A3F0-4991-A838-17E80D29643B}"/>
              </a:ext>
            </a:extLst>
          </p:cNvPr>
          <p:cNvSpPr>
            <a:spLocks noGrp="1"/>
          </p:cNvSpPr>
          <p:nvPr>
            <p:ph idx="1"/>
          </p:nvPr>
        </p:nvSpPr>
        <p:spPr>
          <a:xfrm>
            <a:off x="286675" y="2038350"/>
            <a:ext cx="9358104" cy="4819650"/>
          </a:xfrm>
        </p:spPr>
        <p:txBody>
          <a:bodyPr>
            <a:normAutofit/>
          </a:bodyPr>
          <a:lstStyle/>
          <a:p>
            <a:r>
              <a:rPr lang="en-GB" dirty="0"/>
              <a:t>It can be challenging for observers to make sense of what they see in court, especially without:</a:t>
            </a:r>
          </a:p>
          <a:p>
            <a:pPr marL="0" indent="0">
              <a:buNone/>
            </a:pPr>
            <a:endParaRPr lang="en-GB" dirty="0"/>
          </a:p>
          <a:p>
            <a:pPr marL="0" indent="0">
              <a:buNone/>
            </a:pPr>
            <a:r>
              <a:rPr lang="en-US" dirty="0"/>
              <a:t>An introductory summary</a:t>
            </a:r>
          </a:p>
          <a:p>
            <a:pPr marL="0" indent="0">
              <a:buNone/>
            </a:pPr>
            <a:r>
              <a:rPr lang="en-US" dirty="0"/>
              <a:t>Position statements and draft orders (sometimes read out by judge)</a:t>
            </a:r>
          </a:p>
          <a:p>
            <a:pPr marL="0" indent="0">
              <a:buNone/>
            </a:pPr>
            <a:r>
              <a:rPr lang="en-US" dirty="0"/>
              <a:t>A working knowledge of the ‘structure’ of hearings and the different ‘roles’ participants play (e.g. the applicant, the OS)</a:t>
            </a:r>
          </a:p>
          <a:p>
            <a:pPr marL="0" indent="0">
              <a:buNone/>
            </a:pPr>
            <a:r>
              <a:rPr lang="en-US" dirty="0"/>
              <a:t>Sufficient knowledge of the principles of the MCA (esp. capacity and best interests) and relevant case law</a:t>
            </a:r>
          </a:p>
          <a:p>
            <a:pPr marL="0" indent="0">
              <a:buNone/>
            </a:pPr>
            <a:r>
              <a:rPr lang="en-US" dirty="0"/>
              <a:t>Sufficient knowledge of details of the MCA (e.g. what’s a s.49 report)</a:t>
            </a:r>
          </a:p>
          <a:p>
            <a:pPr marL="0" indent="0">
              <a:buNone/>
            </a:pPr>
            <a:r>
              <a:rPr lang="en-US" dirty="0"/>
              <a:t>Acronyms and </a:t>
            </a:r>
            <a:r>
              <a:rPr lang="en-US" dirty="0" err="1"/>
              <a:t>initialisations</a:t>
            </a:r>
            <a:r>
              <a:rPr lang="en-US" dirty="0"/>
              <a:t> (what’s an “</a:t>
            </a:r>
            <a:r>
              <a:rPr lang="en-US" dirty="0" err="1"/>
              <a:t>aylar</a:t>
            </a:r>
            <a:r>
              <a:rPr lang="en-US" dirty="0"/>
              <a:t>”?)</a:t>
            </a:r>
          </a:p>
          <a:p>
            <a:pPr marL="0" indent="0">
              <a:buNone/>
            </a:pPr>
            <a:endParaRPr lang="en-GB" dirty="0"/>
          </a:p>
          <a:p>
            <a:pPr marL="0" indent="0">
              <a:buNone/>
            </a:pPr>
            <a:endParaRPr lang="en-GB" dirty="0"/>
          </a:p>
          <a:p>
            <a:pPr marL="0" indent="0">
              <a:buNone/>
            </a:pPr>
            <a:endParaRPr lang="en-GB" dirty="0"/>
          </a:p>
          <a:p>
            <a:pPr marL="0" indent="0">
              <a:buNone/>
            </a:pPr>
            <a:endParaRPr lang="en-GB" sz="2800" dirty="0"/>
          </a:p>
        </p:txBody>
      </p:sp>
      <p:pic>
        <p:nvPicPr>
          <p:cNvPr id="5" name="Content Placeholder 4" descr="A close up of a sign&#10;&#10;Description automatically generated">
            <a:extLst>
              <a:ext uri="{FF2B5EF4-FFF2-40B4-BE49-F238E27FC236}">
                <a16:creationId xmlns:a16="http://schemas.microsoft.com/office/drawing/2014/main" id="{D3846DC4-04D3-4113-A156-C70BEAA03048}"/>
              </a:ext>
            </a:extLst>
          </p:cNvPr>
          <p:cNvPicPr>
            <a:picLocks noGrp="1" noChangeAspect="1"/>
          </p:cNvPicPr>
          <p:nvPr>
            <p:ph idx="1"/>
          </p:nvPr>
        </p:nvPicPr>
        <p:blipFill>
          <a:blip r:embed="rId2"/>
          <a:stretch>
            <a:fillRect/>
          </a:stretch>
        </p:blipFill>
        <p:spPr>
          <a:xfrm>
            <a:off x="9885680" y="114300"/>
            <a:ext cx="1719112" cy="1125220"/>
          </a:xfrm>
        </p:spPr>
      </p:pic>
    </p:spTree>
    <p:extLst>
      <p:ext uri="{BB962C8B-B14F-4D97-AF65-F5344CB8AC3E}">
        <p14:creationId xmlns:p14="http://schemas.microsoft.com/office/powerpoint/2010/main" val="1898437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extLst>
              <a:ext uri="{BEBA8EAE-BF5A-486C-A8C5-ECC9F3942E4B}">
                <a14:imgProps xmlns:a14="http://schemas.microsoft.com/office/drawing/2010/main">
                  <a14:imgLayer r:embed="rId3">
                    <a14:imgEffect>
                      <a14:saturation sat="224000"/>
                    </a14:imgEffect>
                  </a14:imgLayer>
                </a14:imgProps>
              </a:ext>
            </a:extLst>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58AD2-4D78-4906-9110-8D1E80A37D84}"/>
              </a:ext>
            </a:extLst>
          </p:cNvPr>
          <p:cNvSpPr>
            <a:spLocks noGrp="1"/>
          </p:cNvSpPr>
          <p:nvPr>
            <p:ph type="title"/>
          </p:nvPr>
        </p:nvSpPr>
        <p:spPr>
          <a:xfrm>
            <a:off x="121176" y="139700"/>
            <a:ext cx="9358104" cy="561340"/>
          </a:xfrm>
        </p:spPr>
        <p:txBody>
          <a:bodyPr/>
          <a:lstStyle/>
          <a:p>
            <a:r>
              <a:rPr lang="en-GB" sz="4200" b="1" dirty="0"/>
              <a:t>Talk Outline</a:t>
            </a:r>
          </a:p>
        </p:txBody>
      </p:sp>
      <p:sp>
        <p:nvSpPr>
          <p:cNvPr id="3" name="Content Placeholder 2">
            <a:extLst>
              <a:ext uri="{FF2B5EF4-FFF2-40B4-BE49-F238E27FC236}">
                <a16:creationId xmlns:a16="http://schemas.microsoft.com/office/drawing/2014/main" id="{21B22D6A-A3F0-4991-A838-17E80D29643B}"/>
              </a:ext>
            </a:extLst>
          </p:cNvPr>
          <p:cNvSpPr>
            <a:spLocks noGrp="1"/>
          </p:cNvSpPr>
          <p:nvPr>
            <p:ph idx="1"/>
          </p:nvPr>
        </p:nvSpPr>
        <p:spPr>
          <a:xfrm>
            <a:off x="324376" y="701040"/>
            <a:ext cx="9358104" cy="5849620"/>
          </a:xfrm>
        </p:spPr>
        <p:txBody>
          <a:bodyPr>
            <a:normAutofit fontScale="92500" lnSpcReduction="20000"/>
          </a:bodyPr>
          <a:lstStyle/>
          <a:p>
            <a:r>
              <a:rPr lang="en-GB" sz="2800" dirty="0"/>
              <a:t>The Court of Protection and Transparency </a:t>
            </a:r>
          </a:p>
          <a:p>
            <a:endParaRPr lang="en-GB" sz="2800" dirty="0"/>
          </a:p>
          <a:p>
            <a:r>
              <a:rPr lang="en-GB" sz="2800" dirty="0"/>
              <a:t>The Project: What We Do</a:t>
            </a:r>
            <a:endParaRPr lang="en-GB" sz="2600" dirty="0"/>
          </a:p>
          <a:p>
            <a:pPr lvl="1"/>
            <a:r>
              <a:rPr lang="en-GB" sz="2800" dirty="0"/>
              <a:t>The Project</a:t>
            </a:r>
          </a:p>
          <a:p>
            <a:pPr lvl="1"/>
            <a:r>
              <a:rPr lang="en-GB" sz="2800" dirty="0"/>
              <a:t>Twitter</a:t>
            </a:r>
          </a:p>
          <a:p>
            <a:pPr lvl="1"/>
            <a:r>
              <a:rPr lang="en-GB" sz="2800" dirty="0"/>
              <a:t>The Website</a:t>
            </a:r>
          </a:p>
          <a:p>
            <a:pPr lvl="1"/>
            <a:r>
              <a:rPr lang="en-GB" sz="2800" dirty="0"/>
              <a:t>The Blog</a:t>
            </a:r>
          </a:p>
          <a:p>
            <a:pPr lvl="1"/>
            <a:r>
              <a:rPr lang="en-GB" sz="2800" dirty="0"/>
              <a:t>Observer Feedback Form</a:t>
            </a:r>
          </a:p>
          <a:p>
            <a:pPr lvl="1"/>
            <a:endParaRPr lang="en-GB" sz="2800" dirty="0"/>
          </a:p>
          <a:p>
            <a:r>
              <a:rPr lang="en-GB" sz="3000" dirty="0"/>
              <a:t>Observers’ Experiences</a:t>
            </a:r>
          </a:p>
          <a:p>
            <a:pPr marL="0" indent="0">
              <a:buNone/>
            </a:pPr>
            <a:endParaRPr lang="en-GB" sz="3000" dirty="0"/>
          </a:p>
          <a:p>
            <a:r>
              <a:rPr lang="en-GB" sz="3000" dirty="0"/>
              <a:t>Why Observe the CoP in Action? </a:t>
            </a:r>
          </a:p>
        </p:txBody>
      </p:sp>
      <p:pic>
        <p:nvPicPr>
          <p:cNvPr id="5" name="Content Placeholder 4" descr="A close up of a sign&#10;&#10;Description automatically generated">
            <a:extLst>
              <a:ext uri="{FF2B5EF4-FFF2-40B4-BE49-F238E27FC236}">
                <a16:creationId xmlns:a16="http://schemas.microsoft.com/office/drawing/2014/main" id="{D3846DC4-04D3-4113-A156-C70BEAA03048}"/>
              </a:ext>
            </a:extLst>
          </p:cNvPr>
          <p:cNvPicPr>
            <a:picLocks noGrp="1" noChangeAspect="1"/>
          </p:cNvPicPr>
          <p:nvPr>
            <p:ph idx="1"/>
          </p:nvPr>
        </p:nvPicPr>
        <p:blipFill>
          <a:blip r:embed="rId4"/>
          <a:stretch>
            <a:fillRect/>
          </a:stretch>
        </p:blipFill>
        <p:spPr>
          <a:xfrm>
            <a:off x="9885680" y="114300"/>
            <a:ext cx="1719112" cy="1125220"/>
          </a:xfrm>
        </p:spPr>
      </p:pic>
    </p:spTree>
    <p:extLst>
      <p:ext uri="{BB962C8B-B14F-4D97-AF65-F5344CB8AC3E}">
        <p14:creationId xmlns:p14="http://schemas.microsoft.com/office/powerpoint/2010/main" val="30958619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1B22D6A-A3F0-4991-A838-17E80D29643B}"/>
              </a:ext>
            </a:extLst>
          </p:cNvPr>
          <p:cNvSpPr>
            <a:spLocks noGrp="1"/>
          </p:cNvSpPr>
          <p:nvPr>
            <p:ph idx="1"/>
          </p:nvPr>
        </p:nvSpPr>
        <p:spPr>
          <a:xfrm>
            <a:off x="456456" y="1019175"/>
            <a:ext cx="11077216" cy="4819650"/>
          </a:xfrm>
        </p:spPr>
        <p:txBody>
          <a:bodyPr>
            <a:normAutofit/>
          </a:bodyPr>
          <a:lstStyle/>
          <a:p>
            <a:pPr marL="0" indent="0" algn="ctr">
              <a:buNone/>
            </a:pPr>
            <a:r>
              <a:rPr lang="en-GB" sz="5400" dirty="0"/>
              <a:t>Why Observe the CoP in Action?</a:t>
            </a:r>
          </a:p>
        </p:txBody>
      </p:sp>
      <p:pic>
        <p:nvPicPr>
          <p:cNvPr id="5" name="Content Placeholder 4" descr="A close up of a sign&#10;&#10;Description automatically generated">
            <a:extLst>
              <a:ext uri="{FF2B5EF4-FFF2-40B4-BE49-F238E27FC236}">
                <a16:creationId xmlns:a16="http://schemas.microsoft.com/office/drawing/2014/main" id="{D3846DC4-04D3-4113-A156-C70BEAA03048}"/>
              </a:ext>
            </a:extLst>
          </p:cNvPr>
          <p:cNvPicPr>
            <a:picLocks noGrp="1" noChangeAspect="1"/>
          </p:cNvPicPr>
          <p:nvPr>
            <p:ph idx="1"/>
          </p:nvPr>
        </p:nvPicPr>
        <p:blipFill>
          <a:blip r:embed="rId2"/>
          <a:stretch>
            <a:fillRect/>
          </a:stretch>
        </p:blipFill>
        <p:spPr>
          <a:xfrm>
            <a:off x="9885680" y="114300"/>
            <a:ext cx="1719112" cy="1125220"/>
          </a:xfrm>
        </p:spPr>
      </p:pic>
    </p:spTree>
    <p:extLst>
      <p:ext uri="{BB962C8B-B14F-4D97-AF65-F5344CB8AC3E}">
        <p14:creationId xmlns:p14="http://schemas.microsoft.com/office/powerpoint/2010/main" val="35534416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58AD2-4D78-4906-9110-8D1E80A37D84}"/>
              </a:ext>
            </a:extLst>
          </p:cNvPr>
          <p:cNvSpPr>
            <a:spLocks noGrp="1"/>
          </p:cNvSpPr>
          <p:nvPr>
            <p:ph type="title"/>
          </p:nvPr>
        </p:nvSpPr>
        <p:spPr>
          <a:xfrm>
            <a:off x="121176" y="139700"/>
            <a:ext cx="9358104" cy="561340"/>
          </a:xfrm>
        </p:spPr>
        <p:txBody>
          <a:bodyPr/>
          <a:lstStyle/>
          <a:p>
            <a:r>
              <a:rPr lang="en-GB" sz="4200" b="1" dirty="0"/>
              <a:t>Why Observe the Court in Action?</a:t>
            </a:r>
          </a:p>
        </p:txBody>
      </p:sp>
      <p:sp>
        <p:nvSpPr>
          <p:cNvPr id="3" name="Content Placeholder 2">
            <a:extLst>
              <a:ext uri="{FF2B5EF4-FFF2-40B4-BE49-F238E27FC236}">
                <a16:creationId xmlns:a16="http://schemas.microsoft.com/office/drawing/2014/main" id="{21B22D6A-A3F0-4991-A838-17E80D29643B}"/>
              </a:ext>
            </a:extLst>
          </p:cNvPr>
          <p:cNvSpPr>
            <a:spLocks noGrp="1"/>
          </p:cNvSpPr>
          <p:nvPr>
            <p:ph idx="1"/>
          </p:nvPr>
        </p:nvSpPr>
        <p:spPr>
          <a:xfrm>
            <a:off x="143800" y="1103630"/>
            <a:ext cx="9358104" cy="5849620"/>
          </a:xfrm>
        </p:spPr>
        <p:txBody>
          <a:bodyPr>
            <a:normAutofit/>
          </a:bodyPr>
          <a:lstStyle/>
          <a:p>
            <a:pPr marL="0" indent="0">
              <a:buNone/>
            </a:pPr>
            <a:endParaRPr lang="en-GB" sz="2800" dirty="0"/>
          </a:p>
          <a:p>
            <a:pPr marL="0" indent="0">
              <a:buNone/>
            </a:pPr>
            <a:endParaRPr lang="en-GB" dirty="0"/>
          </a:p>
          <a:p>
            <a:pPr marL="0" indent="0">
              <a:buNone/>
            </a:pPr>
            <a:endParaRPr lang="en-GB" dirty="0"/>
          </a:p>
          <a:p>
            <a:pPr marL="0" indent="0">
              <a:buNone/>
            </a:pPr>
            <a:endParaRPr lang="en-GB" sz="2800" dirty="0"/>
          </a:p>
        </p:txBody>
      </p:sp>
      <p:pic>
        <p:nvPicPr>
          <p:cNvPr id="5" name="Content Placeholder 4" descr="A close up of a sign&#10;&#10;Description automatically generated">
            <a:extLst>
              <a:ext uri="{FF2B5EF4-FFF2-40B4-BE49-F238E27FC236}">
                <a16:creationId xmlns:a16="http://schemas.microsoft.com/office/drawing/2014/main" id="{D3846DC4-04D3-4113-A156-C70BEAA03048}"/>
              </a:ext>
            </a:extLst>
          </p:cNvPr>
          <p:cNvPicPr>
            <a:picLocks noGrp="1" noChangeAspect="1"/>
          </p:cNvPicPr>
          <p:nvPr>
            <p:ph idx="1"/>
          </p:nvPr>
        </p:nvPicPr>
        <p:blipFill>
          <a:blip r:embed="rId2"/>
          <a:stretch>
            <a:fillRect/>
          </a:stretch>
        </p:blipFill>
        <p:spPr>
          <a:xfrm>
            <a:off x="9885680" y="114300"/>
            <a:ext cx="1719112" cy="1125220"/>
          </a:xfrm>
        </p:spPr>
      </p:pic>
      <p:sp>
        <p:nvSpPr>
          <p:cNvPr id="7" name="Speech Bubble: Rectangle with Corners Rounded 6">
            <a:extLst>
              <a:ext uri="{FF2B5EF4-FFF2-40B4-BE49-F238E27FC236}">
                <a16:creationId xmlns:a16="http://schemas.microsoft.com/office/drawing/2014/main" id="{62640D8F-202D-4424-94A4-C1CA23737AE6}"/>
              </a:ext>
            </a:extLst>
          </p:cNvPr>
          <p:cNvSpPr/>
          <p:nvPr/>
        </p:nvSpPr>
        <p:spPr>
          <a:xfrm>
            <a:off x="1889760" y="1310640"/>
            <a:ext cx="8067040" cy="4196080"/>
          </a:xfrm>
          <a:prstGeom prst="wedgeRoundRectCallou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en-GB" sz="2000" b="0" i="0" dirty="0">
                <a:solidFill>
                  <a:schemeClr val="tx1"/>
                </a:solidFill>
                <a:effectLst/>
              </a:rPr>
              <a:t>In terms of my role as an IMCA or RPR, I learnt that it is essential to be even-handed and remain as calm as possible, when contributing in court.  There can be many emotions involved for family members, and as a professional it is essential that all the evidence is available before the Judge can make a decision in the best interests of the person at the centre of the proceedings.</a:t>
            </a:r>
          </a:p>
          <a:p>
            <a:endParaRPr lang="en-GB" sz="2000" dirty="0">
              <a:solidFill>
                <a:schemeClr val="tx1"/>
              </a:solidFill>
            </a:endParaRPr>
          </a:p>
          <a:p>
            <a:pPr algn="r"/>
            <a:r>
              <a:rPr lang="en-GB" sz="2000" dirty="0">
                <a:solidFill>
                  <a:schemeClr val="tx1"/>
                </a:solidFill>
              </a:rPr>
              <a:t>(</a:t>
            </a:r>
            <a:r>
              <a:rPr lang="en-GB" sz="2000" dirty="0">
                <a:solidFill>
                  <a:schemeClr val="tx1"/>
                </a:solidFill>
                <a:hlinkClick r:id="rId3"/>
              </a:rPr>
              <a:t>Hilary Paxton</a:t>
            </a:r>
            <a:r>
              <a:rPr lang="en-GB" sz="2000" dirty="0">
                <a:solidFill>
                  <a:schemeClr val="tx1"/>
                </a:solidFill>
              </a:rPr>
              <a:t>, trainee IMCA)</a:t>
            </a:r>
          </a:p>
        </p:txBody>
      </p:sp>
    </p:spTree>
    <p:extLst>
      <p:ext uri="{BB962C8B-B14F-4D97-AF65-F5344CB8AC3E}">
        <p14:creationId xmlns:p14="http://schemas.microsoft.com/office/powerpoint/2010/main" val="17967073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58AD2-4D78-4906-9110-8D1E80A37D84}"/>
              </a:ext>
            </a:extLst>
          </p:cNvPr>
          <p:cNvSpPr>
            <a:spLocks noGrp="1"/>
          </p:cNvSpPr>
          <p:nvPr>
            <p:ph type="title"/>
          </p:nvPr>
        </p:nvSpPr>
        <p:spPr>
          <a:xfrm>
            <a:off x="121176" y="139700"/>
            <a:ext cx="9358104" cy="561340"/>
          </a:xfrm>
        </p:spPr>
        <p:txBody>
          <a:bodyPr/>
          <a:lstStyle/>
          <a:p>
            <a:r>
              <a:rPr lang="en-GB" sz="4200" b="1" dirty="0"/>
              <a:t>Why Observe the Court in Action?</a:t>
            </a:r>
          </a:p>
        </p:txBody>
      </p:sp>
      <p:sp>
        <p:nvSpPr>
          <p:cNvPr id="3" name="Content Placeholder 2">
            <a:extLst>
              <a:ext uri="{FF2B5EF4-FFF2-40B4-BE49-F238E27FC236}">
                <a16:creationId xmlns:a16="http://schemas.microsoft.com/office/drawing/2014/main" id="{21B22D6A-A3F0-4991-A838-17E80D29643B}"/>
              </a:ext>
            </a:extLst>
          </p:cNvPr>
          <p:cNvSpPr>
            <a:spLocks noGrp="1"/>
          </p:cNvSpPr>
          <p:nvPr>
            <p:ph idx="1"/>
          </p:nvPr>
        </p:nvSpPr>
        <p:spPr>
          <a:xfrm>
            <a:off x="143800" y="1103630"/>
            <a:ext cx="9358104" cy="5849620"/>
          </a:xfrm>
        </p:spPr>
        <p:txBody>
          <a:bodyPr>
            <a:normAutofit/>
          </a:bodyPr>
          <a:lstStyle/>
          <a:p>
            <a:pPr marL="0" indent="0">
              <a:buNone/>
            </a:pPr>
            <a:endParaRPr lang="en-GB" sz="2800" dirty="0"/>
          </a:p>
          <a:p>
            <a:pPr marL="0" indent="0">
              <a:buNone/>
            </a:pPr>
            <a:endParaRPr lang="en-GB" dirty="0"/>
          </a:p>
          <a:p>
            <a:pPr marL="0" indent="0">
              <a:buNone/>
            </a:pPr>
            <a:endParaRPr lang="en-GB" dirty="0"/>
          </a:p>
          <a:p>
            <a:pPr marL="0" indent="0">
              <a:buNone/>
            </a:pPr>
            <a:endParaRPr lang="en-GB" sz="2800" dirty="0"/>
          </a:p>
        </p:txBody>
      </p:sp>
      <p:pic>
        <p:nvPicPr>
          <p:cNvPr id="5" name="Content Placeholder 4" descr="A close up of a sign&#10;&#10;Description automatically generated">
            <a:extLst>
              <a:ext uri="{FF2B5EF4-FFF2-40B4-BE49-F238E27FC236}">
                <a16:creationId xmlns:a16="http://schemas.microsoft.com/office/drawing/2014/main" id="{D3846DC4-04D3-4113-A156-C70BEAA03048}"/>
              </a:ext>
            </a:extLst>
          </p:cNvPr>
          <p:cNvPicPr>
            <a:picLocks noGrp="1" noChangeAspect="1"/>
          </p:cNvPicPr>
          <p:nvPr>
            <p:ph idx="1"/>
          </p:nvPr>
        </p:nvPicPr>
        <p:blipFill>
          <a:blip r:embed="rId2"/>
          <a:stretch>
            <a:fillRect/>
          </a:stretch>
        </p:blipFill>
        <p:spPr>
          <a:xfrm>
            <a:off x="9885680" y="114300"/>
            <a:ext cx="1719112" cy="1125220"/>
          </a:xfrm>
        </p:spPr>
      </p:pic>
      <p:sp>
        <p:nvSpPr>
          <p:cNvPr id="6" name="Speech Bubble: Rectangle with Corners Rounded 5">
            <a:extLst>
              <a:ext uri="{FF2B5EF4-FFF2-40B4-BE49-F238E27FC236}">
                <a16:creationId xmlns:a16="http://schemas.microsoft.com/office/drawing/2014/main" id="{C91AB866-D3CB-4FB9-8345-E1D7DA598B22}"/>
              </a:ext>
            </a:extLst>
          </p:cNvPr>
          <p:cNvSpPr/>
          <p:nvPr/>
        </p:nvSpPr>
        <p:spPr>
          <a:xfrm>
            <a:off x="1889760" y="1310640"/>
            <a:ext cx="8067040" cy="4196080"/>
          </a:xfrm>
          <a:prstGeom prst="wedgeRoundRectCallou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en-GB" sz="2000" dirty="0"/>
              <a:t>I have found the whole observation experience very beneficial.  The googling, looking up of legislation, reading up of quoted case law – both during and after the court attendance – has given me a crash course in legislation, that I now realise, I only thought I understood. Listening to a talk about how the Mental Capacity Act is implemented in the courts is one thing – actually observing it as it happens is very different! </a:t>
            </a:r>
          </a:p>
          <a:p>
            <a:endParaRPr lang="en-GB" sz="2000" dirty="0"/>
          </a:p>
          <a:p>
            <a:pPr algn="r"/>
            <a:r>
              <a:rPr lang="en-GB" sz="2000" dirty="0"/>
              <a:t>(</a:t>
            </a:r>
            <a:r>
              <a:rPr lang="en-GB" sz="2000" dirty="0">
                <a:hlinkClick r:id="rId3"/>
              </a:rPr>
              <a:t>Louise Burrell</a:t>
            </a:r>
            <a:r>
              <a:rPr lang="en-GB" sz="2000" dirty="0"/>
              <a:t>, social worker)</a:t>
            </a:r>
          </a:p>
        </p:txBody>
      </p:sp>
    </p:spTree>
    <p:extLst>
      <p:ext uri="{BB962C8B-B14F-4D97-AF65-F5344CB8AC3E}">
        <p14:creationId xmlns:p14="http://schemas.microsoft.com/office/powerpoint/2010/main" val="19640240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58AD2-4D78-4906-9110-8D1E80A37D84}"/>
              </a:ext>
            </a:extLst>
          </p:cNvPr>
          <p:cNvSpPr>
            <a:spLocks noGrp="1"/>
          </p:cNvSpPr>
          <p:nvPr>
            <p:ph type="title"/>
          </p:nvPr>
        </p:nvSpPr>
        <p:spPr>
          <a:xfrm>
            <a:off x="121176" y="139700"/>
            <a:ext cx="9358104" cy="561340"/>
          </a:xfrm>
        </p:spPr>
        <p:txBody>
          <a:bodyPr/>
          <a:lstStyle/>
          <a:p>
            <a:r>
              <a:rPr lang="en-GB" sz="4200" b="1" dirty="0"/>
              <a:t>Why Observe the Court in Action?</a:t>
            </a:r>
          </a:p>
        </p:txBody>
      </p:sp>
      <p:sp>
        <p:nvSpPr>
          <p:cNvPr id="3" name="Content Placeholder 2">
            <a:extLst>
              <a:ext uri="{FF2B5EF4-FFF2-40B4-BE49-F238E27FC236}">
                <a16:creationId xmlns:a16="http://schemas.microsoft.com/office/drawing/2014/main" id="{21B22D6A-A3F0-4991-A838-17E80D29643B}"/>
              </a:ext>
            </a:extLst>
          </p:cNvPr>
          <p:cNvSpPr>
            <a:spLocks noGrp="1"/>
          </p:cNvSpPr>
          <p:nvPr>
            <p:ph idx="1"/>
          </p:nvPr>
        </p:nvSpPr>
        <p:spPr>
          <a:xfrm>
            <a:off x="143800" y="1103630"/>
            <a:ext cx="9358104" cy="5849620"/>
          </a:xfrm>
        </p:spPr>
        <p:txBody>
          <a:bodyPr>
            <a:normAutofit/>
          </a:bodyPr>
          <a:lstStyle/>
          <a:p>
            <a:pPr marL="0" indent="0">
              <a:buNone/>
            </a:pPr>
            <a:endParaRPr lang="en-GB" sz="2800" dirty="0"/>
          </a:p>
          <a:p>
            <a:pPr marL="0" indent="0">
              <a:buNone/>
            </a:pPr>
            <a:endParaRPr lang="en-GB" dirty="0"/>
          </a:p>
          <a:p>
            <a:pPr marL="0" indent="0">
              <a:buNone/>
            </a:pPr>
            <a:endParaRPr lang="en-GB" dirty="0"/>
          </a:p>
          <a:p>
            <a:pPr marL="0" indent="0">
              <a:buNone/>
            </a:pPr>
            <a:endParaRPr lang="en-GB" sz="2800" dirty="0"/>
          </a:p>
        </p:txBody>
      </p:sp>
      <p:pic>
        <p:nvPicPr>
          <p:cNvPr id="5" name="Content Placeholder 4" descr="A close up of a sign&#10;&#10;Description automatically generated">
            <a:extLst>
              <a:ext uri="{FF2B5EF4-FFF2-40B4-BE49-F238E27FC236}">
                <a16:creationId xmlns:a16="http://schemas.microsoft.com/office/drawing/2014/main" id="{D3846DC4-04D3-4113-A156-C70BEAA03048}"/>
              </a:ext>
            </a:extLst>
          </p:cNvPr>
          <p:cNvPicPr>
            <a:picLocks noGrp="1" noChangeAspect="1"/>
          </p:cNvPicPr>
          <p:nvPr>
            <p:ph idx="1"/>
          </p:nvPr>
        </p:nvPicPr>
        <p:blipFill>
          <a:blip r:embed="rId2"/>
          <a:stretch>
            <a:fillRect/>
          </a:stretch>
        </p:blipFill>
        <p:spPr>
          <a:xfrm>
            <a:off x="9885680" y="114300"/>
            <a:ext cx="1719112" cy="1125220"/>
          </a:xfrm>
        </p:spPr>
      </p:pic>
      <p:sp>
        <p:nvSpPr>
          <p:cNvPr id="7" name="Speech Bubble: Rectangle with Corners Rounded 6">
            <a:extLst>
              <a:ext uri="{FF2B5EF4-FFF2-40B4-BE49-F238E27FC236}">
                <a16:creationId xmlns:a16="http://schemas.microsoft.com/office/drawing/2014/main" id="{62640D8F-202D-4424-94A4-C1CA23737AE6}"/>
              </a:ext>
            </a:extLst>
          </p:cNvPr>
          <p:cNvSpPr/>
          <p:nvPr/>
        </p:nvSpPr>
        <p:spPr>
          <a:xfrm>
            <a:off x="1889760" y="1310640"/>
            <a:ext cx="8067040" cy="4196080"/>
          </a:xfrm>
          <a:prstGeom prst="wedgeRoundRectCallou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en-GB" sz="2000" dirty="0"/>
              <a:t>Observing the hearing was interesting and made me reflect on my own experience of conducting capacity assessments and the extent to which they would hold up in court.  I do wish, though, that the judge or the applicant had done a proper introduction to the issues to be covered in court so that I would have been better placed to understand what was happening and use the experience more effectively for professional development. </a:t>
            </a:r>
          </a:p>
          <a:p>
            <a:endParaRPr lang="en-GB" sz="2000" dirty="0"/>
          </a:p>
          <a:p>
            <a:pPr algn="r"/>
            <a:r>
              <a:rPr lang="en-GB" sz="2000" dirty="0"/>
              <a:t>(</a:t>
            </a:r>
            <a:r>
              <a:rPr lang="en-GB" sz="2000" dirty="0">
                <a:hlinkClick r:id="rId3"/>
              </a:rPr>
              <a:t>Jacqui Bond</a:t>
            </a:r>
            <a:r>
              <a:rPr lang="en-GB" sz="2000" dirty="0"/>
              <a:t>, social worker)</a:t>
            </a:r>
            <a:endParaRPr lang="en-US" sz="2000" dirty="0"/>
          </a:p>
        </p:txBody>
      </p:sp>
    </p:spTree>
    <p:extLst>
      <p:ext uri="{BB962C8B-B14F-4D97-AF65-F5344CB8AC3E}">
        <p14:creationId xmlns:p14="http://schemas.microsoft.com/office/powerpoint/2010/main" val="7415262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58AD2-4D78-4906-9110-8D1E80A37D84}"/>
              </a:ext>
            </a:extLst>
          </p:cNvPr>
          <p:cNvSpPr>
            <a:spLocks noGrp="1"/>
          </p:cNvSpPr>
          <p:nvPr>
            <p:ph type="title"/>
          </p:nvPr>
        </p:nvSpPr>
        <p:spPr>
          <a:xfrm>
            <a:off x="121176" y="139700"/>
            <a:ext cx="9358104" cy="561340"/>
          </a:xfrm>
        </p:spPr>
        <p:txBody>
          <a:bodyPr/>
          <a:lstStyle/>
          <a:p>
            <a:r>
              <a:rPr lang="en-GB" sz="3200" b="1" dirty="0"/>
              <a:t>Informed Critique: Advocacy Values</a:t>
            </a:r>
          </a:p>
        </p:txBody>
      </p:sp>
      <p:sp>
        <p:nvSpPr>
          <p:cNvPr id="3" name="Content Placeholder 2">
            <a:extLst>
              <a:ext uri="{FF2B5EF4-FFF2-40B4-BE49-F238E27FC236}">
                <a16:creationId xmlns:a16="http://schemas.microsoft.com/office/drawing/2014/main" id="{21B22D6A-A3F0-4991-A838-17E80D29643B}"/>
              </a:ext>
            </a:extLst>
          </p:cNvPr>
          <p:cNvSpPr>
            <a:spLocks noGrp="1"/>
          </p:cNvSpPr>
          <p:nvPr>
            <p:ph idx="1"/>
          </p:nvPr>
        </p:nvSpPr>
        <p:spPr>
          <a:xfrm>
            <a:off x="420025" y="1239520"/>
            <a:ext cx="11077216" cy="4819650"/>
          </a:xfrm>
        </p:spPr>
        <p:txBody>
          <a:bodyPr>
            <a:normAutofit fontScale="25000" lnSpcReduction="20000"/>
          </a:bodyPr>
          <a:lstStyle/>
          <a:p>
            <a:pPr marL="0" indent="0">
              <a:buNone/>
            </a:pPr>
            <a:r>
              <a:rPr lang="en-US" sz="8800" dirty="0"/>
              <a:t>The Court of Protection makes decisions that observers (and other members of the public) can find distressing:</a:t>
            </a:r>
          </a:p>
          <a:p>
            <a:pPr marL="0" indent="0">
              <a:buNone/>
            </a:pPr>
            <a:endParaRPr lang="en-US" sz="8800" dirty="0"/>
          </a:p>
          <a:p>
            <a:r>
              <a:rPr lang="en-US" sz="8800" dirty="0"/>
              <a:t>ordering that P must remain in a place they don’t want to live</a:t>
            </a:r>
          </a:p>
          <a:p>
            <a:r>
              <a:rPr lang="en-US" sz="8800" dirty="0"/>
              <a:t>separating a husband and wife against their wishes, by placing one in a care home</a:t>
            </a:r>
          </a:p>
          <a:p>
            <a:r>
              <a:rPr lang="en-US" sz="8800" dirty="0"/>
              <a:t>prohibiting contact for 6 months between a mother and her adult daughter </a:t>
            </a:r>
          </a:p>
          <a:p>
            <a:r>
              <a:rPr lang="en-US" sz="8800" dirty="0"/>
              <a:t>declining a family member’s request to act as a deputy for P</a:t>
            </a:r>
          </a:p>
          <a:p>
            <a:r>
              <a:rPr lang="en-US" sz="8800" dirty="0"/>
              <a:t>preventing P from having sexual relations</a:t>
            </a:r>
          </a:p>
          <a:p>
            <a:r>
              <a:rPr lang="en-US" sz="8800" dirty="0"/>
              <a:t>compelling P to have medical treatment against their wishes</a:t>
            </a:r>
          </a:p>
          <a:p>
            <a:pPr marL="0" indent="0" algn="ctr">
              <a:buNone/>
            </a:pPr>
            <a:endParaRPr lang="en-GB" sz="7200" dirty="0"/>
          </a:p>
        </p:txBody>
      </p:sp>
      <p:pic>
        <p:nvPicPr>
          <p:cNvPr id="5" name="Content Placeholder 4" descr="A close up of a sign&#10;&#10;Description automatically generated">
            <a:extLst>
              <a:ext uri="{FF2B5EF4-FFF2-40B4-BE49-F238E27FC236}">
                <a16:creationId xmlns:a16="http://schemas.microsoft.com/office/drawing/2014/main" id="{D3846DC4-04D3-4113-A156-C70BEAA03048}"/>
              </a:ext>
            </a:extLst>
          </p:cNvPr>
          <p:cNvPicPr>
            <a:picLocks noGrp="1" noChangeAspect="1"/>
          </p:cNvPicPr>
          <p:nvPr>
            <p:ph idx="1"/>
          </p:nvPr>
        </p:nvPicPr>
        <p:blipFill>
          <a:blip r:embed="rId2"/>
          <a:stretch>
            <a:fillRect/>
          </a:stretch>
        </p:blipFill>
        <p:spPr>
          <a:xfrm>
            <a:off x="9885680" y="114300"/>
            <a:ext cx="1719112" cy="1125220"/>
          </a:xfrm>
        </p:spPr>
      </p:pic>
    </p:spTree>
    <p:extLst>
      <p:ext uri="{BB962C8B-B14F-4D97-AF65-F5344CB8AC3E}">
        <p14:creationId xmlns:p14="http://schemas.microsoft.com/office/powerpoint/2010/main" val="37220051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ext&#10;&#10;Description automatically generated">
            <a:extLst>
              <a:ext uri="{FF2B5EF4-FFF2-40B4-BE49-F238E27FC236}">
                <a16:creationId xmlns:a16="http://schemas.microsoft.com/office/drawing/2014/main" id="{F98642E3-3C0E-463C-B2AB-E7F723DD66E9}"/>
              </a:ext>
            </a:extLst>
          </p:cNvPr>
          <p:cNvPicPr>
            <a:picLocks noChangeAspect="1"/>
          </p:cNvPicPr>
          <p:nvPr/>
        </p:nvPicPr>
        <p:blipFill>
          <a:blip r:embed="rId2">
            <a:alphaModFix amt="95000"/>
          </a:blip>
          <a:stretch>
            <a:fillRect/>
          </a:stretch>
        </p:blipFill>
        <p:spPr>
          <a:xfrm>
            <a:off x="5958330" y="4480560"/>
            <a:ext cx="6233670" cy="2377440"/>
          </a:xfrm>
          <a:prstGeom prst="rect">
            <a:avLst/>
          </a:prstGeom>
        </p:spPr>
      </p:pic>
      <p:sp>
        <p:nvSpPr>
          <p:cNvPr id="2" name="Title 1">
            <a:extLst>
              <a:ext uri="{FF2B5EF4-FFF2-40B4-BE49-F238E27FC236}">
                <a16:creationId xmlns:a16="http://schemas.microsoft.com/office/drawing/2014/main" id="{9AD58AD2-4D78-4906-9110-8D1E80A37D84}"/>
              </a:ext>
            </a:extLst>
          </p:cNvPr>
          <p:cNvSpPr>
            <a:spLocks noGrp="1"/>
          </p:cNvSpPr>
          <p:nvPr>
            <p:ph type="title"/>
          </p:nvPr>
        </p:nvSpPr>
        <p:spPr>
          <a:xfrm>
            <a:off x="121176" y="139700"/>
            <a:ext cx="9358104" cy="561340"/>
          </a:xfrm>
        </p:spPr>
        <p:txBody>
          <a:bodyPr/>
          <a:lstStyle/>
          <a:p>
            <a:r>
              <a:rPr lang="en-GB" sz="3200" b="1" dirty="0"/>
              <a:t>Informed Critique: Advocacy Values</a:t>
            </a:r>
          </a:p>
        </p:txBody>
      </p:sp>
      <p:sp>
        <p:nvSpPr>
          <p:cNvPr id="3" name="Content Placeholder 2">
            <a:extLst>
              <a:ext uri="{FF2B5EF4-FFF2-40B4-BE49-F238E27FC236}">
                <a16:creationId xmlns:a16="http://schemas.microsoft.com/office/drawing/2014/main" id="{21B22D6A-A3F0-4991-A838-17E80D29643B}"/>
              </a:ext>
            </a:extLst>
          </p:cNvPr>
          <p:cNvSpPr>
            <a:spLocks noGrp="1"/>
          </p:cNvSpPr>
          <p:nvPr>
            <p:ph idx="1"/>
          </p:nvPr>
        </p:nvSpPr>
        <p:spPr>
          <a:xfrm>
            <a:off x="0" y="1108186"/>
            <a:ext cx="11077216" cy="4819650"/>
          </a:xfrm>
        </p:spPr>
        <p:txBody>
          <a:bodyPr>
            <a:normAutofit/>
          </a:bodyPr>
          <a:lstStyle/>
          <a:p>
            <a:r>
              <a:rPr lang="en-US" dirty="0"/>
              <a:t>These issues are often poorly reported in the media) and lead to perception of COP as a secret court making arbitrary and draconian decisions</a:t>
            </a:r>
          </a:p>
          <a:p>
            <a:pPr marL="0" indent="0">
              <a:buNone/>
            </a:pPr>
            <a:endParaRPr lang="en-US" dirty="0"/>
          </a:p>
          <a:p>
            <a:r>
              <a:rPr lang="en-US" dirty="0"/>
              <a:t>Observing a hearing permits understanding of context, multi-disciplinary perspectives, concrete ethical dilemmas, real-world contingencies</a:t>
            </a:r>
            <a:r>
              <a:rPr lang="en-US"/>
              <a:t>, least-worst </a:t>
            </a:r>
            <a:r>
              <a:rPr lang="en-US" dirty="0"/>
              <a:t>options – texture and nuance </a:t>
            </a:r>
          </a:p>
          <a:p>
            <a:endParaRPr lang="en-US" dirty="0"/>
          </a:p>
          <a:p>
            <a:r>
              <a:rPr lang="en-US" dirty="0"/>
              <a:t>Court judgments and processes can still be criticized and debated but in a more informed way</a:t>
            </a:r>
          </a:p>
          <a:p>
            <a:pPr marL="0" indent="0" algn="ctr">
              <a:buNone/>
            </a:pPr>
            <a:endParaRPr lang="en-GB" sz="7200" dirty="0"/>
          </a:p>
        </p:txBody>
      </p:sp>
      <p:pic>
        <p:nvPicPr>
          <p:cNvPr id="5" name="Content Placeholder 4" descr="A close up of a sign&#10;&#10;Description automatically generated">
            <a:extLst>
              <a:ext uri="{FF2B5EF4-FFF2-40B4-BE49-F238E27FC236}">
                <a16:creationId xmlns:a16="http://schemas.microsoft.com/office/drawing/2014/main" id="{D3846DC4-04D3-4113-A156-C70BEAA03048}"/>
              </a:ext>
            </a:extLst>
          </p:cNvPr>
          <p:cNvPicPr>
            <a:picLocks noGrp="1" noChangeAspect="1"/>
          </p:cNvPicPr>
          <p:nvPr>
            <p:ph idx="1"/>
          </p:nvPr>
        </p:nvPicPr>
        <p:blipFill>
          <a:blip r:embed="rId3"/>
          <a:stretch>
            <a:fillRect/>
          </a:stretch>
        </p:blipFill>
        <p:spPr>
          <a:xfrm>
            <a:off x="9885680" y="114300"/>
            <a:ext cx="1719112" cy="1125220"/>
          </a:xfrm>
        </p:spPr>
      </p:pic>
    </p:spTree>
    <p:extLst>
      <p:ext uri="{BB962C8B-B14F-4D97-AF65-F5344CB8AC3E}">
        <p14:creationId xmlns:p14="http://schemas.microsoft.com/office/powerpoint/2010/main" val="1981274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58AD2-4D78-4906-9110-8D1E80A37D84}"/>
              </a:ext>
            </a:extLst>
          </p:cNvPr>
          <p:cNvSpPr>
            <a:spLocks noGrp="1"/>
          </p:cNvSpPr>
          <p:nvPr>
            <p:ph type="title"/>
          </p:nvPr>
        </p:nvSpPr>
        <p:spPr>
          <a:xfrm>
            <a:off x="121176" y="139700"/>
            <a:ext cx="9358104" cy="561340"/>
          </a:xfrm>
        </p:spPr>
        <p:txBody>
          <a:bodyPr/>
          <a:lstStyle/>
          <a:p>
            <a:r>
              <a:rPr lang="en-GB" sz="3200" b="1" dirty="0"/>
              <a:t>Informed Critique: Advocacy Values</a:t>
            </a:r>
          </a:p>
        </p:txBody>
      </p:sp>
      <p:sp>
        <p:nvSpPr>
          <p:cNvPr id="3" name="Content Placeholder 2">
            <a:extLst>
              <a:ext uri="{FF2B5EF4-FFF2-40B4-BE49-F238E27FC236}">
                <a16:creationId xmlns:a16="http://schemas.microsoft.com/office/drawing/2014/main" id="{21B22D6A-A3F0-4991-A838-17E80D29643B}"/>
              </a:ext>
            </a:extLst>
          </p:cNvPr>
          <p:cNvSpPr>
            <a:spLocks noGrp="1"/>
          </p:cNvSpPr>
          <p:nvPr>
            <p:ph idx="1"/>
          </p:nvPr>
        </p:nvSpPr>
        <p:spPr>
          <a:xfrm>
            <a:off x="0" y="1334135"/>
            <a:ext cx="11570680" cy="4819650"/>
          </a:xfrm>
        </p:spPr>
        <p:txBody>
          <a:bodyPr numCol="2">
            <a:normAutofit fontScale="25000" lnSpcReduction="20000"/>
          </a:bodyPr>
          <a:lstStyle/>
          <a:p>
            <a:pPr marL="0" indent="0">
              <a:buNone/>
            </a:pPr>
            <a:endParaRPr lang="en-GB" sz="7200" dirty="0"/>
          </a:p>
          <a:p>
            <a:pPr marL="0" indent="0">
              <a:buNone/>
            </a:pPr>
            <a:endParaRPr lang="en-GB" sz="7200" dirty="0"/>
          </a:p>
          <a:p>
            <a:pPr marL="0" indent="0">
              <a:buNone/>
            </a:pPr>
            <a:endParaRPr lang="en-GB" sz="7200" dirty="0"/>
          </a:p>
          <a:p>
            <a:pPr marL="0" indent="0">
              <a:buNone/>
            </a:pPr>
            <a:endParaRPr lang="en-GB" dirty="0"/>
          </a:p>
          <a:p>
            <a:pPr marL="0" indent="0">
              <a:buNone/>
            </a:pPr>
            <a:endParaRPr lang="en-GB" sz="7200" dirty="0"/>
          </a:p>
          <a:p>
            <a:pPr marL="0" indent="0">
              <a:buNone/>
            </a:pPr>
            <a:endParaRPr lang="en-GB" sz="7200" dirty="0"/>
          </a:p>
          <a:p>
            <a:pPr marL="0" indent="0">
              <a:buNone/>
            </a:pPr>
            <a:endParaRPr lang="en-GB" sz="7200" dirty="0"/>
          </a:p>
          <a:p>
            <a:pPr marL="0" indent="0">
              <a:buNone/>
            </a:pPr>
            <a:endParaRPr lang="en-GB" sz="7200" dirty="0"/>
          </a:p>
          <a:p>
            <a:pPr marL="0" indent="0">
              <a:buNone/>
            </a:pPr>
            <a:endParaRPr lang="en-GB" sz="7200" dirty="0"/>
          </a:p>
          <a:p>
            <a:pPr marL="0" indent="0">
              <a:buNone/>
            </a:pPr>
            <a:endParaRPr lang="en-GB" sz="7200" dirty="0"/>
          </a:p>
          <a:p>
            <a:pPr marL="0" indent="0">
              <a:buNone/>
            </a:pPr>
            <a:endParaRPr lang="en-GB" sz="7200" dirty="0"/>
          </a:p>
          <a:p>
            <a:pPr marL="0" indent="0">
              <a:buNone/>
            </a:pPr>
            <a:endParaRPr lang="en-GB" sz="7200" dirty="0"/>
          </a:p>
          <a:p>
            <a:pPr marL="0" indent="0">
              <a:buNone/>
            </a:pPr>
            <a:endParaRPr lang="en-GB" sz="7200" dirty="0"/>
          </a:p>
          <a:p>
            <a:pPr marL="0" indent="0">
              <a:buNone/>
            </a:pPr>
            <a:endParaRPr lang="en-GB" sz="7200" dirty="0"/>
          </a:p>
          <a:p>
            <a:pPr marL="0" indent="0">
              <a:buNone/>
            </a:pPr>
            <a:endParaRPr lang="en-GB" sz="7200" dirty="0"/>
          </a:p>
          <a:p>
            <a:pPr marL="0" indent="0">
              <a:buNone/>
            </a:pPr>
            <a:endParaRPr lang="en-GB" sz="7200" dirty="0"/>
          </a:p>
          <a:p>
            <a:pPr marL="0" indent="0">
              <a:buNone/>
            </a:pPr>
            <a:endParaRPr lang="en-GB" sz="7200" dirty="0"/>
          </a:p>
          <a:p>
            <a:pPr marL="0" indent="0">
              <a:buNone/>
            </a:pPr>
            <a:endParaRPr lang="en-GB" sz="7200" dirty="0"/>
          </a:p>
          <a:p>
            <a:pPr marL="0" indent="0">
              <a:buNone/>
            </a:pPr>
            <a:endParaRPr lang="en-GB" sz="7200" dirty="0"/>
          </a:p>
          <a:p>
            <a:pPr marL="0" indent="0">
              <a:buNone/>
            </a:pPr>
            <a:endParaRPr lang="en-GB" sz="7200" dirty="0"/>
          </a:p>
          <a:p>
            <a:r>
              <a:rPr lang="en-US" sz="8000" dirty="0"/>
              <a:t>Two clinical psychologists, </a:t>
            </a:r>
            <a:r>
              <a:rPr lang="en-US" sz="8000" dirty="0">
                <a:hlinkClick r:id="rId2"/>
              </a:rPr>
              <a:t>Claire Martin and Alan Howarth</a:t>
            </a:r>
            <a:r>
              <a:rPr lang="en-US" sz="8000" dirty="0"/>
              <a:t>, criticized a judge for authorizing covert medication for a dementia patient</a:t>
            </a:r>
          </a:p>
          <a:p>
            <a:r>
              <a:rPr lang="en-US" sz="8000" dirty="0"/>
              <a:t>…without apparently adequate exploration of less restrictive alternatives</a:t>
            </a:r>
          </a:p>
          <a:p>
            <a:r>
              <a:rPr lang="en-US" sz="8000" dirty="0"/>
              <a:t>… without discussion of P’s wishes and feelings (previous or current)</a:t>
            </a:r>
          </a:p>
          <a:p>
            <a:r>
              <a:rPr lang="en-US" sz="8000" dirty="0"/>
              <a:t>And included anti-psychotics (side effects, strokes + death)</a:t>
            </a:r>
          </a:p>
          <a:p>
            <a:r>
              <a:rPr lang="en-US" sz="8000" dirty="0"/>
              <a:t>Is dishonest + means staff have to lie.</a:t>
            </a:r>
          </a:p>
          <a:p>
            <a:r>
              <a:rPr lang="en-US" sz="8000" dirty="0"/>
              <a:t>Not clear that decision complies with best practice e.g. in </a:t>
            </a:r>
            <a:r>
              <a:rPr lang="en-US" sz="8000" dirty="0">
                <a:hlinkClick r:id="rId2"/>
              </a:rPr>
              <a:t>British Psychological Society Guidance</a:t>
            </a:r>
            <a:r>
              <a:rPr lang="en-US" sz="8000" dirty="0"/>
              <a:t> re. alternatives to antipsychotic medication for people with dementia.</a:t>
            </a:r>
          </a:p>
          <a:p>
            <a:pPr marL="0" indent="0">
              <a:buNone/>
            </a:pPr>
            <a:endParaRPr lang="en-GB" sz="7200" dirty="0"/>
          </a:p>
          <a:p>
            <a:pPr marL="0" indent="0">
              <a:buNone/>
            </a:pPr>
            <a:endParaRPr lang="en-GB" dirty="0"/>
          </a:p>
        </p:txBody>
      </p:sp>
      <p:pic>
        <p:nvPicPr>
          <p:cNvPr id="5" name="Content Placeholder 4" descr="A close up of a sign&#10;&#10;Description automatically generated">
            <a:extLst>
              <a:ext uri="{FF2B5EF4-FFF2-40B4-BE49-F238E27FC236}">
                <a16:creationId xmlns:a16="http://schemas.microsoft.com/office/drawing/2014/main" id="{D3846DC4-04D3-4113-A156-C70BEAA03048}"/>
              </a:ext>
            </a:extLst>
          </p:cNvPr>
          <p:cNvPicPr>
            <a:picLocks noGrp="1" noChangeAspect="1"/>
          </p:cNvPicPr>
          <p:nvPr>
            <p:ph idx="1"/>
          </p:nvPr>
        </p:nvPicPr>
        <p:blipFill>
          <a:blip r:embed="rId3"/>
          <a:stretch>
            <a:fillRect/>
          </a:stretch>
        </p:blipFill>
        <p:spPr>
          <a:xfrm>
            <a:off x="9885680" y="114300"/>
            <a:ext cx="1719112" cy="1125220"/>
          </a:xfrm>
        </p:spPr>
      </p:pic>
      <p:pic>
        <p:nvPicPr>
          <p:cNvPr id="7" name="Picture 6">
            <a:extLst>
              <a:ext uri="{FF2B5EF4-FFF2-40B4-BE49-F238E27FC236}">
                <a16:creationId xmlns:a16="http://schemas.microsoft.com/office/drawing/2014/main" id="{E037321F-1AFD-4D28-901F-70E73BFAF94A}"/>
              </a:ext>
            </a:extLst>
          </p:cNvPr>
          <p:cNvPicPr>
            <a:picLocks noChangeAspect="1"/>
          </p:cNvPicPr>
          <p:nvPr/>
        </p:nvPicPr>
        <p:blipFill rotWithShape="1">
          <a:blip r:embed="rId4"/>
          <a:srcRect l="37251" t="12289" r="18951" b="10977"/>
          <a:stretch/>
        </p:blipFill>
        <p:spPr>
          <a:xfrm>
            <a:off x="839470" y="1239520"/>
            <a:ext cx="4202430" cy="4601544"/>
          </a:xfrm>
          <a:prstGeom prst="rect">
            <a:avLst/>
          </a:prstGeom>
        </p:spPr>
      </p:pic>
    </p:spTree>
    <p:extLst>
      <p:ext uri="{BB962C8B-B14F-4D97-AF65-F5344CB8AC3E}">
        <p14:creationId xmlns:p14="http://schemas.microsoft.com/office/powerpoint/2010/main" val="12474018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58AD2-4D78-4906-9110-8D1E80A37D84}"/>
              </a:ext>
            </a:extLst>
          </p:cNvPr>
          <p:cNvSpPr>
            <a:spLocks noGrp="1"/>
          </p:cNvSpPr>
          <p:nvPr>
            <p:ph type="title"/>
          </p:nvPr>
        </p:nvSpPr>
        <p:spPr>
          <a:xfrm>
            <a:off x="121176" y="139700"/>
            <a:ext cx="9358104" cy="561340"/>
          </a:xfrm>
        </p:spPr>
        <p:txBody>
          <a:bodyPr/>
          <a:lstStyle/>
          <a:p>
            <a:r>
              <a:rPr lang="en-GB" sz="3200" b="1" dirty="0"/>
              <a:t>Informed Critique: Advocacy Values</a:t>
            </a:r>
          </a:p>
        </p:txBody>
      </p:sp>
      <p:pic>
        <p:nvPicPr>
          <p:cNvPr id="5" name="Content Placeholder 4" descr="A close up of a sign&#10;&#10;Description automatically generated">
            <a:extLst>
              <a:ext uri="{FF2B5EF4-FFF2-40B4-BE49-F238E27FC236}">
                <a16:creationId xmlns:a16="http://schemas.microsoft.com/office/drawing/2014/main" id="{D3846DC4-04D3-4113-A156-C70BEAA03048}"/>
              </a:ext>
            </a:extLst>
          </p:cNvPr>
          <p:cNvPicPr>
            <a:picLocks noGrp="1" noChangeAspect="1"/>
          </p:cNvPicPr>
          <p:nvPr>
            <p:ph idx="1"/>
          </p:nvPr>
        </p:nvPicPr>
        <p:blipFill>
          <a:blip r:embed="rId2"/>
          <a:stretch>
            <a:fillRect/>
          </a:stretch>
        </p:blipFill>
        <p:spPr>
          <a:xfrm>
            <a:off x="9885680" y="114300"/>
            <a:ext cx="1719112" cy="1125220"/>
          </a:xfrm>
        </p:spPr>
      </p:pic>
      <p:pic>
        <p:nvPicPr>
          <p:cNvPr id="6" name="Content Placeholder 3">
            <a:extLst>
              <a:ext uri="{FF2B5EF4-FFF2-40B4-BE49-F238E27FC236}">
                <a16:creationId xmlns:a16="http://schemas.microsoft.com/office/drawing/2014/main" id="{CF356EDE-7C47-4BD3-AA54-B6DB763A90CB}"/>
              </a:ext>
            </a:extLst>
          </p:cNvPr>
          <p:cNvPicPr>
            <a:picLocks noGrp="1" noChangeAspect="1"/>
          </p:cNvPicPr>
          <p:nvPr>
            <p:ph idx="1"/>
          </p:nvPr>
        </p:nvPicPr>
        <p:blipFill rotWithShape="1">
          <a:blip r:embed="rId3"/>
          <a:srcRect l="33996" t="54403" r="24662" b="4871"/>
          <a:stretch/>
        </p:blipFill>
        <p:spPr>
          <a:xfrm>
            <a:off x="225367" y="828674"/>
            <a:ext cx="5123318" cy="3154363"/>
          </a:xfrm>
        </p:spPr>
      </p:pic>
      <p:pic>
        <p:nvPicPr>
          <p:cNvPr id="7" name="Picture 6">
            <a:extLst>
              <a:ext uri="{FF2B5EF4-FFF2-40B4-BE49-F238E27FC236}">
                <a16:creationId xmlns:a16="http://schemas.microsoft.com/office/drawing/2014/main" id="{22969FEA-6D43-48A4-AEB2-2C5E968F1B99}"/>
              </a:ext>
            </a:extLst>
          </p:cNvPr>
          <p:cNvPicPr>
            <a:picLocks noChangeAspect="1"/>
          </p:cNvPicPr>
          <p:nvPr/>
        </p:nvPicPr>
        <p:blipFill rotWithShape="1">
          <a:blip r:embed="rId4"/>
          <a:srcRect l="15815" t="53979" r="41309" b="19355"/>
          <a:stretch/>
        </p:blipFill>
        <p:spPr>
          <a:xfrm>
            <a:off x="225367" y="4244139"/>
            <a:ext cx="5653548" cy="2197618"/>
          </a:xfrm>
          <a:prstGeom prst="rect">
            <a:avLst/>
          </a:prstGeom>
        </p:spPr>
      </p:pic>
      <p:pic>
        <p:nvPicPr>
          <p:cNvPr id="8" name="Picture 7">
            <a:extLst>
              <a:ext uri="{FF2B5EF4-FFF2-40B4-BE49-F238E27FC236}">
                <a16:creationId xmlns:a16="http://schemas.microsoft.com/office/drawing/2014/main" id="{7724E9FF-5163-4F2D-998A-5B50FC592B7A}"/>
              </a:ext>
            </a:extLst>
          </p:cNvPr>
          <p:cNvPicPr>
            <a:picLocks noChangeAspect="1"/>
          </p:cNvPicPr>
          <p:nvPr/>
        </p:nvPicPr>
        <p:blipFill rotWithShape="1">
          <a:blip r:embed="rId5"/>
          <a:srcRect l="20932" t="33978" r="35932" b="8603"/>
          <a:stretch/>
        </p:blipFill>
        <p:spPr>
          <a:xfrm>
            <a:off x="6210866" y="1954217"/>
            <a:ext cx="5393926" cy="4487540"/>
          </a:xfrm>
          <a:prstGeom prst="rect">
            <a:avLst/>
          </a:prstGeom>
        </p:spPr>
      </p:pic>
    </p:spTree>
    <p:extLst>
      <p:ext uri="{BB962C8B-B14F-4D97-AF65-F5344CB8AC3E}">
        <p14:creationId xmlns:p14="http://schemas.microsoft.com/office/powerpoint/2010/main" val="275548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extLst>
              <a:ext uri="{BEBA8EAE-BF5A-486C-A8C5-ECC9F3942E4B}">
                <a14:imgProps xmlns:a14="http://schemas.microsoft.com/office/drawing/2010/main">
                  <a14:imgLayer r:embed="rId3">
                    <a14:imgEffect>
                      <a14:saturation sat="224000"/>
                    </a14:imgEffect>
                  </a14:imgLayer>
                </a14:imgProps>
              </a:ext>
            </a:extLst>
          </a:blip>
          <a:stretch/>
        </a:blipFill>
        <a:effectLst/>
      </p:bgPr>
    </p:bg>
    <p:spTree>
      <p:nvGrpSpPr>
        <p:cNvPr id="1" name=""/>
        <p:cNvGrpSpPr/>
        <p:nvPr/>
      </p:nvGrpSpPr>
      <p:grpSpPr>
        <a:xfrm>
          <a:off x="0" y="0"/>
          <a:ext cx="0" cy="0"/>
          <a:chOff x="0" y="0"/>
          <a:chExt cx="0" cy="0"/>
        </a:xfrm>
      </p:grpSpPr>
      <p:pic>
        <p:nvPicPr>
          <p:cNvPr id="7" name="Picture 6" descr="A close up of a blackboard&#10;&#10;Description automatically generated">
            <a:extLst>
              <a:ext uri="{FF2B5EF4-FFF2-40B4-BE49-F238E27FC236}">
                <a16:creationId xmlns:a16="http://schemas.microsoft.com/office/drawing/2014/main" id="{CFD9FA11-129C-406A-9965-1838467358FD}"/>
              </a:ext>
            </a:extLst>
          </p:cNvPr>
          <p:cNvPicPr>
            <a:picLocks noChangeAspect="1"/>
          </p:cNvPicPr>
          <p:nvPr/>
        </p:nvPicPr>
        <p:blipFill>
          <a:blip r:embed="rId4">
            <a:alphaModFix amt="5000"/>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0" y="-9525"/>
            <a:ext cx="12192000" cy="6858000"/>
          </a:xfrm>
          <a:prstGeom prst="rect">
            <a:avLst/>
          </a:prstGeom>
        </p:spPr>
      </p:pic>
      <p:sp>
        <p:nvSpPr>
          <p:cNvPr id="2" name="Title 1">
            <a:extLst>
              <a:ext uri="{FF2B5EF4-FFF2-40B4-BE49-F238E27FC236}">
                <a16:creationId xmlns:a16="http://schemas.microsoft.com/office/drawing/2014/main" id="{9AD58AD2-4D78-4906-9110-8D1E80A37D84}"/>
              </a:ext>
            </a:extLst>
          </p:cNvPr>
          <p:cNvSpPr>
            <a:spLocks noGrp="1"/>
          </p:cNvSpPr>
          <p:nvPr>
            <p:ph type="title"/>
          </p:nvPr>
        </p:nvSpPr>
        <p:spPr>
          <a:xfrm>
            <a:off x="143800" y="176530"/>
            <a:ext cx="9358104" cy="561340"/>
          </a:xfrm>
        </p:spPr>
        <p:txBody>
          <a:bodyPr/>
          <a:lstStyle/>
          <a:p>
            <a:r>
              <a:rPr lang="en-GB" sz="4200" b="1" dirty="0"/>
              <a:t>Why Observe the CoP in Action?</a:t>
            </a:r>
          </a:p>
        </p:txBody>
      </p:sp>
      <p:sp>
        <p:nvSpPr>
          <p:cNvPr id="3" name="Content Placeholder 2">
            <a:extLst>
              <a:ext uri="{FF2B5EF4-FFF2-40B4-BE49-F238E27FC236}">
                <a16:creationId xmlns:a16="http://schemas.microsoft.com/office/drawing/2014/main" id="{21B22D6A-A3F0-4991-A838-17E80D29643B}"/>
              </a:ext>
            </a:extLst>
          </p:cNvPr>
          <p:cNvSpPr>
            <a:spLocks noGrp="1"/>
          </p:cNvSpPr>
          <p:nvPr>
            <p:ph idx="1"/>
          </p:nvPr>
        </p:nvSpPr>
        <p:spPr>
          <a:xfrm>
            <a:off x="143800" y="831850"/>
            <a:ext cx="9358104" cy="5849620"/>
          </a:xfrm>
        </p:spPr>
        <p:txBody>
          <a:bodyPr>
            <a:normAutofit lnSpcReduction="10000"/>
          </a:bodyPr>
          <a:lstStyle/>
          <a:p>
            <a:r>
              <a:rPr lang="en-GB" dirty="0"/>
              <a:t>See justice being done – Public scrutiny</a:t>
            </a:r>
          </a:p>
          <a:p>
            <a:r>
              <a:rPr lang="en-GB" dirty="0"/>
              <a:t>Learn how the court may work with your clients, and how the MCA 2005 may be applied</a:t>
            </a:r>
          </a:p>
          <a:p>
            <a:r>
              <a:rPr lang="en-GB" dirty="0"/>
              <a:t>“CPD”</a:t>
            </a:r>
          </a:p>
          <a:p>
            <a:r>
              <a:rPr lang="en-GB" dirty="0"/>
              <a:t>See how witnesses are engaged with by legal professionals</a:t>
            </a:r>
          </a:p>
          <a:p>
            <a:r>
              <a:rPr lang="en-GB" dirty="0"/>
              <a:t>Observe professional roles and interactions</a:t>
            </a:r>
          </a:p>
          <a:p>
            <a:endParaRPr lang="en-GB" dirty="0"/>
          </a:p>
          <a:p>
            <a:r>
              <a:rPr lang="en-GB" dirty="0"/>
              <a:t>Develop legal literacy – and work on embedding this in public and political contexts</a:t>
            </a:r>
          </a:p>
          <a:p>
            <a:r>
              <a:rPr lang="en-GB" dirty="0"/>
              <a:t>Engage in debates from a more informed perspective – understand the nuanced, textured, contextualised background to a case, and contribute to public advocacy</a:t>
            </a:r>
          </a:p>
          <a:p>
            <a:endParaRPr lang="en-GB" dirty="0"/>
          </a:p>
          <a:p>
            <a:r>
              <a:rPr lang="en-GB" dirty="0"/>
              <a:t>Personal impact (6 million people per year impacted by MCA 2005, either as P or as carers – a small proportion directly encounter CoP, but need to understand its role in the “grand scheme”).</a:t>
            </a:r>
          </a:p>
        </p:txBody>
      </p:sp>
      <p:pic>
        <p:nvPicPr>
          <p:cNvPr id="5" name="Content Placeholder 4" descr="A close up of a sign&#10;&#10;Description automatically generated">
            <a:extLst>
              <a:ext uri="{FF2B5EF4-FFF2-40B4-BE49-F238E27FC236}">
                <a16:creationId xmlns:a16="http://schemas.microsoft.com/office/drawing/2014/main" id="{D3846DC4-04D3-4113-A156-C70BEAA03048}"/>
              </a:ext>
            </a:extLst>
          </p:cNvPr>
          <p:cNvPicPr>
            <a:picLocks noGrp="1" noChangeAspect="1"/>
          </p:cNvPicPr>
          <p:nvPr>
            <p:ph idx="1"/>
          </p:nvPr>
        </p:nvPicPr>
        <p:blipFill>
          <a:blip r:embed="rId6"/>
          <a:stretch>
            <a:fillRect/>
          </a:stretch>
        </p:blipFill>
        <p:spPr>
          <a:xfrm>
            <a:off x="9885680" y="114300"/>
            <a:ext cx="1719112" cy="1125220"/>
          </a:xfrm>
        </p:spPr>
      </p:pic>
    </p:spTree>
    <p:extLst>
      <p:ext uri="{BB962C8B-B14F-4D97-AF65-F5344CB8AC3E}">
        <p14:creationId xmlns:p14="http://schemas.microsoft.com/office/powerpoint/2010/main" val="2163480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fade">
                                      <p:cBhvr>
                                        <p:cTn id="4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extLst>
              <a:ext uri="{BEBA8EAE-BF5A-486C-A8C5-ECC9F3942E4B}">
                <a14:imgProps xmlns:a14="http://schemas.microsoft.com/office/drawing/2010/main">
                  <a14:imgLayer r:embed="rId3">
                    <a14:imgEffect>
                      <a14:saturation sat="224000"/>
                    </a14:imgEffect>
                  </a14:imgLayer>
                </a14:imgProps>
              </a:ext>
            </a:extLst>
          </a:blip>
          <a:stretch/>
        </a:blipFill>
        <a:effectLst/>
      </p:bgPr>
    </p:bg>
    <p:spTree>
      <p:nvGrpSpPr>
        <p:cNvPr id="1" name=""/>
        <p:cNvGrpSpPr/>
        <p:nvPr/>
      </p:nvGrpSpPr>
      <p:grpSpPr>
        <a:xfrm>
          <a:off x="0" y="0"/>
          <a:ext cx="0" cy="0"/>
          <a:chOff x="0" y="0"/>
          <a:chExt cx="0" cy="0"/>
        </a:xfrm>
      </p:grpSpPr>
      <p:pic>
        <p:nvPicPr>
          <p:cNvPr id="14" name="Picture 13" descr="A close up of a sign&#10;&#10;Description automatically generated">
            <a:extLst>
              <a:ext uri="{FF2B5EF4-FFF2-40B4-BE49-F238E27FC236}">
                <a16:creationId xmlns:a16="http://schemas.microsoft.com/office/drawing/2014/main" id="{B13BB139-ECC4-4165-99EB-AFFD272BB3F2}"/>
              </a:ext>
            </a:extLst>
          </p:cNvPr>
          <p:cNvPicPr>
            <a:picLocks noChangeAspect="1"/>
          </p:cNvPicPr>
          <p:nvPr/>
        </p:nvPicPr>
        <p:blipFill>
          <a:blip r:embed="rId4"/>
          <a:stretch>
            <a:fillRect/>
          </a:stretch>
        </p:blipFill>
        <p:spPr>
          <a:xfrm>
            <a:off x="184632" y="1173890"/>
            <a:ext cx="4916470" cy="4739375"/>
          </a:xfrm>
          <a:prstGeom prst="rect">
            <a:avLst/>
          </a:prstGeom>
          <a:solidFill>
            <a:schemeClr val="tx1"/>
          </a:solidFill>
        </p:spPr>
      </p:pic>
      <p:sp>
        <p:nvSpPr>
          <p:cNvPr id="2" name="Title 1">
            <a:extLst>
              <a:ext uri="{FF2B5EF4-FFF2-40B4-BE49-F238E27FC236}">
                <a16:creationId xmlns:a16="http://schemas.microsoft.com/office/drawing/2014/main" id="{9AD58AD2-4D78-4906-9110-8D1E80A37D84}"/>
              </a:ext>
            </a:extLst>
          </p:cNvPr>
          <p:cNvSpPr>
            <a:spLocks noGrp="1"/>
          </p:cNvSpPr>
          <p:nvPr>
            <p:ph type="title"/>
          </p:nvPr>
        </p:nvSpPr>
        <p:spPr>
          <a:xfrm>
            <a:off x="121176" y="139700"/>
            <a:ext cx="9358104" cy="561340"/>
          </a:xfrm>
        </p:spPr>
        <p:txBody>
          <a:bodyPr/>
          <a:lstStyle/>
          <a:p>
            <a:r>
              <a:rPr lang="en-GB" sz="4200" b="1" dirty="0"/>
              <a:t>Further Details and Contact</a:t>
            </a:r>
          </a:p>
        </p:txBody>
      </p:sp>
      <p:pic>
        <p:nvPicPr>
          <p:cNvPr id="9" name="Content Placeholder 8" descr="A person sitting in front of a book shelf&#10;&#10;Description automatically generated">
            <a:extLst>
              <a:ext uri="{FF2B5EF4-FFF2-40B4-BE49-F238E27FC236}">
                <a16:creationId xmlns:a16="http://schemas.microsoft.com/office/drawing/2014/main" id="{73A80BE0-ACEA-4358-9AE3-370C63D1F384}"/>
              </a:ext>
            </a:extLst>
          </p:cNvPr>
          <p:cNvPicPr>
            <a:picLocks noGrp="1" noChangeAspect="1"/>
          </p:cNvPicPr>
          <p:nvPr>
            <p:ph idx="1"/>
          </p:nvPr>
        </p:nvPicPr>
        <p:blipFill>
          <a:blip r:embed="rId5"/>
          <a:stretch>
            <a:fillRect/>
          </a:stretch>
        </p:blipFill>
        <p:spPr>
          <a:xfrm>
            <a:off x="10163898" y="1422404"/>
            <a:ext cx="1162676" cy="1162676"/>
          </a:xfrm>
        </p:spPr>
      </p:pic>
      <p:pic>
        <p:nvPicPr>
          <p:cNvPr id="5" name="Content Placeholder 4" descr="A close up of a sign&#10;&#10;Description automatically generated">
            <a:extLst>
              <a:ext uri="{FF2B5EF4-FFF2-40B4-BE49-F238E27FC236}">
                <a16:creationId xmlns:a16="http://schemas.microsoft.com/office/drawing/2014/main" id="{D3846DC4-04D3-4113-A156-C70BEAA03048}"/>
              </a:ext>
            </a:extLst>
          </p:cNvPr>
          <p:cNvPicPr>
            <a:picLocks noGrp="1" noChangeAspect="1"/>
          </p:cNvPicPr>
          <p:nvPr>
            <p:ph idx="1"/>
          </p:nvPr>
        </p:nvPicPr>
        <p:blipFill>
          <a:blip r:embed="rId6"/>
          <a:stretch>
            <a:fillRect/>
          </a:stretch>
        </p:blipFill>
        <p:spPr>
          <a:xfrm>
            <a:off x="9885680" y="114300"/>
            <a:ext cx="1719112" cy="1125220"/>
          </a:xfrm>
        </p:spPr>
      </p:pic>
      <p:sp>
        <p:nvSpPr>
          <p:cNvPr id="7" name="TextBox 6">
            <a:extLst>
              <a:ext uri="{FF2B5EF4-FFF2-40B4-BE49-F238E27FC236}">
                <a16:creationId xmlns:a16="http://schemas.microsoft.com/office/drawing/2014/main" id="{44FE05E9-CBCE-41E4-BF80-5D434CECCDEB}"/>
              </a:ext>
            </a:extLst>
          </p:cNvPr>
          <p:cNvSpPr txBox="1"/>
          <p:nvPr/>
        </p:nvSpPr>
        <p:spPr>
          <a:xfrm>
            <a:off x="10519900" y="3302001"/>
            <a:ext cx="1178560" cy="1005840"/>
          </a:xfrm>
          <a:prstGeom prst="rect">
            <a:avLst/>
          </a:prstGeom>
          <a:noFill/>
        </p:spPr>
        <p:txBody>
          <a:bodyPr wrap="square" rtlCol="0">
            <a:spAutoFit/>
          </a:bodyPr>
          <a:lstStyle/>
          <a:p>
            <a:endParaRPr lang="en-GB" dirty="0"/>
          </a:p>
        </p:txBody>
      </p:sp>
      <p:pic>
        <p:nvPicPr>
          <p:cNvPr id="11" name="Picture 10" descr="A person wearing glasses&#10;&#10;Description automatically generated">
            <a:extLst>
              <a:ext uri="{FF2B5EF4-FFF2-40B4-BE49-F238E27FC236}">
                <a16:creationId xmlns:a16="http://schemas.microsoft.com/office/drawing/2014/main" id="{80C626E7-9727-4286-943D-720679BBDE23}"/>
              </a:ext>
            </a:extLst>
          </p:cNvPr>
          <p:cNvPicPr>
            <a:picLocks noChangeAspect="1"/>
          </p:cNvPicPr>
          <p:nvPr/>
        </p:nvPicPr>
        <p:blipFill>
          <a:blip r:embed="rId7"/>
          <a:stretch>
            <a:fillRect/>
          </a:stretch>
        </p:blipFill>
        <p:spPr>
          <a:xfrm>
            <a:off x="10163898" y="2847661"/>
            <a:ext cx="1162677" cy="1162677"/>
          </a:xfrm>
          <a:prstGeom prst="rect">
            <a:avLst/>
          </a:prstGeom>
        </p:spPr>
      </p:pic>
      <p:sp>
        <p:nvSpPr>
          <p:cNvPr id="12" name="TextBox 11">
            <a:extLst>
              <a:ext uri="{FF2B5EF4-FFF2-40B4-BE49-F238E27FC236}">
                <a16:creationId xmlns:a16="http://schemas.microsoft.com/office/drawing/2014/main" id="{2EF11F1A-E236-47FC-A8F4-BAB4CF1FE35A}"/>
              </a:ext>
            </a:extLst>
          </p:cNvPr>
          <p:cNvSpPr txBox="1"/>
          <p:nvPr/>
        </p:nvSpPr>
        <p:spPr>
          <a:xfrm>
            <a:off x="9605742" y="4297682"/>
            <a:ext cx="2539758" cy="2246769"/>
          </a:xfrm>
          <a:prstGeom prst="rect">
            <a:avLst/>
          </a:prstGeom>
          <a:noFill/>
        </p:spPr>
        <p:txBody>
          <a:bodyPr wrap="square" rtlCol="0">
            <a:spAutoFit/>
          </a:bodyPr>
          <a:lstStyle/>
          <a:p>
            <a:pPr algn="just"/>
            <a:r>
              <a:rPr lang="en-GB" sz="1400" dirty="0"/>
              <a:t>The </a:t>
            </a:r>
            <a:r>
              <a:rPr lang="en-GB" sz="1400" i="1" dirty="0"/>
              <a:t>Open Justice Court of Protection Project </a:t>
            </a:r>
            <a:r>
              <a:rPr lang="en-GB" sz="1400" dirty="0"/>
              <a:t>is co-directed by Celia Kitzinger and Gill Loomes-Quinn.</a:t>
            </a:r>
          </a:p>
          <a:p>
            <a:endParaRPr lang="en-GB" sz="1400" dirty="0"/>
          </a:p>
          <a:p>
            <a:r>
              <a:rPr lang="en-GB" sz="1400" dirty="0"/>
              <a:t>This presentation was compiled by GLQ – any errors, inaccuracies or omissions are her responsibility alone.</a:t>
            </a:r>
          </a:p>
        </p:txBody>
      </p:sp>
      <p:sp>
        <p:nvSpPr>
          <p:cNvPr id="18" name="Speech Bubble: Rectangle with Corners Rounded 17">
            <a:extLst>
              <a:ext uri="{FF2B5EF4-FFF2-40B4-BE49-F238E27FC236}">
                <a16:creationId xmlns:a16="http://schemas.microsoft.com/office/drawing/2014/main" id="{B2824989-E696-4BBD-B296-78A183DC80A0}"/>
              </a:ext>
            </a:extLst>
          </p:cNvPr>
          <p:cNvSpPr/>
          <p:nvPr/>
        </p:nvSpPr>
        <p:spPr>
          <a:xfrm>
            <a:off x="5618480" y="814388"/>
            <a:ext cx="3641725" cy="1204363"/>
          </a:xfrm>
          <a:prstGeom prst="wedgeRoundRectCallout">
            <a:avLst/>
          </a:prstGeom>
          <a:solidFill>
            <a:schemeClr val="tx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Website: </a:t>
            </a:r>
          </a:p>
          <a:p>
            <a:pPr algn="ctr"/>
            <a:r>
              <a:rPr lang="en-GB" sz="1600" b="1" dirty="0">
                <a:solidFill>
                  <a:schemeClr val="tx1"/>
                </a:solidFill>
              </a:rPr>
              <a:t>openjusticecourtofprotection.org</a:t>
            </a:r>
          </a:p>
        </p:txBody>
      </p:sp>
      <p:sp>
        <p:nvSpPr>
          <p:cNvPr id="20" name="Speech Bubble: Rectangle with Corners Rounded 19">
            <a:extLst>
              <a:ext uri="{FF2B5EF4-FFF2-40B4-BE49-F238E27FC236}">
                <a16:creationId xmlns:a16="http://schemas.microsoft.com/office/drawing/2014/main" id="{F0AB1092-44D5-49E4-867D-AE5ABE30314B}"/>
              </a:ext>
            </a:extLst>
          </p:cNvPr>
          <p:cNvSpPr/>
          <p:nvPr/>
        </p:nvSpPr>
        <p:spPr>
          <a:xfrm>
            <a:off x="5618480" y="2941395"/>
            <a:ext cx="3641725" cy="1204363"/>
          </a:xfrm>
          <a:prstGeom prst="wedgeRoundRectCallout">
            <a:avLst/>
          </a:prstGeom>
          <a:solidFill>
            <a:schemeClr val="tx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Twitter:</a:t>
            </a:r>
          </a:p>
          <a:p>
            <a:pPr algn="ctr"/>
            <a:r>
              <a:rPr lang="en-GB" sz="1600" b="1" dirty="0">
                <a:solidFill>
                  <a:schemeClr val="tx1"/>
                </a:solidFill>
              </a:rPr>
              <a:t>@OpenJusticeCoP</a:t>
            </a:r>
          </a:p>
        </p:txBody>
      </p:sp>
      <p:sp>
        <p:nvSpPr>
          <p:cNvPr id="21" name="Speech Bubble: Rectangle with Corners Rounded 20">
            <a:extLst>
              <a:ext uri="{FF2B5EF4-FFF2-40B4-BE49-F238E27FC236}">
                <a16:creationId xmlns:a16="http://schemas.microsoft.com/office/drawing/2014/main" id="{1E4F2431-EE12-4C60-8694-CB37F2050748}"/>
              </a:ext>
            </a:extLst>
          </p:cNvPr>
          <p:cNvSpPr/>
          <p:nvPr/>
        </p:nvSpPr>
        <p:spPr>
          <a:xfrm>
            <a:off x="5618480" y="5068402"/>
            <a:ext cx="3641725" cy="1204363"/>
          </a:xfrm>
          <a:prstGeom prst="wedgeRoundRectCallout">
            <a:avLst/>
          </a:prstGeom>
          <a:solidFill>
            <a:schemeClr val="tx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Email:</a:t>
            </a:r>
          </a:p>
          <a:p>
            <a:pPr algn="ctr"/>
            <a:r>
              <a:rPr lang="en-GB" sz="1600" b="1" dirty="0">
                <a:solidFill>
                  <a:schemeClr val="tx1"/>
                </a:solidFill>
              </a:rPr>
              <a:t>OpenJustice@yahoo.com</a:t>
            </a:r>
          </a:p>
        </p:txBody>
      </p:sp>
    </p:spTree>
    <p:extLst>
      <p:ext uri="{BB962C8B-B14F-4D97-AF65-F5344CB8AC3E}">
        <p14:creationId xmlns:p14="http://schemas.microsoft.com/office/powerpoint/2010/main" val="7600408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1B22D6A-A3F0-4991-A838-17E80D29643B}"/>
              </a:ext>
            </a:extLst>
          </p:cNvPr>
          <p:cNvSpPr>
            <a:spLocks noGrp="1"/>
          </p:cNvSpPr>
          <p:nvPr>
            <p:ph idx="1"/>
          </p:nvPr>
        </p:nvSpPr>
        <p:spPr>
          <a:xfrm>
            <a:off x="456456" y="1019175"/>
            <a:ext cx="11077216" cy="4819650"/>
          </a:xfrm>
        </p:spPr>
        <p:txBody>
          <a:bodyPr>
            <a:normAutofit/>
          </a:bodyPr>
          <a:lstStyle/>
          <a:p>
            <a:pPr marL="0" indent="0" algn="ctr">
              <a:buNone/>
            </a:pPr>
            <a:r>
              <a:rPr lang="en-GB" sz="7200" dirty="0"/>
              <a:t>The Court of Protection</a:t>
            </a:r>
          </a:p>
          <a:p>
            <a:pPr marL="0" indent="0" algn="ctr">
              <a:buNone/>
            </a:pPr>
            <a:r>
              <a:rPr lang="en-GB" sz="7200" dirty="0"/>
              <a:t>&amp;</a:t>
            </a:r>
          </a:p>
          <a:p>
            <a:pPr marL="0" indent="0" algn="ctr">
              <a:buNone/>
            </a:pPr>
            <a:r>
              <a:rPr lang="en-GB" sz="7200" dirty="0"/>
              <a:t>Transparency</a:t>
            </a:r>
          </a:p>
        </p:txBody>
      </p:sp>
      <p:pic>
        <p:nvPicPr>
          <p:cNvPr id="5" name="Content Placeholder 4" descr="A close up of a sign&#10;&#10;Description automatically generated">
            <a:extLst>
              <a:ext uri="{FF2B5EF4-FFF2-40B4-BE49-F238E27FC236}">
                <a16:creationId xmlns:a16="http://schemas.microsoft.com/office/drawing/2014/main" id="{D3846DC4-04D3-4113-A156-C70BEAA03048}"/>
              </a:ext>
            </a:extLst>
          </p:cNvPr>
          <p:cNvPicPr>
            <a:picLocks noGrp="1" noChangeAspect="1"/>
          </p:cNvPicPr>
          <p:nvPr>
            <p:ph idx="1"/>
          </p:nvPr>
        </p:nvPicPr>
        <p:blipFill>
          <a:blip r:embed="rId2"/>
          <a:stretch>
            <a:fillRect/>
          </a:stretch>
        </p:blipFill>
        <p:spPr>
          <a:xfrm>
            <a:off x="9885680" y="114300"/>
            <a:ext cx="1719112" cy="1125220"/>
          </a:xfrm>
        </p:spPr>
      </p:pic>
    </p:spTree>
    <p:extLst>
      <p:ext uri="{BB962C8B-B14F-4D97-AF65-F5344CB8AC3E}">
        <p14:creationId xmlns:p14="http://schemas.microsoft.com/office/powerpoint/2010/main" val="24245310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58AD2-4D78-4906-9110-8D1E80A37D84}"/>
              </a:ext>
            </a:extLst>
          </p:cNvPr>
          <p:cNvSpPr>
            <a:spLocks noGrp="1"/>
          </p:cNvSpPr>
          <p:nvPr>
            <p:ph type="title"/>
          </p:nvPr>
        </p:nvSpPr>
        <p:spPr>
          <a:xfrm>
            <a:off x="232936" y="282575"/>
            <a:ext cx="9358104" cy="561340"/>
          </a:xfrm>
        </p:spPr>
        <p:txBody>
          <a:bodyPr/>
          <a:lstStyle/>
          <a:p>
            <a:r>
              <a:rPr lang="en-GB" sz="4200" b="1" dirty="0"/>
              <a:t>The Court of Protection</a:t>
            </a:r>
          </a:p>
        </p:txBody>
      </p:sp>
      <p:sp>
        <p:nvSpPr>
          <p:cNvPr id="3" name="Content Placeholder 2">
            <a:extLst>
              <a:ext uri="{FF2B5EF4-FFF2-40B4-BE49-F238E27FC236}">
                <a16:creationId xmlns:a16="http://schemas.microsoft.com/office/drawing/2014/main" id="{21B22D6A-A3F0-4991-A838-17E80D29643B}"/>
              </a:ext>
            </a:extLst>
          </p:cNvPr>
          <p:cNvSpPr>
            <a:spLocks noGrp="1"/>
          </p:cNvSpPr>
          <p:nvPr>
            <p:ph idx="1"/>
          </p:nvPr>
        </p:nvSpPr>
        <p:spPr>
          <a:xfrm>
            <a:off x="232936" y="843915"/>
            <a:ext cx="9358104" cy="5852160"/>
          </a:xfrm>
          <a:solidFill>
            <a:schemeClr val="tx1">
              <a:lumMod val="95000"/>
              <a:alpha val="15000"/>
            </a:schemeClr>
          </a:solidFill>
        </p:spPr>
        <p:txBody>
          <a:bodyPr>
            <a:normAutofit/>
          </a:bodyPr>
          <a:lstStyle/>
          <a:p>
            <a:pPr marL="0" indent="0">
              <a:buNone/>
            </a:pPr>
            <a:endParaRPr lang="en-GB" dirty="0"/>
          </a:p>
          <a:p>
            <a:r>
              <a:rPr lang="en-GB" dirty="0"/>
              <a:t>Established in current form by the </a:t>
            </a:r>
            <a:r>
              <a:rPr lang="en-GB" b="1" dirty="0"/>
              <a:t>Mental Capacity Act 2005</a:t>
            </a:r>
          </a:p>
          <a:p>
            <a:r>
              <a:rPr lang="en-GB" dirty="0"/>
              <a:t>Makes determinations about mental capacity</a:t>
            </a:r>
          </a:p>
          <a:p>
            <a:r>
              <a:rPr lang="en-GB" dirty="0"/>
              <a:t>Makes Best Interests decisions on behalf of </a:t>
            </a:r>
            <a:r>
              <a:rPr lang="en-GB" dirty="0" err="1"/>
              <a:t>incapacitous</a:t>
            </a:r>
            <a:r>
              <a:rPr lang="en-GB" dirty="0"/>
              <a:t> adults</a:t>
            </a:r>
          </a:p>
          <a:p>
            <a:r>
              <a:rPr lang="en-GB" dirty="0"/>
              <a:t>Impairments – e.g. dementia, learning disability, autism, psychiatric</a:t>
            </a:r>
          </a:p>
          <a:p>
            <a:r>
              <a:rPr lang="en-GB" dirty="0"/>
              <a:t>Wide range of cases (health, welfare, property and affairs, </a:t>
            </a:r>
            <a:r>
              <a:rPr lang="en-GB" dirty="0" err="1"/>
              <a:t>DoLS</a:t>
            </a:r>
            <a:r>
              <a:rPr lang="en-GB" dirty="0"/>
              <a:t>)</a:t>
            </a:r>
          </a:p>
          <a:p>
            <a:r>
              <a:rPr lang="en-GB" dirty="0"/>
              <a:t>Significant implications for Disability Justice</a:t>
            </a:r>
          </a:p>
          <a:p>
            <a:r>
              <a:rPr lang="en-GB" dirty="0"/>
              <a:t>Sits in London (RCJ and First Avenue House) and Regions </a:t>
            </a:r>
          </a:p>
          <a:p>
            <a:r>
              <a:rPr lang="en-GB" dirty="0"/>
              <a:t>Approx. 30 hearings scheduled per day</a:t>
            </a:r>
          </a:p>
          <a:p>
            <a:r>
              <a:rPr lang="en-GB" dirty="0"/>
              <a:t>High percentage of adjournments/vacations (impact on observers)</a:t>
            </a:r>
          </a:p>
          <a:p>
            <a:r>
              <a:rPr lang="en-GB" dirty="0"/>
              <a:t>Low numbers of published judgments (</a:t>
            </a:r>
            <a:r>
              <a:rPr lang="en-GB" b="1" dirty="0"/>
              <a:t>2015: 85, 2016: 66, 2017: 31, 2018: 38, 2019: 58 </a:t>
            </a:r>
            <a:r>
              <a:rPr lang="en-GB" dirty="0"/>
              <a:t>– out of 1000s of hearings each year. Most hearings are Directions etc but this is a lot of court work not available to be scrutinised via reading published judgments)</a:t>
            </a:r>
          </a:p>
          <a:p>
            <a:endParaRPr lang="en-GB" dirty="0"/>
          </a:p>
        </p:txBody>
      </p:sp>
      <p:pic>
        <p:nvPicPr>
          <p:cNvPr id="5" name="Content Placeholder 4" descr="A close up of a sign&#10;&#10;Description automatically generated">
            <a:extLst>
              <a:ext uri="{FF2B5EF4-FFF2-40B4-BE49-F238E27FC236}">
                <a16:creationId xmlns:a16="http://schemas.microsoft.com/office/drawing/2014/main" id="{D3846DC4-04D3-4113-A156-C70BEAA03048}"/>
              </a:ext>
            </a:extLst>
          </p:cNvPr>
          <p:cNvPicPr>
            <a:picLocks noGrp="1" noChangeAspect="1"/>
          </p:cNvPicPr>
          <p:nvPr>
            <p:ph idx="1"/>
          </p:nvPr>
        </p:nvPicPr>
        <p:blipFill>
          <a:blip r:embed="rId2"/>
          <a:stretch>
            <a:fillRect/>
          </a:stretch>
        </p:blipFill>
        <p:spPr>
          <a:xfrm>
            <a:off x="9885680" y="114300"/>
            <a:ext cx="1719112" cy="1125220"/>
          </a:xfrm>
        </p:spPr>
      </p:pic>
      <p:pic>
        <p:nvPicPr>
          <p:cNvPr id="7" name="Picture 6" descr="A close up of a logo&#10;&#10;Description automatically generated">
            <a:extLst>
              <a:ext uri="{FF2B5EF4-FFF2-40B4-BE49-F238E27FC236}">
                <a16:creationId xmlns:a16="http://schemas.microsoft.com/office/drawing/2014/main" id="{09A06F59-AC44-4478-AFBC-154D6E4BDAB6}"/>
              </a:ext>
            </a:extLst>
          </p:cNvPr>
          <p:cNvPicPr>
            <a:picLocks noChangeAspect="1"/>
          </p:cNvPicPr>
          <p:nvPr/>
        </p:nvPicPr>
        <p:blipFill>
          <a:blip r:embed="rId3"/>
          <a:stretch>
            <a:fillRect/>
          </a:stretch>
        </p:blipFill>
        <p:spPr>
          <a:xfrm>
            <a:off x="9150424" y="2235198"/>
            <a:ext cx="2933551" cy="2604771"/>
          </a:xfrm>
          <a:prstGeom prst="rect">
            <a:avLst/>
          </a:prstGeom>
        </p:spPr>
      </p:pic>
    </p:spTree>
    <p:extLst>
      <p:ext uri="{BB962C8B-B14F-4D97-AF65-F5344CB8AC3E}">
        <p14:creationId xmlns:p14="http://schemas.microsoft.com/office/powerpoint/2010/main" val="1616290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fade">
                                      <p:cBhvr>
                                        <p:cTn id="5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extLst>
              <a:ext uri="{BEBA8EAE-BF5A-486C-A8C5-ECC9F3942E4B}">
                <a14:imgProps xmlns:a14="http://schemas.microsoft.com/office/drawing/2010/main">
                  <a14:imgLayer r:embed="rId3">
                    <a14:imgEffect>
                      <a14:saturation sat="224000"/>
                    </a14:imgEffect>
                  </a14:imgLayer>
                </a14:imgProps>
              </a:ext>
            </a:extLst>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58AD2-4D78-4906-9110-8D1E80A37D84}"/>
              </a:ext>
            </a:extLst>
          </p:cNvPr>
          <p:cNvSpPr>
            <a:spLocks noGrp="1"/>
          </p:cNvSpPr>
          <p:nvPr>
            <p:ph type="title"/>
          </p:nvPr>
        </p:nvSpPr>
        <p:spPr>
          <a:xfrm>
            <a:off x="121176" y="139700"/>
            <a:ext cx="9358104" cy="561340"/>
          </a:xfrm>
        </p:spPr>
        <p:txBody>
          <a:bodyPr/>
          <a:lstStyle/>
          <a:p>
            <a:r>
              <a:rPr lang="en-GB" sz="3600" b="1" dirty="0"/>
              <a:t>Transparency: Promises and Parsnips</a:t>
            </a:r>
          </a:p>
        </p:txBody>
      </p:sp>
      <p:sp>
        <p:nvSpPr>
          <p:cNvPr id="3" name="Content Placeholder 2">
            <a:extLst>
              <a:ext uri="{FF2B5EF4-FFF2-40B4-BE49-F238E27FC236}">
                <a16:creationId xmlns:a16="http://schemas.microsoft.com/office/drawing/2014/main" id="{21B22D6A-A3F0-4991-A838-17E80D29643B}"/>
              </a:ext>
            </a:extLst>
          </p:cNvPr>
          <p:cNvSpPr>
            <a:spLocks noGrp="1"/>
          </p:cNvSpPr>
          <p:nvPr>
            <p:ph idx="1"/>
          </p:nvPr>
        </p:nvSpPr>
        <p:spPr>
          <a:xfrm>
            <a:off x="121176" y="923925"/>
            <a:ext cx="9358104" cy="5819775"/>
          </a:xfrm>
        </p:spPr>
        <p:txBody>
          <a:bodyPr>
            <a:normAutofit lnSpcReduction="10000"/>
          </a:bodyPr>
          <a:lstStyle/>
          <a:p>
            <a:pPr marL="0" indent="0">
              <a:buNone/>
            </a:pPr>
            <a:endParaRPr lang="en-US" dirty="0"/>
          </a:p>
          <a:p>
            <a:pPr marL="0" indent="0">
              <a:buNone/>
            </a:pPr>
            <a:r>
              <a:rPr lang="en-US" dirty="0"/>
              <a:t>Lord Justice Toulson </a:t>
            </a:r>
            <a:r>
              <a:rPr lang="en-GB" i="1" dirty="0">
                <a:hlinkClick r:id="rId4"/>
              </a:rPr>
              <a:t>R (Guardian News and Media Ltd) v City of Westminster Magistrates’ Court </a:t>
            </a:r>
            <a:r>
              <a:rPr lang="en-GB" dirty="0">
                <a:hlinkClick r:id="rId4"/>
              </a:rPr>
              <a:t>[2012] QB 618</a:t>
            </a:r>
            <a:r>
              <a:rPr lang="en-US" dirty="0"/>
              <a:t> </a:t>
            </a:r>
          </a:p>
          <a:p>
            <a:pPr marL="0" indent="0">
              <a:buNone/>
            </a:pPr>
            <a:endParaRPr lang="en-US" dirty="0"/>
          </a:p>
          <a:p>
            <a:pPr marL="0" indent="0">
              <a:buNone/>
            </a:pPr>
            <a:r>
              <a:rPr lang="en-GB" b="1" dirty="0"/>
              <a:t>Open justice</a:t>
            </a:r>
            <a:r>
              <a:rPr lang="en-GB" dirty="0"/>
              <a:t>. The words express a principle at the heart of our system of justice and vital to the rule of law. The rule of law is a fine concept but fine words butter no parsnips. How is the rule of law itself to be policed? It is an age old question. </a:t>
            </a:r>
            <a:r>
              <a:rPr lang="en-GB" i="1" dirty="0" err="1"/>
              <a:t>Quis</a:t>
            </a:r>
            <a:r>
              <a:rPr lang="en-GB" i="1" dirty="0"/>
              <a:t> </a:t>
            </a:r>
            <a:r>
              <a:rPr lang="en-GB" i="1" dirty="0" err="1"/>
              <a:t>custodiet</a:t>
            </a:r>
            <a:r>
              <a:rPr lang="en-GB" i="1" dirty="0"/>
              <a:t> </a:t>
            </a:r>
            <a:r>
              <a:rPr lang="en-GB" i="1" dirty="0" err="1"/>
              <a:t>ipsos</a:t>
            </a:r>
            <a:r>
              <a:rPr lang="en-GB" i="1" dirty="0"/>
              <a:t> custodes </a:t>
            </a:r>
            <a:r>
              <a:rPr lang="en-GB" dirty="0"/>
              <a:t>- who will guard the guards themselves? In a democracy, where power depends on the consent of the people governed, the answer must lie in the transparency of the legal process. Open justice lets in the light and allows the public to scrutinise the workings of the law, for better or for worse. </a:t>
            </a:r>
          </a:p>
          <a:p>
            <a:pPr marL="0" indent="0" algn="just">
              <a:buNone/>
            </a:pPr>
            <a:r>
              <a:rPr lang="en-GB" dirty="0"/>
              <a:t>Jeremy Bentham said in a well known passage quoted by Lord Shaw of Dunfermline in </a:t>
            </a:r>
            <a:r>
              <a:rPr lang="en-GB" b="1" i="1" dirty="0"/>
              <a:t>Scott v Scott </a:t>
            </a:r>
            <a:r>
              <a:rPr lang="en-GB" b="1" dirty="0">
                <a:hlinkClick r:id="rId4" tooltip="Link to BAILII version"/>
              </a:rPr>
              <a:t>[1913] AC 417</a:t>
            </a:r>
            <a:r>
              <a:rPr lang="en-GB" b="1" dirty="0"/>
              <a:t>, 477</a:t>
            </a:r>
            <a:r>
              <a:rPr lang="en-GB" dirty="0"/>
              <a:t>: </a:t>
            </a:r>
          </a:p>
          <a:p>
            <a:pPr marL="914400" lvl="2" indent="0">
              <a:buNone/>
            </a:pPr>
            <a:r>
              <a:rPr lang="en-GB" sz="2000" dirty="0"/>
              <a:t>"Publicity is the very soul of justice. It is the keenest spur to exertion and the surest of all guards against improbity. It keeps the judge himself while trying under trial."</a:t>
            </a:r>
          </a:p>
          <a:p>
            <a:pPr marL="0" indent="0">
              <a:buNone/>
            </a:pPr>
            <a:endParaRPr lang="en-US" dirty="0"/>
          </a:p>
          <a:p>
            <a:pPr marL="0" indent="0">
              <a:buNone/>
            </a:pPr>
            <a:endParaRPr lang="en-GB" sz="2800" dirty="0"/>
          </a:p>
        </p:txBody>
      </p:sp>
      <p:pic>
        <p:nvPicPr>
          <p:cNvPr id="5" name="Content Placeholder 4" descr="A close up of a sign&#10;&#10;Description automatically generated">
            <a:extLst>
              <a:ext uri="{FF2B5EF4-FFF2-40B4-BE49-F238E27FC236}">
                <a16:creationId xmlns:a16="http://schemas.microsoft.com/office/drawing/2014/main" id="{D3846DC4-04D3-4113-A156-C70BEAA03048}"/>
              </a:ext>
            </a:extLst>
          </p:cNvPr>
          <p:cNvPicPr>
            <a:picLocks noGrp="1" noChangeAspect="1"/>
          </p:cNvPicPr>
          <p:nvPr>
            <p:ph idx="1"/>
          </p:nvPr>
        </p:nvPicPr>
        <p:blipFill>
          <a:blip r:embed="rId5"/>
          <a:stretch>
            <a:fillRect/>
          </a:stretch>
        </p:blipFill>
        <p:spPr>
          <a:xfrm>
            <a:off x="9885680" y="114300"/>
            <a:ext cx="1719112" cy="1125220"/>
          </a:xfrm>
        </p:spPr>
      </p:pic>
    </p:spTree>
    <p:extLst>
      <p:ext uri="{BB962C8B-B14F-4D97-AF65-F5344CB8AC3E}">
        <p14:creationId xmlns:p14="http://schemas.microsoft.com/office/powerpoint/2010/main" val="19941742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4DDC893-E5EF-4CDE-B040-BA5B53AADD7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4" name="Picture 13">
            <a:extLst>
              <a:ext uri="{FF2B5EF4-FFF2-40B4-BE49-F238E27FC236}">
                <a16:creationId xmlns:a16="http://schemas.microsoft.com/office/drawing/2014/main" id="{85F1A06D-D369-4974-8208-56120C5E7A9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a:extLst>
              <a:ext uri="{FF2B5EF4-FFF2-40B4-BE49-F238E27FC236}">
                <a16:creationId xmlns:a16="http://schemas.microsoft.com/office/drawing/2014/main" id="{DAD27A50-88D7-4E2A-8488-F2879768AF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8" name="Picture 17">
            <a:extLst>
              <a:ext uri="{FF2B5EF4-FFF2-40B4-BE49-F238E27FC236}">
                <a16:creationId xmlns:a16="http://schemas.microsoft.com/office/drawing/2014/main" id="{A47C6ACD-2325-48C6-B9F3-C21563A05EA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20" name="Picture 19">
            <a:extLst>
              <a:ext uri="{FF2B5EF4-FFF2-40B4-BE49-F238E27FC236}">
                <a16:creationId xmlns:a16="http://schemas.microsoft.com/office/drawing/2014/main" id="{1081DF83-4F35-4560-87E6-0DE8AAAC33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2" name="Rectangle 21">
            <a:extLst>
              <a:ext uri="{FF2B5EF4-FFF2-40B4-BE49-F238E27FC236}">
                <a16:creationId xmlns:a16="http://schemas.microsoft.com/office/drawing/2014/main" id="{7C704F0F-1CD8-4DC1-AEE9-2259582324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9AD58AD2-4D78-4906-9110-8D1E80A37D84}"/>
              </a:ext>
            </a:extLst>
          </p:cNvPr>
          <p:cNvSpPr>
            <a:spLocks noGrp="1"/>
          </p:cNvSpPr>
          <p:nvPr>
            <p:ph type="title"/>
          </p:nvPr>
        </p:nvSpPr>
        <p:spPr>
          <a:xfrm>
            <a:off x="4979994" y="180976"/>
            <a:ext cx="4765226" cy="762000"/>
          </a:xfrm>
        </p:spPr>
        <p:txBody>
          <a:bodyPr vert="horz" lIns="91440" tIns="45720" rIns="91440" bIns="45720" rtlCol="0" anchor="t">
            <a:normAutofit/>
          </a:bodyPr>
          <a:lstStyle/>
          <a:p>
            <a:r>
              <a:rPr lang="en-US" sz="4200" b="1" dirty="0"/>
              <a:t>Transparency</a:t>
            </a:r>
          </a:p>
        </p:txBody>
      </p:sp>
      <p:pic>
        <p:nvPicPr>
          <p:cNvPr id="6" name="Picture 5" descr="A sign on the side of a building&#10;&#10;Description automatically generated">
            <a:extLst>
              <a:ext uri="{FF2B5EF4-FFF2-40B4-BE49-F238E27FC236}">
                <a16:creationId xmlns:a16="http://schemas.microsoft.com/office/drawing/2014/main" id="{234F7679-582C-44C9-8C3B-EE8102EA6F59}"/>
              </a:ext>
            </a:extLst>
          </p:cNvPr>
          <p:cNvPicPr>
            <a:picLocks noChangeAspect="1"/>
          </p:cNvPicPr>
          <p:nvPr/>
        </p:nvPicPr>
        <p:blipFill rotWithShape="1">
          <a:blip r:embed="rId7"/>
          <a:srcRect t="4369" b="29633"/>
          <a:stretch/>
        </p:blipFill>
        <p:spPr>
          <a:xfrm>
            <a:off x="-1" y="-20321"/>
            <a:ext cx="4634681" cy="4233672"/>
          </a:xfrm>
          <a:prstGeom prst="rect">
            <a:avLst/>
          </a:prstGeom>
        </p:spPr>
      </p:pic>
      <p:pic>
        <p:nvPicPr>
          <p:cNvPr id="7" name="Content Placeholder 6" descr="A picture containing sitting, food, parked&#10;&#10;Description automatically generated">
            <a:extLst>
              <a:ext uri="{FF2B5EF4-FFF2-40B4-BE49-F238E27FC236}">
                <a16:creationId xmlns:a16="http://schemas.microsoft.com/office/drawing/2014/main" id="{94C82DD8-723A-4558-99DA-9DE4B4053F63}"/>
              </a:ext>
            </a:extLst>
          </p:cNvPr>
          <p:cNvPicPr>
            <a:picLocks noGrp="1" noChangeAspect="1"/>
          </p:cNvPicPr>
          <p:nvPr>
            <p:ph idx="1"/>
          </p:nvPr>
        </p:nvPicPr>
        <p:blipFill rotWithShape="1">
          <a:blip r:embed="rId8"/>
          <a:srcRect t="334" r="-3" b="744"/>
          <a:stretch/>
        </p:blipFill>
        <p:spPr>
          <a:xfrm>
            <a:off x="3222" y="4233672"/>
            <a:ext cx="4634681" cy="2623867"/>
          </a:xfrm>
          <a:prstGeom prst="rect">
            <a:avLst/>
          </a:prstGeom>
        </p:spPr>
      </p:pic>
      <p:sp>
        <p:nvSpPr>
          <p:cNvPr id="4" name="Text Placeholder 3">
            <a:extLst>
              <a:ext uri="{FF2B5EF4-FFF2-40B4-BE49-F238E27FC236}">
                <a16:creationId xmlns:a16="http://schemas.microsoft.com/office/drawing/2014/main" id="{2ABD621C-0671-479A-93A6-7FB6925740D0}"/>
              </a:ext>
            </a:extLst>
          </p:cNvPr>
          <p:cNvSpPr>
            <a:spLocks noGrp="1"/>
          </p:cNvSpPr>
          <p:nvPr>
            <p:ph type="body" sz="half" idx="2"/>
          </p:nvPr>
        </p:nvSpPr>
        <p:spPr>
          <a:xfrm>
            <a:off x="4979994" y="1571624"/>
            <a:ext cx="6973881" cy="5133975"/>
          </a:xfrm>
        </p:spPr>
        <p:txBody>
          <a:bodyPr vert="horz" lIns="91440" tIns="45720" rIns="91440" bIns="45720" rtlCol="0">
            <a:noAutofit/>
          </a:bodyPr>
          <a:lstStyle/>
          <a:p>
            <a:pPr algn="just">
              <a:buFont typeface="Wingdings 3" charset="2"/>
              <a:buChar char=""/>
            </a:pPr>
            <a:r>
              <a:rPr lang="en-US" sz="2000" dirty="0"/>
              <a:t>From 2007 most hearings held in private (except Serious Medical Treatment and Committal).</a:t>
            </a:r>
          </a:p>
          <a:p>
            <a:pPr algn="just">
              <a:buFont typeface="Wingdings 3" charset="2"/>
              <a:buChar char=""/>
            </a:pPr>
            <a:r>
              <a:rPr lang="en-US" sz="2000" dirty="0"/>
              <a:t>From 2009 press gained access (public access still prohibited – balance between public interest and maintaining dignity and privacy of P).</a:t>
            </a:r>
          </a:p>
          <a:p>
            <a:pPr algn="just">
              <a:buFont typeface="Wingdings 3" charset="2"/>
              <a:buChar char=""/>
            </a:pPr>
            <a:r>
              <a:rPr lang="en-US" sz="2000" dirty="0"/>
              <a:t>Court of Protection Transparency Pilot launched in 2016 and formalized in 2017. </a:t>
            </a:r>
          </a:p>
          <a:p>
            <a:pPr algn="just">
              <a:buFont typeface="Wingdings 3" charset="2"/>
              <a:buChar char=""/>
            </a:pPr>
            <a:r>
              <a:rPr lang="en-US" sz="2000" dirty="0"/>
              <a:t>Assumption that most hearings would be public with Reporting Restrictions (Transparency Order). </a:t>
            </a:r>
          </a:p>
          <a:p>
            <a:pPr algn="just">
              <a:buFont typeface="Wingdings 3" charset="2"/>
              <a:buChar char=""/>
            </a:pPr>
            <a:r>
              <a:rPr lang="en-GB" sz="2000" b="0" i="0" dirty="0">
                <a:solidFill>
                  <a:srgbClr val="000000"/>
                </a:solidFill>
                <a:effectLst/>
                <a:latin typeface="Source Sans Pro" panose="020B0604020202020204" pitchFamily="34" charset="0"/>
              </a:rPr>
              <a:t> </a:t>
            </a:r>
            <a:r>
              <a:rPr lang="en-GB" sz="2000" b="0" i="0" dirty="0">
                <a:effectLst/>
              </a:rPr>
              <a:t>“</a:t>
            </a:r>
            <a:r>
              <a:rPr lang="en-GB" sz="2000" b="0" i="1" dirty="0">
                <a:effectLst/>
              </a:rPr>
              <a:t>Transparency is central to the culture of the Court of Protection</a:t>
            </a:r>
            <a:r>
              <a:rPr lang="en-GB" sz="2000" b="0" i="0" dirty="0">
                <a:effectLst/>
              </a:rPr>
              <a:t>”. (Mr Justice Hayden)</a:t>
            </a:r>
            <a:endParaRPr lang="en-US" sz="2000" dirty="0"/>
          </a:p>
          <a:p>
            <a:pPr algn="just">
              <a:buFont typeface="Wingdings 3" charset="2"/>
              <a:buChar char=""/>
            </a:pPr>
            <a:r>
              <a:rPr lang="en-US" sz="2000" dirty="0"/>
              <a:t>Low public attendance at hearings. </a:t>
            </a:r>
          </a:p>
          <a:p>
            <a:pPr algn="just">
              <a:buFont typeface="Wingdings 3" charset="2"/>
              <a:buChar char=""/>
            </a:pPr>
            <a:r>
              <a:rPr lang="en-US" sz="2000" dirty="0"/>
              <a:t>Access challenges (particularly publicizing hearings). </a:t>
            </a:r>
          </a:p>
        </p:txBody>
      </p:sp>
      <p:pic>
        <p:nvPicPr>
          <p:cNvPr id="5" name="Content Placeholder 4" descr="A close up of a sign&#10;&#10;Description automatically generated">
            <a:extLst>
              <a:ext uri="{FF2B5EF4-FFF2-40B4-BE49-F238E27FC236}">
                <a16:creationId xmlns:a16="http://schemas.microsoft.com/office/drawing/2014/main" id="{D3846DC4-04D3-4113-A156-C70BEAA03048}"/>
              </a:ext>
            </a:extLst>
          </p:cNvPr>
          <p:cNvPicPr>
            <a:picLocks noGrp="1" noChangeAspect="1"/>
          </p:cNvPicPr>
          <p:nvPr>
            <p:ph idx="1"/>
          </p:nvPr>
        </p:nvPicPr>
        <p:blipFill>
          <a:blip r:embed="rId9"/>
          <a:stretch>
            <a:fillRect/>
          </a:stretch>
        </p:blipFill>
        <p:spPr>
          <a:xfrm>
            <a:off x="9885680" y="114300"/>
            <a:ext cx="1719112" cy="1125220"/>
          </a:xfrm>
        </p:spPr>
      </p:pic>
    </p:spTree>
    <p:extLst>
      <p:ext uri="{BB962C8B-B14F-4D97-AF65-F5344CB8AC3E}">
        <p14:creationId xmlns:p14="http://schemas.microsoft.com/office/powerpoint/2010/main" val="776789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4DDC893-E5EF-4CDE-B040-BA5B53AADD7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4" name="Picture 13">
            <a:extLst>
              <a:ext uri="{FF2B5EF4-FFF2-40B4-BE49-F238E27FC236}">
                <a16:creationId xmlns:a16="http://schemas.microsoft.com/office/drawing/2014/main" id="{85F1A06D-D369-4974-8208-56120C5E7A9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a:extLst>
              <a:ext uri="{FF2B5EF4-FFF2-40B4-BE49-F238E27FC236}">
                <a16:creationId xmlns:a16="http://schemas.microsoft.com/office/drawing/2014/main" id="{DAD27A50-88D7-4E2A-8488-F2879768AF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18" name="Picture 17">
            <a:extLst>
              <a:ext uri="{FF2B5EF4-FFF2-40B4-BE49-F238E27FC236}">
                <a16:creationId xmlns:a16="http://schemas.microsoft.com/office/drawing/2014/main" id="{A47C6ACD-2325-48C6-B9F3-C21563A05EA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20" name="Picture 19">
            <a:extLst>
              <a:ext uri="{FF2B5EF4-FFF2-40B4-BE49-F238E27FC236}">
                <a16:creationId xmlns:a16="http://schemas.microsoft.com/office/drawing/2014/main" id="{1081DF83-4F35-4560-87E6-0DE8AAAC33D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2" name="Rectangle 21">
            <a:extLst>
              <a:ext uri="{FF2B5EF4-FFF2-40B4-BE49-F238E27FC236}">
                <a16:creationId xmlns:a16="http://schemas.microsoft.com/office/drawing/2014/main" id="{7C704F0F-1CD8-4DC1-AEE9-2259582324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9AD58AD2-4D78-4906-9110-8D1E80A37D84}"/>
              </a:ext>
            </a:extLst>
          </p:cNvPr>
          <p:cNvSpPr>
            <a:spLocks noGrp="1"/>
          </p:cNvSpPr>
          <p:nvPr>
            <p:ph type="title"/>
          </p:nvPr>
        </p:nvSpPr>
        <p:spPr>
          <a:xfrm>
            <a:off x="4979994" y="180976"/>
            <a:ext cx="4765226" cy="762000"/>
          </a:xfrm>
        </p:spPr>
        <p:txBody>
          <a:bodyPr vert="horz" lIns="91440" tIns="45720" rIns="91440" bIns="45720" rtlCol="0" anchor="t">
            <a:noAutofit/>
          </a:bodyPr>
          <a:lstStyle/>
          <a:p>
            <a:r>
              <a:rPr lang="en-US" sz="3200" b="1" dirty="0"/>
              <a:t>Transparency: Practicalities</a:t>
            </a:r>
          </a:p>
        </p:txBody>
      </p:sp>
      <p:pic>
        <p:nvPicPr>
          <p:cNvPr id="6" name="Picture 5" descr="A sign on the side of a building&#10;&#10;Description automatically generated">
            <a:extLst>
              <a:ext uri="{FF2B5EF4-FFF2-40B4-BE49-F238E27FC236}">
                <a16:creationId xmlns:a16="http://schemas.microsoft.com/office/drawing/2014/main" id="{234F7679-582C-44C9-8C3B-EE8102EA6F59}"/>
              </a:ext>
            </a:extLst>
          </p:cNvPr>
          <p:cNvPicPr>
            <a:picLocks noChangeAspect="1"/>
          </p:cNvPicPr>
          <p:nvPr/>
        </p:nvPicPr>
        <p:blipFill rotWithShape="1">
          <a:blip r:embed="rId7"/>
          <a:srcRect t="4369" b="29633"/>
          <a:stretch/>
        </p:blipFill>
        <p:spPr>
          <a:xfrm>
            <a:off x="-1" y="-1"/>
            <a:ext cx="4634681" cy="4233672"/>
          </a:xfrm>
          <a:prstGeom prst="rect">
            <a:avLst/>
          </a:prstGeom>
        </p:spPr>
      </p:pic>
      <p:pic>
        <p:nvPicPr>
          <p:cNvPr id="7" name="Content Placeholder 6" descr="A picture containing sitting, food, parked&#10;&#10;Description automatically generated">
            <a:extLst>
              <a:ext uri="{FF2B5EF4-FFF2-40B4-BE49-F238E27FC236}">
                <a16:creationId xmlns:a16="http://schemas.microsoft.com/office/drawing/2014/main" id="{94C82DD8-723A-4558-99DA-9DE4B4053F63}"/>
              </a:ext>
            </a:extLst>
          </p:cNvPr>
          <p:cNvPicPr>
            <a:picLocks noGrp="1" noChangeAspect="1"/>
          </p:cNvPicPr>
          <p:nvPr>
            <p:ph idx="1"/>
          </p:nvPr>
        </p:nvPicPr>
        <p:blipFill rotWithShape="1">
          <a:blip r:embed="rId8"/>
          <a:srcRect t="334" r="-3" b="744"/>
          <a:stretch/>
        </p:blipFill>
        <p:spPr>
          <a:xfrm>
            <a:off x="3222" y="4233672"/>
            <a:ext cx="4634681" cy="2623867"/>
          </a:xfrm>
          <a:prstGeom prst="rect">
            <a:avLst/>
          </a:prstGeom>
        </p:spPr>
      </p:pic>
      <p:sp>
        <p:nvSpPr>
          <p:cNvPr id="4" name="Text Placeholder 3">
            <a:extLst>
              <a:ext uri="{FF2B5EF4-FFF2-40B4-BE49-F238E27FC236}">
                <a16:creationId xmlns:a16="http://schemas.microsoft.com/office/drawing/2014/main" id="{2ABD621C-0671-479A-93A6-7FB6925740D0}"/>
              </a:ext>
            </a:extLst>
          </p:cNvPr>
          <p:cNvSpPr>
            <a:spLocks noGrp="1"/>
          </p:cNvSpPr>
          <p:nvPr>
            <p:ph type="body" sz="half" idx="2"/>
          </p:nvPr>
        </p:nvSpPr>
        <p:spPr>
          <a:xfrm>
            <a:off x="4979994" y="1571624"/>
            <a:ext cx="6973881" cy="5133975"/>
          </a:xfrm>
        </p:spPr>
        <p:txBody>
          <a:bodyPr vert="horz" lIns="91440" tIns="45720" rIns="91440" bIns="45720" rtlCol="0">
            <a:noAutofit/>
          </a:bodyPr>
          <a:lstStyle/>
          <a:p>
            <a:pPr algn="just">
              <a:buFont typeface="Wingdings 3" charset="2"/>
              <a:buChar char=""/>
            </a:pPr>
            <a:r>
              <a:rPr lang="en-US" sz="2000" dirty="0"/>
              <a:t>Short notice – Listings published evening before.</a:t>
            </a:r>
          </a:p>
          <a:p>
            <a:pPr algn="just">
              <a:buFont typeface="Wingdings 3" charset="2"/>
              <a:buChar char=""/>
            </a:pPr>
            <a:r>
              <a:rPr lang="en-US" sz="2000" dirty="0"/>
              <a:t>Significant number of hearings vacated/adjourned.</a:t>
            </a:r>
          </a:p>
          <a:p>
            <a:pPr algn="just">
              <a:buFont typeface="Wingdings 3" charset="2"/>
              <a:buChar char=""/>
            </a:pPr>
            <a:r>
              <a:rPr lang="en-US" sz="2000" dirty="0"/>
              <a:t>Inaccurate contact details listed.</a:t>
            </a:r>
          </a:p>
          <a:p>
            <a:pPr algn="just">
              <a:buFont typeface="Wingdings 3" charset="2"/>
              <a:buChar char=""/>
            </a:pPr>
            <a:r>
              <a:rPr lang="en-US" sz="2000" dirty="0"/>
              <a:t>Lack of information – Time estimates, case details, impairments concerned etc.</a:t>
            </a:r>
          </a:p>
          <a:p>
            <a:pPr algn="just">
              <a:buFont typeface="Wingdings 3" charset="2"/>
              <a:buChar char=""/>
            </a:pPr>
            <a:r>
              <a:rPr lang="en-US" sz="2000" dirty="0"/>
              <a:t>Under-resourced courts – overstretched staff.</a:t>
            </a:r>
          </a:p>
          <a:p>
            <a:pPr algn="just">
              <a:buFont typeface="Wingdings 3" charset="2"/>
              <a:buChar char=""/>
            </a:pPr>
            <a:r>
              <a:rPr lang="en-US" sz="2000" dirty="0"/>
              <a:t>Delays in responding to observers’ requests. </a:t>
            </a:r>
          </a:p>
          <a:p>
            <a:pPr algn="just">
              <a:buFont typeface="Wingdings 3" charset="2"/>
              <a:buChar char=""/>
            </a:pPr>
            <a:r>
              <a:rPr lang="en-US" sz="2000" dirty="0"/>
              <a:t>Delays for judges receiving requests.</a:t>
            </a:r>
          </a:p>
          <a:p>
            <a:pPr algn="just">
              <a:buFont typeface="Wingdings 3" charset="2"/>
              <a:buChar char=""/>
            </a:pPr>
            <a:r>
              <a:rPr lang="en-US" sz="2000" dirty="0"/>
              <a:t>Last-minute access arrangements.</a:t>
            </a:r>
          </a:p>
          <a:p>
            <a:pPr algn="just">
              <a:buFont typeface="Wingdings 3" charset="2"/>
              <a:buChar char=""/>
            </a:pPr>
            <a:r>
              <a:rPr lang="en-US" sz="2000" dirty="0"/>
              <a:t>Delays – late starts and late finishes. </a:t>
            </a:r>
          </a:p>
          <a:p>
            <a:pPr algn="just">
              <a:buFont typeface="Wingdings 3" charset="2"/>
              <a:buChar char=""/>
            </a:pPr>
            <a:r>
              <a:rPr lang="en-US" sz="2000" dirty="0"/>
              <a:t>Observers may want a specific geographic location or judge (these </a:t>
            </a:r>
            <a:r>
              <a:rPr lang="en-US" sz="2000" i="1" dirty="0"/>
              <a:t>are </a:t>
            </a:r>
            <a:r>
              <a:rPr lang="en-US" sz="2000" dirty="0"/>
              <a:t>possible to facilitate). </a:t>
            </a:r>
          </a:p>
        </p:txBody>
      </p:sp>
      <p:pic>
        <p:nvPicPr>
          <p:cNvPr id="5" name="Content Placeholder 4" descr="A close up of a sign&#10;&#10;Description automatically generated">
            <a:extLst>
              <a:ext uri="{FF2B5EF4-FFF2-40B4-BE49-F238E27FC236}">
                <a16:creationId xmlns:a16="http://schemas.microsoft.com/office/drawing/2014/main" id="{D3846DC4-04D3-4113-A156-C70BEAA03048}"/>
              </a:ext>
            </a:extLst>
          </p:cNvPr>
          <p:cNvPicPr>
            <a:picLocks noGrp="1" noChangeAspect="1"/>
          </p:cNvPicPr>
          <p:nvPr>
            <p:ph idx="1"/>
          </p:nvPr>
        </p:nvPicPr>
        <p:blipFill>
          <a:blip r:embed="rId9"/>
          <a:stretch>
            <a:fillRect/>
          </a:stretch>
        </p:blipFill>
        <p:spPr>
          <a:xfrm>
            <a:off x="9885680" y="114300"/>
            <a:ext cx="1719112" cy="1125220"/>
          </a:xfrm>
        </p:spPr>
      </p:pic>
    </p:spTree>
    <p:extLst>
      <p:ext uri="{BB962C8B-B14F-4D97-AF65-F5344CB8AC3E}">
        <p14:creationId xmlns:p14="http://schemas.microsoft.com/office/powerpoint/2010/main" val="1779163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fade">
                                      <p:cBhvr>
                                        <p:cTn id="42" dur="500"/>
                                        <p:tgtEl>
                                          <p:spTgt spid="4">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
                                            <p:txEl>
                                              <p:pRg st="8" end="8"/>
                                            </p:txEl>
                                          </p:spTgt>
                                        </p:tgtEl>
                                        <p:attrNameLst>
                                          <p:attrName>style.visibility</p:attrName>
                                        </p:attrNameLst>
                                      </p:cBhvr>
                                      <p:to>
                                        <p:strVal val="visible"/>
                                      </p:to>
                                    </p:set>
                                    <p:animEffect transition="in" filter="fade">
                                      <p:cBhvr>
                                        <p:cTn id="47" dur="500"/>
                                        <p:tgtEl>
                                          <p:spTgt spid="4">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
                                            <p:txEl>
                                              <p:pRg st="9" end="9"/>
                                            </p:txEl>
                                          </p:spTgt>
                                        </p:tgtEl>
                                        <p:attrNameLst>
                                          <p:attrName>style.visibility</p:attrName>
                                        </p:attrNameLst>
                                      </p:cBhvr>
                                      <p:to>
                                        <p:strVal val="visible"/>
                                      </p:to>
                                    </p:set>
                                    <p:animEffect transition="in" filter="fade">
                                      <p:cBhvr>
                                        <p:cTn id="52" dur="5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58AD2-4D78-4906-9110-8D1E80A37D84}"/>
              </a:ext>
            </a:extLst>
          </p:cNvPr>
          <p:cNvSpPr>
            <a:spLocks noGrp="1"/>
          </p:cNvSpPr>
          <p:nvPr>
            <p:ph type="title"/>
          </p:nvPr>
        </p:nvSpPr>
        <p:spPr>
          <a:xfrm>
            <a:off x="121176" y="139700"/>
            <a:ext cx="9358104" cy="561340"/>
          </a:xfrm>
        </p:spPr>
        <p:txBody>
          <a:bodyPr/>
          <a:lstStyle/>
          <a:p>
            <a:r>
              <a:rPr lang="en-GB" sz="3200" b="1" dirty="0"/>
              <a:t>Where Hearings are Listed and Held </a:t>
            </a:r>
          </a:p>
        </p:txBody>
      </p:sp>
      <p:sp>
        <p:nvSpPr>
          <p:cNvPr id="3" name="Content Placeholder 2">
            <a:extLst>
              <a:ext uri="{FF2B5EF4-FFF2-40B4-BE49-F238E27FC236}">
                <a16:creationId xmlns:a16="http://schemas.microsoft.com/office/drawing/2014/main" id="{21B22D6A-A3F0-4991-A838-17E80D29643B}"/>
              </a:ext>
            </a:extLst>
          </p:cNvPr>
          <p:cNvSpPr>
            <a:spLocks noGrp="1"/>
          </p:cNvSpPr>
          <p:nvPr>
            <p:ph idx="1"/>
          </p:nvPr>
        </p:nvSpPr>
        <p:spPr>
          <a:xfrm>
            <a:off x="121176" y="894080"/>
            <a:ext cx="9358104" cy="5849620"/>
          </a:xfrm>
        </p:spPr>
        <p:txBody>
          <a:bodyPr>
            <a:normAutofit/>
          </a:bodyPr>
          <a:lstStyle/>
          <a:p>
            <a:pPr marL="0" indent="0">
              <a:buNone/>
            </a:pPr>
            <a:endParaRPr lang="en-GB" dirty="0"/>
          </a:p>
          <a:p>
            <a:pPr marL="0" indent="0">
              <a:buNone/>
            </a:pPr>
            <a:endParaRPr lang="en-GB" dirty="0"/>
          </a:p>
          <a:p>
            <a:endParaRPr lang="en-GB" dirty="0"/>
          </a:p>
        </p:txBody>
      </p:sp>
      <p:pic>
        <p:nvPicPr>
          <p:cNvPr id="5" name="Content Placeholder 4" descr="A close up of a sign&#10;&#10;Description automatically generated">
            <a:extLst>
              <a:ext uri="{FF2B5EF4-FFF2-40B4-BE49-F238E27FC236}">
                <a16:creationId xmlns:a16="http://schemas.microsoft.com/office/drawing/2014/main" id="{D3846DC4-04D3-4113-A156-C70BEAA03048}"/>
              </a:ext>
            </a:extLst>
          </p:cNvPr>
          <p:cNvPicPr>
            <a:picLocks noGrp="1" noChangeAspect="1"/>
          </p:cNvPicPr>
          <p:nvPr>
            <p:ph idx="1"/>
          </p:nvPr>
        </p:nvPicPr>
        <p:blipFill>
          <a:blip r:embed="rId2"/>
          <a:stretch>
            <a:fillRect/>
          </a:stretch>
        </p:blipFill>
        <p:spPr>
          <a:xfrm>
            <a:off x="9885680" y="114300"/>
            <a:ext cx="1719112" cy="1125220"/>
          </a:xfrm>
        </p:spPr>
      </p:pic>
      <p:pic>
        <p:nvPicPr>
          <p:cNvPr id="7" name="Picture 6" descr="A picture containing building, clock, sitting, front&#10;&#10;Description automatically generated">
            <a:extLst>
              <a:ext uri="{FF2B5EF4-FFF2-40B4-BE49-F238E27FC236}">
                <a16:creationId xmlns:a16="http://schemas.microsoft.com/office/drawing/2014/main" id="{EDE66407-FAB1-4C00-859E-88B52A7A71D0}"/>
              </a:ext>
            </a:extLst>
          </p:cNvPr>
          <p:cNvPicPr>
            <a:picLocks noChangeAspect="1"/>
          </p:cNvPicPr>
          <p:nvPr/>
        </p:nvPicPr>
        <p:blipFill>
          <a:blip r:embed="rId3">
            <a:alphaModFix amt="42000"/>
          </a:blip>
          <a:stretch>
            <a:fillRect/>
          </a:stretch>
        </p:blipFill>
        <p:spPr>
          <a:xfrm>
            <a:off x="2540000" y="812800"/>
            <a:ext cx="7044266" cy="5283200"/>
          </a:xfrm>
          <a:prstGeom prst="rect">
            <a:avLst/>
          </a:prstGeom>
          <a:effectLst>
            <a:softEdge rad="431800"/>
          </a:effectLst>
        </p:spPr>
      </p:pic>
      <p:sp>
        <p:nvSpPr>
          <p:cNvPr id="8" name="Rectangle: Rounded Corners 7">
            <a:extLst>
              <a:ext uri="{FF2B5EF4-FFF2-40B4-BE49-F238E27FC236}">
                <a16:creationId xmlns:a16="http://schemas.microsoft.com/office/drawing/2014/main" id="{6E026DAC-5F60-47BA-BB64-01ACC567DA82}"/>
              </a:ext>
            </a:extLst>
          </p:cNvPr>
          <p:cNvSpPr/>
          <p:nvPr/>
        </p:nvSpPr>
        <p:spPr>
          <a:xfrm>
            <a:off x="193040" y="1036320"/>
            <a:ext cx="6685280" cy="108712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en-GB" dirty="0"/>
              <a:t>Family Division of the High Court (Royal Courts of Justice)</a:t>
            </a:r>
          </a:p>
          <a:p>
            <a:endParaRPr lang="en-GB" dirty="0"/>
          </a:p>
          <a:p>
            <a:r>
              <a:rPr lang="en-GB" dirty="0"/>
              <a:t>https://www.justice.gov.uk/courts/court-lists/list-family</a:t>
            </a:r>
          </a:p>
        </p:txBody>
      </p:sp>
      <p:sp>
        <p:nvSpPr>
          <p:cNvPr id="9" name="Rectangle: Rounded Corners 8">
            <a:extLst>
              <a:ext uri="{FF2B5EF4-FFF2-40B4-BE49-F238E27FC236}">
                <a16:creationId xmlns:a16="http://schemas.microsoft.com/office/drawing/2014/main" id="{129B650B-8786-4978-9A25-A579E8127616}"/>
              </a:ext>
            </a:extLst>
          </p:cNvPr>
          <p:cNvSpPr/>
          <p:nvPr/>
        </p:nvSpPr>
        <p:spPr>
          <a:xfrm>
            <a:off x="5923280" y="2795270"/>
            <a:ext cx="6100422" cy="112522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endParaRPr lang="en-GB" dirty="0"/>
          </a:p>
          <a:p>
            <a:r>
              <a:rPr lang="en-GB" dirty="0"/>
              <a:t>Central Family Court (First Avenue House)</a:t>
            </a:r>
          </a:p>
          <a:p>
            <a:endParaRPr lang="en-GB" dirty="0"/>
          </a:p>
          <a:p>
            <a:r>
              <a:rPr lang="en-GB" dirty="0"/>
              <a:t>https://www.justice.gov.uk/courts/court-lists/list-cop</a:t>
            </a:r>
          </a:p>
          <a:p>
            <a:endParaRPr lang="en-GB" dirty="0"/>
          </a:p>
        </p:txBody>
      </p:sp>
      <p:sp>
        <p:nvSpPr>
          <p:cNvPr id="10" name="Rectangle: Rounded Corners 9">
            <a:extLst>
              <a:ext uri="{FF2B5EF4-FFF2-40B4-BE49-F238E27FC236}">
                <a16:creationId xmlns:a16="http://schemas.microsoft.com/office/drawing/2014/main" id="{31B657C3-F85C-4026-BC21-D047CF32E503}"/>
              </a:ext>
            </a:extLst>
          </p:cNvPr>
          <p:cNvSpPr/>
          <p:nvPr/>
        </p:nvSpPr>
        <p:spPr>
          <a:xfrm>
            <a:off x="416560" y="4856480"/>
            <a:ext cx="4551680" cy="965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en-GB" dirty="0"/>
              <a:t>Regional courts (listings on </a:t>
            </a:r>
            <a:r>
              <a:rPr lang="en-GB" dirty="0" err="1"/>
              <a:t>Courtserve</a:t>
            </a:r>
            <a:r>
              <a:rPr lang="en-GB" dirty="0"/>
              <a:t>)</a:t>
            </a:r>
          </a:p>
          <a:p>
            <a:endParaRPr lang="en-GB" dirty="0"/>
          </a:p>
          <a:p>
            <a:r>
              <a:rPr lang="en-GB" dirty="0"/>
              <a:t> https://www.courtserve.net/</a:t>
            </a:r>
          </a:p>
        </p:txBody>
      </p:sp>
    </p:spTree>
    <p:extLst>
      <p:ext uri="{BB962C8B-B14F-4D97-AF65-F5344CB8AC3E}">
        <p14:creationId xmlns:p14="http://schemas.microsoft.com/office/powerpoint/2010/main" val="2351823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58AD2-4D78-4906-9110-8D1E80A37D84}"/>
              </a:ext>
            </a:extLst>
          </p:cNvPr>
          <p:cNvSpPr>
            <a:spLocks noGrp="1"/>
          </p:cNvSpPr>
          <p:nvPr>
            <p:ph type="title"/>
          </p:nvPr>
        </p:nvSpPr>
        <p:spPr>
          <a:xfrm>
            <a:off x="121176" y="139700"/>
            <a:ext cx="9358104" cy="561340"/>
          </a:xfrm>
        </p:spPr>
        <p:txBody>
          <a:bodyPr/>
          <a:lstStyle/>
          <a:p>
            <a:r>
              <a:rPr lang="en-GB" sz="4200" b="1" dirty="0"/>
              <a:t>How Hearings are Listed  </a:t>
            </a:r>
          </a:p>
        </p:txBody>
      </p:sp>
      <p:sp>
        <p:nvSpPr>
          <p:cNvPr id="3" name="Content Placeholder 2">
            <a:extLst>
              <a:ext uri="{FF2B5EF4-FFF2-40B4-BE49-F238E27FC236}">
                <a16:creationId xmlns:a16="http://schemas.microsoft.com/office/drawing/2014/main" id="{21B22D6A-A3F0-4991-A838-17E80D29643B}"/>
              </a:ext>
            </a:extLst>
          </p:cNvPr>
          <p:cNvSpPr>
            <a:spLocks noGrp="1"/>
          </p:cNvSpPr>
          <p:nvPr>
            <p:ph idx="1"/>
          </p:nvPr>
        </p:nvSpPr>
        <p:spPr>
          <a:xfrm>
            <a:off x="121176" y="894080"/>
            <a:ext cx="9358104" cy="5849620"/>
          </a:xfrm>
        </p:spPr>
        <p:txBody>
          <a:bodyPr>
            <a:normAutofit/>
          </a:bodyPr>
          <a:lstStyle/>
          <a:p>
            <a:pPr marL="0" indent="0">
              <a:buNone/>
            </a:pPr>
            <a:endParaRPr lang="en-GB" dirty="0"/>
          </a:p>
          <a:p>
            <a:pPr marL="0" indent="0">
              <a:buNone/>
            </a:pPr>
            <a:endParaRPr lang="en-GB" dirty="0"/>
          </a:p>
          <a:p>
            <a:endParaRPr lang="en-GB" dirty="0"/>
          </a:p>
        </p:txBody>
      </p:sp>
      <p:pic>
        <p:nvPicPr>
          <p:cNvPr id="5" name="Content Placeholder 4" descr="A close up of a sign&#10;&#10;Description automatically generated">
            <a:extLst>
              <a:ext uri="{FF2B5EF4-FFF2-40B4-BE49-F238E27FC236}">
                <a16:creationId xmlns:a16="http://schemas.microsoft.com/office/drawing/2014/main" id="{D3846DC4-04D3-4113-A156-C70BEAA03048}"/>
              </a:ext>
            </a:extLst>
          </p:cNvPr>
          <p:cNvPicPr>
            <a:picLocks noGrp="1" noChangeAspect="1"/>
          </p:cNvPicPr>
          <p:nvPr>
            <p:ph idx="1"/>
          </p:nvPr>
        </p:nvPicPr>
        <p:blipFill>
          <a:blip r:embed="rId2"/>
          <a:stretch>
            <a:fillRect/>
          </a:stretch>
        </p:blipFill>
        <p:spPr>
          <a:xfrm>
            <a:off x="9885680" y="114300"/>
            <a:ext cx="1719112" cy="1125220"/>
          </a:xfrm>
        </p:spPr>
      </p:pic>
      <p:pic>
        <p:nvPicPr>
          <p:cNvPr id="7" name="Picture 6" descr="A picture containing building, clock, sitting, front&#10;&#10;Description automatically generated">
            <a:extLst>
              <a:ext uri="{FF2B5EF4-FFF2-40B4-BE49-F238E27FC236}">
                <a16:creationId xmlns:a16="http://schemas.microsoft.com/office/drawing/2014/main" id="{EDE66407-FAB1-4C00-859E-88B52A7A71D0}"/>
              </a:ext>
            </a:extLst>
          </p:cNvPr>
          <p:cNvPicPr>
            <a:picLocks noChangeAspect="1"/>
          </p:cNvPicPr>
          <p:nvPr/>
        </p:nvPicPr>
        <p:blipFill>
          <a:blip r:embed="rId3">
            <a:alphaModFix amt="42000"/>
          </a:blip>
          <a:stretch>
            <a:fillRect/>
          </a:stretch>
        </p:blipFill>
        <p:spPr>
          <a:xfrm>
            <a:off x="2540000" y="812800"/>
            <a:ext cx="7044266" cy="5283200"/>
          </a:xfrm>
          <a:prstGeom prst="rect">
            <a:avLst/>
          </a:prstGeom>
          <a:effectLst>
            <a:softEdge rad="431800"/>
          </a:effectLst>
        </p:spPr>
      </p:pic>
      <p:pic>
        <p:nvPicPr>
          <p:cNvPr id="11" name="Picture 10">
            <a:extLst>
              <a:ext uri="{FF2B5EF4-FFF2-40B4-BE49-F238E27FC236}">
                <a16:creationId xmlns:a16="http://schemas.microsoft.com/office/drawing/2014/main" id="{50C24174-39D1-4B39-8D32-8E79DAA8F5F3}"/>
              </a:ext>
            </a:extLst>
          </p:cNvPr>
          <p:cNvPicPr>
            <a:picLocks noChangeAspect="1"/>
          </p:cNvPicPr>
          <p:nvPr/>
        </p:nvPicPr>
        <p:blipFill rotWithShape="1">
          <a:blip r:embed="rId4"/>
          <a:srcRect l="26786" t="30476" r="9524" b="16825"/>
          <a:stretch/>
        </p:blipFill>
        <p:spPr>
          <a:xfrm>
            <a:off x="225491" y="1001763"/>
            <a:ext cx="4742749" cy="2452637"/>
          </a:xfrm>
          <a:prstGeom prst="rect">
            <a:avLst/>
          </a:prstGeom>
        </p:spPr>
      </p:pic>
      <p:pic>
        <p:nvPicPr>
          <p:cNvPr id="12" name="Picture 11">
            <a:extLst>
              <a:ext uri="{FF2B5EF4-FFF2-40B4-BE49-F238E27FC236}">
                <a16:creationId xmlns:a16="http://schemas.microsoft.com/office/drawing/2014/main" id="{4BEDEADC-BACE-4D55-B840-CE11627F3733}"/>
              </a:ext>
            </a:extLst>
          </p:cNvPr>
          <p:cNvPicPr>
            <a:picLocks noChangeAspect="1"/>
          </p:cNvPicPr>
          <p:nvPr/>
        </p:nvPicPr>
        <p:blipFill rotWithShape="1">
          <a:blip r:embed="rId5"/>
          <a:srcRect t="2939" b="40745"/>
          <a:stretch/>
        </p:blipFill>
        <p:spPr>
          <a:xfrm>
            <a:off x="309211" y="4215130"/>
            <a:ext cx="4659029" cy="2204720"/>
          </a:xfrm>
          <a:prstGeom prst="rect">
            <a:avLst/>
          </a:prstGeom>
        </p:spPr>
      </p:pic>
      <p:pic>
        <p:nvPicPr>
          <p:cNvPr id="14" name="Picture 13">
            <a:extLst>
              <a:ext uri="{FF2B5EF4-FFF2-40B4-BE49-F238E27FC236}">
                <a16:creationId xmlns:a16="http://schemas.microsoft.com/office/drawing/2014/main" id="{E5DF647B-702F-4CCC-A538-B5538E866454}"/>
              </a:ext>
            </a:extLst>
          </p:cNvPr>
          <p:cNvPicPr>
            <a:picLocks noChangeAspect="1"/>
          </p:cNvPicPr>
          <p:nvPr/>
        </p:nvPicPr>
        <p:blipFill rotWithShape="1">
          <a:blip r:embed="rId6"/>
          <a:srcRect t="2399"/>
          <a:stretch/>
        </p:blipFill>
        <p:spPr>
          <a:xfrm>
            <a:off x="7125831" y="1618352"/>
            <a:ext cx="4877259" cy="3749041"/>
          </a:xfrm>
          <a:prstGeom prst="rect">
            <a:avLst/>
          </a:prstGeom>
        </p:spPr>
      </p:pic>
    </p:spTree>
    <p:extLst>
      <p:ext uri="{BB962C8B-B14F-4D97-AF65-F5344CB8AC3E}">
        <p14:creationId xmlns:p14="http://schemas.microsoft.com/office/powerpoint/2010/main" val="1744709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otalTime>870</TotalTime>
  <Words>2113</Words>
  <Application>Microsoft Office PowerPoint</Application>
  <PresentationFormat>Widescreen</PresentationFormat>
  <Paragraphs>225</Paragraphs>
  <Slides>29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Century Gothic</vt:lpstr>
      <vt:lpstr>Source Sans Pro</vt:lpstr>
      <vt:lpstr>Wingdings 3</vt:lpstr>
      <vt:lpstr>Ion</vt:lpstr>
      <vt:lpstr>Open Justice in the Court of Protection:  Opportunities for Advocates</vt:lpstr>
      <vt:lpstr>Talk Outline</vt:lpstr>
      <vt:lpstr>PowerPoint Presentation</vt:lpstr>
      <vt:lpstr>The Court of Protection</vt:lpstr>
      <vt:lpstr>Transparency: Promises and Parsnips</vt:lpstr>
      <vt:lpstr>Transparency</vt:lpstr>
      <vt:lpstr>Transparency: Practicalities</vt:lpstr>
      <vt:lpstr>Where Hearings are Listed and Held </vt:lpstr>
      <vt:lpstr>How Hearings are Listed  </vt:lpstr>
      <vt:lpstr>PowerPoint Presentation</vt:lpstr>
      <vt:lpstr>The Project</vt:lpstr>
      <vt:lpstr>Twitter</vt:lpstr>
      <vt:lpstr>The Website</vt:lpstr>
      <vt:lpstr>Observer Feedback Form</vt:lpstr>
      <vt:lpstr>The Blog</vt:lpstr>
      <vt:lpstr>PowerPoint Presentation</vt:lpstr>
      <vt:lpstr>What Do Observers Find?</vt:lpstr>
      <vt:lpstr>What Do Observers Find?</vt:lpstr>
      <vt:lpstr>What Do Observers NOT Find?</vt:lpstr>
      <vt:lpstr>PowerPoint Presentation</vt:lpstr>
      <vt:lpstr>Why Observe the Court in Action?</vt:lpstr>
      <vt:lpstr>Why Observe the Court in Action?</vt:lpstr>
      <vt:lpstr>Why Observe the Court in Action?</vt:lpstr>
      <vt:lpstr>Informed Critique: Advocacy Values</vt:lpstr>
      <vt:lpstr>Informed Critique: Advocacy Values</vt:lpstr>
      <vt:lpstr>Informed Critique: Advocacy Values</vt:lpstr>
      <vt:lpstr>Informed Critique: Advocacy Values</vt:lpstr>
      <vt:lpstr>Why Observe the CoP in Action?</vt:lpstr>
      <vt:lpstr>Further Details and 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Open Justice Court of Protection Project:  An opportunity for Legal Scholars</dc:title>
  <dc:creator>Gillian Loomes</dc:creator>
  <cp:lastModifiedBy>Kevin Mercer</cp:lastModifiedBy>
  <cp:revision>3</cp:revision>
  <dcterms:created xsi:type="dcterms:W3CDTF">2020-07-21T22:43:11Z</dcterms:created>
  <dcterms:modified xsi:type="dcterms:W3CDTF">2020-10-26T21:59:31Z</dcterms:modified>
</cp:coreProperties>
</file>