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handoutMasterIdLst>
    <p:handoutMasterId r:id="rId22"/>
  </p:handoutMasterIdLst>
  <p:sldIdLst>
    <p:sldId id="270" r:id="rId2"/>
    <p:sldId id="267" r:id="rId3"/>
    <p:sldId id="277" r:id="rId4"/>
    <p:sldId id="274" r:id="rId5"/>
    <p:sldId id="288" r:id="rId6"/>
    <p:sldId id="289" r:id="rId7"/>
    <p:sldId id="271" r:id="rId8"/>
    <p:sldId id="284" r:id="rId9"/>
    <p:sldId id="281" r:id="rId10"/>
    <p:sldId id="282" r:id="rId11"/>
    <p:sldId id="283" r:id="rId12"/>
    <p:sldId id="272" r:id="rId13"/>
    <p:sldId id="287" r:id="rId14"/>
    <p:sldId id="275" r:id="rId15"/>
    <p:sldId id="285" r:id="rId16"/>
    <p:sldId id="286" r:id="rId17"/>
    <p:sldId id="273" r:id="rId18"/>
    <p:sldId id="280" r:id="rId19"/>
    <p:sldId id="279" r:id="rId20"/>
  </p:sldIdLst>
  <p:sldSz cx="9144000" cy="6858000" type="screen4x3"/>
  <p:notesSz cx="9388475" cy="7102475"/>
  <p:embeddedFontLst>
    <p:embeddedFont>
      <p:font typeface="Calibri" panose="020F0502020204030204" pitchFamily="34" charset="0"/>
      <p:regular r:id="rId23"/>
      <p:bold r:id="rId24"/>
      <p:italic r:id="rId25"/>
      <p:boldItalic r:id="rId26"/>
    </p:embeddedFont>
    <p:embeddedFont>
      <p:font typeface="Source Sans Pro" panose="020B0503030403020204" pitchFamily="34" charset="0"/>
      <p:regular r:id="rId27"/>
      <p:bold r:id="rId28"/>
      <p:italic r:id="rId29"/>
      <p:boldItalic r:id="rId30"/>
    </p:embeddedFont>
    <p:embeddedFont>
      <p:font typeface="Source Sans Pro Semibold" panose="020B0603030403020204" pitchFamily="34" charset="0"/>
      <p:bold r:id="rId31"/>
      <p:boldItalic r:id="rId32"/>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C3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1130" autoAdjust="0"/>
  </p:normalViewPr>
  <p:slideViewPr>
    <p:cSldViewPr>
      <p:cViewPr varScale="1">
        <p:scale>
          <a:sx n="61" d="100"/>
          <a:sy n="61" d="100"/>
        </p:scale>
        <p:origin x="2102" y="34"/>
      </p:cViewPr>
      <p:guideLst>
        <p:guide orient="horz" pos="2160"/>
        <p:guide pos="2880"/>
      </p:guideLst>
    </p:cSldViewPr>
  </p:slideViewPr>
  <p:outlineViewPr>
    <p:cViewPr>
      <p:scale>
        <a:sx n="33" d="100"/>
        <a:sy n="33" d="100"/>
      </p:scale>
      <p:origin x="0" y="-643"/>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43" d="100"/>
          <a:sy n="43" d="100"/>
        </p:scale>
        <p:origin x="148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0AF129-9C4D-4460-BED9-DFED5F87C59F}"/>
              </a:ext>
            </a:extLst>
          </p:cNvPr>
          <p:cNvSpPr>
            <a:spLocks noGrp="1"/>
          </p:cNvSpPr>
          <p:nvPr>
            <p:ph type="hdr" sz="quarter"/>
          </p:nvPr>
        </p:nvSpPr>
        <p:spPr>
          <a:xfrm>
            <a:off x="0" y="1"/>
            <a:ext cx="4069345" cy="354958"/>
          </a:xfrm>
          <a:prstGeom prst="rect">
            <a:avLst/>
          </a:prstGeom>
        </p:spPr>
        <p:txBody>
          <a:bodyPr vert="horz" lIns="92729" tIns="46365" rIns="92729" bIns="46365"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3CC52DB8-508B-422B-B50C-C9EF107D47D1}"/>
              </a:ext>
            </a:extLst>
          </p:cNvPr>
          <p:cNvSpPr>
            <a:spLocks noGrp="1"/>
          </p:cNvSpPr>
          <p:nvPr>
            <p:ph type="dt" sz="quarter" idx="1"/>
          </p:nvPr>
        </p:nvSpPr>
        <p:spPr>
          <a:xfrm>
            <a:off x="5317621" y="1"/>
            <a:ext cx="4069345" cy="354958"/>
          </a:xfrm>
          <a:prstGeom prst="rect">
            <a:avLst/>
          </a:prstGeom>
        </p:spPr>
        <p:txBody>
          <a:bodyPr vert="horz" lIns="92729" tIns="46365" rIns="92729" bIns="46365" rtlCol="0"/>
          <a:lstStyle>
            <a:lvl1pPr algn="r" eaLnBrk="1" fontAlgn="auto" hangingPunct="1">
              <a:spcBef>
                <a:spcPts val="0"/>
              </a:spcBef>
              <a:spcAft>
                <a:spcPts val="0"/>
              </a:spcAft>
              <a:defRPr sz="1200">
                <a:latin typeface="+mn-lt"/>
              </a:defRPr>
            </a:lvl1pPr>
          </a:lstStyle>
          <a:p>
            <a:pPr>
              <a:defRPr/>
            </a:pPr>
            <a:fld id="{21586E63-6610-4167-9DFD-F9B01DE11927}" type="datetimeFigureOut">
              <a:rPr lang="en-GB"/>
              <a:pPr>
                <a:defRPr/>
              </a:pPr>
              <a:t>24/10/2020</a:t>
            </a:fld>
            <a:endParaRPr lang="en-GB" dirty="0"/>
          </a:p>
        </p:txBody>
      </p:sp>
      <p:sp>
        <p:nvSpPr>
          <p:cNvPr id="4" name="Footer Placeholder 3">
            <a:extLst>
              <a:ext uri="{FF2B5EF4-FFF2-40B4-BE49-F238E27FC236}">
                <a16:creationId xmlns:a16="http://schemas.microsoft.com/office/drawing/2014/main" id="{3D9D6B4F-7323-4977-89BB-0E38A27AD5F2}"/>
              </a:ext>
            </a:extLst>
          </p:cNvPr>
          <p:cNvSpPr>
            <a:spLocks noGrp="1"/>
          </p:cNvSpPr>
          <p:nvPr>
            <p:ph type="ftr" sz="quarter" idx="2"/>
          </p:nvPr>
        </p:nvSpPr>
        <p:spPr>
          <a:xfrm>
            <a:off x="0" y="6745860"/>
            <a:ext cx="4069345" cy="354958"/>
          </a:xfrm>
          <a:prstGeom prst="rect">
            <a:avLst/>
          </a:prstGeom>
        </p:spPr>
        <p:txBody>
          <a:bodyPr vert="horz" lIns="92729" tIns="46365" rIns="92729" bIns="46365"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C399BCDD-A67C-4067-B20C-FC77D0EC9A95}"/>
              </a:ext>
            </a:extLst>
          </p:cNvPr>
          <p:cNvSpPr>
            <a:spLocks noGrp="1"/>
          </p:cNvSpPr>
          <p:nvPr>
            <p:ph type="sldNum" sz="quarter" idx="3"/>
          </p:nvPr>
        </p:nvSpPr>
        <p:spPr>
          <a:xfrm>
            <a:off x="5317621" y="6745860"/>
            <a:ext cx="4069345" cy="354958"/>
          </a:xfrm>
          <a:prstGeom prst="rect">
            <a:avLst/>
          </a:prstGeom>
        </p:spPr>
        <p:txBody>
          <a:bodyPr vert="horz" lIns="92729" tIns="46365" rIns="92729" bIns="46365" rtlCol="0" anchor="b"/>
          <a:lstStyle>
            <a:lvl1pPr algn="r" eaLnBrk="1" fontAlgn="auto" hangingPunct="1">
              <a:spcBef>
                <a:spcPts val="0"/>
              </a:spcBef>
              <a:spcAft>
                <a:spcPts val="0"/>
              </a:spcAft>
              <a:defRPr sz="1200">
                <a:latin typeface="+mn-lt"/>
              </a:defRPr>
            </a:lvl1pPr>
          </a:lstStyle>
          <a:p>
            <a:pPr>
              <a:defRPr/>
            </a:pPr>
            <a:fld id="{1D2439DA-3C19-4B89-9AE6-EB382FABF01D}" type="slidenum">
              <a:rPr lang="en-GB"/>
              <a:pPr>
                <a:defRPr/>
              </a:pPr>
              <a:t>‹#›</a:t>
            </a:fld>
            <a:endParaRPr lang="en-GB"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C4D55A-5470-4E82-AB36-1603B176BFAA}"/>
              </a:ext>
            </a:extLst>
          </p:cNvPr>
          <p:cNvSpPr>
            <a:spLocks noGrp="1"/>
          </p:cNvSpPr>
          <p:nvPr>
            <p:ph type="hdr" sz="quarter"/>
          </p:nvPr>
        </p:nvSpPr>
        <p:spPr>
          <a:xfrm>
            <a:off x="0" y="1"/>
            <a:ext cx="4067837" cy="354958"/>
          </a:xfrm>
          <a:prstGeom prst="rect">
            <a:avLst/>
          </a:prstGeom>
        </p:spPr>
        <p:txBody>
          <a:bodyPr vert="horz" lIns="92729" tIns="46365" rIns="92729" bIns="46365"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14EC1B32-FFAC-4740-AA8B-FAB1620C9048}"/>
              </a:ext>
            </a:extLst>
          </p:cNvPr>
          <p:cNvSpPr>
            <a:spLocks noGrp="1"/>
          </p:cNvSpPr>
          <p:nvPr>
            <p:ph type="dt" idx="1"/>
          </p:nvPr>
        </p:nvSpPr>
        <p:spPr>
          <a:xfrm>
            <a:off x="5317621" y="1"/>
            <a:ext cx="4069345" cy="354958"/>
          </a:xfrm>
          <a:prstGeom prst="rect">
            <a:avLst/>
          </a:prstGeom>
        </p:spPr>
        <p:txBody>
          <a:bodyPr vert="horz" lIns="92729" tIns="46365" rIns="92729" bIns="46365" rtlCol="0"/>
          <a:lstStyle>
            <a:lvl1pPr algn="r" eaLnBrk="1" fontAlgn="auto" hangingPunct="1">
              <a:spcBef>
                <a:spcPts val="0"/>
              </a:spcBef>
              <a:spcAft>
                <a:spcPts val="0"/>
              </a:spcAft>
              <a:defRPr sz="1200">
                <a:latin typeface="+mn-lt"/>
              </a:defRPr>
            </a:lvl1pPr>
          </a:lstStyle>
          <a:p>
            <a:pPr>
              <a:defRPr/>
            </a:pPr>
            <a:fld id="{BABDADA3-3478-4DD2-BA61-93BCFE92245D}" type="datetimeFigureOut">
              <a:rPr lang="en-GB"/>
              <a:pPr>
                <a:defRPr/>
              </a:pPr>
              <a:t>24/10/2020</a:t>
            </a:fld>
            <a:endParaRPr lang="en-GB" dirty="0"/>
          </a:p>
        </p:txBody>
      </p:sp>
      <p:sp>
        <p:nvSpPr>
          <p:cNvPr id="4" name="Slide Image Placeholder 3">
            <a:extLst>
              <a:ext uri="{FF2B5EF4-FFF2-40B4-BE49-F238E27FC236}">
                <a16:creationId xmlns:a16="http://schemas.microsoft.com/office/drawing/2014/main" id="{D6038465-4216-4270-8E62-332E89E72F96}"/>
              </a:ext>
            </a:extLst>
          </p:cNvPr>
          <p:cNvSpPr>
            <a:spLocks noGrp="1" noRot="1" noChangeAspect="1"/>
          </p:cNvSpPr>
          <p:nvPr>
            <p:ph type="sldImg" idx="2"/>
          </p:nvPr>
        </p:nvSpPr>
        <p:spPr>
          <a:xfrm>
            <a:off x="2917825" y="531813"/>
            <a:ext cx="3552825" cy="2665412"/>
          </a:xfrm>
          <a:prstGeom prst="rect">
            <a:avLst/>
          </a:prstGeom>
          <a:noFill/>
          <a:ln w="12700">
            <a:solidFill>
              <a:prstClr val="black"/>
            </a:solidFill>
          </a:ln>
        </p:spPr>
        <p:txBody>
          <a:bodyPr vert="horz" lIns="92729" tIns="46365" rIns="92729" bIns="46365" rtlCol="0" anchor="ctr"/>
          <a:lstStyle/>
          <a:p>
            <a:pPr lvl="0"/>
            <a:endParaRPr lang="en-GB" noProof="0" dirty="0"/>
          </a:p>
        </p:txBody>
      </p:sp>
      <p:sp>
        <p:nvSpPr>
          <p:cNvPr id="5" name="Notes Placeholder 4">
            <a:extLst>
              <a:ext uri="{FF2B5EF4-FFF2-40B4-BE49-F238E27FC236}">
                <a16:creationId xmlns:a16="http://schemas.microsoft.com/office/drawing/2014/main" id="{9094A372-AD31-46C1-BD3E-7E466F0637AE}"/>
              </a:ext>
            </a:extLst>
          </p:cNvPr>
          <p:cNvSpPr>
            <a:spLocks noGrp="1"/>
          </p:cNvSpPr>
          <p:nvPr>
            <p:ph type="body" sz="quarter" idx="3"/>
          </p:nvPr>
        </p:nvSpPr>
        <p:spPr>
          <a:xfrm>
            <a:off x="938848" y="3373759"/>
            <a:ext cx="7510780" cy="3196280"/>
          </a:xfrm>
          <a:prstGeom prst="rect">
            <a:avLst/>
          </a:prstGeom>
        </p:spPr>
        <p:txBody>
          <a:bodyPr vert="horz" lIns="92729" tIns="46365" rIns="92729" bIns="46365"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Footer Placeholder 5">
            <a:extLst>
              <a:ext uri="{FF2B5EF4-FFF2-40B4-BE49-F238E27FC236}">
                <a16:creationId xmlns:a16="http://schemas.microsoft.com/office/drawing/2014/main" id="{704AD601-668E-4D8A-92F2-0B82C6FFDD2E}"/>
              </a:ext>
            </a:extLst>
          </p:cNvPr>
          <p:cNvSpPr>
            <a:spLocks noGrp="1"/>
          </p:cNvSpPr>
          <p:nvPr>
            <p:ph type="ftr" sz="quarter" idx="4"/>
          </p:nvPr>
        </p:nvSpPr>
        <p:spPr>
          <a:xfrm>
            <a:off x="0" y="6745860"/>
            <a:ext cx="4067837" cy="354958"/>
          </a:xfrm>
          <a:prstGeom prst="rect">
            <a:avLst/>
          </a:prstGeom>
        </p:spPr>
        <p:txBody>
          <a:bodyPr vert="horz" lIns="92729" tIns="46365" rIns="92729" bIns="46365"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CD90890A-650C-48FD-95BB-06150722B2E7}"/>
              </a:ext>
            </a:extLst>
          </p:cNvPr>
          <p:cNvSpPr>
            <a:spLocks noGrp="1"/>
          </p:cNvSpPr>
          <p:nvPr>
            <p:ph type="sldNum" sz="quarter" idx="5"/>
          </p:nvPr>
        </p:nvSpPr>
        <p:spPr>
          <a:xfrm>
            <a:off x="5317621" y="6745860"/>
            <a:ext cx="4069345" cy="354958"/>
          </a:xfrm>
          <a:prstGeom prst="rect">
            <a:avLst/>
          </a:prstGeom>
        </p:spPr>
        <p:txBody>
          <a:bodyPr vert="horz" lIns="92729" tIns="46365" rIns="92729" bIns="46365" rtlCol="0" anchor="b"/>
          <a:lstStyle>
            <a:lvl1pPr algn="r" eaLnBrk="1" fontAlgn="auto" hangingPunct="1">
              <a:spcBef>
                <a:spcPts val="0"/>
              </a:spcBef>
              <a:spcAft>
                <a:spcPts val="0"/>
              </a:spcAft>
              <a:defRPr sz="1200">
                <a:latin typeface="+mn-lt"/>
              </a:defRPr>
            </a:lvl1pPr>
          </a:lstStyle>
          <a:p>
            <a:pPr>
              <a:defRPr/>
            </a:pPr>
            <a:fld id="{69235CE0-170B-4843-BB66-9363ACFE71E3}" type="slidenum">
              <a:rPr lang="en-GB"/>
              <a:pPr>
                <a:defRPr/>
              </a:pPr>
              <a:t>‹#›</a:t>
            </a:fld>
            <a:endParaRPr lang="en-GB"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0" dirty="0"/>
              <a:t>Who here has heard of Godwin’s Law? Make</a:t>
            </a:r>
            <a:r>
              <a:rPr lang="en-US" altLang="en-US" b="0" baseline="0" dirty="0"/>
              <a:t> use of your icons and raise your hands!</a:t>
            </a:r>
          </a:p>
          <a:p>
            <a:pPr eaLnBrk="1" hangingPunct="1">
              <a:spcBef>
                <a:spcPct val="0"/>
              </a:spcBef>
            </a:pPr>
            <a:endParaRPr lang="en-US" altLang="en-US" b="0" baseline="0" dirty="0"/>
          </a:p>
          <a:p>
            <a:pPr eaLnBrk="1" hangingPunct="1">
              <a:spcBef>
                <a:spcPct val="0"/>
              </a:spcBef>
            </a:pPr>
            <a:r>
              <a:rPr lang="en-US" altLang="en-US" b="0" baseline="0" dirty="0"/>
              <a:t>His name is Mike Godwin </a:t>
            </a:r>
            <a:r>
              <a:rPr lang="en-GB" dirty="0"/>
              <a:t>American attorney and author.</a:t>
            </a:r>
            <a:endParaRPr lang="en-US" altLang="en-US" b="0" dirty="0"/>
          </a:p>
          <a:p>
            <a:pPr eaLnBrk="1" hangingPunct="1">
              <a:spcBef>
                <a:spcPct val="0"/>
              </a:spcBef>
            </a:pPr>
            <a:endParaRPr lang="en-GB" altLang="en-US" b="0" dirty="0"/>
          </a:p>
          <a:p>
            <a:pPr eaLnBrk="1" hangingPunct="1">
              <a:spcBef>
                <a:spcPct val="0"/>
              </a:spcBef>
            </a:pPr>
            <a:r>
              <a:rPr lang="en-GB" dirty="0"/>
              <a:t>Godwin's law (or Godwin's rule of Hitler analogies)</a:t>
            </a:r>
            <a:r>
              <a:rPr lang="en-GB" baseline="30000" dirty="0">
                <a:hlinkClick r:id="rId3"/>
              </a:rPr>
              <a:t>[1]</a:t>
            </a:r>
            <a:r>
              <a:rPr lang="en-GB" baseline="30000" dirty="0">
                <a:hlinkClick r:id="rId3"/>
              </a:rPr>
              <a:t>[2]</a:t>
            </a:r>
            <a:r>
              <a:rPr lang="en-GB" dirty="0"/>
              <a:t> is an </a:t>
            </a:r>
            <a:r>
              <a:rPr lang="en-GB" dirty="0">
                <a:hlinkClick r:id="rId3" tooltip="Internet"/>
              </a:rPr>
              <a:t>Internet</a:t>
            </a:r>
            <a:r>
              <a:rPr lang="en-GB" dirty="0"/>
              <a:t> </a:t>
            </a:r>
            <a:r>
              <a:rPr lang="en-GB" dirty="0">
                <a:hlinkClick r:id="rId3" tooltip="Adage"/>
              </a:rPr>
              <a:t>adage</a:t>
            </a:r>
            <a:r>
              <a:rPr lang="en-GB" dirty="0"/>
              <a:t> asserting that "As an online discussion grows longer, the probability of a comparison involving </a:t>
            </a:r>
            <a:r>
              <a:rPr lang="en-GB" dirty="0">
                <a:hlinkClick r:id="rId3" tooltip="Nazism"/>
              </a:rPr>
              <a:t>Nazis</a:t>
            </a:r>
            <a:r>
              <a:rPr lang="en-GB" dirty="0"/>
              <a:t> or </a:t>
            </a:r>
            <a:r>
              <a:rPr lang="en-GB" dirty="0">
                <a:hlinkClick r:id="rId3" tooltip="Adolf Hitler"/>
              </a:rPr>
              <a:t>Hitler</a:t>
            </a:r>
            <a:r>
              <a:rPr lang="en-GB" dirty="0"/>
              <a:t> </a:t>
            </a:r>
            <a:r>
              <a:rPr lang="en-GB" dirty="0">
                <a:hlinkClick r:id="rId3" tooltip="Convergence of random variables"/>
              </a:rPr>
              <a:t>approaches 1</a:t>
            </a:r>
            <a:r>
              <a:rPr lang="en-GB" dirty="0"/>
              <a:t>";</a:t>
            </a:r>
            <a:r>
              <a:rPr lang="en-GB" baseline="30000" dirty="0">
                <a:hlinkClick r:id="rId3"/>
              </a:rPr>
              <a:t>[2]</a:t>
            </a:r>
            <a:r>
              <a:rPr lang="en-GB" baseline="30000" dirty="0">
                <a:hlinkClick r:id="rId3"/>
              </a:rPr>
              <a:t>[3]</a:t>
            </a:r>
            <a:r>
              <a:rPr lang="en-GB" dirty="0"/>
              <a:t> that is, if an online discussion (regardless of topic or scope) goes on long enough, sooner or later someone will compare someone or something to Adolf Hitler or his deeds, the point at which effectively the discussion or thread often ends. </a:t>
            </a:r>
          </a:p>
          <a:p>
            <a:pPr eaLnBrk="1" hangingPunct="1">
              <a:spcBef>
                <a:spcPct val="0"/>
              </a:spcBef>
            </a:pPr>
            <a:r>
              <a:rPr lang="en-US" altLang="en-US" dirty="0"/>
              <a:t>It has since extended to any public discussion or speech, including presentations!</a:t>
            </a:r>
          </a:p>
          <a:p>
            <a:pPr eaLnBrk="1" hangingPunct="1">
              <a:spcBef>
                <a:spcPct val="0"/>
              </a:spcBef>
            </a:pPr>
            <a:endParaRPr lang="en-US" altLang="en-US" b="0" dirty="0"/>
          </a:p>
          <a:p>
            <a:pPr eaLnBrk="1" hangingPunct="1">
              <a:spcBef>
                <a:spcPct val="0"/>
              </a:spcBef>
            </a:pPr>
            <a:r>
              <a:rPr lang="en-GB" altLang="en-US" b="0" dirty="0"/>
              <a:t>Let’s see how far I can make it by this presentation…</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E045A01-4DBE-41E6-BED3-6D421DB5E9ED}" type="slidenum">
              <a:rPr lang="en-GB" altLang="en-US" smtClean="0"/>
              <a:pPr fontAlgn="base">
                <a:spcBef>
                  <a:spcPct val="0"/>
                </a:spcBef>
                <a:spcAft>
                  <a:spcPct val="0"/>
                </a:spcAft>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This</a:t>
            </a:r>
            <a:r>
              <a:rPr lang="en-US" altLang="en-US" baseline="0" dirty="0"/>
              <a:t> are all news stories from last year relating to one particular MP who said that her comments were taken out of context.</a:t>
            </a:r>
          </a:p>
          <a:p>
            <a:pPr eaLnBrk="1" hangingPunct="1">
              <a:spcBef>
                <a:spcPct val="0"/>
              </a:spcBef>
            </a:pPr>
            <a:r>
              <a:rPr lang="en-US" altLang="en-US" baseline="0" dirty="0"/>
              <a:t>No matter, the way it was reported has already done the damage and feed into the narrative that Disabled people are inferior and therefore can be treated differently.</a:t>
            </a:r>
          </a:p>
          <a:p>
            <a:pPr eaLnBrk="1" hangingPunct="1">
              <a:spcBef>
                <a:spcPct val="0"/>
              </a:spcBef>
            </a:pPr>
            <a:endParaRPr lang="en-US" altLang="en-US" baseline="0" dirty="0"/>
          </a:p>
          <a:p>
            <a:pPr eaLnBrk="1" hangingPunct="1">
              <a:spcBef>
                <a:spcPct val="0"/>
              </a:spcBef>
            </a:pPr>
            <a:r>
              <a:rPr lang="en-US" altLang="en-US" baseline="0" dirty="0"/>
              <a:t>And it’s not really fair of me to pick on just one MP with a non story about something she said she didn’t say is it?</a:t>
            </a:r>
            <a:endParaRPr lang="en-GB"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784636-2876-4C27-9A1F-3FCCF1AF6DAE}" type="slidenum">
              <a:rPr lang="en-GB" altLang="en-US" smtClean="0"/>
              <a:pPr fontAlgn="base">
                <a:spcBef>
                  <a:spcPct val="0"/>
                </a:spcBef>
                <a:spcAft>
                  <a:spcPct val="0"/>
                </a:spcAft>
              </a:pPr>
              <a:t>10</a:t>
            </a:fld>
            <a:endParaRPr lang="en-GB" altLang="en-US"/>
          </a:p>
        </p:txBody>
      </p:sp>
    </p:spTree>
    <p:extLst>
      <p:ext uri="{BB962C8B-B14F-4D97-AF65-F5344CB8AC3E}">
        <p14:creationId xmlns:p14="http://schemas.microsoft.com/office/powerpoint/2010/main" val="3655820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In 2010 Inclusion London commissioned the Glasgow Media Group and the Strathclyde Centre for Disability Research to carry out a study to analyse changes in the way the media are reporting disability and how it has Impacted on public attitudes towards disabled people. In carrying out the study they compared and contrasted media coverage of disability in Five papers in 2010‐11 with a similar period in 2004‐5 and ran a series of Focus groups. The study found:</a:t>
            </a:r>
          </a:p>
          <a:p>
            <a:pPr eaLnBrk="1" hangingPunct="1">
              <a:spcBef>
                <a:spcPct val="0"/>
              </a:spcBef>
            </a:pPr>
            <a:endParaRPr lang="en-US" altLang="en-US" baseline="0" dirty="0"/>
          </a:p>
          <a:p>
            <a:pPr eaLnBrk="1" hangingPunct="1">
              <a:spcBef>
                <a:spcPct val="0"/>
              </a:spcBef>
            </a:pPr>
            <a:r>
              <a:rPr lang="en-US" altLang="en-US" baseline="0" dirty="0"/>
              <a:t>Increased level of reporting – that sounds good?</a:t>
            </a:r>
          </a:p>
          <a:p>
            <a:pPr eaLnBrk="1" hangingPunct="1">
              <a:spcBef>
                <a:spcPct val="0"/>
              </a:spcBef>
            </a:pPr>
            <a:r>
              <a:rPr lang="en-US" altLang="en-US" baseline="0" dirty="0"/>
              <a:t>Politicians influencing news? That doesn’t sound so good.</a:t>
            </a:r>
          </a:p>
          <a:p>
            <a:pPr eaLnBrk="1" hangingPunct="1">
              <a:spcBef>
                <a:spcPct val="0"/>
              </a:spcBef>
            </a:pPr>
            <a:r>
              <a:rPr lang="en-US" altLang="en-US" baseline="0" dirty="0"/>
              <a:t>Disability benefit fraud must be huge! </a:t>
            </a:r>
          </a:p>
          <a:p>
            <a:pPr eaLnBrk="1" hangingPunct="1">
              <a:spcBef>
                <a:spcPct val="0"/>
              </a:spcBef>
            </a:pPr>
            <a:endParaRPr lang="en-US" altLang="en-US" baseline="0" dirty="0"/>
          </a:p>
          <a:p>
            <a:pPr eaLnBrk="1" hangingPunct="1">
              <a:spcBef>
                <a:spcPct val="0"/>
              </a:spcBef>
            </a:pPr>
            <a:r>
              <a:rPr lang="en-US" altLang="en-US" baseline="0" dirty="0"/>
              <a:t>These news stories are reporting on political rhetoric that uses language to describe ‘benefit scroungers’ ‘life choices’ ‘fraudsters’ and links these negative terms to Disabled people. </a:t>
            </a:r>
          </a:p>
          <a:p>
            <a:pPr eaLnBrk="1" hangingPunct="1">
              <a:spcBef>
                <a:spcPct val="0"/>
              </a:spcBef>
            </a:pPr>
            <a:endParaRPr lang="en-US" altLang="en-US" baseline="0" dirty="0"/>
          </a:p>
          <a:p>
            <a:pPr eaLnBrk="1" hangingPunct="1">
              <a:spcBef>
                <a:spcPct val="0"/>
              </a:spcBef>
            </a:pPr>
            <a:endParaRPr lang="en-US" altLang="en-US" baseline="0" dirty="0"/>
          </a:p>
          <a:p>
            <a:pPr eaLnBrk="1" hangingPunct="1">
              <a:spcBef>
                <a:spcPct val="0"/>
              </a:spcBef>
            </a:pPr>
            <a:r>
              <a:rPr lang="en-US" altLang="en-US" baseline="0" dirty="0"/>
              <a:t>Has anyone here heard of the adage, we are what we eat? What about what we read?</a:t>
            </a:r>
          </a:p>
          <a:p>
            <a:pPr eaLnBrk="1" hangingPunct="1">
              <a:spcBef>
                <a:spcPct val="0"/>
              </a:spcBef>
            </a:pPr>
            <a:r>
              <a:rPr lang="en-US" altLang="en-US" baseline="0" dirty="0"/>
              <a:t>These are the main popular newspapers in</a:t>
            </a:r>
          </a:p>
          <a:p>
            <a:pPr eaLnBrk="1" hangingPunct="1">
              <a:spcBef>
                <a:spcPct val="0"/>
              </a:spcBef>
            </a:pPr>
            <a:r>
              <a:rPr lang="en-US" altLang="en-US" baseline="0" dirty="0"/>
              <a:t> the UK and they don’t have much to say about Disabled people that is positive?</a:t>
            </a:r>
          </a:p>
          <a:p>
            <a:pPr eaLnBrk="1" hangingPunct="1">
              <a:spcBef>
                <a:spcPct val="0"/>
              </a:spcBef>
            </a:pPr>
            <a:endParaRPr lang="en-US" altLang="en-US" baseline="0" dirty="0"/>
          </a:p>
          <a:p>
            <a:pPr eaLnBrk="1" hangingPunct="1">
              <a:spcBef>
                <a:spcPct val="0"/>
              </a:spcBef>
            </a:pPr>
            <a:r>
              <a:rPr lang="en-US" altLang="en-US" dirty="0"/>
              <a:t>I hope you are starting to see a link between the systemic</a:t>
            </a:r>
            <a:r>
              <a:rPr lang="en-US" altLang="en-US" baseline="0" dirty="0"/>
              <a:t> issues and how these still prevail in how Disabled people are viewed, spoken about and reported on. All affecting policy and practice on every level.</a:t>
            </a:r>
          </a:p>
          <a:p>
            <a:pPr eaLnBrk="1" hangingPunct="1">
              <a:spcBef>
                <a:spcPct val="0"/>
              </a:spcBef>
            </a:pPr>
            <a:endParaRPr lang="en-US" altLang="en-US" baseline="0" dirty="0"/>
          </a:p>
          <a:p>
            <a:pPr eaLnBrk="1" hangingPunct="1">
              <a:spcBef>
                <a:spcPct val="0"/>
              </a:spcBef>
            </a:pPr>
            <a:r>
              <a:rPr lang="en-US" altLang="en-US" baseline="0" dirty="0"/>
              <a:t>We are keen to work with the Travelers Movement and Rene Cassin on their Cut it Out Campaign that launched last year to highlight the link between political rhetoric and negative public perceptions of targeted communities.</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784636-2876-4C27-9A1F-3FCCF1AF6DAE}" type="slidenum">
              <a:rPr lang="en-GB" altLang="en-US" smtClean="0"/>
              <a:pPr fontAlgn="base">
                <a:spcBef>
                  <a:spcPct val="0"/>
                </a:spcBef>
                <a:spcAft>
                  <a:spcPct val="0"/>
                </a:spcAft>
              </a:pPr>
              <a:t>11</a:t>
            </a:fld>
            <a:endParaRPr lang="en-GB" altLang="en-US"/>
          </a:p>
        </p:txBody>
      </p:sp>
    </p:spTree>
    <p:extLst>
      <p:ext uri="{BB962C8B-B14F-4D97-AF65-F5344CB8AC3E}">
        <p14:creationId xmlns:p14="http://schemas.microsoft.com/office/powerpoint/2010/main" val="1851738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8"/>
              </a:spcBef>
              <a:defRPr/>
            </a:pPr>
            <a:r>
              <a:rPr lang="en-US" dirty="0"/>
              <a:t>IL’s capacity building as part of the Hate Crime Project includes Specialist Advocate support, HC Advocate </a:t>
            </a:r>
            <a:r>
              <a:rPr lang="en-US" dirty="0" err="1"/>
              <a:t>Secondments</a:t>
            </a:r>
            <a:r>
              <a:rPr lang="en-US" dirty="0"/>
              <a:t>, submissions on HC issues, for example, online harms select petitions committee, impact of </a:t>
            </a:r>
            <a:r>
              <a:rPr lang="en-US" dirty="0" err="1"/>
              <a:t>covid</a:t>
            </a:r>
            <a:r>
              <a:rPr lang="en-US" dirty="0"/>
              <a:t>, business support for fundraising and structuring services, making sure Disabled people have a voice at key stakeholder meetings, MOPAC Met Police, CPS etc.</a:t>
            </a:r>
          </a:p>
          <a:p>
            <a:pPr>
              <a:spcBef>
                <a:spcPts val="608"/>
              </a:spcBef>
              <a:defRPr/>
            </a:pPr>
            <a:r>
              <a:rPr lang="en-US" dirty="0"/>
              <a:t>Our big learning event is open to all and the next one will be in February 2021, probably online! But hopefully not. An opportunity to hear directly from the local DDPOs about the challenges and achievements over the year.</a:t>
            </a:r>
          </a:p>
          <a:p>
            <a:pPr>
              <a:spcBef>
                <a:spcPts val="608"/>
              </a:spcBef>
              <a:defRPr/>
            </a:pPr>
            <a:r>
              <a:rPr lang="en-US" dirty="0"/>
              <a:t>We are also developing a series of training modules for frontline staff, to be delivered by disabled trainers. This is currently delayed due to </a:t>
            </a:r>
            <a:r>
              <a:rPr lang="en-US" dirty="0" err="1"/>
              <a:t>Covid</a:t>
            </a:r>
            <a:r>
              <a:rPr lang="en-US" dirty="0"/>
              <a:t>.</a:t>
            </a:r>
            <a:endParaRPr lang="en-GB" dirty="0"/>
          </a:p>
          <a:p>
            <a:pPr eaLnBrk="1" hangingPunct="1">
              <a:spcBef>
                <a:spcPct val="0"/>
              </a:spcBef>
            </a:pPr>
            <a:endParaRPr lang="en-US" altLang="en-US" b="1" baseline="0" dirty="0"/>
          </a:p>
          <a:p>
            <a:pPr eaLnBrk="1" hangingPunct="1">
              <a:spcBef>
                <a:spcPct val="0"/>
              </a:spcBef>
            </a:pPr>
            <a:endParaRPr lang="en-US" altLang="en-US" b="1" baseline="0" dirty="0"/>
          </a:p>
          <a:p>
            <a:pPr eaLnBrk="1" hangingPunct="1">
              <a:spcBef>
                <a:spcPct val="0"/>
              </a:spcBef>
            </a:pPr>
            <a:r>
              <a:rPr lang="en-US" altLang="en-US" b="1" baseline="0" dirty="0"/>
              <a:t>Having a sustainably funded local DDPO not only helps prevent HC, it also strengthens communities and improves inclusion and diversity, which are the key aspects of a healthy society. Dismantling those long held prejudices that other and demean Disabled people.</a:t>
            </a:r>
            <a:endParaRPr lang="en-GB" altLang="en-US" b="1"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188D3FE-DD7B-47C4-9BF8-D7BDA61F7211}" type="slidenum">
              <a:rPr lang="en-GB" altLang="en-US" smtClean="0"/>
              <a:pPr fontAlgn="base">
                <a:spcBef>
                  <a:spcPct val="0"/>
                </a:spcBef>
                <a:spcAft>
                  <a:spcPct val="0"/>
                </a:spcAft>
              </a:pPr>
              <a:t>12</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i="0" u="none" strike="noStrike" kern="1200" baseline="0" dirty="0">
                <a:solidFill>
                  <a:schemeClr val="tx1"/>
                </a:solidFill>
                <a:latin typeface="+mn-lt"/>
                <a:ea typeface="+mn-ea"/>
                <a:cs typeface="+mn-cs"/>
              </a:rPr>
              <a:t>1. Disabled people are still overwhelmingly likely to be victims of crime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Owing to the quasi-ubiquitous nature of disability hate crime, a single decade has been too little to achieve radical change. Yet the mounting evidence suggests that these crimes are as common as ever, and if anything, methods of qualifying and quantifying them suggest a steady increase that is not yet fully articulated. </a:t>
            </a:r>
          </a:p>
          <a:p>
            <a:r>
              <a:rPr lang="en-US" sz="1200" b="1" i="0" u="none" strike="noStrike" kern="1200" baseline="0" dirty="0">
                <a:solidFill>
                  <a:schemeClr val="tx1"/>
                </a:solidFill>
                <a:latin typeface="+mn-lt"/>
                <a:ea typeface="+mn-ea"/>
                <a:cs typeface="+mn-cs"/>
              </a:rPr>
              <a:t>2. Disabled people are still seen as unreliable witnesses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Disabled victims still feel they are not taken seriously on the whole, and when reporting the incidents resulting in more serious injuries they often remain dismissed as unreliable witnesses, sometimes even perceived as perpetrators, and routinely denied access to justice. </a:t>
            </a:r>
          </a:p>
          <a:p>
            <a:r>
              <a:rPr lang="en-US" sz="1200" b="1" i="0" u="none" strike="noStrike" kern="1200" baseline="0" dirty="0">
                <a:solidFill>
                  <a:schemeClr val="tx1"/>
                </a:solidFill>
                <a:latin typeface="+mn-lt"/>
                <a:ea typeface="+mn-ea"/>
                <a:cs typeface="+mn-cs"/>
              </a:rPr>
              <a:t>3. Using a Human Rights based approach is aiding increased understanding of Disabled people’s experience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Disability hate crime is now better understood, and therefore better qualified and quantified. It is beginning to be </a:t>
            </a:r>
            <a:r>
              <a:rPr lang="en-US" sz="1200" b="0" i="0" u="none" strike="noStrike" kern="1200" baseline="0" dirty="0" err="1">
                <a:solidFill>
                  <a:schemeClr val="tx1"/>
                </a:solidFill>
                <a:latin typeface="+mn-lt"/>
                <a:ea typeface="+mn-ea"/>
                <a:cs typeface="+mn-cs"/>
              </a:rPr>
              <a:t>recognised</a:t>
            </a:r>
            <a:r>
              <a:rPr lang="en-US" sz="1200" b="0" i="0" u="none" strike="noStrike" kern="1200" baseline="0" dirty="0">
                <a:solidFill>
                  <a:schemeClr val="tx1"/>
                </a:solidFill>
                <a:latin typeface="+mn-lt"/>
                <a:ea typeface="+mn-ea"/>
                <a:cs typeface="+mn-cs"/>
              </a:rPr>
              <a:t> as having a dual nature, that is, one of public violence and another of more intimate abuse in shared spaces and behind closed doors. Definitions have evolved which spell out the hostility of the perpetrators and dampening the </a:t>
            </a:r>
            <a:r>
              <a:rPr lang="en-US" sz="1200" b="0" i="0" u="none" strike="noStrike" kern="1200" baseline="0" dirty="0" err="1">
                <a:solidFill>
                  <a:schemeClr val="tx1"/>
                </a:solidFill>
                <a:latin typeface="+mn-lt"/>
                <a:ea typeface="+mn-ea"/>
                <a:cs typeface="+mn-cs"/>
              </a:rPr>
              <a:t>characterisation</a:t>
            </a:r>
            <a:r>
              <a:rPr lang="en-US" sz="1200" b="0" i="0" u="none" strike="noStrike" kern="1200" baseline="0" dirty="0">
                <a:solidFill>
                  <a:schemeClr val="tx1"/>
                </a:solidFill>
                <a:latin typeface="+mn-lt"/>
                <a:ea typeface="+mn-ea"/>
                <a:cs typeface="+mn-cs"/>
              </a:rPr>
              <a:t> of Disabled people as weak and needy. A human rights perspective is helping bring disability hate crime to the minds of professionals as a crime of opportunity. In statements though, Disabled victims still say their identity remains a focus, when in fact they’d prefer an understanding of those supporting victims. There is a pattern that often precedes attacks against Disabled people, akin to those seen in coercive control in domestic violence incidents. Hostility often grows from low-level harassment: name-calling, intimidation and vandalism frequently escalate into more serious crimes. </a:t>
            </a:r>
          </a:p>
          <a:p>
            <a:r>
              <a:rPr lang="en-US" sz="1200" b="1" i="0" u="none" strike="noStrike" kern="1200" baseline="0" dirty="0">
                <a:solidFill>
                  <a:schemeClr val="tx1"/>
                </a:solidFill>
                <a:latin typeface="+mn-lt"/>
                <a:ea typeface="+mn-ea"/>
                <a:cs typeface="+mn-cs"/>
              </a:rPr>
              <a:t>4. Institutional Disablism creates space for hate crime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is articulated in evidence of its scale on public transport and on social media, and its occurrence in segregated institutional facilities and in cuckooing and mate crime. ‘Opportunity’ </a:t>
            </a:r>
            <a:r>
              <a:rPr lang="en-US" sz="1200" b="0" i="0" u="none" strike="noStrike" kern="1200" baseline="0" dirty="0" err="1">
                <a:solidFill>
                  <a:schemeClr val="tx1"/>
                </a:solidFill>
                <a:latin typeface="+mn-lt"/>
                <a:ea typeface="+mn-ea"/>
                <a:cs typeface="+mn-cs"/>
              </a:rPr>
              <a:t>characterises</a:t>
            </a:r>
            <a:r>
              <a:rPr lang="en-US" sz="1200" b="0" i="0" u="none" strike="noStrike" kern="1200" baseline="0" dirty="0">
                <a:solidFill>
                  <a:schemeClr val="tx1"/>
                </a:solidFill>
                <a:latin typeface="+mn-lt"/>
                <a:ea typeface="+mn-ea"/>
                <a:cs typeface="+mn-cs"/>
              </a:rPr>
              <a:t> both the institutional discrimination and technological advances that have generated spaces in which Disabled people are particularly powerless, and online, where they can be targeted without fear of detection. </a:t>
            </a:r>
          </a:p>
          <a:p>
            <a:r>
              <a:rPr lang="en-US" sz="1200" b="1" i="0" u="none" strike="noStrike" kern="1200" baseline="0" dirty="0">
                <a:solidFill>
                  <a:schemeClr val="tx1"/>
                </a:solidFill>
                <a:latin typeface="+mn-lt"/>
                <a:ea typeface="+mn-ea"/>
                <a:cs typeface="+mn-cs"/>
              </a:rPr>
              <a:t>5. Disablism has the same characteristics as other ‘isms’ &amp; more work is needed to improve understanding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positive change has been the move to understand the cultural discrimination and societal inequality (which gives disability hate crime its specific characteristics) as similar to racist, sexist, religious, transgender and homophobic motivations, yet more focus is needed to appreciate the subtle differences as well as the similarities involved. </a:t>
            </a:r>
          </a:p>
          <a:p>
            <a:r>
              <a:rPr lang="en-US" sz="1200" b="1" i="0" u="none" strike="noStrike" kern="1200" baseline="0" dirty="0">
                <a:solidFill>
                  <a:schemeClr val="tx1"/>
                </a:solidFill>
                <a:latin typeface="+mn-lt"/>
                <a:ea typeface="+mn-ea"/>
                <a:cs typeface="+mn-cs"/>
              </a:rPr>
              <a:t>6. Coproduction with Disabled people works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Viewing Disabled people as actively working against disability hate crime rather than as passive, weak and needy victims is enabling individual resilience and safer communities. Prejudice and bias, such as the </a:t>
            </a:r>
            <a:r>
              <a:rPr lang="en-US" sz="1200" b="0" i="0" u="none" strike="noStrike" kern="1200" baseline="0" dirty="0" err="1">
                <a:solidFill>
                  <a:schemeClr val="tx1"/>
                </a:solidFill>
                <a:latin typeface="+mn-lt"/>
                <a:ea typeface="+mn-ea"/>
                <a:cs typeface="+mn-cs"/>
              </a:rPr>
              <a:t>infantilisation</a:t>
            </a:r>
            <a:r>
              <a:rPr lang="en-US" sz="1200" b="0" i="0" u="none" strike="noStrike" kern="1200" baseline="0" dirty="0">
                <a:solidFill>
                  <a:schemeClr val="tx1"/>
                </a:solidFill>
                <a:latin typeface="+mn-lt"/>
                <a:ea typeface="+mn-ea"/>
                <a:cs typeface="+mn-cs"/>
              </a:rPr>
              <a:t> of Disabled people, is apparent in the words used to describe the crimes against them, and plays a big part in </a:t>
            </a:r>
            <a:r>
              <a:rPr lang="en-US" sz="1200" b="0" i="0" u="none" strike="noStrike" kern="1200" baseline="0" dirty="0" err="1">
                <a:solidFill>
                  <a:schemeClr val="tx1"/>
                </a:solidFill>
                <a:latin typeface="+mn-lt"/>
                <a:ea typeface="+mn-ea"/>
                <a:cs typeface="+mn-cs"/>
              </a:rPr>
              <a:t>trivialising</a:t>
            </a:r>
            <a:r>
              <a:rPr lang="en-US" sz="1200" b="0" i="0" u="none" strike="noStrike" kern="1200" baseline="0" dirty="0">
                <a:solidFill>
                  <a:schemeClr val="tx1"/>
                </a:solidFill>
                <a:latin typeface="+mn-lt"/>
                <a:ea typeface="+mn-ea"/>
                <a:cs typeface="+mn-cs"/>
              </a:rPr>
              <a:t> their impact. A growing acknowledgement of Disabled people’s inclusion along with a human rights grounding in the development of policies and </a:t>
            </a:r>
            <a:r>
              <a:rPr lang="en-US" sz="1200" b="0" i="0" u="none" strike="noStrike" kern="1200" baseline="0" dirty="0" err="1">
                <a:solidFill>
                  <a:schemeClr val="tx1"/>
                </a:solidFill>
                <a:latin typeface="+mn-lt"/>
                <a:ea typeface="+mn-ea"/>
                <a:cs typeface="+mn-cs"/>
              </a:rPr>
              <a:t>organisational</a:t>
            </a:r>
            <a:r>
              <a:rPr lang="en-US" sz="1200" b="0" i="0" u="none" strike="noStrike" kern="1200" baseline="0" dirty="0">
                <a:solidFill>
                  <a:schemeClr val="tx1"/>
                </a:solidFill>
                <a:latin typeface="+mn-lt"/>
                <a:ea typeface="+mn-ea"/>
                <a:cs typeface="+mn-cs"/>
              </a:rPr>
              <a:t> practices across agencies has enabled locality living. In turn, according to the wellbeing literature, this creates opportunities for the relationships that could secure greater safety. Partnerships involving multiple agencies, sectors and members of the public have leveraged huge advances. Understood as working-with, not working-on, co-production has been the source of effective change, with Disabled People’s </a:t>
            </a:r>
            <a:r>
              <a:rPr lang="en-US" sz="1200" b="0" i="0" u="none" strike="noStrike" kern="1200" baseline="0" dirty="0" err="1">
                <a:solidFill>
                  <a:schemeClr val="tx1"/>
                </a:solidFill>
                <a:latin typeface="+mn-lt"/>
                <a:ea typeface="+mn-ea"/>
                <a:cs typeface="+mn-cs"/>
              </a:rPr>
              <a:t>Organisations</a:t>
            </a:r>
            <a:r>
              <a:rPr lang="en-US" sz="1200" b="0" i="0" u="none" strike="noStrike" kern="1200" baseline="0" dirty="0">
                <a:solidFill>
                  <a:schemeClr val="tx1"/>
                </a:solidFill>
                <a:latin typeface="+mn-lt"/>
                <a:ea typeface="+mn-ea"/>
                <a:cs typeface="+mn-cs"/>
              </a:rPr>
              <a:t>, victims and allies having their experiences taken seriously. </a:t>
            </a:r>
          </a:p>
          <a:p>
            <a:r>
              <a:rPr lang="en-US" sz="1200" b="0" i="0" u="none" strike="noStrike" kern="1200" baseline="0" dirty="0">
                <a:solidFill>
                  <a:schemeClr val="tx1"/>
                </a:solidFill>
                <a:latin typeface="+mn-lt"/>
                <a:ea typeface="+mn-ea"/>
                <a:cs typeface="+mn-cs"/>
              </a:rPr>
              <a:t>In brief, more needs to be done to build a fluency around culture and society, an understanding of disablism and ableism and of practice and policy, in line with the principle of ‘Nothing About Us, Without Us’. </a:t>
            </a:r>
            <a:endParaRPr lang="en-GB" altLang="en-US" b="0"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188D3FE-DD7B-47C4-9BF8-D7BDA61F7211}" type="slidenum">
              <a:rPr lang="en-GB" altLang="en-US" smtClean="0"/>
              <a:pPr fontAlgn="base">
                <a:spcBef>
                  <a:spcPct val="0"/>
                </a:spcBef>
                <a:spcAft>
                  <a:spcPct val="0"/>
                </a:spcAft>
              </a:pPr>
              <a:t>13</a:t>
            </a:fld>
            <a:endParaRPr lang="en-GB" altLang="en-US"/>
          </a:p>
        </p:txBody>
      </p:sp>
    </p:spTree>
    <p:extLst>
      <p:ext uri="{BB962C8B-B14F-4D97-AF65-F5344CB8AC3E}">
        <p14:creationId xmlns:p14="http://schemas.microsoft.com/office/powerpoint/2010/main" val="31437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It is now widely recognised that BME Projects are more effective when they are run by people from that community.</a:t>
            </a:r>
          </a:p>
          <a:p>
            <a:pPr eaLnBrk="1" hangingPunct="1">
              <a:spcBef>
                <a:spcPct val="0"/>
              </a:spcBef>
            </a:pPr>
            <a:endParaRPr lang="en-GB" altLang="en-US" dirty="0"/>
          </a:p>
          <a:p>
            <a:pPr eaLnBrk="1" hangingPunct="1">
              <a:spcBef>
                <a:spcPct val="0"/>
              </a:spcBef>
            </a:pPr>
            <a:r>
              <a:rPr lang="en-GB" altLang="en-US" dirty="0"/>
              <a:t>The same with Women’s projects. Being run by women for women makes sense.</a:t>
            </a:r>
          </a:p>
          <a:p>
            <a:pPr eaLnBrk="1" hangingPunct="1">
              <a:spcBef>
                <a:spcPct val="0"/>
              </a:spcBef>
            </a:pPr>
            <a:endParaRPr lang="en-GB" altLang="en-US" dirty="0"/>
          </a:p>
          <a:p>
            <a:pPr eaLnBrk="1" hangingPunct="1">
              <a:spcBef>
                <a:spcPct val="0"/>
              </a:spcBef>
            </a:pPr>
            <a:r>
              <a:rPr lang="en-GB" altLang="en-US" dirty="0"/>
              <a:t>So why not services</a:t>
            </a:r>
            <a:r>
              <a:rPr lang="en-GB" altLang="en-US" baseline="0" dirty="0"/>
              <a:t> for Disabled people? Hammersmith and Fulham are a best practice model on how to effectively coproduce with Disabled people. It saves money and has multiple social value benefits.</a:t>
            </a:r>
          </a:p>
          <a:p>
            <a:pPr eaLnBrk="1" hangingPunct="1">
              <a:spcBef>
                <a:spcPct val="0"/>
              </a:spcBef>
            </a:pPr>
            <a:r>
              <a:rPr lang="en-GB" altLang="en-US" dirty="0"/>
              <a:t>“Nothing About Us Without Us”</a:t>
            </a:r>
          </a:p>
          <a:p>
            <a:pPr eaLnBrk="1" hangingPunct="1">
              <a:spcBef>
                <a:spcPct val="0"/>
              </a:spcBef>
            </a:pPr>
            <a:endParaRPr lang="en-US" altLang="en-US" dirty="0"/>
          </a:p>
          <a:p>
            <a:pPr eaLnBrk="1" fontAlgn="auto" hangingPunct="1">
              <a:lnSpc>
                <a:spcPct val="120000"/>
              </a:lnSpc>
              <a:spcAft>
                <a:spcPts val="0"/>
              </a:spcAft>
              <a:defRPr/>
            </a:pPr>
            <a:r>
              <a:rPr lang="en-GB" dirty="0">
                <a:latin typeface="Arial" panose="020B0604020202020204" pitchFamily="34" charset="0"/>
                <a:cs typeface="Arial" panose="020B0604020202020204" pitchFamily="34" charset="0"/>
              </a:rPr>
              <a:t>Unfortunately, DASL then lost their funding for their specialist HC advocacy Service although they still help Disabled people to report and access support via CATCH Partnership. They also continue to run a regular local HC partnership.</a:t>
            </a:r>
          </a:p>
          <a:p>
            <a:pPr eaLnBrk="1" fontAlgn="auto" hangingPunct="1">
              <a:lnSpc>
                <a:spcPct val="120000"/>
              </a:lnSpc>
              <a:spcAft>
                <a:spcPts val="0"/>
              </a:spcAft>
              <a:defRPr/>
            </a:pPr>
            <a:endParaRPr lang="en-US" dirty="0">
              <a:latin typeface="Arial" panose="020B0604020202020204" pitchFamily="34" charset="0"/>
              <a:cs typeface="Arial" panose="020B0604020202020204" pitchFamily="34" charset="0"/>
            </a:endParaRPr>
          </a:p>
          <a:p>
            <a:pPr eaLnBrk="1" fontAlgn="auto" hangingPunct="1">
              <a:lnSpc>
                <a:spcPct val="120000"/>
              </a:lnSpc>
              <a:spcAft>
                <a:spcPts val="0"/>
              </a:spcAft>
              <a:defRPr/>
            </a:pPr>
            <a:r>
              <a:rPr lang="en-US" dirty="0">
                <a:latin typeface="Arial" panose="020B0604020202020204" pitchFamily="34" charset="0"/>
                <a:cs typeface="Arial" panose="020B0604020202020204" pitchFamily="34" charset="0"/>
              </a:rPr>
              <a:t>This leads me onto my final slide, how can we work together – councils, police and health.</a:t>
            </a:r>
            <a:endParaRPr lang="en-GB" dirty="0">
              <a:latin typeface="Arial" panose="020B0604020202020204" pitchFamily="34" charset="0"/>
              <a:cs typeface="Arial" panose="020B0604020202020204" pitchFamily="34" charset="0"/>
            </a:endParaRPr>
          </a:p>
          <a:p>
            <a:pPr eaLnBrk="1" hangingPunct="1">
              <a:spcBef>
                <a:spcPct val="0"/>
              </a:spcBef>
            </a:pPr>
            <a:endParaRPr lang="en-GB" altLang="en-US" dirty="0"/>
          </a:p>
          <a:p>
            <a:pPr eaLnBrk="1" hangingPunct="1">
              <a:spcBef>
                <a:spcPct val="0"/>
              </a:spcBef>
            </a:pPr>
            <a:endParaRPr lang="en-US" altLang="en-US" dirty="0"/>
          </a:p>
          <a:p>
            <a:pPr eaLnBrk="1" hangingPunct="1">
              <a:spcBef>
                <a:spcPct val="0"/>
              </a:spcBef>
            </a:pPr>
            <a:r>
              <a:rPr lang="en-GB" altLang="en-US" dirty="0"/>
              <a:t>By being in contact with a DDPO, a Disabled People is more likely to feel comfortable to share their experiences and feel supported to report through trusted relationships through other services.</a:t>
            </a:r>
          </a:p>
          <a:p>
            <a:pPr eaLnBrk="1" hangingPunct="1">
              <a:spcBef>
                <a:spcPct val="0"/>
              </a:spcBef>
            </a:pPr>
            <a:endParaRPr lang="en-GB" altLang="en-US" dirty="0"/>
          </a:p>
          <a:p>
            <a:pPr eaLnBrk="1" hangingPunct="1">
              <a:spcBef>
                <a:spcPct val="0"/>
              </a:spcBef>
            </a:pPr>
            <a:r>
              <a:rPr lang="en-GB" altLang="en-US" dirty="0"/>
              <a:t>If a DP doesn’t recognise DHC, they are not going to contact a HC service.</a:t>
            </a:r>
          </a:p>
          <a:p>
            <a:pPr eaLnBrk="1" hangingPunct="1">
              <a:spcBef>
                <a:spcPct val="0"/>
              </a:spcBef>
            </a:pPr>
            <a:endParaRPr lang="en-GB" altLang="en-US" dirty="0"/>
          </a:p>
          <a:p>
            <a:pPr eaLnBrk="1" hangingPunct="1">
              <a:spcBef>
                <a:spcPct val="0"/>
              </a:spcBef>
            </a:pPr>
            <a:r>
              <a:rPr lang="en-GB" altLang="en-US" dirty="0"/>
              <a:t>98% of hate crime going unreported may be linked to the low level of confidence Disabled people have in the police, according to a recent Police victim satisfaction survey</a:t>
            </a:r>
          </a:p>
          <a:p>
            <a:pPr eaLnBrk="1" hangingPunct="1">
              <a:spcBef>
                <a:spcPct val="0"/>
              </a:spcBef>
            </a:pPr>
            <a:endParaRPr lang="en-GB" alt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5FD024-8502-4C3E-96B2-A90AB7C2E14F}" type="slidenum">
              <a:rPr lang="en-GB" altLang="en-US" smtClean="0"/>
              <a:pPr fontAlgn="base">
                <a:spcBef>
                  <a:spcPct val="0"/>
                </a:spcBef>
                <a:spcAft>
                  <a:spcPct val="0"/>
                </a:spcAft>
              </a:pPr>
              <a:t>14</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Waltham Forest conducted a Safeguarding Review in</a:t>
            </a:r>
            <a:r>
              <a:rPr lang="en-GB" altLang="en-US" baseline="0" dirty="0"/>
              <a:t> 2019</a:t>
            </a:r>
            <a:r>
              <a:rPr lang="en-GB" altLang="en-US" dirty="0"/>
              <a:t> after series of failures for joined up working.</a:t>
            </a:r>
          </a:p>
          <a:p>
            <a:r>
              <a:rPr lang="en-GB" altLang="en-US" dirty="0"/>
              <a:t>NHS, Police, Housing Association and social services were all involved in supporting Mark but no one made the connection to hate crime.</a:t>
            </a:r>
          </a:p>
          <a:p>
            <a:r>
              <a:rPr lang="en-GB" altLang="en-US" dirty="0"/>
              <a:t>If they had they would be referred to Stay Safe East, a DDPO known to them for supporting victims of hate crime and cuckooing.</a:t>
            </a:r>
          </a:p>
          <a:p>
            <a:endParaRPr lang="en-GB" altLang="en-US" dirty="0"/>
          </a:p>
          <a:p>
            <a:r>
              <a:rPr lang="en-GB" altLang="en-US" dirty="0"/>
              <a:t>This is a shocking example of the type of cases that can start ‘low level’, be mistaken for something else, and escalate.</a:t>
            </a:r>
          </a:p>
          <a:p>
            <a:endParaRPr lang="en-GB" altLang="en-US" dirty="0"/>
          </a:p>
          <a:p>
            <a:r>
              <a:rPr lang="en-GB" altLang="en-US" dirty="0"/>
              <a:t>Part of DDPOs roles are to recognise ‘low level’ signs sooner and prevent escalations.</a:t>
            </a:r>
          </a:p>
          <a:p>
            <a:endParaRPr lang="en-GB" altLang="en-US" dirty="0"/>
          </a:p>
          <a:p>
            <a:r>
              <a:rPr lang="en-GB" altLang="en-US" dirty="0"/>
              <a:t>I know that Ruth Bashall from SSE has since been in touch with local agencies and will be working with them to try and identify cases like these sooner.</a:t>
            </a:r>
          </a:p>
          <a:p>
            <a:endParaRPr lang="en-GB" dirty="0"/>
          </a:p>
        </p:txBody>
      </p:sp>
      <p:sp>
        <p:nvSpPr>
          <p:cNvPr id="4" name="Slide Number Placeholder 3"/>
          <p:cNvSpPr>
            <a:spLocks noGrp="1"/>
          </p:cNvSpPr>
          <p:nvPr>
            <p:ph type="sldNum" sz="quarter" idx="10"/>
          </p:nvPr>
        </p:nvSpPr>
        <p:spPr/>
        <p:txBody>
          <a:bodyPr/>
          <a:lstStyle/>
          <a:p>
            <a:pPr>
              <a:defRPr/>
            </a:pPr>
            <a:fld id="{69235CE0-170B-4843-BB66-9363ACFE71E3}" type="slidenum">
              <a:rPr lang="en-GB" smtClean="0"/>
              <a:pPr>
                <a:defRPr/>
              </a:pPr>
              <a:t>15</a:t>
            </a:fld>
            <a:endParaRPr lang="en-GB" dirty="0"/>
          </a:p>
        </p:txBody>
      </p:sp>
    </p:spTree>
    <p:extLst>
      <p:ext uri="{BB962C8B-B14F-4D97-AF65-F5344CB8AC3E}">
        <p14:creationId xmlns:p14="http://schemas.microsoft.com/office/powerpoint/2010/main" val="2710682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powerful statement made by Anne Novis</a:t>
            </a:r>
            <a:r>
              <a:rPr lang="en-US" baseline="0" dirty="0"/>
              <a:t> who received an MBE for her tireless campaigning on combating DHC.</a:t>
            </a:r>
          </a:p>
          <a:p>
            <a:r>
              <a:rPr lang="en-US" baseline="0" dirty="0"/>
              <a:t>I feel that what she says relates to all agencies and </a:t>
            </a:r>
            <a:r>
              <a:rPr lang="en-US" baseline="0" dirty="0" err="1"/>
              <a:t>organisations</a:t>
            </a:r>
            <a:r>
              <a:rPr lang="en-US" baseline="0" dirty="0"/>
              <a:t> not just police services.</a:t>
            </a:r>
          </a:p>
          <a:p>
            <a:endParaRPr lang="en-US" baseline="0" dirty="0"/>
          </a:p>
        </p:txBody>
      </p:sp>
      <p:sp>
        <p:nvSpPr>
          <p:cNvPr id="4" name="Slide Number Placeholder 3"/>
          <p:cNvSpPr>
            <a:spLocks noGrp="1"/>
          </p:cNvSpPr>
          <p:nvPr>
            <p:ph type="sldNum" sz="quarter" idx="10"/>
          </p:nvPr>
        </p:nvSpPr>
        <p:spPr/>
        <p:txBody>
          <a:bodyPr/>
          <a:lstStyle/>
          <a:p>
            <a:pPr>
              <a:defRPr/>
            </a:pPr>
            <a:fld id="{69235CE0-170B-4843-BB66-9363ACFE71E3}" type="slidenum">
              <a:rPr lang="en-GB" smtClean="0"/>
              <a:pPr>
                <a:defRPr/>
              </a:pPr>
              <a:t>16</a:t>
            </a:fld>
            <a:endParaRPr lang="en-GB" dirty="0"/>
          </a:p>
        </p:txBody>
      </p:sp>
    </p:spTree>
    <p:extLst>
      <p:ext uri="{BB962C8B-B14F-4D97-AF65-F5344CB8AC3E}">
        <p14:creationId xmlns:p14="http://schemas.microsoft.com/office/powerpoint/2010/main" val="166448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Aft>
                <a:spcPts val="0"/>
              </a:spcAft>
              <a:defRPr/>
            </a:pPr>
            <a:r>
              <a:rPr lang="en-US" dirty="0">
                <a:latin typeface="Arial" panose="020B0604020202020204" pitchFamily="34" charset="0"/>
                <a:cs typeface="Arial" panose="020B0604020202020204" pitchFamily="34" charset="0"/>
              </a:rPr>
              <a:t>We are really encouraged</a:t>
            </a:r>
            <a:r>
              <a:rPr lang="en-US" baseline="0" dirty="0">
                <a:latin typeface="Arial" panose="020B0604020202020204" pitchFamily="34" charset="0"/>
                <a:cs typeface="Arial" panose="020B0604020202020204" pitchFamily="34" charset="0"/>
              </a:rPr>
              <a:t> by the engagement we have had with the Met. Police and the Crown Prosecution Service.</a:t>
            </a:r>
          </a:p>
          <a:p>
            <a:pPr eaLnBrk="1" fontAlgn="auto" hangingPunct="1">
              <a:spcAft>
                <a:spcPts val="0"/>
              </a:spcAft>
              <a:defRPr/>
            </a:pPr>
            <a:endParaRPr lang="en-US" altLang="en-US" baseline="0" dirty="0">
              <a:latin typeface="Arial" panose="020B0604020202020204" pitchFamily="34" charset="0"/>
              <a:cs typeface="Arial" panose="020B0604020202020204" pitchFamily="34" charset="0"/>
            </a:endParaRPr>
          </a:p>
          <a:p>
            <a:pPr eaLnBrk="1" fontAlgn="auto" hangingPunct="1">
              <a:spcAft>
                <a:spcPts val="0"/>
              </a:spcAft>
              <a:defRPr/>
            </a:pPr>
            <a:r>
              <a:rPr lang="en-US" altLang="en-US" baseline="0" dirty="0">
                <a:latin typeface="Arial" panose="020B0604020202020204" pitchFamily="34" charset="0"/>
                <a:cs typeface="Arial" panose="020B0604020202020204" pitchFamily="34" charset="0"/>
              </a:rPr>
              <a:t>Discussions around the use of social model of disability and changes in use of terms like vulnerability all start the building process to bridge those barriers.</a:t>
            </a:r>
          </a:p>
          <a:p>
            <a:pPr eaLnBrk="1" fontAlgn="auto" hangingPunct="1">
              <a:spcAft>
                <a:spcPts val="0"/>
              </a:spcAft>
              <a:defRPr/>
            </a:pPr>
            <a:endParaRPr lang="en-US" altLang="en-US" baseline="0" dirty="0">
              <a:latin typeface="Arial" panose="020B0604020202020204" pitchFamily="34" charset="0"/>
              <a:cs typeface="Arial" panose="020B0604020202020204" pitchFamily="34" charset="0"/>
            </a:endParaRPr>
          </a:p>
          <a:p>
            <a:pPr eaLnBrk="1" fontAlgn="auto" hangingPunct="1">
              <a:spcAft>
                <a:spcPts val="0"/>
              </a:spcAft>
              <a:defRPr/>
            </a:pPr>
            <a:r>
              <a:rPr lang="en-US" altLang="en-US" baseline="0" dirty="0">
                <a:latin typeface="Arial" panose="020B0604020202020204" pitchFamily="34" charset="0"/>
                <a:cs typeface="Arial" panose="020B0604020202020204" pitchFamily="34" charset="0"/>
              </a:rPr>
              <a:t>We hope that when our frontline training </a:t>
            </a:r>
            <a:r>
              <a:rPr lang="en-US" altLang="en-US" baseline="0" dirty="0" err="1">
                <a:latin typeface="Arial" panose="020B0604020202020204" pitchFamily="34" charset="0"/>
                <a:cs typeface="Arial" panose="020B0604020202020204" pitchFamily="34" charset="0"/>
              </a:rPr>
              <a:t>programme</a:t>
            </a:r>
            <a:r>
              <a:rPr lang="en-US" altLang="en-US" baseline="0" dirty="0">
                <a:latin typeface="Arial" panose="020B0604020202020204" pitchFamily="34" charset="0"/>
                <a:cs typeface="Arial" panose="020B0604020202020204" pitchFamily="34" charset="0"/>
              </a:rPr>
              <a:t> becomes available next year, you are able to book yourselves on and start. </a:t>
            </a:r>
          </a:p>
          <a:p>
            <a:pPr eaLnBrk="1" fontAlgn="auto" hangingPunct="1">
              <a:spcAft>
                <a:spcPts val="0"/>
              </a:spcAft>
              <a:defRPr/>
            </a:pPr>
            <a:endParaRPr lang="en-US" altLang="en-US" baseline="0" dirty="0">
              <a:latin typeface="Arial" panose="020B0604020202020204" pitchFamily="34" charset="0"/>
              <a:cs typeface="Arial" panose="020B0604020202020204" pitchFamily="34"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D9F215-4E42-4291-BCA0-91DD0126531D}" type="slidenum">
              <a:rPr lang="en-GB" altLang="en-US" smtClean="0"/>
              <a:pPr fontAlgn="base">
                <a:spcBef>
                  <a:spcPct val="0"/>
                </a:spcBef>
                <a:spcAft>
                  <a:spcPct val="0"/>
                </a:spcAft>
              </a:pPr>
              <a:t>17</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DDPOs are known for delivering local services </a:t>
            </a:r>
            <a:r>
              <a:rPr lang="en-GB" altLang="en-US"/>
              <a:t>with a </a:t>
            </a:r>
            <a:r>
              <a:rPr lang="en-GB" altLang="en-US" dirty="0"/>
              <a:t>holistic approach, which aids victim recovery.</a:t>
            </a:r>
          </a:p>
          <a:p>
            <a:pPr eaLnBrk="1" hangingPunct="1">
              <a:spcBef>
                <a:spcPct val="0"/>
              </a:spcBef>
            </a:pPr>
            <a:endParaRPr lang="en-GB" altLang="en-US" dirty="0"/>
          </a:p>
          <a:p>
            <a:r>
              <a:rPr lang="en-US" baseline="0" dirty="0"/>
              <a:t>And if you remember one thing from today, working with disabled people is the best way to combatting hate crime against us. Employ us, fund DDPOs and develop integrated strategies.</a:t>
            </a:r>
          </a:p>
          <a:p>
            <a:endParaRPr lang="en-US" baseline="0" dirty="0"/>
          </a:p>
          <a:p>
            <a:r>
              <a:rPr lang="en-US" baseline="0" dirty="0"/>
              <a:t>Thank you.</a:t>
            </a:r>
            <a:endParaRPr lang="en-GB" dirty="0"/>
          </a:p>
          <a:p>
            <a:pPr eaLnBrk="1" hangingPunct="1">
              <a:spcBef>
                <a:spcPct val="0"/>
              </a:spcBef>
            </a:pPr>
            <a:br>
              <a:rPr lang="en-GB" altLang="en-US" dirty="0"/>
            </a:br>
            <a:br>
              <a:rPr lang="en-GB" altLang="en-US" dirty="0"/>
            </a:br>
            <a:endParaRPr lang="en-GB" altLang="en-US" dirty="0"/>
          </a:p>
          <a:p>
            <a:pPr eaLnBrk="1" hangingPunct="1">
              <a:spcBef>
                <a:spcPct val="0"/>
              </a:spcBef>
            </a:pPr>
            <a:endParaRPr lang="en-GB" altLang="en-US" sz="1800"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037ECEF-E11E-4C7F-AC1E-9FA9CEFDF4AD}" type="slidenum">
              <a:rPr lang="en-GB" altLang="en-US" smtClean="0"/>
              <a:pPr fontAlgn="base">
                <a:spcBef>
                  <a:spcPct val="0"/>
                </a:spcBef>
                <a:spcAft>
                  <a:spcPct val="0"/>
                </a:spcAft>
              </a:pPr>
              <a:t>18</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56AFD0-A3BB-4D25-B13B-4D190D84A2A0}" type="slidenum">
              <a:rPr lang="en-GB" altLang="en-US" smtClean="0"/>
              <a:pPr fontAlgn="base">
                <a:spcBef>
                  <a:spcPct val="0"/>
                </a:spcBef>
                <a:spcAft>
                  <a:spcPct val="0"/>
                </a:spcAft>
              </a:pPr>
              <a:t>19</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xfrm>
            <a:off x="938848" y="3440107"/>
            <a:ext cx="7510780" cy="31962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Louise Holden, Hate Crime Partnership</a:t>
            </a:r>
            <a:r>
              <a:rPr lang="en-US" altLang="en-US" baseline="0" dirty="0"/>
              <a:t> Project Manager at Inclusion London.</a:t>
            </a:r>
          </a:p>
          <a:p>
            <a:pPr eaLnBrk="1" hangingPunct="1">
              <a:spcBef>
                <a:spcPct val="0"/>
              </a:spcBef>
            </a:pPr>
            <a:r>
              <a:rPr lang="en-US" altLang="en-US" baseline="0" dirty="0"/>
              <a:t>As our name suggests, we mainly focus on London. However, we also part of Reclaiming our Futures Alliance, which campaigns on a national and international level for Disabled people’s Rights in UK legislation and the UN Convention on the rights of Disabled people.</a:t>
            </a:r>
            <a:endParaRPr lang="en-GB" altLang="en-US" dirty="0"/>
          </a:p>
          <a:p>
            <a:pPr eaLnBrk="1" hangingPunct="1">
              <a:spcBef>
                <a:spcPct val="0"/>
              </a:spcBef>
            </a:pPr>
            <a:r>
              <a:rPr lang="en-GB" altLang="en-US" dirty="0"/>
              <a:t>Inclusion London was set up in 2008 – The</a:t>
            </a:r>
            <a:r>
              <a:rPr lang="en-GB" altLang="en-US" baseline="0" dirty="0"/>
              <a:t> Hate Crime Project has been running since April 2018, building on the work of the Disability Hate Crime Network started in 2016.</a:t>
            </a:r>
            <a:endParaRPr lang="en-GB" altLang="en-US" dirty="0"/>
          </a:p>
          <a:p>
            <a:pPr eaLnBrk="1" hangingPunct="1">
              <a:spcBef>
                <a:spcPct val="0"/>
              </a:spcBef>
            </a:pPr>
            <a:r>
              <a:rPr lang="en-GB" altLang="en-US" dirty="0"/>
              <a:t>Pan-London Deaf &amp; Disabled People’s Organisation – the only one that is</a:t>
            </a:r>
            <a:r>
              <a:rPr lang="en-GB" altLang="en-US" baseline="0" dirty="0"/>
              <a:t> led by and for Disabled people that campaigns and provides capacity building for other DDPOs.</a:t>
            </a:r>
          </a:p>
          <a:p>
            <a:pPr eaLnBrk="1" hangingPunct="1">
              <a:spcBef>
                <a:spcPct val="0"/>
              </a:spcBef>
            </a:pPr>
            <a:endParaRPr lang="en-GB" altLang="en-US" baseline="0" dirty="0"/>
          </a:p>
          <a:p>
            <a:pPr eaLnBrk="1" hangingPunct="1">
              <a:spcBef>
                <a:spcPct val="0"/>
              </a:spcBef>
            </a:pPr>
            <a:r>
              <a:rPr lang="en-GB" altLang="en-US" baseline="0" dirty="0"/>
              <a:t>This presentation touches on some theories as to why Disabled people are treated differently in society, we will look at some research and afterwards you are invited to have an open and honest discussion about the issues raised and what you can do as advocates to be allies with Disabled people.</a:t>
            </a:r>
          </a:p>
          <a:p>
            <a:pPr eaLnBrk="1" hangingPunct="1">
              <a:spcBef>
                <a:spcPct val="0"/>
              </a:spcBef>
            </a:pPr>
            <a:endParaRPr lang="en-GB" altLang="en-US" baseline="0" dirty="0"/>
          </a:p>
          <a:p>
            <a:pPr eaLnBrk="1" hangingPunct="1">
              <a:spcBef>
                <a:spcPct val="0"/>
              </a:spcBef>
            </a:pPr>
            <a:r>
              <a:rPr lang="en-GB" altLang="en-US" baseline="0" dirty="0"/>
              <a:t>I will read out each slide then discuss in more detail. I am happy for you all to have copies of this presentation including my notes.</a:t>
            </a:r>
          </a:p>
          <a:p>
            <a:pPr eaLnBrk="1" hangingPunct="1">
              <a:spcBef>
                <a:spcPct val="0"/>
              </a:spcBef>
            </a:pPr>
            <a:endParaRPr lang="en-GB" altLang="en-US" baseline="0" dirty="0"/>
          </a:p>
          <a:p>
            <a:pPr eaLnBrk="1" hangingPunct="1">
              <a:spcBef>
                <a:spcPct val="0"/>
              </a:spcBef>
            </a:pPr>
            <a:r>
              <a:rPr lang="en-US" altLang="en-US" baseline="0" dirty="0"/>
              <a:t>My alternative title for this presentation is your key takeaway for DHC. And who are these Disabled people?</a:t>
            </a:r>
            <a:endParaRPr lang="en-GB"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C9CFD09-7F02-47BD-AD2D-0BA7AD5D339E}" type="slidenum">
              <a:rPr lang="en-GB" altLang="en-US" smtClean="0"/>
              <a:pPr fontAlgn="base">
                <a:spcBef>
                  <a:spcPct val="0"/>
                </a:spcBef>
                <a:spcAft>
                  <a:spcPct val="0"/>
                </a:spcAft>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a:t>
            </a:r>
            <a:r>
              <a:rPr lang="en-US" altLang="en-US" baseline="0" dirty="0"/>
              <a:t> use the term Disabled with a capital D as a political statement aligned with the Disabled People’s Rights Movement.</a:t>
            </a:r>
          </a:p>
          <a:p>
            <a:pPr eaLnBrk="1" hangingPunct="1">
              <a:spcBef>
                <a:spcPct val="0"/>
              </a:spcBef>
            </a:pPr>
            <a:endParaRPr lang="en-US" altLang="en-US" baseline="0" dirty="0"/>
          </a:p>
          <a:p>
            <a:pPr eaLnBrk="1" hangingPunct="1">
              <a:spcBef>
                <a:spcPct val="0"/>
              </a:spcBef>
            </a:pPr>
            <a:r>
              <a:rPr lang="en-US" altLang="en-US" baseline="0" dirty="0"/>
              <a:t>As society progresses (and it does slowly), many people with impairments do not want to identify as having a disability due to its negative connotations. Being Disabled has a slightly different but important meaning.</a:t>
            </a:r>
          </a:p>
          <a:p>
            <a:pPr eaLnBrk="1" hangingPunct="1">
              <a:spcBef>
                <a:spcPct val="0"/>
              </a:spcBef>
            </a:pPr>
            <a:endParaRPr lang="en-US" altLang="en-US" baseline="0" dirty="0"/>
          </a:p>
          <a:p>
            <a:pPr eaLnBrk="1" hangingPunct="1">
              <a:spcBef>
                <a:spcPct val="0"/>
              </a:spcBef>
            </a:pPr>
            <a:r>
              <a:rPr lang="en-US" altLang="en-US" baseline="0" dirty="0"/>
              <a:t>Think of the word Disabled with a capital D as shorthand for the barriers people with impairments and conditions face to live to their fullest potential.</a:t>
            </a:r>
          </a:p>
          <a:p>
            <a:pPr eaLnBrk="1" hangingPunct="1">
              <a:spcBef>
                <a:spcPct val="0"/>
              </a:spcBef>
            </a:pPr>
            <a:endParaRPr lang="en-US" altLang="en-US" baseline="0" dirty="0"/>
          </a:p>
          <a:p>
            <a:pPr eaLnBrk="1" hangingPunct="1">
              <a:spcBef>
                <a:spcPct val="0"/>
              </a:spcBef>
            </a:pPr>
            <a:r>
              <a:rPr lang="en-US" altLang="en-US" baseline="0" dirty="0"/>
              <a:t>During </a:t>
            </a:r>
            <a:r>
              <a:rPr lang="en-US" altLang="en-US" baseline="0" dirty="0" err="1"/>
              <a:t>Covid</a:t>
            </a:r>
            <a:r>
              <a:rPr lang="en-US" altLang="en-US" baseline="0" dirty="0"/>
              <a:t>, what barriers have you been facing to live fully? Being restricted to home, not able to access fresh food, working from home, difficulties accessing health care, being reliant on family or friends for support if you got ill. All things more of you may be able to personally relate to due to recent events and all things many Disabled people have had to deal with for many years.</a:t>
            </a:r>
            <a:endParaRPr lang="en-GB" altLang="en-US" dirty="0"/>
          </a:p>
          <a:p>
            <a:pPr eaLnBrk="1" hangingPunct="1">
              <a:spcBef>
                <a:spcPct val="0"/>
              </a:spcBef>
            </a:pPr>
            <a:endParaRPr lang="en-GB" altLang="en-US" dirty="0"/>
          </a:p>
          <a:p>
            <a:pPr eaLnBrk="1" hangingPunct="1">
              <a:spcBef>
                <a:spcPct val="0"/>
              </a:spcBef>
            </a:pPr>
            <a:endParaRPr lang="en-GB" altLang="en-US" dirty="0"/>
          </a:p>
          <a:p>
            <a:pPr eaLnBrk="1" hangingPunct="1">
              <a:spcBef>
                <a:spcPct val="0"/>
              </a:spcBef>
            </a:pPr>
            <a:endParaRPr lang="en-GB" altLang="en-US" dirty="0"/>
          </a:p>
          <a:p>
            <a:pPr eaLnBrk="1" hangingPunct="1">
              <a:spcBef>
                <a:spcPct val="0"/>
              </a:spcBef>
            </a:pPr>
            <a:endParaRPr lang="en-GB"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ABC5E5-4530-41FF-9C72-EEA061E86995}" type="slidenum">
              <a:rPr lang="en-GB" altLang="en-US" smtClean="0"/>
              <a:pPr fontAlgn="base">
                <a:spcBef>
                  <a:spcPct val="0"/>
                </a:spcBef>
                <a:spcAft>
                  <a:spcPct val="0"/>
                </a:spcAft>
              </a:pPr>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ED2D327C-9665-444A-89FC-A516945588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C85A7FB2-C7F6-4D55-9207-9A37599D1C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Network and Partnership is supported by DDPO Partners already involved in HC.</a:t>
            </a:r>
          </a:p>
          <a:p>
            <a:pPr eaLnBrk="1" hangingPunct="1">
              <a:spcBef>
                <a:spcPct val="0"/>
              </a:spcBef>
            </a:pPr>
            <a:endParaRPr lang="en-GB" altLang="en-US" dirty="0"/>
          </a:p>
          <a:p>
            <a:pPr eaLnBrk="1" hangingPunct="1">
              <a:spcBef>
                <a:spcPct val="0"/>
              </a:spcBef>
            </a:pPr>
            <a:r>
              <a:rPr lang="en-GB" altLang="en-US" dirty="0"/>
              <a:t>Anne </a:t>
            </a:r>
            <a:r>
              <a:rPr lang="en-GB" altLang="en-US" dirty="0" err="1"/>
              <a:t>Novis</a:t>
            </a:r>
            <a:r>
              <a:rPr lang="en-GB" altLang="en-US" dirty="0"/>
              <a:t> MBE, independent advisor and chair of IL and Ruth Bashall, CEO of Stay Safe East.</a:t>
            </a:r>
          </a:p>
          <a:p>
            <a:pPr eaLnBrk="1" hangingPunct="1">
              <a:spcBef>
                <a:spcPct val="0"/>
              </a:spcBef>
            </a:pPr>
            <a:endParaRPr lang="en-GB" altLang="en-US" dirty="0"/>
          </a:p>
          <a:p>
            <a:pPr eaLnBrk="1" hangingPunct="1">
              <a:spcBef>
                <a:spcPct val="0"/>
              </a:spcBef>
            </a:pPr>
            <a:r>
              <a:rPr lang="en-GB" altLang="en-US" dirty="0"/>
              <a:t>Ruth and Anne were both instrumental with the set up of the Police Initiative Disability Hate Crime Matters, which led to a 300% increase in 2016-17. Since this stopped DHC reports have reduced significantly. We are currently campaigning for the Met to make more use of this with their new Hate Crime Coordinators and general police training. </a:t>
            </a:r>
          </a:p>
          <a:p>
            <a:pPr eaLnBrk="1" hangingPunct="1">
              <a:spcBef>
                <a:spcPct val="0"/>
              </a:spcBef>
            </a:pPr>
            <a:endParaRPr lang="en-GB" altLang="en-US" dirty="0"/>
          </a:p>
          <a:p>
            <a:pPr eaLnBrk="1" hangingPunct="1">
              <a:spcBef>
                <a:spcPct val="0"/>
              </a:spcBef>
            </a:pPr>
            <a:r>
              <a:rPr lang="en-GB" altLang="en-US" dirty="0"/>
              <a:t>Merton CIL – leading on development of evaluation and monitoring, conducting research on </a:t>
            </a:r>
            <a:r>
              <a:rPr lang="en-GB" altLang="en-US" dirty="0" err="1"/>
              <a:t>hc</a:t>
            </a:r>
            <a:endParaRPr lang="en-GB" altLang="en-US" dirty="0"/>
          </a:p>
          <a:p>
            <a:pPr eaLnBrk="1" hangingPunct="1">
              <a:spcBef>
                <a:spcPct val="0"/>
              </a:spcBef>
            </a:pPr>
            <a:endParaRPr lang="en-GB" altLang="en-US" dirty="0"/>
          </a:p>
          <a:p>
            <a:pPr eaLnBrk="1" hangingPunct="1">
              <a:spcBef>
                <a:spcPct val="0"/>
              </a:spcBef>
            </a:pPr>
            <a:r>
              <a:rPr lang="en-GB" altLang="en-US" dirty="0"/>
              <a:t>Inclusion London – providing overall centralised management, representation at key stakeholder meetings and campaigns and policy work</a:t>
            </a:r>
            <a:endParaRPr lang="en-GB" altLang="en-US" b="1" dirty="0"/>
          </a:p>
        </p:txBody>
      </p:sp>
      <p:sp>
        <p:nvSpPr>
          <p:cNvPr id="9220" name="Slide Number Placeholder 3">
            <a:extLst>
              <a:ext uri="{FF2B5EF4-FFF2-40B4-BE49-F238E27FC236}">
                <a16:creationId xmlns:a16="http://schemas.microsoft.com/office/drawing/2014/main" id="{08C3DC0F-DB68-4FDB-A9A1-696D8288CF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6DABBD2-D879-4479-BE3C-ABE85334A27C}" type="slidenum">
              <a:rPr lang="en-GB" altLang="en-US"/>
              <a:pPr/>
              <a:t>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207F10B-3E2F-4751-8C8F-7293C87D05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83DD1300-65F8-479B-BB33-44DF89BC83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“Nothing About Us Without Us”</a:t>
            </a:r>
          </a:p>
          <a:p>
            <a:pPr eaLnBrk="1" hangingPunct="1">
              <a:spcBef>
                <a:spcPct val="0"/>
              </a:spcBef>
            </a:pPr>
            <a:endParaRPr lang="en-GB" altLang="en-US"/>
          </a:p>
          <a:p>
            <a:pPr eaLnBrk="1" hangingPunct="1">
              <a:spcBef>
                <a:spcPct val="0"/>
              </a:spcBef>
            </a:pPr>
            <a:r>
              <a:rPr lang="en-GB" altLang="en-US"/>
              <a:t>There needs to be many different ways for people to have safe options to explore about what DHC is, how to report and where and how to recover from DHC.</a:t>
            </a:r>
          </a:p>
          <a:p>
            <a:pPr eaLnBrk="1" hangingPunct="1">
              <a:spcBef>
                <a:spcPct val="0"/>
              </a:spcBef>
            </a:pPr>
            <a:endParaRPr lang="en-GB" altLang="en-US"/>
          </a:p>
          <a:p>
            <a:pPr eaLnBrk="1" hangingPunct="1">
              <a:spcBef>
                <a:spcPct val="0"/>
              </a:spcBef>
            </a:pPr>
            <a:r>
              <a:rPr lang="en-GB" altLang="en-US"/>
              <a:t>Having a centralised phone line is important but not enough.</a:t>
            </a:r>
          </a:p>
          <a:p>
            <a:pPr eaLnBrk="1" hangingPunct="1">
              <a:spcBef>
                <a:spcPct val="0"/>
              </a:spcBef>
            </a:pPr>
            <a:endParaRPr lang="en-GB" altLang="en-US"/>
          </a:p>
          <a:p>
            <a:pPr eaLnBrk="1" hangingPunct="1">
              <a:spcBef>
                <a:spcPct val="0"/>
              </a:spcBef>
            </a:pPr>
            <a:r>
              <a:rPr lang="en-GB" altLang="en-US"/>
              <a:t>There are Disabled people experiencing DHC who do not recognise it as such.</a:t>
            </a:r>
          </a:p>
          <a:p>
            <a:pPr eaLnBrk="1" hangingPunct="1">
              <a:spcBef>
                <a:spcPct val="0"/>
              </a:spcBef>
            </a:pPr>
            <a:endParaRPr lang="en-GB" altLang="en-US"/>
          </a:p>
          <a:p>
            <a:pPr eaLnBrk="1" hangingPunct="1">
              <a:spcBef>
                <a:spcPct val="0"/>
              </a:spcBef>
            </a:pPr>
            <a:r>
              <a:rPr lang="en-GB" altLang="en-US"/>
              <a:t>By being in contact with a DDPO, a Disabled People is more likely to feel comfortable to share their experiences and feel supported to report through trusted relationships through other services.</a:t>
            </a:r>
          </a:p>
          <a:p>
            <a:pPr eaLnBrk="1" hangingPunct="1">
              <a:spcBef>
                <a:spcPct val="0"/>
              </a:spcBef>
            </a:pPr>
            <a:endParaRPr lang="en-GB" altLang="en-US"/>
          </a:p>
          <a:p>
            <a:pPr eaLnBrk="1" hangingPunct="1">
              <a:spcBef>
                <a:spcPct val="0"/>
              </a:spcBef>
            </a:pPr>
            <a:r>
              <a:rPr lang="en-GB" altLang="en-US"/>
              <a:t>If a DP doesn’t recognise DHC, they are not going to contact a HC service.</a:t>
            </a:r>
          </a:p>
          <a:p>
            <a:pPr eaLnBrk="1" hangingPunct="1">
              <a:spcBef>
                <a:spcPct val="0"/>
              </a:spcBef>
            </a:pPr>
            <a:endParaRPr lang="en-GB" altLang="en-US"/>
          </a:p>
          <a:p>
            <a:pPr eaLnBrk="1" hangingPunct="1">
              <a:spcBef>
                <a:spcPct val="0"/>
              </a:spcBef>
            </a:pPr>
            <a:r>
              <a:rPr lang="en-GB" altLang="en-US"/>
              <a:t>98% of hate crime going unreported may be linked to the low level of confidence Disabled people have in the police, according to the recent Police victim satisfaction survey</a:t>
            </a:r>
          </a:p>
        </p:txBody>
      </p:sp>
      <p:sp>
        <p:nvSpPr>
          <p:cNvPr id="19460" name="Slide Number Placeholder 3">
            <a:extLst>
              <a:ext uri="{FF2B5EF4-FFF2-40B4-BE49-F238E27FC236}">
                <a16:creationId xmlns:a16="http://schemas.microsoft.com/office/drawing/2014/main" id="{BBABC0A4-A8D4-462A-9FC5-9DF371C43D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57FFAF9-B19F-4788-ACA4-9F893E954FE3}" type="slidenum">
              <a:rPr lang="en-GB" altLang="en-US"/>
              <a:pPr/>
              <a:t>5</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xfrm>
            <a:off x="1002030" y="3336304"/>
            <a:ext cx="8016240" cy="30998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It is mostly agreed that DHC is severely underreported. The reasons are complex and include Disabled people just accepting the abuse as part of everyday life as a Disabled person. </a:t>
            </a:r>
          </a:p>
          <a:p>
            <a:pPr eaLnBrk="1" hangingPunct="1">
              <a:spcBef>
                <a:spcPct val="0"/>
              </a:spcBef>
            </a:pPr>
            <a:r>
              <a:rPr lang="en-GB" altLang="en-US" dirty="0"/>
              <a:t>They may have reported before and had a negative experience. </a:t>
            </a:r>
          </a:p>
          <a:p>
            <a:pPr eaLnBrk="1" hangingPunct="1">
              <a:spcBef>
                <a:spcPct val="0"/>
              </a:spcBef>
            </a:pPr>
            <a:r>
              <a:rPr lang="en-GB" altLang="en-US" dirty="0"/>
              <a:t>They may have reported and there was not enough evidence to pursue the case. </a:t>
            </a:r>
          </a:p>
          <a:p>
            <a:pPr eaLnBrk="1" hangingPunct="1">
              <a:spcBef>
                <a:spcPct val="0"/>
              </a:spcBef>
            </a:pPr>
            <a:r>
              <a:rPr lang="en-GB" altLang="en-US" dirty="0"/>
              <a:t>For Disabled people that think that abuse is part of every day life, they may even not recognise HC so won’t report. </a:t>
            </a:r>
          </a:p>
          <a:p>
            <a:pPr eaLnBrk="1" hangingPunct="1">
              <a:spcBef>
                <a:spcPct val="0"/>
              </a:spcBef>
            </a:pPr>
            <a:r>
              <a:rPr lang="en-GB" altLang="en-US" dirty="0"/>
              <a:t>An officer may not realise that they can flag as a HC if they perceive it to be regardless of what the victim perceives. The list goes on. </a:t>
            </a:r>
          </a:p>
          <a:p>
            <a:pPr eaLnBrk="1" hangingPunct="1">
              <a:spcBef>
                <a:spcPct val="0"/>
              </a:spcBef>
            </a:pPr>
            <a:endParaRPr lang="en-GB" altLang="en-US" dirty="0"/>
          </a:p>
          <a:p>
            <a:pPr eaLnBrk="1" hangingPunct="1">
              <a:spcBef>
                <a:spcPct val="0"/>
              </a:spcBef>
            </a:pPr>
            <a:r>
              <a:rPr lang="en-GB" altLang="en-US" dirty="0"/>
              <a:t>That is a huge number of Disabled people just accepting that they have to put up with being treated less than on a daily basis.</a:t>
            </a:r>
          </a:p>
          <a:p>
            <a:pPr eaLnBrk="1" hangingPunct="1">
              <a:spcBef>
                <a:spcPct val="0"/>
              </a:spcBef>
            </a:pPr>
            <a:r>
              <a:rPr lang="en-GB" altLang="en-US" dirty="0"/>
              <a:t>, </a:t>
            </a:r>
          </a:p>
          <a:p>
            <a:pPr eaLnBrk="1" hangingPunct="1">
              <a:spcBef>
                <a:spcPct val="0"/>
              </a:spcBef>
            </a:pPr>
            <a:r>
              <a:rPr lang="en-GB" altLang="en-US" dirty="0"/>
              <a:t>And DDPOs trying to get funding for frontline services are often usurped by larger charities not led by Disabled people and not local to victims.</a:t>
            </a:r>
          </a:p>
          <a:p>
            <a:pPr eaLnBrk="1" hangingPunct="1">
              <a:spcBef>
                <a:spcPct val="0"/>
              </a:spcBef>
            </a:pPr>
            <a:endParaRPr lang="en-GB" altLang="en-US" dirty="0"/>
          </a:p>
          <a:p>
            <a:pPr eaLnBrk="1" hangingPunct="1">
              <a:spcBef>
                <a:spcPct val="0"/>
              </a:spcBef>
            </a:pPr>
            <a:r>
              <a:rPr lang="en-GB" altLang="en-US" dirty="0"/>
              <a:t>So what can you do to get more funding for DDPOs and improve reporting? I have two ideas but I am happy for you to come up with others!</a:t>
            </a:r>
          </a:p>
          <a:p>
            <a:pPr eaLnBrk="1" hangingPunct="1">
              <a:spcBef>
                <a:spcPct val="0"/>
              </a:spcBef>
            </a:pPr>
            <a:endParaRPr lang="en-GB" altLang="en-US" dirty="0"/>
          </a:p>
          <a:p>
            <a:pPr eaLnBrk="1" hangingPunct="1">
              <a:spcBef>
                <a:spcPct val="0"/>
              </a:spcBef>
            </a:pPr>
            <a:endParaRPr lang="en-GB"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C9CFD09-7F02-47BD-AD2D-0BA7AD5D339E}" type="slidenum">
              <a:rPr lang="en-GB" altLang="en-US" smtClean="0"/>
              <a:pPr fontAlgn="base">
                <a:spcBef>
                  <a:spcPct val="0"/>
                </a:spcBef>
                <a:spcAft>
                  <a:spcPct val="0"/>
                </a:spcAft>
              </a:pPr>
              <a:t>6</a:t>
            </a:fld>
            <a:endParaRPr lang="en-GB" altLang="en-US"/>
          </a:p>
        </p:txBody>
      </p:sp>
    </p:spTree>
    <p:extLst>
      <p:ext uri="{BB962C8B-B14F-4D97-AF65-F5344CB8AC3E}">
        <p14:creationId xmlns:p14="http://schemas.microsoft.com/office/powerpoint/2010/main" val="2553732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Disabled people have been treated differently throughout history. In our living memory think about how Disabled children are separated</a:t>
            </a:r>
            <a:r>
              <a:rPr lang="en-US" altLang="en-US" baseline="0" dirty="0"/>
              <a:t> from their peers into ‘special’ schools, how Disabled adults are excluded from the workplace and placed in ‘special’ work schemes.</a:t>
            </a:r>
          </a:p>
          <a:p>
            <a:pPr eaLnBrk="1" hangingPunct="1">
              <a:spcBef>
                <a:spcPct val="0"/>
              </a:spcBef>
            </a:pPr>
            <a:r>
              <a:rPr lang="en-US" altLang="en-US" baseline="0" dirty="0"/>
              <a:t>Who knew we were all so special?</a:t>
            </a:r>
          </a:p>
          <a:p>
            <a:pPr eaLnBrk="1" hangingPunct="1">
              <a:spcBef>
                <a:spcPct val="0"/>
              </a:spcBef>
            </a:pPr>
            <a:r>
              <a:rPr lang="en-US" altLang="en-US" baseline="0" dirty="0"/>
              <a:t>We are talking about how out of sight out of mind becomes the norm. How Disabled children are not considered to have similar aspirations as their non disabled peers and how ignorance and mistrust and even hostility and hatred can creep into a person’s mind when thinking about Disabled people.</a:t>
            </a:r>
          </a:p>
          <a:p>
            <a:pPr eaLnBrk="1" hangingPunct="1">
              <a:spcBef>
                <a:spcPct val="0"/>
              </a:spcBef>
            </a:pPr>
            <a:r>
              <a:rPr lang="en-US" altLang="en-US" baseline="0" dirty="0"/>
              <a:t>Who here thinks of Disabled people as needing our help, vulnerable or deserving of our pity? </a:t>
            </a:r>
            <a:endParaRPr lang="en-GB"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784636-2876-4C27-9A1F-3FCCF1AF6DAE}" type="slidenum">
              <a:rPr lang="en-GB" altLang="en-US" smtClean="0"/>
              <a:pPr fontAlgn="base">
                <a:spcBef>
                  <a:spcPct val="0"/>
                </a:spcBef>
                <a:spcAft>
                  <a:spcPct val="0"/>
                </a:spcAft>
              </a:pPr>
              <a:t>7</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According</a:t>
            </a:r>
            <a:r>
              <a:rPr lang="en-US" altLang="en-US" baseline="0" dirty="0"/>
              <a:t> to Godwin’s Law, this is where my presentation ends. I have already fallen into the trap of blaming everything on the Nazis during the war.</a:t>
            </a:r>
          </a:p>
          <a:p>
            <a:pPr eaLnBrk="1" hangingPunct="1">
              <a:spcBef>
                <a:spcPct val="0"/>
              </a:spcBef>
            </a:pPr>
            <a:r>
              <a:rPr lang="en-GB" altLang="en-US" dirty="0"/>
              <a:t>However, way before</a:t>
            </a:r>
            <a:r>
              <a:rPr lang="en-GB" altLang="en-US" baseline="0" dirty="0"/>
              <a:t> the second world war and any triggering of Godwin’s Law, the Enlightenment around the 1900s gave rise to the eugenics movement, originating in the UK. To paraphrase, </a:t>
            </a:r>
            <a:r>
              <a:rPr lang="en-US" altLang="en-US" baseline="0" dirty="0"/>
              <a:t>These ideas were based in racial inequality but also physical and mental differences, or defects that had to be eradicated. </a:t>
            </a:r>
          </a:p>
          <a:p>
            <a:pPr eaLnBrk="1" hangingPunct="1">
              <a:spcBef>
                <a:spcPct val="0"/>
              </a:spcBef>
            </a:pPr>
            <a:r>
              <a:rPr lang="en-US" altLang="en-US" baseline="0" dirty="0"/>
              <a:t>All this is vital if you want to really understand how systemic issues affect Disabled people today.</a:t>
            </a:r>
          </a:p>
          <a:p>
            <a:pPr eaLnBrk="1" hangingPunct="1">
              <a:spcBef>
                <a:spcPct val="0"/>
              </a:spcBef>
            </a:pPr>
            <a:r>
              <a:rPr lang="en-US" altLang="en-US" b="0" dirty="0"/>
              <a:t>But seriously, this is a great example of how dialogue and debates are shut down about complex social issues. How uncomfortable conversations are dealt with, or not.</a:t>
            </a:r>
            <a:endParaRPr lang="en-US" altLang="en-US" baseline="0" dirty="0"/>
          </a:p>
          <a:p>
            <a:pPr eaLnBrk="1" hangingPunct="1">
              <a:spcBef>
                <a:spcPct val="0"/>
              </a:spcBef>
            </a:pPr>
            <a:r>
              <a:rPr lang="en-US" altLang="en-US" baseline="0" dirty="0"/>
              <a:t>Surely we have moved on from this?</a:t>
            </a:r>
          </a:p>
          <a:p>
            <a:pPr eaLnBrk="1" hangingPunct="1">
              <a:spcBef>
                <a:spcPct val="0"/>
              </a:spcBef>
            </a:pPr>
            <a:endParaRPr lang="en-US" altLang="en-US" baseline="0" dirty="0"/>
          </a:p>
          <a:p>
            <a:pPr eaLnBrk="1" hangingPunct="1">
              <a:spcBef>
                <a:spcPct val="0"/>
              </a:spcBef>
            </a:pPr>
            <a:endParaRPr lang="en-US" altLang="en-US" baseline="0" dirty="0"/>
          </a:p>
          <a:p>
            <a:pPr eaLnBrk="1" hangingPunct="1">
              <a:spcBef>
                <a:spcPct val="0"/>
              </a:spcBef>
            </a:pPr>
            <a:endParaRPr lang="en-GB" altLang="en-US" baseline="0"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784636-2876-4C27-9A1F-3FCCF1AF6DAE}" type="slidenum">
              <a:rPr lang="en-GB" altLang="en-US" smtClean="0"/>
              <a:pPr fontAlgn="base">
                <a:spcBef>
                  <a:spcPct val="0"/>
                </a:spcBef>
                <a:spcAft>
                  <a:spcPct val="0"/>
                </a:spcAft>
              </a:pPr>
              <a:t>8</a:t>
            </a:fld>
            <a:endParaRPr lang="en-GB" altLang="en-US"/>
          </a:p>
        </p:txBody>
      </p:sp>
    </p:spTree>
    <p:extLst>
      <p:ext uri="{BB962C8B-B14F-4D97-AF65-F5344CB8AC3E}">
        <p14:creationId xmlns:p14="http://schemas.microsoft.com/office/powerpoint/2010/main" val="1224850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Well, not so much.</a:t>
            </a:r>
          </a:p>
          <a:p>
            <a:pPr eaLnBrk="1" hangingPunct="1">
              <a:spcBef>
                <a:spcPct val="0"/>
              </a:spcBef>
            </a:pPr>
            <a:r>
              <a:rPr lang="en-US" altLang="en-US" dirty="0"/>
              <a:t>This was a statement made by Baroness</a:t>
            </a:r>
            <a:r>
              <a:rPr lang="en-US" altLang="en-US" baseline="0" dirty="0"/>
              <a:t> Jane Campbell, a long time Disabled activist at an online event about the impact of COVID19 on policy responses relating the treatment of Disabled people in healthcare settings.</a:t>
            </a:r>
          </a:p>
          <a:p>
            <a:pPr eaLnBrk="1" hangingPunct="1">
              <a:spcBef>
                <a:spcPct val="0"/>
              </a:spcBef>
            </a:pPr>
            <a:endParaRPr lang="en-US" altLang="en-US" baseline="0" dirty="0"/>
          </a:p>
          <a:p>
            <a:pPr eaLnBrk="1" hangingPunct="1">
              <a:spcBef>
                <a:spcPct val="0"/>
              </a:spcBef>
            </a:pPr>
            <a:r>
              <a:rPr lang="en-US" altLang="en-US" dirty="0"/>
              <a:t>Can we really believe</a:t>
            </a:r>
            <a:r>
              <a:rPr lang="en-US" altLang="en-US" baseline="0" dirty="0"/>
              <a:t> that Disabled people would be treated like this in the 21</a:t>
            </a:r>
            <a:r>
              <a:rPr lang="en-US" altLang="en-US" baseline="30000" dirty="0"/>
              <a:t>st</a:t>
            </a:r>
            <a:r>
              <a:rPr lang="en-US" altLang="en-US" baseline="0" dirty="0"/>
              <a:t> century? </a:t>
            </a:r>
            <a:endParaRPr lang="en-GB"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3426" indent="-289779">
              <a:defRPr>
                <a:solidFill>
                  <a:schemeClr val="tx1"/>
                </a:solidFill>
                <a:latin typeface="Calibri" panose="020F0502020204030204" pitchFamily="34" charset="0"/>
              </a:defRPr>
            </a:lvl2pPr>
            <a:lvl3pPr marL="1159116" indent="-231823">
              <a:defRPr>
                <a:solidFill>
                  <a:schemeClr val="tx1"/>
                </a:solidFill>
                <a:latin typeface="Calibri" panose="020F0502020204030204" pitchFamily="34" charset="0"/>
              </a:defRPr>
            </a:lvl3pPr>
            <a:lvl4pPr marL="1622763" indent="-231823">
              <a:defRPr>
                <a:solidFill>
                  <a:schemeClr val="tx1"/>
                </a:solidFill>
                <a:latin typeface="Calibri" panose="020F0502020204030204" pitchFamily="34" charset="0"/>
              </a:defRPr>
            </a:lvl4pPr>
            <a:lvl5pPr marL="2086409" indent="-231823">
              <a:defRPr>
                <a:solidFill>
                  <a:schemeClr val="tx1"/>
                </a:solidFill>
                <a:latin typeface="Calibri" panose="020F0502020204030204" pitchFamily="34" charset="0"/>
              </a:defRPr>
            </a:lvl5pPr>
            <a:lvl6pPr marL="2550056" indent="-231823" eaLnBrk="0" fontAlgn="base" hangingPunct="0">
              <a:spcBef>
                <a:spcPct val="0"/>
              </a:spcBef>
              <a:spcAft>
                <a:spcPct val="0"/>
              </a:spcAft>
              <a:defRPr>
                <a:solidFill>
                  <a:schemeClr val="tx1"/>
                </a:solidFill>
                <a:latin typeface="Calibri" panose="020F0502020204030204" pitchFamily="34" charset="0"/>
              </a:defRPr>
            </a:lvl6pPr>
            <a:lvl7pPr marL="3013702" indent="-231823" eaLnBrk="0" fontAlgn="base" hangingPunct="0">
              <a:spcBef>
                <a:spcPct val="0"/>
              </a:spcBef>
              <a:spcAft>
                <a:spcPct val="0"/>
              </a:spcAft>
              <a:defRPr>
                <a:solidFill>
                  <a:schemeClr val="tx1"/>
                </a:solidFill>
                <a:latin typeface="Calibri" panose="020F0502020204030204" pitchFamily="34" charset="0"/>
              </a:defRPr>
            </a:lvl7pPr>
            <a:lvl8pPr marL="3477349" indent="-231823" eaLnBrk="0" fontAlgn="base" hangingPunct="0">
              <a:spcBef>
                <a:spcPct val="0"/>
              </a:spcBef>
              <a:spcAft>
                <a:spcPct val="0"/>
              </a:spcAft>
              <a:defRPr>
                <a:solidFill>
                  <a:schemeClr val="tx1"/>
                </a:solidFill>
                <a:latin typeface="Calibri" panose="020F0502020204030204" pitchFamily="34" charset="0"/>
              </a:defRPr>
            </a:lvl8pPr>
            <a:lvl9pPr marL="3940995" indent="-23182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784636-2876-4C27-9A1F-3FCCF1AF6DAE}" type="slidenum">
              <a:rPr lang="en-GB" altLang="en-US" smtClean="0"/>
              <a:pPr fontAlgn="base">
                <a:spcBef>
                  <a:spcPct val="0"/>
                </a:spcBef>
                <a:spcAft>
                  <a:spcPct val="0"/>
                </a:spcAft>
              </a:pPr>
              <a:t>9</a:t>
            </a:fld>
            <a:endParaRPr lang="en-GB" altLang="en-US"/>
          </a:p>
        </p:txBody>
      </p:sp>
    </p:spTree>
    <p:extLst>
      <p:ext uri="{BB962C8B-B14F-4D97-AF65-F5344CB8AC3E}">
        <p14:creationId xmlns:p14="http://schemas.microsoft.com/office/powerpoint/2010/main" val="734667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2008" y="548681"/>
            <a:ext cx="7772400" cy="504055"/>
          </a:xfrm>
        </p:spPr>
        <p:txBody>
          <a:bodyPr>
            <a:normAutofit/>
          </a:bodyPr>
          <a:lstStyle>
            <a:lvl1pPr algn="l">
              <a:defRPr sz="4000" b="0">
                <a:solidFill>
                  <a:srgbClr val="47C3D2"/>
                </a:solidFill>
                <a:latin typeface="Source Sans Pro Semibold" panose="020B0603030403020204" pitchFamily="34" charset="0"/>
                <a:ea typeface="Source Sans Pro Semibold" panose="020B0603030403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467544" y="1196752"/>
            <a:ext cx="7776864" cy="504056"/>
          </a:xfrm>
        </p:spPr>
        <p:txBody>
          <a:bodyPr>
            <a:normAutofit/>
          </a:bodyPr>
          <a:lstStyle>
            <a:lvl1pPr marL="0" indent="0" algn="l">
              <a:buNone/>
              <a:defRPr sz="2800">
                <a:solidFill>
                  <a:schemeClr val="tx1">
                    <a:lumMod val="95000"/>
                    <a:lumOff val="5000"/>
                  </a:schemeClr>
                </a:solidFill>
                <a:latin typeface="Source Sans Pro" panose="020B05030304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Picture Placeholder 4"/>
          <p:cNvSpPr>
            <a:spLocks noGrp="1"/>
          </p:cNvSpPr>
          <p:nvPr>
            <p:ph type="pic" sz="quarter" idx="10"/>
          </p:nvPr>
        </p:nvSpPr>
        <p:spPr>
          <a:xfrm>
            <a:off x="6492730" y="548680"/>
            <a:ext cx="2182958" cy="1728192"/>
          </a:xfrm>
        </p:spPr>
        <p:txBody>
          <a:bodyPr rtlCol="0">
            <a:normAutofit/>
          </a:bodyPr>
          <a:lstStyle/>
          <a:p>
            <a:pPr lvl="0"/>
            <a:endParaRPr lang="en-GB" noProof="0" dirty="0"/>
          </a:p>
        </p:txBody>
      </p:sp>
    </p:spTree>
    <p:extLst>
      <p:ext uri="{BB962C8B-B14F-4D97-AF65-F5344CB8AC3E}">
        <p14:creationId xmlns:p14="http://schemas.microsoft.com/office/powerpoint/2010/main" val="289264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lvl1pPr algn="l">
              <a:defRPr sz="4000" b="0">
                <a:solidFill>
                  <a:srgbClr val="47C3D2"/>
                </a:solidFill>
                <a:latin typeface="Source Sans Pro Semibold" panose="020B0603030403020204" pitchFamily="34" charset="0"/>
                <a:ea typeface="Source Sans Pro Semibold" panose="020B0603030403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tx1">
                    <a:lumMod val="85000"/>
                    <a:lumOff val="15000"/>
                  </a:schemeClr>
                </a:solidFill>
                <a:latin typeface="Source Sans Pro" panose="020B0503030403020204" pitchFamily="34" charset="0"/>
                <a:ea typeface="Source Sans Pro" panose="020B0503030403020204" pitchFamily="34" charset="0"/>
              </a:defRPr>
            </a:lvl1pPr>
            <a:lvl2pPr>
              <a:defRPr>
                <a:solidFill>
                  <a:schemeClr val="tx1">
                    <a:lumMod val="85000"/>
                    <a:lumOff val="15000"/>
                  </a:schemeClr>
                </a:solidFill>
                <a:latin typeface="Source Sans Pro" panose="020B0503030403020204" pitchFamily="34" charset="0"/>
                <a:ea typeface="Source Sans Pro" panose="020B0503030403020204" pitchFamily="34" charset="0"/>
              </a:defRPr>
            </a:lvl2pPr>
            <a:lvl3pPr>
              <a:defRPr>
                <a:solidFill>
                  <a:schemeClr val="tx1">
                    <a:lumMod val="85000"/>
                    <a:lumOff val="15000"/>
                  </a:schemeClr>
                </a:solidFill>
                <a:latin typeface="Source Sans Pro" panose="020B0503030403020204" pitchFamily="34" charset="0"/>
                <a:ea typeface="Source Sans Pro" panose="020B0503030403020204" pitchFamily="34" charset="0"/>
              </a:defRPr>
            </a:lvl3pPr>
            <a:lvl4pPr>
              <a:defRPr>
                <a:solidFill>
                  <a:schemeClr val="tx1">
                    <a:lumMod val="85000"/>
                    <a:lumOff val="15000"/>
                  </a:schemeClr>
                </a:solidFill>
                <a:latin typeface="Source Sans Pro" panose="020B0503030403020204" pitchFamily="34" charset="0"/>
                <a:ea typeface="Source Sans Pro" panose="020B0503030403020204" pitchFamily="34" charset="0"/>
              </a:defRPr>
            </a:lvl4pPr>
            <a:lvl5pPr>
              <a:defRPr>
                <a:solidFill>
                  <a:schemeClr val="tx1">
                    <a:lumMod val="85000"/>
                    <a:lumOff val="15000"/>
                  </a:schemeClr>
                </a:solidFill>
                <a:latin typeface="Source Sans Pro" panose="020B0503030403020204" pitchFamily="34" charset="0"/>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icture Placeholder 4"/>
          <p:cNvSpPr>
            <a:spLocks noGrp="1"/>
          </p:cNvSpPr>
          <p:nvPr>
            <p:ph type="pic" sz="quarter" idx="10"/>
          </p:nvPr>
        </p:nvSpPr>
        <p:spPr>
          <a:xfrm>
            <a:off x="6492730" y="260648"/>
            <a:ext cx="2182958" cy="1728192"/>
          </a:xfrm>
        </p:spPr>
        <p:txBody>
          <a:bodyPr rtlCol="0">
            <a:normAutofit/>
          </a:bodyPr>
          <a:lstStyle/>
          <a:p>
            <a:pPr lvl="0"/>
            <a:endParaRPr lang="en-GB" noProof="0" dirty="0"/>
          </a:p>
        </p:txBody>
      </p:sp>
    </p:spTree>
    <p:extLst>
      <p:ext uri="{BB962C8B-B14F-4D97-AF65-F5344CB8AC3E}">
        <p14:creationId xmlns:p14="http://schemas.microsoft.com/office/powerpoint/2010/main" val="39007443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28775"/>
            <a:ext cx="82296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B6EEAC50-9A34-4CB7-8C26-B34EBF230B9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3C5A4AD-8E67-4237-93A0-B9D9C15B8B37}" type="datetime1">
              <a:rPr lang="en-GB"/>
              <a:pPr>
                <a:defRPr/>
              </a:pPr>
              <a:t>24/10/2020</a:t>
            </a:fld>
            <a:endParaRPr lang="en-GB" dirty="0"/>
          </a:p>
        </p:txBody>
      </p:sp>
      <p:sp>
        <p:nvSpPr>
          <p:cNvPr id="5" name="Footer Placeholder 4">
            <a:extLst>
              <a:ext uri="{FF2B5EF4-FFF2-40B4-BE49-F238E27FC236}">
                <a16:creationId xmlns:a16="http://schemas.microsoft.com/office/drawing/2014/main" id="{9F1C983A-D6A8-4C92-AB67-591C5B7D2CF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738FBB3F-9026-4F87-9E04-6C012A0A7B76}"/>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C431CE7-A495-4434-8CCC-9EAC02278B58}" type="slidenum">
              <a:rPr lang="en-GB"/>
              <a:pPr>
                <a:defRPr/>
              </a:pPr>
              <a:t>‹#›</a:t>
            </a:fld>
            <a:endParaRPr lang="en-GB" dirty="0"/>
          </a:p>
        </p:txBody>
      </p:sp>
      <p:sp>
        <p:nvSpPr>
          <p:cNvPr id="7" name="Rectangle 6">
            <a:extLst>
              <a:ext uri="{FF2B5EF4-FFF2-40B4-BE49-F238E27FC236}">
                <a16:creationId xmlns:a16="http://schemas.microsoft.com/office/drawing/2014/main" id="{347CE063-CCB4-4100-A74A-580EF5B8D979}"/>
              </a:ext>
            </a:extLst>
          </p:cNvPr>
          <p:cNvSpPr/>
          <p:nvPr userDrawn="1"/>
        </p:nvSpPr>
        <p:spPr>
          <a:xfrm>
            <a:off x="0" y="6308725"/>
            <a:ext cx="9144000" cy="620713"/>
          </a:xfrm>
          <a:prstGeom prst="rect">
            <a:avLst/>
          </a:prstGeom>
          <a:solidFill>
            <a:srgbClr val="47C3D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anchor="ctr"/>
          <a:lstStyle/>
          <a:p>
            <a:pPr eaLnBrk="1" fontAlgn="auto" hangingPunct="1">
              <a:spcBef>
                <a:spcPts val="0"/>
              </a:spcBef>
              <a:spcAft>
                <a:spcPts val="0"/>
              </a:spcAft>
              <a:defRPr/>
            </a:pPr>
            <a:endParaRPr lang="en-GB" sz="2000" b="1" dirty="0">
              <a:latin typeface="Source Sans Pro" panose="020B0503030403020204" pitchFamily="34" charset="0"/>
            </a:endParaRPr>
          </a:p>
        </p:txBody>
      </p:sp>
      <p:pic>
        <p:nvPicPr>
          <p:cNvPr id="1032"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0288" y="6381750"/>
            <a:ext cx="133826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7" r:id="rId1"/>
    <p:sldLayoutId id="2147483678" r:id="rId2"/>
  </p:sldLayoutIdLst>
  <p:hf sldNum="0" hdr="0" dt="0"/>
  <p:txStyles>
    <p:titleStyle>
      <a:lvl1pPr algn="l" rtl="0" eaLnBrk="0" fontAlgn="base" hangingPunct="0">
        <a:spcBef>
          <a:spcPct val="0"/>
        </a:spcBef>
        <a:spcAft>
          <a:spcPct val="0"/>
        </a:spcAft>
        <a:defRPr sz="4000" kern="1200">
          <a:solidFill>
            <a:srgbClr val="47C3D2"/>
          </a:solidFill>
          <a:latin typeface="Source Sans Pro Semibold" panose="020B0603030403020204" pitchFamily="34" charset="0"/>
          <a:ea typeface="Source Sans Pro Semibold" panose="020B0603030403020204" pitchFamily="34" charset="0"/>
          <a:cs typeface="Source Sans Pro Semibold" panose="020B0603030403020204" pitchFamily="34" charset="0"/>
        </a:defRPr>
      </a:lvl1pPr>
      <a:lvl2pPr algn="l" rtl="0" eaLnBrk="0" fontAlgn="base" hangingPunct="0">
        <a:spcBef>
          <a:spcPct val="0"/>
        </a:spcBef>
        <a:spcAft>
          <a:spcPct val="0"/>
        </a:spcAft>
        <a:defRPr sz="4000">
          <a:solidFill>
            <a:srgbClr val="47C3D2"/>
          </a:solidFill>
          <a:latin typeface="Source Sans Pro Semibold" panose="020B0603030403020204" pitchFamily="34" charset="0"/>
          <a:ea typeface="Source Sans Pro Semibold" panose="020B0603030403020204" pitchFamily="34" charset="0"/>
          <a:cs typeface="Source Sans Pro Semibold" panose="020B0603030403020204" pitchFamily="34" charset="0"/>
        </a:defRPr>
      </a:lvl2pPr>
      <a:lvl3pPr algn="l" rtl="0" eaLnBrk="0" fontAlgn="base" hangingPunct="0">
        <a:spcBef>
          <a:spcPct val="0"/>
        </a:spcBef>
        <a:spcAft>
          <a:spcPct val="0"/>
        </a:spcAft>
        <a:defRPr sz="4000">
          <a:solidFill>
            <a:srgbClr val="47C3D2"/>
          </a:solidFill>
          <a:latin typeface="Source Sans Pro Semibold" panose="020B0603030403020204" pitchFamily="34" charset="0"/>
          <a:ea typeface="Source Sans Pro Semibold" panose="020B0603030403020204" pitchFamily="34" charset="0"/>
          <a:cs typeface="Source Sans Pro Semibold" panose="020B0603030403020204" pitchFamily="34" charset="0"/>
        </a:defRPr>
      </a:lvl3pPr>
      <a:lvl4pPr algn="l" rtl="0" eaLnBrk="0" fontAlgn="base" hangingPunct="0">
        <a:spcBef>
          <a:spcPct val="0"/>
        </a:spcBef>
        <a:spcAft>
          <a:spcPct val="0"/>
        </a:spcAft>
        <a:defRPr sz="4000">
          <a:solidFill>
            <a:srgbClr val="47C3D2"/>
          </a:solidFill>
          <a:latin typeface="Source Sans Pro Semibold" panose="020B0603030403020204" pitchFamily="34" charset="0"/>
          <a:ea typeface="Source Sans Pro Semibold" panose="020B0603030403020204" pitchFamily="34" charset="0"/>
          <a:cs typeface="Source Sans Pro Semibold" panose="020B0603030403020204" pitchFamily="34" charset="0"/>
        </a:defRPr>
      </a:lvl4pPr>
      <a:lvl5pPr algn="l" rtl="0" eaLnBrk="0" fontAlgn="base" hangingPunct="0">
        <a:spcBef>
          <a:spcPct val="0"/>
        </a:spcBef>
        <a:spcAft>
          <a:spcPct val="0"/>
        </a:spcAft>
        <a:defRPr sz="4000">
          <a:solidFill>
            <a:srgbClr val="47C3D2"/>
          </a:solidFill>
          <a:latin typeface="Source Sans Pro Semibold" panose="020B0603030403020204" pitchFamily="34" charset="0"/>
          <a:ea typeface="Source Sans Pro Semibold" panose="020B0603030403020204" pitchFamily="34" charset="0"/>
          <a:cs typeface="Source Sans Pro Semibold" panose="020B0603030403020204" pitchFamily="34" charset="0"/>
        </a:defRPr>
      </a:lvl5pPr>
      <a:lvl6pPr marL="457200" algn="l" rtl="0" fontAlgn="base">
        <a:spcBef>
          <a:spcPct val="0"/>
        </a:spcBef>
        <a:spcAft>
          <a:spcPct val="0"/>
        </a:spcAft>
        <a:defRPr sz="4000">
          <a:solidFill>
            <a:srgbClr val="47C3D2"/>
          </a:solidFill>
          <a:latin typeface="Source Sans Pro Semibold" panose="020B0603030403020204" pitchFamily="34" charset="0"/>
          <a:ea typeface="Source Sans Pro Semibold" panose="020B0603030403020204" pitchFamily="34" charset="0"/>
          <a:cs typeface="Source Sans Pro Semibold" panose="020B0603030403020204" pitchFamily="34" charset="0"/>
        </a:defRPr>
      </a:lvl6pPr>
      <a:lvl7pPr marL="914400" algn="l" rtl="0" fontAlgn="base">
        <a:spcBef>
          <a:spcPct val="0"/>
        </a:spcBef>
        <a:spcAft>
          <a:spcPct val="0"/>
        </a:spcAft>
        <a:defRPr sz="4000">
          <a:solidFill>
            <a:srgbClr val="47C3D2"/>
          </a:solidFill>
          <a:latin typeface="Source Sans Pro Semibold" panose="020B0603030403020204" pitchFamily="34" charset="0"/>
          <a:ea typeface="Source Sans Pro Semibold" panose="020B0603030403020204" pitchFamily="34" charset="0"/>
          <a:cs typeface="Source Sans Pro Semibold" panose="020B0603030403020204" pitchFamily="34" charset="0"/>
        </a:defRPr>
      </a:lvl7pPr>
      <a:lvl8pPr marL="1371600" algn="l" rtl="0" fontAlgn="base">
        <a:spcBef>
          <a:spcPct val="0"/>
        </a:spcBef>
        <a:spcAft>
          <a:spcPct val="0"/>
        </a:spcAft>
        <a:defRPr sz="4000">
          <a:solidFill>
            <a:srgbClr val="47C3D2"/>
          </a:solidFill>
          <a:latin typeface="Source Sans Pro Semibold" panose="020B0603030403020204" pitchFamily="34" charset="0"/>
          <a:ea typeface="Source Sans Pro Semibold" panose="020B0603030403020204" pitchFamily="34" charset="0"/>
          <a:cs typeface="Source Sans Pro Semibold" panose="020B0603030403020204" pitchFamily="34" charset="0"/>
        </a:defRPr>
      </a:lvl8pPr>
      <a:lvl9pPr marL="1828800" algn="l" rtl="0" fontAlgn="base">
        <a:spcBef>
          <a:spcPct val="0"/>
        </a:spcBef>
        <a:spcAft>
          <a:spcPct val="0"/>
        </a:spcAft>
        <a:defRPr sz="4000">
          <a:solidFill>
            <a:srgbClr val="47C3D2"/>
          </a:solidFill>
          <a:latin typeface="Source Sans Pro Semibold" panose="020B0603030403020204" pitchFamily="34" charset="0"/>
          <a:ea typeface="Source Sans Pro Semibold" panose="020B0603030403020204" pitchFamily="34" charset="0"/>
          <a:cs typeface="Source Sans Pro Semibold" panose="020B06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BA536-B452-421E-A326-04C8E2786241}"/>
              </a:ext>
            </a:extLst>
          </p:cNvPr>
          <p:cNvSpPr>
            <a:spLocks noGrp="1"/>
          </p:cNvSpPr>
          <p:nvPr>
            <p:ph type="title"/>
          </p:nvPr>
        </p:nvSpPr>
        <p:spPr>
          <a:xfrm>
            <a:off x="457200" y="274638"/>
            <a:ext cx="8229600" cy="922337"/>
          </a:xfrm>
        </p:spPr>
        <p:txBody>
          <a:bodyPr rtlCol="0">
            <a:normAutofit/>
          </a:bodyPr>
          <a:lstStyle/>
          <a:p>
            <a:pPr eaLnBrk="1" fontAlgn="auto" hangingPunct="1">
              <a:spcAft>
                <a:spcPts val="0"/>
              </a:spcAft>
              <a:defRPr/>
            </a:pPr>
            <a:r>
              <a:rPr lang="en-GB" dirty="0">
                <a:latin typeface="Arial" panose="020B0604020202020204" pitchFamily="34" charset="0"/>
                <a:cs typeface="Arial" panose="020B0604020202020204" pitchFamily="34" charset="0"/>
              </a:rPr>
              <a:t>Godwin’s Law</a:t>
            </a:r>
          </a:p>
        </p:txBody>
      </p:sp>
      <p:sp>
        <p:nvSpPr>
          <p:cNvPr id="3" name="Content Placeholder 2">
            <a:extLst>
              <a:ext uri="{FF2B5EF4-FFF2-40B4-BE49-F238E27FC236}">
                <a16:creationId xmlns:a16="http://schemas.microsoft.com/office/drawing/2014/main" id="{77EFE6BC-11EF-4545-BE84-8A956715667F}"/>
              </a:ext>
            </a:extLst>
          </p:cNvPr>
          <p:cNvSpPr>
            <a:spLocks noGrp="1"/>
          </p:cNvSpPr>
          <p:nvPr>
            <p:ph idx="1"/>
          </p:nvPr>
        </p:nvSpPr>
        <p:spPr>
          <a:xfrm>
            <a:off x="457200" y="5013176"/>
            <a:ext cx="8075240" cy="1232049"/>
          </a:xfrm>
        </p:spPr>
        <p:txBody>
          <a:bodyPr rtlCol="0">
            <a:noAutofit/>
          </a:bodyPr>
          <a:lstStyle/>
          <a:p>
            <a:pPr marL="0" indent="0" eaLnBrk="1" fontAlgn="auto" hangingPunct="1">
              <a:spcAft>
                <a:spcPts val="0"/>
              </a:spcAft>
              <a:buNone/>
              <a:defRPr/>
            </a:pPr>
            <a:r>
              <a:rPr lang="en-US" sz="2800" dirty="0"/>
              <a:t>Who is this man?</a:t>
            </a:r>
            <a:endParaRPr lang="en-GB" sz="2800" dirty="0"/>
          </a:p>
        </p:txBody>
      </p:sp>
      <p:pic>
        <p:nvPicPr>
          <p:cNvPr id="12293" name="Picture 5" descr="260px-Mike_Godwin_photographed_by_Voice_of_America_%28Cambodia%29%2C_September_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230930"/>
            <a:ext cx="6599179" cy="3434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588D2-3AC5-4155-8EDC-DDD4124BF0E4}"/>
              </a:ext>
            </a:extLst>
          </p:cNvPr>
          <p:cNvSpPr>
            <a:spLocks noGrp="1"/>
          </p:cNvSpPr>
          <p:nvPr>
            <p:ph type="title"/>
          </p:nvPr>
        </p:nvSpPr>
        <p:spPr>
          <a:xfrm>
            <a:off x="457200" y="274638"/>
            <a:ext cx="8229600" cy="922337"/>
          </a:xfrm>
        </p:spPr>
        <p:txBody>
          <a:bodyPr rtlCol="0">
            <a:normAutofit fontScale="90000"/>
          </a:bodyPr>
          <a:lstStyle/>
          <a:p>
            <a:pPr eaLnBrk="1" fontAlgn="auto" hangingPunct="1">
              <a:spcAft>
                <a:spcPts val="0"/>
              </a:spcAft>
              <a:defRPr/>
            </a:pPr>
            <a:r>
              <a:rPr lang="en-GB" dirty="0">
                <a:latin typeface="Arial" panose="020B0604020202020204" pitchFamily="34" charset="0"/>
                <a:cs typeface="Arial" panose="020B0604020202020204" pitchFamily="34" charset="0"/>
              </a:rPr>
              <a:t>Systemic Issues affecting negative bias</a:t>
            </a:r>
          </a:p>
        </p:txBody>
      </p:sp>
      <p:pic>
        <p:nvPicPr>
          <p:cNvPr id="3" name="Picture 2"/>
          <p:cNvPicPr>
            <a:picLocks noChangeAspect="1"/>
          </p:cNvPicPr>
          <p:nvPr/>
        </p:nvPicPr>
        <p:blipFill>
          <a:blip r:embed="rId3"/>
          <a:stretch>
            <a:fillRect/>
          </a:stretch>
        </p:blipFill>
        <p:spPr>
          <a:xfrm rot="21165075">
            <a:off x="539552" y="1268759"/>
            <a:ext cx="3960440" cy="4627831"/>
          </a:xfrm>
          <a:prstGeom prst="rect">
            <a:avLst/>
          </a:prstGeom>
        </p:spPr>
      </p:pic>
      <p:pic>
        <p:nvPicPr>
          <p:cNvPr id="4" name="Picture 3"/>
          <p:cNvPicPr>
            <a:picLocks noChangeAspect="1"/>
          </p:cNvPicPr>
          <p:nvPr/>
        </p:nvPicPr>
        <p:blipFill>
          <a:blip r:embed="rId4"/>
          <a:stretch>
            <a:fillRect/>
          </a:stretch>
        </p:blipFill>
        <p:spPr>
          <a:xfrm>
            <a:off x="2949596" y="1037393"/>
            <a:ext cx="5912207" cy="2726220"/>
          </a:xfrm>
          <a:prstGeom prst="rect">
            <a:avLst/>
          </a:prstGeom>
        </p:spPr>
      </p:pic>
      <p:pic>
        <p:nvPicPr>
          <p:cNvPr id="5" name="Picture 4"/>
          <p:cNvPicPr>
            <a:picLocks noChangeAspect="1"/>
          </p:cNvPicPr>
          <p:nvPr/>
        </p:nvPicPr>
        <p:blipFill rotWithShape="1">
          <a:blip r:embed="rId5"/>
          <a:srcRect b="23257"/>
          <a:stretch/>
        </p:blipFill>
        <p:spPr>
          <a:xfrm rot="165231">
            <a:off x="3386614" y="3971744"/>
            <a:ext cx="5038168" cy="2036358"/>
          </a:xfrm>
          <a:prstGeom prst="rect">
            <a:avLst/>
          </a:prstGeom>
        </p:spPr>
      </p:pic>
    </p:spTree>
    <p:extLst>
      <p:ext uri="{BB962C8B-B14F-4D97-AF65-F5344CB8AC3E}">
        <p14:creationId xmlns:p14="http://schemas.microsoft.com/office/powerpoint/2010/main" val="3119267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588D2-3AC5-4155-8EDC-DDD4124BF0E4}"/>
              </a:ext>
            </a:extLst>
          </p:cNvPr>
          <p:cNvSpPr>
            <a:spLocks noGrp="1"/>
          </p:cNvSpPr>
          <p:nvPr>
            <p:ph type="title"/>
          </p:nvPr>
        </p:nvSpPr>
        <p:spPr>
          <a:xfrm>
            <a:off x="457200" y="274638"/>
            <a:ext cx="8229600" cy="922337"/>
          </a:xfrm>
        </p:spPr>
        <p:txBody>
          <a:bodyPr rtlCol="0">
            <a:normAutofit fontScale="90000"/>
          </a:bodyPr>
          <a:lstStyle/>
          <a:p>
            <a:pPr eaLnBrk="1" fontAlgn="auto" hangingPunct="1">
              <a:spcAft>
                <a:spcPts val="0"/>
              </a:spcAft>
              <a:defRPr/>
            </a:pPr>
            <a:r>
              <a:rPr lang="en-GB" dirty="0">
                <a:latin typeface="Arial" panose="020B0604020202020204" pitchFamily="34" charset="0"/>
                <a:cs typeface="Arial" panose="020B0604020202020204" pitchFamily="34" charset="0"/>
              </a:rPr>
              <a:t>Systemic Issues affecting negative bias</a:t>
            </a:r>
          </a:p>
        </p:txBody>
      </p:sp>
      <p:pic>
        <p:nvPicPr>
          <p:cNvPr id="6" name="Picture 2"/>
          <p:cNvPicPr/>
          <p:nvPr/>
        </p:nvPicPr>
        <p:blipFill>
          <a:blip r:embed="rId3"/>
          <a:stretch/>
        </p:blipFill>
        <p:spPr>
          <a:xfrm>
            <a:off x="457200" y="476672"/>
            <a:ext cx="8352360" cy="5118480"/>
          </a:xfrm>
          <a:prstGeom prst="rect">
            <a:avLst/>
          </a:prstGeom>
          <a:ln>
            <a:noFill/>
          </a:ln>
        </p:spPr>
      </p:pic>
      <p:sp>
        <p:nvSpPr>
          <p:cNvPr id="7" name="TextBox 6"/>
          <p:cNvSpPr txBox="1"/>
          <p:nvPr/>
        </p:nvSpPr>
        <p:spPr>
          <a:xfrm rot="21350288">
            <a:off x="709069" y="1302075"/>
            <a:ext cx="3528392" cy="830997"/>
          </a:xfrm>
          <a:prstGeom prst="rect">
            <a:avLst/>
          </a:prstGeom>
          <a:solidFill>
            <a:srgbClr val="FFFF00"/>
          </a:solidFill>
        </p:spPr>
        <p:txBody>
          <a:bodyPr wrap="square" rtlCol="0">
            <a:spAutoFit/>
          </a:bodyPr>
          <a:lstStyle/>
          <a:p>
            <a:r>
              <a:rPr lang="en-US" sz="2400" b="1" dirty="0"/>
              <a:t>Significant increase in levels of reporting</a:t>
            </a:r>
            <a:endParaRPr lang="en-GB" sz="2400" b="1" dirty="0"/>
          </a:p>
        </p:txBody>
      </p:sp>
      <p:sp>
        <p:nvSpPr>
          <p:cNvPr id="8" name="TextBox 7"/>
          <p:cNvSpPr txBox="1"/>
          <p:nvPr/>
        </p:nvSpPr>
        <p:spPr>
          <a:xfrm>
            <a:off x="1796870" y="445415"/>
            <a:ext cx="4619993" cy="461665"/>
          </a:xfrm>
          <a:prstGeom prst="rect">
            <a:avLst/>
          </a:prstGeom>
          <a:solidFill>
            <a:srgbClr val="FFFF00"/>
          </a:solidFill>
        </p:spPr>
        <p:txBody>
          <a:bodyPr wrap="square" rtlCol="0">
            <a:spAutoFit/>
          </a:bodyPr>
          <a:lstStyle/>
          <a:p>
            <a:r>
              <a:rPr lang="en-US" sz="2400" b="1" dirty="0"/>
              <a:t>Comparing 2004-5 with 2010-11</a:t>
            </a:r>
            <a:endParaRPr lang="en-GB" sz="2400" b="1" dirty="0"/>
          </a:p>
        </p:txBody>
      </p:sp>
      <p:sp>
        <p:nvSpPr>
          <p:cNvPr id="9" name="TextBox 8"/>
          <p:cNvSpPr txBox="1"/>
          <p:nvPr/>
        </p:nvSpPr>
        <p:spPr>
          <a:xfrm rot="21350288">
            <a:off x="3220343" y="1557451"/>
            <a:ext cx="3528392" cy="830997"/>
          </a:xfrm>
          <a:prstGeom prst="rect">
            <a:avLst/>
          </a:prstGeom>
          <a:solidFill>
            <a:srgbClr val="FFFF00"/>
          </a:solidFill>
        </p:spPr>
        <p:txBody>
          <a:bodyPr wrap="square" rtlCol="0">
            <a:spAutoFit/>
          </a:bodyPr>
          <a:lstStyle/>
          <a:p>
            <a:r>
              <a:rPr lang="en-US" sz="2400" b="1" dirty="0"/>
              <a:t>More </a:t>
            </a:r>
            <a:r>
              <a:rPr lang="en-US" sz="2400" b="1" dirty="0" err="1"/>
              <a:t>politicisation</a:t>
            </a:r>
            <a:r>
              <a:rPr lang="en-US" sz="2400" b="1" dirty="0"/>
              <a:t> of reporting</a:t>
            </a:r>
            <a:endParaRPr lang="en-GB" sz="2400" b="1" dirty="0"/>
          </a:p>
        </p:txBody>
      </p:sp>
      <p:sp>
        <p:nvSpPr>
          <p:cNvPr id="10" name="TextBox 9"/>
          <p:cNvSpPr txBox="1"/>
          <p:nvPr/>
        </p:nvSpPr>
        <p:spPr>
          <a:xfrm rot="21350288">
            <a:off x="4759450" y="1964094"/>
            <a:ext cx="4125006" cy="1569660"/>
          </a:xfrm>
          <a:prstGeom prst="rect">
            <a:avLst/>
          </a:prstGeom>
          <a:solidFill>
            <a:srgbClr val="FFFF00"/>
          </a:solidFill>
        </p:spPr>
        <p:txBody>
          <a:bodyPr wrap="square" rtlCol="0">
            <a:spAutoFit/>
          </a:bodyPr>
          <a:lstStyle/>
          <a:p>
            <a:r>
              <a:rPr lang="en-US" sz="2400" b="1" dirty="0"/>
              <a:t>Less positive real life stories, more focus on benefit fraud, “less deserving” hidden Disabilities</a:t>
            </a:r>
            <a:endParaRPr lang="en-GB" sz="2400" b="1" dirty="0"/>
          </a:p>
        </p:txBody>
      </p:sp>
      <p:sp>
        <p:nvSpPr>
          <p:cNvPr id="11" name="TextBox 10"/>
          <p:cNvSpPr txBox="1"/>
          <p:nvPr/>
        </p:nvSpPr>
        <p:spPr>
          <a:xfrm>
            <a:off x="518580" y="3820794"/>
            <a:ext cx="8229600" cy="1200329"/>
          </a:xfrm>
          <a:prstGeom prst="rect">
            <a:avLst/>
          </a:prstGeom>
          <a:solidFill>
            <a:srgbClr val="FFFF00"/>
          </a:solidFill>
        </p:spPr>
        <p:txBody>
          <a:bodyPr wrap="square" rtlCol="0">
            <a:spAutoFit/>
          </a:bodyPr>
          <a:lstStyle/>
          <a:p>
            <a:r>
              <a:rPr lang="en-US" sz="2400" b="1" dirty="0"/>
              <a:t>Focus groups reported that they thought benefit fraud was a lot higher than it actually is. Articles were having an affect on public attitude toward Disabled people.</a:t>
            </a:r>
            <a:endParaRPr lang="en-GB" sz="2400" b="1" dirty="0"/>
          </a:p>
        </p:txBody>
      </p:sp>
    </p:spTree>
    <p:extLst>
      <p:ext uri="{BB962C8B-B14F-4D97-AF65-F5344CB8AC3E}">
        <p14:creationId xmlns:p14="http://schemas.microsoft.com/office/powerpoint/2010/main" val="14206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25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25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7257-BFD2-4C49-9DDC-DB777DCEE6B4}"/>
              </a:ext>
            </a:extLst>
          </p:cNvPr>
          <p:cNvSpPr>
            <a:spLocks noGrp="1"/>
          </p:cNvSpPr>
          <p:nvPr>
            <p:ph type="title"/>
          </p:nvPr>
        </p:nvSpPr>
        <p:spPr>
          <a:xfrm>
            <a:off x="457200" y="274638"/>
            <a:ext cx="8229600" cy="922337"/>
          </a:xfrm>
        </p:spPr>
        <p:txBody>
          <a:bodyPr rtlCol="0">
            <a:normAutofit/>
          </a:bodyPr>
          <a:lstStyle/>
          <a:p>
            <a:pPr eaLnBrk="1" fontAlgn="auto" hangingPunct="1">
              <a:spcAft>
                <a:spcPts val="0"/>
              </a:spcAft>
              <a:defRPr/>
            </a:pPr>
            <a:r>
              <a:rPr lang="en-US" dirty="0">
                <a:latin typeface="Arial" panose="020B0604020202020204" pitchFamily="34" charset="0"/>
                <a:cs typeface="Arial" panose="020B0604020202020204" pitchFamily="34" charset="0"/>
              </a:rPr>
              <a:t>Turning the tide – our work</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A49F888-D7E5-4348-9FCD-AC35575D1E27}"/>
              </a:ext>
            </a:extLst>
          </p:cNvPr>
          <p:cNvSpPr>
            <a:spLocks noGrp="1"/>
          </p:cNvSpPr>
          <p:nvPr>
            <p:ph idx="1"/>
          </p:nvPr>
        </p:nvSpPr>
        <p:spPr>
          <a:xfrm>
            <a:off x="457200" y="1340769"/>
            <a:ext cx="8229600" cy="4640932"/>
          </a:xfrm>
        </p:spPr>
        <p:txBody>
          <a:bodyPr rtlCol="0">
            <a:normAutofit fontScale="55000" lnSpcReduction="20000"/>
          </a:bodyPr>
          <a:lstStyle/>
          <a:p>
            <a:pPr eaLnBrk="1" fontAlgn="auto" hangingPunct="1">
              <a:lnSpc>
                <a:spcPct val="170000"/>
              </a:lnSpc>
              <a:spcAft>
                <a:spcPts val="0"/>
              </a:spcAft>
              <a:defRPr/>
            </a:pPr>
            <a:r>
              <a:rPr lang="en-US" sz="4000" dirty="0">
                <a:solidFill>
                  <a:schemeClr val="tx1"/>
                </a:solidFill>
                <a:latin typeface="Arial" panose="020B0604020202020204" pitchFamily="34" charset="0"/>
                <a:cs typeface="Arial" panose="020B0604020202020204" pitchFamily="34" charset="0"/>
                <a:hlinkClick r:id="rId3"/>
              </a:rPr>
              <a:t>Parity in HC Law Campaign</a:t>
            </a:r>
            <a:endParaRPr lang="en-US" sz="4000" dirty="0">
              <a:solidFill>
                <a:schemeClr val="tx1"/>
              </a:solidFill>
              <a:latin typeface="Arial" panose="020B0604020202020204" pitchFamily="34" charset="0"/>
              <a:cs typeface="Arial" panose="020B0604020202020204" pitchFamily="34" charset="0"/>
            </a:endParaRPr>
          </a:p>
          <a:p>
            <a:pPr eaLnBrk="1" fontAlgn="auto" hangingPunct="1">
              <a:lnSpc>
                <a:spcPct val="170000"/>
              </a:lnSpc>
              <a:spcAft>
                <a:spcPts val="0"/>
              </a:spcAft>
              <a:defRPr/>
            </a:pPr>
            <a:r>
              <a:rPr lang="en-US" sz="4000" dirty="0">
                <a:solidFill>
                  <a:schemeClr val="tx1"/>
                </a:solidFill>
                <a:latin typeface="Arial" panose="020B0604020202020204" pitchFamily="34" charset="0"/>
                <a:cs typeface="Arial" panose="020B0604020202020204" pitchFamily="34" charset="0"/>
                <a:hlinkClick r:id="rId3"/>
              </a:rPr>
              <a:t>Submissions of evidence based on what DDPOs tell us</a:t>
            </a:r>
            <a:endParaRPr lang="en-US" sz="4000" dirty="0">
              <a:solidFill>
                <a:schemeClr val="tx1"/>
              </a:solidFill>
              <a:latin typeface="Arial" panose="020B0604020202020204" pitchFamily="34" charset="0"/>
              <a:cs typeface="Arial" panose="020B0604020202020204" pitchFamily="34" charset="0"/>
            </a:endParaRPr>
          </a:p>
          <a:p>
            <a:pPr eaLnBrk="1" fontAlgn="auto" hangingPunct="1">
              <a:lnSpc>
                <a:spcPct val="170000"/>
              </a:lnSpc>
              <a:spcAft>
                <a:spcPts val="0"/>
              </a:spcAft>
              <a:defRPr/>
            </a:pPr>
            <a:r>
              <a:rPr lang="en-US" sz="4000" dirty="0">
                <a:solidFill>
                  <a:schemeClr val="tx1"/>
                </a:solidFill>
                <a:latin typeface="Arial" panose="020B0604020202020204" pitchFamily="34" charset="0"/>
                <a:cs typeface="Arial" panose="020B0604020202020204" pitchFamily="34" charset="0"/>
              </a:rPr>
              <a:t>Work with social media companies</a:t>
            </a:r>
          </a:p>
          <a:p>
            <a:pPr eaLnBrk="1" fontAlgn="auto" hangingPunct="1">
              <a:lnSpc>
                <a:spcPct val="170000"/>
              </a:lnSpc>
              <a:spcAft>
                <a:spcPts val="0"/>
              </a:spcAft>
              <a:defRPr/>
            </a:pPr>
            <a:r>
              <a:rPr lang="en-US" sz="4000" dirty="0">
                <a:solidFill>
                  <a:schemeClr val="tx1"/>
                </a:solidFill>
                <a:latin typeface="Arial" panose="020B0604020202020204" pitchFamily="34" charset="0"/>
                <a:cs typeface="Arial" panose="020B0604020202020204" pitchFamily="34" charset="0"/>
                <a:hlinkClick r:id="rId3"/>
              </a:rPr>
              <a:t>Support DDPOs to set up local HC services</a:t>
            </a:r>
            <a:endParaRPr lang="en-US" sz="4000" dirty="0">
              <a:solidFill>
                <a:schemeClr val="tx1"/>
              </a:solidFill>
              <a:latin typeface="Arial" panose="020B0604020202020204" pitchFamily="34" charset="0"/>
              <a:cs typeface="Arial" panose="020B0604020202020204" pitchFamily="34" charset="0"/>
            </a:endParaRPr>
          </a:p>
          <a:p>
            <a:pPr eaLnBrk="1" fontAlgn="auto" hangingPunct="1">
              <a:lnSpc>
                <a:spcPct val="170000"/>
              </a:lnSpc>
              <a:spcAft>
                <a:spcPts val="0"/>
              </a:spcAft>
              <a:defRPr/>
            </a:pPr>
            <a:r>
              <a:rPr lang="en-US" sz="4000" dirty="0">
                <a:solidFill>
                  <a:schemeClr val="tx1"/>
                </a:solidFill>
                <a:latin typeface="Arial" panose="020B0604020202020204" pitchFamily="34" charset="0"/>
                <a:cs typeface="Arial" panose="020B0604020202020204" pitchFamily="34" charset="0"/>
                <a:hlinkClick r:id="rId3"/>
              </a:rPr>
              <a:t>Support DDPO staff dealing with HC</a:t>
            </a:r>
            <a:endParaRPr lang="en-US" sz="4000" dirty="0">
              <a:solidFill>
                <a:schemeClr val="tx1"/>
              </a:solidFill>
              <a:latin typeface="Arial" panose="020B0604020202020204" pitchFamily="34" charset="0"/>
              <a:cs typeface="Arial" panose="020B0604020202020204" pitchFamily="34" charset="0"/>
            </a:endParaRPr>
          </a:p>
          <a:p>
            <a:pPr eaLnBrk="1" fontAlgn="auto" hangingPunct="1">
              <a:lnSpc>
                <a:spcPct val="170000"/>
              </a:lnSpc>
              <a:spcAft>
                <a:spcPts val="0"/>
              </a:spcAft>
              <a:defRPr/>
            </a:pPr>
            <a:r>
              <a:rPr lang="en-US" sz="4000" dirty="0">
                <a:solidFill>
                  <a:schemeClr val="tx1"/>
                </a:solidFill>
                <a:latin typeface="Arial" panose="020B0604020202020204" pitchFamily="34" charset="0"/>
                <a:cs typeface="Arial" panose="020B0604020202020204" pitchFamily="34" charset="0"/>
                <a:hlinkClick r:id="rId3"/>
              </a:rPr>
              <a:t>Represent London DDPO HC Partnership</a:t>
            </a:r>
            <a:endParaRPr lang="en-US" sz="4000" dirty="0">
              <a:solidFill>
                <a:schemeClr val="tx1"/>
              </a:solidFill>
              <a:latin typeface="Arial" panose="020B0604020202020204" pitchFamily="34" charset="0"/>
              <a:cs typeface="Arial" panose="020B0604020202020204" pitchFamily="34" charset="0"/>
            </a:endParaRPr>
          </a:p>
          <a:p>
            <a:pPr eaLnBrk="1" fontAlgn="auto" hangingPunct="1">
              <a:lnSpc>
                <a:spcPct val="170000"/>
              </a:lnSpc>
              <a:spcAft>
                <a:spcPts val="0"/>
              </a:spcAft>
              <a:defRPr/>
            </a:pPr>
            <a:r>
              <a:rPr lang="en-US" sz="4000" dirty="0">
                <a:solidFill>
                  <a:schemeClr val="tx1"/>
                </a:solidFill>
                <a:latin typeface="Arial" panose="020B0604020202020204" pitchFamily="34" charset="0"/>
                <a:cs typeface="Arial" panose="020B0604020202020204" pitchFamily="34" charset="0"/>
              </a:rPr>
              <a:t>Training Resource for frontline staff (in development)</a:t>
            </a:r>
          </a:p>
          <a:p>
            <a:pPr eaLnBrk="1" fontAlgn="auto" hangingPunct="1">
              <a:lnSpc>
                <a:spcPct val="170000"/>
              </a:lnSpc>
              <a:spcAft>
                <a:spcPts val="0"/>
              </a:spcAft>
              <a:defRPr/>
            </a:pPr>
            <a:r>
              <a:rPr lang="en-US" sz="4000" dirty="0">
                <a:solidFill>
                  <a:schemeClr val="tx1"/>
                </a:solidFill>
                <a:latin typeface="Arial" panose="020B0604020202020204" pitchFamily="34" charset="0"/>
                <a:cs typeface="Arial" panose="020B0604020202020204" pitchFamily="34" charset="0"/>
              </a:rPr>
              <a:t>Annual Big Learning Event focused on DHC</a:t>
            </a:r>
          </a:p>
          <a:p>
            <a:pPr marL="0" indent="0" eaLnBrk="1" fontAlgn="auto" hangingPunct="1">
              <a:spcAft>
                <a:spcPts val="0"/>
              </a:spcAft>
              <a:buNone/>
              <a:defRPr/>
            </a:pPr>
            <a:endParaRPr lang="en-US" sz="4000" dirty="0">
              <a:latin typeface="Arial" panose="020B0604020202020204" pitchFamily="34" charset="0"/>
              <a:cs typeface="Arial" panose="020B0604020202020204" pitchFamily="34" charset="0"/>
            </a:endParaRPr>
          </a:p>
          <a:p>
            <a:pPr marL="0" indent="0" eaLnBrk="1" fontAlgn="auto" hangingPunct="1">
              <a:spcAft>
                <a:spcPts val="0"/>
              </a:spcAft>
              <a:buNone/>
              <a:defRPr/>
            </a:pPr>
            <a:endParaRPr lang="en-US" sz="4000" dirty="0">
              <a:latin typeface="Arial" panose="020B0604020202020204" pitchFamily="34" charset="0"/>
              <a:cs typeface="Arial" panose="020B0604020202020204" pitchFamily="34" charset="0"/>
            </a:endParaRPr>
          </a:p>
          <a:p>
            <a:pPr marL="0" indent="0" eaLnBrk="1" fontAlgn="auto" hangingPunct="1">
              <a:spcAft>
                <a:spcPts val="0"/>
              </a:spcAft>
              <a:buNone/>
              <a:defRPr/>
            </a:pPr>
            <a:endParaRPr lang="en-GB" sz="4000" dirty="0">
              <a:latin typeface="Arial" panose="020B0604020202020204" pitchFamily="34" charset="0"/>
              <a:cs typeface="Arial" panose="020B0604020202020204" pitchFamily="34" charset="0"/>
            </a:endParaRPr>
          </a:p>
          <a:p>
            <a:pPr lvl="2" eaLnBrk="1" fontAlgn="auto" hangingPunct="1">
              <a:spcAft>
                <a:spcPts val="0"/>
              </a:spcAft>
              <a:defRPr/>
            </a:pPr>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7257-BFD2-4C49-9DDC-DB777DCEE6B4}"/>
              </a:ext>
            </a:extLst>
          </p:cNvPr>
          <p:cNvSpPr>
            <a:spLocks noGrp="1"/>
          </p:cNvSpPr>
          <p:nvPr>
            <p:ph type="title"/>
          </p:nvPr>
        </p:nvSpPr>
        <p:spPr>
          <a:xfrm>
            <a:off x="457200" y="28636"/>
            <a:ext cx="8229600" cy="922337"/>
          </a:xfrm>
        </p:spPr>
        <p:txBody>
          <a:bodyPr rtlCol="0">
            <a:normAutofit/>
          </a:bodyPr>
          <a:lstStyle/>
          <a:p>
            <a:pPr eaLnBrk="1" fontAlgn="auto" hangingPunct="1">
              <a:spcAft>
                <a:spcPts val="0"/>
              </a:spcAft>
              <a:defRPr/>
            </a:pPr>
            <a:r>
              <a:rPr lang="en-US" dirty="0">
                <a:latin typeface="Arial" panose="020B0604020202020204" pitchFamily="34" charset="0"/>
                <a:cs typeface="Arial" panose="020B0604020202020204" pitchFamily="34" charset="0"/>
              </a:rPr>
              <a:t>New report launched this week</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A49F888-D7E5-4348-9FCD-AC35575D1E27}"/>
              </a:ext>
            </a:extLst>
          </p:cNvPr>
          <p:cNvSpPr>
            <a:spLocks noGrp="1"/>
          </p:cNvSpPr>
          <p:nvPr>
            <p:ph idx="1"/>
          </p:nvPr>
        </p:nvSpPr>
        <p:spPr>
          <a:xfrm>
            <a:off x="457200" y="872827"/>
            <a:ext cx="8136904" cy="792088"/>
          </a:xfrm>
        </p:spPr>
        <p:txBody>
          <a:bodyPr rtlCol="0">
            <a:normAutofit fontScale="55000" lnSpcReduction="20000"/>
          </a:bodyPr>
          <a:lstStyle/>
          <a:p>
            <a:pPr marL="0" indent="0" eaLnBrk="1" fontAlgn="auto" hangingPunct="1">
              <a:lnSpc>
                <a:spcPct val="170000"/>
              </a:lnSpc>
              <a:spcAft>
                <a:spcPts val="0"/>
              </a:spcAft>
              <a:buNone/>
              <a:defRPr/>
            </a:pPr>
            <a:r>
              <a:rPr lang="en-US" sz="4000" dirty="0">
                <a:solidFill>
                  <a:schemeClr val="tx1"/>
                </a:solidFill>
                <a:latin typeface="Arial" panose="020B0604020202020204" pitchFamily="34" charset="0"/>
                <a:cs typeface="Arial" panose="020B0604020202020204" pitchFamily="34" charset="0"/>
              </a:rPr>
              <a:t>Still Getting Away with Murder, written by </a:t>
            </a:r>
            <a:r>
              <a:rPr lang="en-US" sz="4000" dirty="0" err="1">
                <a:solidFill>
                  <a:schemeClr val="tx1"/>
                </a:solidFill>
                <a:latin typeface="Arial" panose="020B0604020202020204" pitchFamily="34" charset="0"/>
                <a:cs typeface="Arial" panose="020B0604020202020204" pitchFamily="34" charset="0"/>
              </a:rPr>
              <a:t>Dr</a:t>
            </a:r>
            <a:r>
              <a:rPr lang="en-US" sz="4000" dirty="0">
                <a:solidFill>
                  <a:schemeClr val="tx1"/>
                </a:solidFill>
                <a:latin typeface="Arial" panose="020B0604020202020204" pitchFamily="34" charset="0"/>
                <a:cs typeface="Arial" panose="020B0604020202020204" pitchFamily="34" charset="0"/>
              </a:rPr>
              <a:t> Laura Chapman</a:t>
            </a:r>
          </a:p>
          <a:p>
            <a:pPr eaLnBrk="1" fontAlgn="auto" hangingPunct="1">
              <a:lnSpc>
                <a:spcPct val="170000"/>
              </a:lnSpc>
              <a:spcAft>
                <a:spcPts val="0"/>
              </a:spcAft>
              <a:defRPr/>
            </a:pPr>
            <a:endParaRPr lang="en-US" sz="4000" dirty="0">
              <a:solidFill>
                <a:schemeClr val="tx1"/>
              </a:solidFill>
              <a:latin typeface="Arial" panose="020B0604020202020204" pitchFamily="34" charset="0"/>
              <a:cs typeface="Arial" panose="020B0604020202020204" pitchFamily="34" charset="0"/>
            </a:endParaRPr>
          </a:p>
          <a:p>
            <a:pPr eaLnBrk="1" fontAlgn="auto" hangingPunct="1">
              <a:lnSpc>
                <a:spcPct val="170000"/>
              </a:lnSpc>
              <a:spcAft>
                <a:spcPts val="0"/>
              </a:spcAft>
              <a:defRPr/>
            </a:pPr>
            <a:endParaRPr lang="en-US" sz="4000" dirty="0">
              <a:solidFill>
                <a:schemeClr val="tx1"/>
              </a:solidFill>
              <a:latin typeface="Arial" panose="020B0604020202020204" pitchFamily="34" charset="0"/>
              <a:cs typeface="Arial" panose="020B0604020202020204" pitchFamily="34" charset="0"/>
            </a:endParaRPr>
          </a:p>
          <a:p>
            <a:pPr eaLnBrk="1" fontAlgn="auto" hangingPunct="1">
              <a:lnSpc>
                <a:spcPct val="170000"/>
              </a:lnSpc>
              <a:spcAft>
                <a:spcPts val="0"/>
              </a:spcAft>
              <a:defRPr/>
            </a:pPr>
            <a:endParaRPr lang="en-US" sz="4000" dirty="0">
              <a:solidFill>
                <a:schemeClr val="tx1"/>
              </a:solidFill>
              <a:latin typeface="Arial" panose="020B0604020202020204" pitchFamily="34" charset="0"/>
              <a:cs typeface="Arial" panose="020B0604020202020204" pitchFamily="34" charset="0"/>
            </a:endParaRPr>
          </a:p>
          <a:p>
            <a:pPr marL="0" indent="0" eaLnBrk="1" fontAlgn="auto" hangingPunct="1">
              <a:spcAft>
                <a:spcPts val="0"/>
              </a:spcAft>
              <a:buNone/>
              <a:defRPr/>
            </a:pPr>
            <a:endParaRPr lang="en-US" sz="4000" dirty="0">
              <a:latin typeface="Arial" panose="020B0604020202020204" pitchFamily="34" charset="0"/>
              <a:cs typeface="Arial" panose="020B0604020202020204" pitchFamily="34" charset="0"/>
            </a:endParaRPr>
          </a:p>
          <a:p>
            <a:pPr marL="0" indent="0" eaLnBrk="1" fontAlgn="auto" hangingPunct="1">
              <a:spcAft>
                <a:spcPts val="0"/>
              </a:spcAft>
              <a:buNone/>
              <a:defRPr/>
            </a:pPr>
            <a:endParaRPr lang="en-US" sz="4000" dirty="0">
              <a:latin typeface="Arial" panose="020B0604020202020204" pitchFamily="34" charset="0"/>
              <a:cs typeface="Arial" panose="020B0604020202020204" pitchFamily="34" charset="0"/>
            </a:endParaRPr>
          </a:p>
          <a:p>
            <a:pPr marL="0" indent="0" eaLnBrk="1" fontAlgn="auto" hangingPunct="1">
              <a:spcAft>
                <a:spcPts val="0"/>
              </a:spcAft>
              <a:buNone/>
              <a:defRPr/>
            </a:pPr>
            <a:endParaRPr lang="en-GB" sz="4000" dirty="0">
              <a:latin typeface="Arial" panose="020B0604020202020204" pitchFamily="34" charset="0"/>
              <a:cs typeface="Arial" panose="020B0604020202020204" pitchFamily="34" charset="0"/>
            </a:endParaRPr>
          </a:p>
          <a:p>
            <a:pPr lvl="2" eaLnBrk="1" fontAlgn="auto" hangingPunct="1">
              <a:spcAft>
                <a:spcPts val="0"/>
              </a:spcAft>
              <a:defRPr/>
            </a:pPr>
            <a:endParaRPr lang="en-GB" dirty="0"/>
          </a:p>
        </p:txBody>
      </p:sp>
      <p:sp>
        <p:nvSpPr>
          <p:cNvPr id="4" name="Content Placeholder 2">
            <a:extLst>
              <a:ext uri="{FF2B5EF4-FFF2-40B4-BE49-F238E27FC236}">
                <a16:creationId xmlns:a16="http://schemas.microsoft.com/office/drawing/2014/main" id="{AA49F888-D7E5-4348-9FCD-AC35575D1E27}"/>
              </a:ext>
            </a:extLst>
          </p:cNvPr>
          <p:cNvSpPr txBox="1">
            <a:spLocks/>
          </p:cNvSpPr>
          <p:nvPr/>
        </p:nvSpPr>
        <p:spPr bwMode="auto">
          <a:xfrm>
            <a:off x="457200" y="1484784"/>
            <a:ext cx="8229600"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spcCol="72000" rtlCol="0"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lumMod val="85000"/>
                    <a:lumOff val="15000"/>
                  </a:schemeClr>
                </a:solidFill>
                <a:latin typeface="Source Sans Pro" panose="020B0503030403020204" pitchFamily="34" charset="0"/>
                <a:ea typeface="Source Sans Pro" panose="020B0503030403020204" pitchFamily="34"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lumMod val="85000"/>
                    <a:lumOff val="15000"/>
                  </a:schemeClr>
                </a:solidFill>
                <a:latin typeface="Source Sans Pro" panose="020B0503030403020204" pitchFamily="34" charset="0"/>
                <a:ea typeface="Source Sans Pro" panose="020B0503030403020204" pitchFamily="34"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lumMod val="85000"/>
                    <a:lumOff val="15000"/>
                  </a:schemeClr>
                </a:solidFill>
                <a:latin typeface="Source Sans Pro" panose="020B0503030403020204" pitchFamily="34" charset="0"/>
                <a:ea typeface="Source Sans Pro" panose="020B0503030403020204" pitchFamily="34"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lumMod val="85000"/>
                    <a:lumOff val="15000"/>
                  </a:schemeClr>
                </a:solidFill>
                <a:latin typeface="Source Sans Pro" panose="020B0503030403020204" pitchFamily="34" charset="0"/>
                <a:ea typeface="Source Sans Pro" panose="020B0503030403020204" pitchFamily="34"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lumMod val="85000"/>
                    <a:lumOff val="15000"/>
                  </a:schemeClr>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fontAlgn="auto" hangingPunct="1">
              <a:lnSpc>
                <a:spcPct val="170000"/>
              </a:lnSpc>
              <a:spcAft>
                <a:spcPts val="0"/>
              </a:spcAft>
              <a:buFont typeface="Arial" panose="020B0604020202020204" pitchFamily="34" charset="0"/>
              <a:buNone/>
              <a:defRPr/>
            </a:pPr>
            <a:r>
              <a:rPr lang="en-US" sz="8000" dirty="0">
                <a:solidFill>
                  <a:schemeClr val="tx1"/>
                </a:solidFill>
                <a:latin typeface="Arial" panose="020B0604020202020204" pitchFamily="34" charset="0"/>
                <a:cs typeface="Arial" panose="020B0604020202020204" pitchFamily="34" charset="0"/>
              </a:rPr>
              <a:t>6 Key Findings:</a:t>
            </a:r>
          </a:p>
          <a:p>
            <a:pPr marL="742950" indent="-742950" eaLnBrk="1" fontAlgn="auto" hangingPunct="1">
              <a:lnSpc>
                <a:spcPct val="170000"/>
              </a:lnSpc>
              <a:spcAft>
                <a:spcPts val="0"/>
              </a:spcAft>
              <a:buAutoNum type="arabicPeriod"/>
              <a:defRPr/>
            </a:pPr>
            <a:r>
              <a:rPr lang="en-US" sz="8000" b="1" dirty="0">
                <a:solidFill>
                  <a:schemeClr val="tx1"/>
                </a:solidFill>
              </a:rPr>
              <a:t>Disabled people are still overwhelmingly likely to be victims of crime</a:t>
            </a:r>
          </a:p>
          <a:p>
            <a:pPr marL="742950" indent="-742950" eaLnBrk="1" fontAlgn="auto" hangingPunct="1">
              <a:lnSpc>
                <a:spcPct val="170000"/>
              </a:lnSpc>
              <a:spcAft>
                <a:spcPts val="0"/>
              </a:spcAft>
              <a:buFont typeface="Arial" panose="020B0604020202020204" pitchFamily="34" charset="0"/>
              <a:buAutoNum type="arabicPeriod"/>
              <a:defRPr/>
            </a:pPr>
            <a:r>
              <a:rPr lang="en-US" sz="8000" dirty="0">
                <a:solidFill>
                  <a:schemeClr val="tx1"/>
                </a:solidFill>
              </a:rPr>
              <a:t>Disabled people are still seen as unreliable witnesses</a:t>
            </a:r>
            <a:r>
              <a:rPr lang="en-US" sz="8000" b="1" dirty="0">
                <a:solidFill>
                  <a:schemeClr val="tx1"/>
                </a:solidFill>
              </a:rPr>
              <a:t> </a:t>
            </a:r>
          </a:p>
          <a:p>
            <a:pPr marL="742950" indent="-742950" eaLnBrk="1" fontAlgn="auto" hangingPunct="1">
              <a:lnSpc>
                <a:spcPct val="170000"/>
              </a:lnSpc>
              <a:spcAft>
                <a:spcPts val="0"/>
              </a:spcAft>
              <a:buFont typeface="Arial" panose="020B0604020202020204" pitchFamily="34" charset="0"/>
              <a:buAutoNum type="arabicPeriod"/>
              <a:defRPr/>
            </a:pPr>
            <a:r>
              <a:rPr lang="en-US" sz="8000" b="1" dirty="0">
                <a:solidFill>
                  <a:schemeClr val="tx1"/>
                </a:solidFill>
              </a:rPr>
              <a:t>Using a Human Rights based approach is aiding increased understanding of Disabled people’s experience </a:t>
            </a:r>
          </a:p>
          <a:p>
            <a:pPr marL="742950" indent="-742950" eaLnBrk="1" fontAlgn="auto" hangingPunct="1">
              <a:lnSpc>
                <a:spcPct val="170000"/>
              </a:lnSpc>
              <a:spcAft>
                <a:spcPts val="0"/>
              </a:spcAft>
              <a:buFont typeface="Arial" panose="020B0604020202020204" pitchFamily="34" charset="0"/>
              <a:buAutoNum type="arabicPeriod"/>
              <a:defRPr/>
            </a:pPr>
            <a:r>
              <a:rPr lang="en-US" sz="8000" dirty="0">
                <a:solidFill>
                  <a:schemeClr val="tx1"/>
                </a:solidFill>
              </a:rPr>
              <a:t>Institutional Disablism creates space for hate crime </a:t>
            </a:r>
          </a:p>
          <a:p>
            <a:pPr marL="742950" indent="-742950" eaLnBrk="1" fontAlgn="auto" hangingPunct="1">
              <a:lnSpc>
                <a:spcPct val="170000"/>
              </a:lnSpc>
              <a:spcAft>
                <a:spcPts val="0"/>
              </a:spcAft>
              <a:buFont typeface="Arial" panose="020B0604020202020204" pitchFamily="34" charset="0"/>
              <a:buAutoNum type="arabicPeriod"/>
              <a:defRPr/>
            </a:pPr>
            <a:r>
              <a:rPr lang="en-US" sz="8000" b="1" dirty="0">
                <a:solidFill>
                  <a:schemeClr val="tx1"/>
                </a:solidFill>
              </a:rPr>
              <a:t>Disablism has the same characteristics as other ‘isms’ &amp; more work is needed to improve understanding </a:t>
            </a:r>
          </a:p>
          <a:p>
            <a:pPr marL="742950" indent="-742950" eaLnBrk="1" fontAlgn="auto" hangingPunct="1">
              <a:lnSpc>
                <a:spcPct val="170000"/>
              </a:lnSpc>
              <a:spcAft>
                <a:spcPts val="0"/>
              </a:spcAft>
              <a:buFont typeface="Arial" panose="020B0604020202020204" pitchFamily="34" charset="0"/>
              <a:buAutoNum type="arabicPeriod"/>
              <a:defRPr/>
            </a:pPr>
            <a:r>
              <a:rPr lang="en-US" sz="8000" dirty="0">
                <a:solidFill>
                  <a:schemeClr val="tx1"/>
                </a:solidFill>
              </a:rPr>
              <a:t>Coproduction with Disabled people works</a:t>
            </a:r>
            <a:endParaRPr lang="en-GB" dirty="0"/>
          </a:p>
        </p:txBody>
      </p:sp>
    </p:spTree>
    <p:extLst>
      <p:ext uri="{BB962C8B-B14F-4D97-AF65-F5344CB8AC3E}">
        <p14:creationId xmlns:p14="http://schemas.microsoft.com/office/powerpoint/2010/main" val="3192994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74638"/>
            <a:ext cx="8229600" cy="922337"/>
          </a:xfrm>
        </p:spPr>
        <p:txBody>
          <a:bodyPr/>
          <a:lstStyle/>
          <a:p>
            <a:pPr eaLnBrk="1" hangingPunct="1"/>
            <a:r>
              <a:rPr lang="en-GB" altLang="en-US">
                <a:latin typeface="Arial" panose="020B0604020202020204" pitchFamily="34" charset="0"/>
                <a:cs typeface="Arial" panose="020B0604020202020204" pitchFamily="34" charset="0"/>
              </a:rPr>
              <a:t>DDPOs are key to tackling DHC</a:t>
            </a:r>
          </a:p>
        </p:txBody>
      </p:sp>
      <p:sp>
        <p:nvSpPr>
          <p:cNvPr id="3" name="Content Placeholder 2">
            <a:extLst>
              <a:ext uri="{FF2B5EF4-FFF2-40B4-BE49-F238E27FC236}">
                <a16:creationId xmlns:a16="http://schemas.microsoft.com/office/drawing/2014/main" id="{336F1875-4A6E-4C06-B11C-D54953E5C0B9}"/>
              </a:ext>
            </a:extLst>
          </p:cNvPr>
          <p:cNvSpPr>
            <a:spLocks noGrp="1"/>
          </p:cNvSpPr>
          <p:nvPr>
            <p:ph idx="1"/>
          </p:nvPr>
        </p:nvSpPr>
        <p:spPr>
          <a:xfrm>
            <a:off x="457200" y="1412875"/>
            <a:ext cx="8229600" cy="1152029"/>
          </a:xfrm>
        </p:spPr>
        <p:txBody>
          <a:bodyPr rtlCol="0">
            <a:normAutofit fontScale="25000" lnSpcReduction="20000"/>
          </a:bodyPr>
          <a:lstStyle/>
          <a:p>
            <a:pPr marL="0" indent="0" eaLnBrk="1" fontAlgn="auto" hangingPunct="1">
              <a:spcAft>
                <a:spcPts val="0"/>
              </a:spcAft>
              <a:buFont typeface="Arial" panose="020B0604020202020204" pitchFamily="34" charset="0"/>
              <a:buNone/>
              <a:defRPr/>
            </a:pPr>
            <a:r>
              <a:rPr lang="en-GB" sz="8000" dirty="0">
                <a:latin typeface="Arial" panose="020B0604020202020204" pitchFamily="34" charset="0"/>
                <a:cs typeface="Arial" panose="020B0604020202020204" pitchFamily="34" charset="0"/>
              </a:rPr>
              <a:t>This video was funded by the Home Office Building Stronger Britain Together in-kind support and shows how a local DDPO can work to tackle hate crime locally in partnership with police, council and health.</a:t>
            </a:r>
          </a:p>
          <a:p>
            <a:pPr marL="0" indent="0" eaLnBrk="1" fontAlgn="auto" hangingPunct="1">
              <a:spcAft>
                <a:spcPts val="0"/>
              </a:spcAft>
              <a:buNone/>
              <a:defRPr/>
            </a:pPr>
            <a:r>
              <a:rPr lang="en-US" sz="8000" dirty="0">
                <a:latin typeface="Arial" panose="020B0604020202020204" pitchFamily="34" charset="0"/>
                <a:cs typeface="Arial" panose="020B0604020202020204" pitchFamily="34" charset="0"/>
              </a:rPr>
              <a:t>The DDPO is called DASL and is based in Lambeth. </a:t>
            </a:r>
          </a:p>
          <a:p>
            <a:pPr marL="0" indent="0" eaLnBrk="1" fontAlgn="auto" hangingPunct="1">
              <a:spcAft>
                <a:spcPts val="0"/>
              </a:spcAft>
              <a:buNone/>
              <a:defRPr/>
            </a:pPr>
            <a:r>
              <a:rPr lang="en-GB" sz="8000" dirty="0">
                <a:latin typeface="Arial" panose="020B0604020202020204" pitchFamily="34" charset="0"/>
                <a:cs typeface="Arial" panose="020B0604020202020204" pitchFamily="34" charset="0"/>
                <a:hlinkClick r:id="rId3"/>
              </a:rPr>
              <a:t>https://www.youtube.com/watch?v=OH9AyAykyrA&amp;t=2s</a:t>
            </a:r>
            <a:endParaRPr lang="en-GB" sz="8000" dirty="0">
              <a:latin typeface="Arial" panose="020B0604020202020204" pitchFamily="34" charset="0"/>
              <a:cs typeface="Arial" panose="020B0604020202020204" pitchFamily="34" charset="0"/>
            </a:endParaRPr>
          </a:p>
          <a:p>
            <a:pPr marL="0" indent="0" eaLnBrk="1" fontAlgn="auto" hangingPunct="1">
              <a:spcAft>
                <a:spcPts val="0"/>
              </a:spcAft>
              <a:buFont typeface="Arial" panose="020B0604020202020204" pitchFamily="34" charset="0"/>
              <a:buNone/>
              <a:defRPr/>
            </a:pPr>
            <a:endParaRPr lang="en-GB" sz="8000" dirty="0">
              <a:latin typeface="Arial" panose="020B0604020202020204" pitchFamily="34" charset="0"/>
              <a:cs typeface="Arial" panose="020B0604020202020204" pitchFamily="34" charset="0"/>
            </a:endParaRPr>
          </a:p>
          <a:p>
            <a:pPr marL="0" indent="0" eaLnBrk="1" fontAlgn="auto" hangingPunct="1">
              <a:spcAft>
                <a:spcPts val="0"/>
              </a:spcAft>
              <a:buFont typeface="Arial" panose="020B0604020202020204" pitchFamily="34" charset="0"/>
              <a:buNone/>
              <a:defRPr/>
            </a:pPr>
            <a:endParaRPr lang="en-US" sz="8000" dirty="0">
              <a:latin typeface="Arial" panose="020B0604020202020204" pitchFamily="34" charset="0"/>
              <a:cs typeface="Arial" panose="020B0604020202020204" pitchFamily="34" charset="0"/>
            </a:endParaRPr>
          </a:p>
          <a:p>
            <a:pPr marL="0" indent="0" eaLnBrk="1" fontAlgn="auto" hangingPunct="1">
              <a:spcAft>
                <a:spcPts val="0"/>
              </a:spcAft>
              <a:buFont typeface="Arial" panose="020B0604020202020204" pitchFamily="34" charset="0"/>
              <a:buNone/>
              <a:defRPr/>
            </a:pPr>
            <a:endParaRPr lang="en-GB" sz="8000" dirty="0">
              <a:latin typeface="Arial" panose="020B0604020202020204" pitchFamily="34" charset="0"/>
              <a:cs typeface="Arial" panose="020B0604020202020204" pitchFamily="34" charset="0"/>
            </a:endParaRPr>
          </a:p>
          <a:p>
            <a:pPr marL="0" indent="0" eaLnBrk="1" fontAlgn="auto" hangingPunct="1">
              <a:spcAft>
                <a:spcPts val="0"/>
              </a:spcAft>
              <a:buFont typeface="Arial" panose="020B0604020202020204" pitchFamily="34" charset="0"/>
              <a:buNone/>
              <a:defRPr/>
            </a:pPr>
            <a:endParaRPr lang="en-US" sz="8000" dirty="0">
              <a:latin typeface="Arial" panose="020B0604020202020204" pitchFamily="34" charset="0"/>
              <a:cs typeface="Arial" panose="020B0604020202020204" pitchFamily="34" charset="0"/>
            </a:endParaRPr>
          </a:p>
          <a:p>
            <a:pPr marL="0" indent="0" eaLnBrk="1" fontAlgn="auto" hangingPunct="1">
              <a:spcAft>
                <a:spcPts val="0"/>
              </a:spcAft>
              <a:buNone/>
              <a:defRPr/>
            </a:pPr>
            <a:endParaRPr lang="en-GB" sz="8000" dirty="0">
              <a:latin typeface="Arial" panose="020B0604020202020204" pitchFamily="34" charset="0"/>
              <a:cs typeface="Arial" panose="020B0604020202020204" pitchFamily="34" charset="0"/>
            </a:endParaRPr>
          </a:p>
          <a:p>
            <a:pPr marL="0" indent="0" eaLnBrk="1" fontAlgn="auto" hangingPunct="1">
              <a:spcAft>
                <a:spcPts val="0"/>
              </a:spcAft>
              <a:buFont typeface="Arial" panose="020B0604020202020204" pitchFamily="34" charset="0"/>
              <a:buNone/>
              <a:defRPr/>
            </a:pPr>
            <a:endParaRPr lang="en-GB" sz="5900" dirty="0">
              <a:latin typeface="Arial" panose="020B0604020202020204" pitchFamily="34" charset="0"/>
              <a:cs typeface="Arial" panose="020B0604020202020204" pitchFamily="34" charset="0"/>
            </a:endParaRPr>
          </a:p>
          <a:p>
            <a:pPr marL="457200" lvl="1" indent="0" eaLnBrk="1" fontAlgn="auto" hangingPunct="1">
              <a:spcAft>
                <a:spcPts val="0"/>
              </a:spcAft>
              <a:buFont typeface="Arial" panose="020B0604020202020204" pitchFamily="34" charset="0"/>
              <a:buNone/>
              <a:defRPr/>
            </a:pP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4572000" y="2996952"/>
            <a:ext cx="4077242" cy="2997017"/>
          </a:xfrm>
          <a:prstGeom prst="rect">
            <a:avLst/>
          </a:prstGeom>
        </p:spPr>
      </p:pic>
      <p:sp>
        <p:nvSpPr>
          <p:cNvPr id="5" name="Rectangle 4"/>
          <p:cNvSpPr/>
          <p:nvPr/>
        </p:nvSpPr>
        <p:spPr>
          <a:xfrm>
            <a:off x="651600" y="3341298"/>
            <a:ext cx="3888432" cy="2308324"/>
          </a:xfrm>
          <a:prstGeom prst="rect">
            <a:avLst/>
          </a:prstGeom>
        </p:spPr>
        <p:txBody>
          <a:bodyPr wrap="square">
            <a:spAutoFit/>
          </a:bodyPr>
          <a:lstStyle/>
          <a:p>
            <a:pPr eaLnBrk="1" hangingPunct="1"/>
            <a:r>
              <a:rPr lang="en-GB" altLang="en-US" dirty="0"/>
              <a:t>Building up trust through lived experience.</a:t>
            </a:r>
          </a:p>
          <a:p>
            <a:pPr eaLnBrk="1" hangingPunct="1"/>
            <a:endParaRPr lang="en-GB" altLang="en-US" dirty="0"/>
          </a:p>
          <a:p>
            <a:pPr eaLnBrk="1" hangingPunct="1"/>
            <a:r>
              <a:rPr lang="en-GB" altLang="en-US" dirty="0"/>
              <a:t>Support to report with specialist knowledge.</a:t>
            </a:r>
          </a:p>
          <a:p>
            <a:pPr eaLnBrk="1" hangingPunct="1"/>
            <a:endParaRPr lang="en-GB" altLang="en-US" dirty="0"/>
          </a:p>
          <a:p>
            <a:pPr eaLnBrk="1" hangingPunct="1"/>
            <a:r>
              <a:rPr lang="en-GB" altLang="en-US" dirty="0"/>
              <a:t>Recovering by linking into the wider community.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Mark Smith</a:t>
            </a:r>
            <a:endParaRPr lang="en-GB" dirty="0"/>
          </a:p>
        </p:txBody>
      </p:sp>
      <p:pic>
        <p:nvPicPr>
          <p:cNvPr id="5" name="Picture 4"/>
          <p:cNvPicPr>
            <a:picLocks noChangeAspect="1"/>
          </p:cNvPicPr>
          <p:nvPr/>
        </p:nvPicPr>
        <p:blipFill>
          <a:blip r:embed="rId3"/>
          <a:stretch>
            <a:fillRect/>
          </a:stretch>
        </p:blipFill>
        <p:spPr>
          <a:xfrm>
            <a:off x="35769" y="1052736"/>
            <a:ext cx="8644877" cy="5346655"/>
          </a:xfrm>
          <a:prstGeom prst="rect">
            <a:avLst/>
          </a:prstGeom>
        </p:spPr>
      </p:pic>
    </p:spTree>
    <p:extLst>
      <p:ext uri="{BB962C8B-B14F-4D97-AF65-F5344CB8AC3E}">
        <p14:creationId xmlns:p14="http://schemas.microsoft.com/office/powerpoint/2010/main" val="132316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Message from Anne Novis</a:t>
            </a:r>
            <a:endParaRPr lang="en-GB" dirty="0"/>
          </a:p>
        </p:txBody>
      </p:sp>
      <p:sp>
        <p:nvSpPr>
          <p:cNvPr id="3" name="Subtitle 2"/>
          <p:cNvSpPr>
            <a:spLocks noGrp="1"/>
          </p:cNvSpPr>
          <p:nvPr>
            <p:ph type="subTitle" idx="1"/>
          </p:nvPr>
        </p:nvSpPr>
        <p:spPr>
          <a:xfrm>
            <a:off x="467544" y="1196752"/>
            <a:ext cx="8025918" cy="1008112"/>
          </a:xfrm>
        </p:spPr>
        <p:txBody>
          <a:bodyPr>
            <a:normAutofit/>
          </a:bodyPr>
          <a:lstStyle/>
          <a:p>
            <a:r>
              <a:rPr lang="en-US" dirty="0"/>
              <a:t>Extract from speech made during DHC Matters conference held in 2016 at New Scotland Yard</a:t>
            </a:r>
            <a:endParaRPr lang="en-GB" dirty="0"/>
          </a:p>
        </p:txBody>
      </p:sp>
      <p:pic>
        <p:nvPicPr>
          <p:cNvPr id="5" name="Picture 4"/>
          <p:cNvPicPr>
            <a:picLocks noChangeAspect="1"/>
          </p:cNvPicPr>
          <p:nvPr/>
        </p:nvPicPr>
        <p:blipFill>
          <a:blip r:embed="rId3"/>
          <a:stretch>
            <a:fillRect/>
          </a:stretch>
        </p:blipFill>
        <p:spPr>
          <a:xfrm>
            <a:off x="5728364" y="2708920"/>
            <a:ext cx="2765098" cy="2806368"/>
          </a:xfrm>
          <a:prstGeom prst="rect">
            <a:avLst/>
          </a:prstGeom>
        </p:spPr>
      </p:pic>
      <p:sp>
        <p:nvSpPr>
          <p:cNvPr id="6" name="Rectangle 5"/>
          <p:cNvSpPr/>
          <p:nvPr/>
        </p:nvSpPr>
        <p:spPr>
          <a:xfrm>
            <a:off x="476785" y="2323841"/>
            <a:ext cx="4572000" cy="3693319"/>
          </a:xfrm>
          <a:prstGeom prst="rect">
            <a:avLst/>
          </a:prstGeom>
        </p:spPr>
        <p:txBody>
          <a:bodyPr>
            <a:spAutoFit/>
          </a:bodyPr>
          <a:lstStyle/>
          <a:p>
            <a:r>
              <a:rPr lang="en-US" dirty="0"/>
              <a:t>“Making a lasting and consistent difference is my goal. It’s no good if I leave as an advisor, or officers move on and the work stops. It has to be integrated into everyday practice for all police services.</a:t>
            </a:r>
          </a:p>
          <a:p>
            <a:r>
              <a:rPr lang="en-US" dirty="0"/>
              <a:t> </a:t>
            </a:r>
          </a:p>
          <a:p>
            <a:endParaRPr lang="en-US" dirty="0"/>
          </a:p>
          <a:p>
            <a:r>
              <a:rPr lang="en-US" dirty="0"/>
              <a:t>Third party reporting, multi agency work in boroughs, advocacy, support for victims through the justice system, can only be successful if Deaf and disabled people, victims and our own </a:t>
            </a:r>
            <a:r>
              <a:rPr lang="en-US" dirty="0" err="1"/>
              <a:t>organisations</a:t>
            </a:r>
            <a:r>
              <a:rPr lang="en-US" dirty="0"/>
              <a:t> get involved in this work.” </a:t>
            </a:r>
            <a:endParaRPr lang="en-GB" dirty="0"/>
          </a:p>
        </p:txBody>
      </p:sp>
    </p:spTree>
    <p:extLst>
      <p:ext uri="{BB962C8B-B14F-4D97-AF65-F5344CB8AC3E}">
        <p14:creationId xmlns:p14="http://schemas.microsoft.com/office/powerpoint/2010/main" val="2724825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BBEBB-DC0F-4F63-A361-2E6CA9FA9461}"/>
              </a:ext>
            </a:extLst>
          </p:cNvPr>
          <p:cNvSpPr>
            <a:spLocks noGrp="1"/>
          </p:cNvSpPr>
          <p:nvPr>
            <p:ph type="title"/>
          </p:nvPr>
        </p:nvSpPr>
        <p:spPr>
          <a:xfrm>
            <a:off x="457200" y="274638"/>
            <a:ext cx="8229600" cy="922337"/>
          </a:xfrm>
        </p:spPr>
        <p:txBody>
          <a:bodyPr rtlCol="0">
            <a:normAutofit/>
          </a:bodyPr>
          <a:lstStyle/>
          <a:p>
            <a:pPr eaLnBrk="1" fontAlgn="auto" hangingPunct="1">
              <a:spcAft>
                <a:spcPts val="0"/>
              </a:spcAft>
              <a:defRPr/>
            </a:pPr>
            <a:r>
              <a:rPr lang="en-US" dirty="0">
                <a:latin typeface="Arial" panose="020B0604020202020204" pitchFamily="34" charset="0"/>
                <a:cs typeface="Arial" panose="020B0604020202020204" pitchFamily="34" charset="0"/>
              </a:rPr>
              <a:t>Keys for combatting Hate Crime</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5219072-7B55-4715-BAF3-980EBFF8429F}"/>
              </a:ext>
            </a:extLst>
          </p:cNvPr>
          <p:cNvSpPr>
            <a:spLocks noGrp="1"/>
          </p:cNvSpPr>
          <p:nvPr>
            <p:ph idx="1"/>
          </p:nvPr>
        </p:nvSpPr>
        <p:spPr>
          <a:xfrm>
            <a:off x="457200" y="1341438"/>
            <a:ext cx="8229600" cy="4895850"/>
          </a:xfrm>
        </p:spPr>
        <p:txBody>
          <a:bodyPr rtlCol="0">
            <a:normAutofit fontScale="92500"/>
          </a:bodyPr>
          <a:lstStyle/>
          <a:p>
            <a:pPr marL="0" indent="0">
              <a:lnSpc>
                <a:spcPct val="120000"/>
              </a:lnSpc>
              <a:spcBef>
                <a:spcPts val="600"/>
              </a:spcBef>
              <a:buNone/>
            </a:pPr>
            <a:r>
              <a:rPr lang="en-US" sz="3600" b="1" i="1" dirty="0"/>
              <a:t>We are all affected by negative </a:t>
            </a:r>
            <a:r>
              <a:rPr lang="en-US" sz="3600" b="1" i="1" dirty="0" err="1"/>
              <a:t>bais</a:t>
            </a:r>
            <a:r>
              <a:rPr lang="en-US" sz="3600" b="1" i="1" dirty="0"/>
              <a:t>, being aware is the first step.</a:t>
            </a:r>
          </a:p>
          <a:p>
            <a:pPr marL="0" indent="0">
              <a:lnSpc>
                <a:spcPct val="120000"/>
              </a:lnSpc>
              <a:spcBef>
                <a:spcPts val="600"/>
              </a:spcBef>
              <a:buNone/>
            </a:pPr>
            <a:r>
              <a:rPr lang="en-US" sz="3600" b="1" i="1" dirty="0"/>
              <a:t>Working with Disabled people breaks down barriers.</a:t>
            </a:r>
          </a:p>
          <a:p>
            <a:pPr marL="0" indent="0">
              <a:lnSpc>
                <a:spcPct val="120000"/>
              </a:lnSpc>
              <a:spcBef>
                <a:spcPts val="600"/>
              </a:spcBef>
              <a:buNone/>
            </a:pPr>
            <a:r>
              <a:rPr lang="en-US" sz="3600" b="1" i="1" dirty="0"/>
              <a:t>Integrated strategies across commissioning for community, police and health.</a:t>
            </a:r>
          </a:p>
          <a:p>
            <a:pPr marL="0" indent="0">
              <a:lnSpc>
                <a:spcPct val="120000"/>
              </a:lnSpc>
              <a:spcBef>
                <a:spcPts val="600"/>
              </a:spcBef>
              <a:buNone/>
            </a:pPr>
            <a:r>
              <a:rPr lang="en-US" sz="3600" b="1" i="1" dirty="0"/>
              <a:t>Mind your language!</a:t>
            </a:r>
          </a:p>
          <a:p>
            <a:pPr marL="0" indent="0">
              <a:lnSpc>
                <a:spcPct val="120000"/>
              </a:lnSpc>
              <a:spcBef>
                <a:spcPts val="600"/>
              </a:spcBef>
              <a:buNone/>
            </a:pPr>
            <a:endParaRPr lang="en-GB" sz="3600" b="1" i="1" dirty="0"/>
          </a:p>
          <a:p>
            <a:pPr eaLnBrk="1" fontAlgn="auto" hangingPunct="1">
              <a:spcAft>
                <a:spcPts val="0"/>
              </a:spcAft>
              <a:defRPr/>
            </a:pPr>
            <a:endParaRPr lang="en-GB" dirty="0">
              <a:latin typeface="Arial" panose="020B0604020202020204" pitchFamily="34" charset="0"/>
              <a:cs typeface="Arial" panose="020B0604020202020204" pitchFamily="34" charset="0"/>
            </a:endParaRPr>
          </a:p>
          <a:p>
            <a:pPr eaLnBrk="1" fontAlgn="auto" hangingPunct="1">
              <a:spcAft>
                <a:spcPts val="0"/>
              </a:spcAft>
              <a:defRPr/>
            </a:pPr>
            <a:endParaRPr lang="en-GB"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1600" y="188640"/>
            <a:ext cx="7283152" cy="598858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912AD9F9-D34D-4430-B26C-4C1242F1951A}"/>
              </a:ext>
            </a:extLst>
          </p:cNvPr>
          <p:cNvSpPr>
            <a:spLocks noGrp="1"/>
          </p:cNvSpPr>
          <p:nvPr>
            <p:ph type="title"/>
          </p:nvPr>
        </p:nvSpPr>
        <p:spPr>
          <a:xfrm>
            <a:off x="457200" y="274638"/>
            <a:ext cx="8229600" cy="922337"/>
          </a:xfrm>
        </p:spPr>
        <p:txBody>
          <a:bodyPr>
            <a:normAutofit fontScale="90000"/>
          </a:bodyPr>
          <a:lstStyle/>
          <a:p>
            <a:pPr eaLnBrk="1" hangingPunct="1">
              <a:defRPr/>
            </a:pPr>
            <a:r>
              <a:rPr lang="en-GB" altLang="en-US" dirty="0">
                <a:latin typeface="Arial" panose="020B0604020202020204" pitchFamily="34" charset="0"/>
                <a:cs typeface="Arial" panose="020B0604020202020204" pitchFamily="34" charset="0"/>
              </a:rPr>
              <a:t>We look forward to your questions…</a:t>
            </a:r>
          </a:p>
        </p:txBody>
      </p:sp>
      <p:sp>
        <p:nvSpPr>
          <p:cNvPr id="3" name="Content Placeholder 2">
            <a:extLst>
              <a:ext uri="{FF2B5EF4-FFF2-40B4-BE49-F238E27FC236}">
                <a16:creationId xmlns:a16="http://schemas.microsoft.com/office/drawing/2014/main" id="{5E30ED0B-A304-4C31-BA30-6345AF9A2FFB}"/>
              </a:ext>
            </a:extLst>
          </p:cNvPr>
          <p:cNvSpPr>
            <a:spLocks noGrp="1"/>
          </p:cNvSpPr>
          <p:nvPr>
            <p:ph idx="1"/>
          </p:nvPr>
        </p:nvSpPr>
        <p:spPr>
          <a:xfrm>
            <a:off x="457200" y="1628775"/>
            <a:ext cx="8229600" cy="3744441"/>
          </a:xfrm>
        </p:spPr>
        <p:txBody>
          <a:bodyPr rtlCol="0">
            <a:normAutofit/>
          </a:bodyPr>
          <a:lstStyle/>
          <a:p>
            <a:pPr marL="0" indent="0" algn="ctr" eaLnBrk="1" fontAlgn="auto" hangingPunct="1">
              <a:spcAft>
                <a:spcPts val="0"/>
              </a:spcAft>
              <a:buFont typeface="Arial" panose="020B0604020202020204" pitchFamily="34" charset="0"/>
              <a:buNone/>
              <a:defRPr/>
            </a:pPr>
            <a:r>
              <a:rPr lang="en-GB" sz="2000" dirty="0">
                <a:latin typeface="Arial" panose="020B0604020202020204" pitchFamily="34" charset="0"/>
                <a:cs typeface="Arial" panose="020B0604020202020204" pitchFamily="34" charset="0"/>
              </a:rPr>
              <a:t>For more information about Hate Crime Project, please contact</a:t>
            </a:r>
          </a:p>
          <a:p>
            <a:pPr marL="0" indent="0" algn="ctr" eaLnBrk="1" fontAlgn="auto" hangingPunct="1">
              <a:spcAft>
                <a:spcPts val="0"/>
              </a:spcAft>
              <a:buFont typeface="Arial" panose="020B0604020202020204" pitchFamily="34" charset="0"/>
              <a:buNone/>
              <a:defRPr/>
            </a:pPr>
            <a:r>
              <a:rPr lang="en-GB" sz="2000" dirty="0">
                <a:latin typeface="Arial" panose="020B0604020202020204" pitchFamily="34" charset="0"/>
                <a:cs typeface="Arial" panose="020B0604020202020204" pitchFamily="34" charset="0"/>
              </a:rPr>
              <a:t>Louise Holden, Hate Crime Partnership Project Manager</a:t>
            </a:r>
          </a:p>
          <a:p>
            <a:pPr marL="0" indent="0" algn="ctr" eaLnBrk="1" fontAlgn="auto" hangingPunct="1">
              <a:spcAft>
                <a:spcPts val="0"/>
              </a:spcAft>
              <a:buFont typeface="Arial" panose="020B0604020202020204" pitchFamily="34" charset="0"/>
              <a:buNone/>
              <a:defRPr/>
            </a:pPr>
            <a:r>
              <a:rPr lang="en-GB" sz="2000" dirty="0">
                <a:latin typeface="Arial" panose="020B0604020202020204" pitchFamily="34" charset="0"/>
                <a:cs typeface="Arial" panose="020B0604020202020204" pitchFamily="34" charset="0"/>
                <a:hlinkClick r:id="rId3"/>
              </a:rPr>
              <a:t>louise.holden@inclusionlondon.org.uk</a:t>
            </a:r>
            <a:endParaRPr lang="en-GB" sz="2000" dirty="0">
              <a:latin typeface="Arial" panose="020B0604020202020204" pitchFamily="34" charset="0"/>
              <a:cs typeface="Arial" panose="020B0604020202020204" pitchFamily="34" charset="0"/>
            </a:endParaRPr>
          </a:p>
          <a:p>
            <a:pPr marL="0" indent="0" algn="ctr" eaLnBrk="1" fontAlgn="auto" hangingPunct="1">
              <a:spcAft>
                <a:spcPts val="0"/>
              </a:spcAft>
              <a:buNone/>
              <a:defRPr/>
            </a:pPr>
            <a:r>
              <a:rPr lang="en-US" sz="2000" dirty="0">
                <a:latin typeface="Arial" panose="020B0604020202020204" pitchFamily="34" charset="0"/>
                <a:cs typeface="Arial" panose="020B0604020202020204" pitchFamily="34" charset="0"/>
              </a:rPr>
              <a:t>Mobile: 07741 733 993</a:t>
            </a:r>
            <a:endParaRPr lang="en-GB" sz="2000" dirty="0">
              <a:latin typeface="Arial" panose="020B0604020202020204" pitchFamily="34" charset="0"/>
              <a:cs typeface="Arial" panose="020B0604020202020204" pitchFamily="34" charset="0"/>
            </a:endParaRPr>
          </a:p>
          <a:p>
            <a:pPr marL="0" indent="0" algn="ctr" eaLnBrk="1" fontAlgn="auto" hangingPunct="1">
              <a:spcAft>
                <a:spcPts val="0"/>
              </a:spcAft>
              <a:buFont typeface="Arial" panose="020B0604020202020204" pitchFamily="34" charset="0"/>
              <a:buNone/>
              <a:defRPr/>
            </a:pPr>
            <a:endParaRPr lang="en-GB" sz="2000" dirty="0">
              <a:latin typeface="Arial" panose="020B0604020202020204" pitchFamily="34" charset="0"/>
              <a:cs typeface="Arial" panose="020B0604020202020204" pitchFamily="34" charset="0"/>
            </a:endParaRPr>
          </a:p>
          <a:p>
            <a:pPr marL="0" indent="0" algn="ctr" eaLnBrk="1" fontAlgn="auto" hangingPunct="1">
              <a:spcAft>
                <a:spcPts val="0"/>
              </a:spcAft>
              <a:buFont typeface="Arial" panose="020B0604020202020204" pitchFamily="34" charset="0"/>
              <a:buNone/>
              <a:defRPr/>
            </a:pPr>
            <a:r>
              <a:rPr lang="en-GB" sz="2000" dirty="0">
                <a:latin typeface="Arial" panose="020B0604020202020204" pitchFamily="34" charset="0"/>
                <a:cs typeface="Arial" panose="020B0604020202020204" pitchFamily="34" charset="0"/>
              </a:rPr>
              <a:t>For Campaigns &amp; Policy, please contact</a:t>
            </a:r>
          </a:p>
          <a:p>
            <a:pPr marL="0" indent="0" algn="ctr" eaLnBrk="1" fontAlgn="auto" hangingPunct="1">
              <a:spcAft>
                <a:spcPts val="0"/>
              </a:spcAft>
              <a:buFont typeface="Arial" panose="020B0604020202020204" pitchFamily="34" charset="0"/>
              <a:buNone/>
              <a:defRPr/>
            </a:pPr>
            <a:r>
              <a:rPr lang="en-GB" sz="2000" dirty="0">
                <a:latin typeface="Arial" panose="020B0604020202020204" pitchFamily="34" charset="0"/>
                <a:cs typeface="Arial" panose="020B0604020202020204" pitchFamily="34" charset="0"/>
              </a:rPr>
              <a:t>Svetlana Kotova, Director of Campaigns</a:t>
            </a:r>
          </a:p>
          <a:p>
            <a:pPr marL="0" indent="0" algn="ctr" eaLnBrk="1" fontAlgn="auto" hangingPunct="1">
              <a:spcAft>
                <a:spcPts val="0"/>
              </a:spcAft>
              <a:buFont typeface="Arial" panose="020B0604020202020204" pitchFamily="34" charset="0"/>
              <a:buNone/>
              <a:defRPr/>
            </a:pPr>
            <a:r>
              <a:rPr lang="en-GB" sz="2000" dirty="0">
                <a:latin typeface="Arial" panose="020B0604020202020204" pitchFamily="34" charset="0"/>
                <a:cs typeface="Arial" panose="020B0604020202020204" pitchFamily="34" charset="0"/>
                <a:hlinkClick r:id="rId3"/>
              </a:rPr>
              <a:t>svetlana.kotova@inclusionlondon.org.uk</a:t>
            </a:r>
            <a:endParaRPr lang="en-GB" sz="2000" dirty="0">
              <a:latin typeface="Arial" panose="020B0604020202020204" pitchFamily="34" charset="0"/>
              <a:cs typeface="Arial" panose="020B0604020202020204" pitchFamily="34" charset="0"/>
            </a:endParaRPr>
          </a:p>
          <a:p>
            <a:pPr marL="0" indent="0" algn="ctr" eaLnBrk="1" fontAlgn="auto" hangingPunct="1">
              <a:spcAft>
                <a:spcPts val="0"/>
              </a:spcAft>
              <a:buFont typeface="Arial" panose="020B0604020202020204" pitchFamily="34" charset="0"/>
              <a:buNone/>
              <a:defRPr/>
            </a:pPr>
            <a:endParaRPr lang="en-GB" sz="2000" dirty="0">
              <a:latin typeface="Arial" panose="020B0604020202020204" pitchFamily="34" charset="0"/>
              <a:cs typeface="Arial" panose="020B0604020202020204" pitchFamily="34" charset="0"/>
            </a:endParaRPr>
          </a:p>
          <a:p>
            <a:pPr marL="0" indent="0" eaLnBrk="1" fontAlgn="auto" hangingPunct="1">
              <a:spcAft>
                <a:spcPts val="0"/>
              </a:spcAft>
              <a:buFont typeface="Arial" panose="020B0604020202020204" pitchFamily="34" charset="0"/>
              <a:buNone/>
              <a:defRPr/>
            </a:pP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23528" y="476673"/>
            <a:ext cx="8229600" cy="1728191"/>
          </a:xfrm>
        </p:spPr>
        <p:txBody>
          <a:bodyPr/>
          <a:lstStyle/>
          <a:p>
            <a:pPr eaLnBrk="1" hangingPunct="1"/>
            <a:r>
              <a:rPr lang="en-GB" altLang="en-US" dirty="0">
                <a:latin typeface="Arial" panose="020B0604020202020204" pitchFamily="34" charset="0"/>
                <a:cs typeface="Arial" panose="020B0604020202020204" pitchFamily="34" charset="0"/>
              </a:rPr>
              <a:t>Support and Strengthen Deaf &amp; Disabled People’s Organisations</a:t>
            </a:r>
          </a:p>
        </p:txBody>
      </p:sp>
      <p:pic>
        <p:nvPicPr>
          <p:cNvPr id="2" name="Picture 1"/>
          <p:cNvPicPr>
            <a:picLocks noChangeAspect="1"/>
          </p:cNvPicPr>
          <p:nvPr/>
        </p:nvPicPr>
        <p:blipFill>
          <a:blip r:embed="rId3"/>
          <a:stretch>
            <a:fillRect/>
          </a:stretch>
        </p:blipFill>
        <p:spPr>
          <a:xfrm>
            <a:off x="5292080" y="3096222"/>
            <a:ext cx="3555049" cy="2921388"/>
          </a:xfrm>
          <a:prstGeom prst="rect">
            <a:avLst/>
          </a:prstGeom>
        </p:spPr>
      </p:pic>
      <p:sp>
        <p:nvSpPr>
          <p:cNvPr id="4" name="Rectangle 3"/>
          <p:cNvSpPr/>
          <p:nvPr/>
        </p:nvSpPr>
        <p:spPr>
          <a:xfrm>
            <a:off x="323528" y="2196451"/>
            <a:ext cx="4729865" cy="3970318"/>
          </a:xfrm>
          <a:prstGeom prst="rect">
            <a:avLst/>
          </a:prstGeom>
        </p:spPr>
        <p:txBody>
          <a:bodyPr wrap="square">
            <a:spAutoFit/>
          </a:bodyPr>
          <a:lstStyle/>
          <a:p>
            <a:r>
              <a:rPr lang="en-GB" sz="3600" dirty="0">
                <a:solidFill>
                  <a:srgbClr val="47C3D2"/>
                </a:solidFill>
              </a:rPr>
              <a:t>Disability Hate Crime Project.</a:t>
            </a:r>
          </a:p>
          <a:p>
            <a:r>
              <a:rPr lang="en-US" sz="3600" dirty="0">
                <a:solidFill>
                  <a:srgbClr val="47C3D2"/>
                </a:solidFill>
              </a:rPr>
              <a:t>Or </a:t>
            </a:r>
          </a:p>
          <a:p>
            <a:r>
              <a:rPr lang="en-US" sz="3600" dirty="0">
                <a:solidFill>
                  <a:srgbClr val="47C3D2"/>
                </a:solidFill>
              </a:rPr>
              <a:t>If you want to understand Disability Hate Crime, work with Disabled people.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4B58-6ED9-4DE7-8C80-C9AD7EC6A8AE}"/>
              </a:ext>
            </a:extLst>
          </p:cNvPr>
          <p:cNvSpPr>
            <a:spLocks noGrp="1"/>
          </p:cNvSpPr>
          <p:nvPr>
            <p:ph type="title"/>
          </p:nvPr>
        </p:nvSpPr>
        <p:spPr>
          <a:xfrm>
            <a:off x="457200" y="274638"/>
            <a:ext cx="8229600" cy="922337"/>
          </a:xfrm>
        </p:spPr>
        <p:txBody>
          <a:bodyPr rtlCol="0">
            <a:normAutofit/>
          </a:bodyPr>
          <a:lstStyle/>
          <a:p>
            <a:pPr eaLnBrk="1" fontAlgn="auto" hangingPunct="1">
              <a:spcAft>
                <a:spcPts val="0"/>
              </a:spcAft>
              <a:defRPr/>
            </a:pPr>
            <a:r>
              <a:rPr lang="en-GB" dirty="0">
                <a:latin typeface="Arial" panose="020B0604020202020204" pitchFamily="34" charset="0"/>
                <a:cs typeface="Arial" panose="020B0604020202020204" pitchFamily="34" charset="0"/>
              </a:rPr>
              <a:t>Disabled with a capital D</a:t>
            </a:r>
          </a:p>
        </p:txBody>
      </p:sp>
      <p:sp>
        <p:nvSpPr>
          <p:cNvPr id="3" name="Content Placeholder 2">
            <a:extLst>
              <a:ext uri="{FF2B5EF4-FFF2-40B4-BE49-F238E27FC236}">
                <a16:creationId xmlns:a16="http://schemas.microsoft.com/office/drawing/2014/main" id="{3F827BD5-F5E9-49D4-BF90-1474B24442C8}"/>
              </a:ext>
            </a:extLst>
          </p:cNvPr>
          <p:cNvSpPr>
            <a:spLocks noGrp="1"/>
          </p:cNvSpPr>
          <p:nvPr>
            <p:ph idx="1"/>
          </p:nvPr>
        </p:nvSpPr>
        <p:spPr>
          <a:xfrm>
            <a:off x="457200" y="1628775"/>
            <a:ext cx="8229600" cy="4679950"/>
          </a:xfrm>
        </p:spPr>
        <p:txBody>
          <a:bodyPr rtlCol="0">
            <a:normAutofit/>
          </a:bodyPr>
          <a:lstStyle/>
          <a:p>
            <a:pPr marL="0" indent="0" eaLnBrk="1" fontAlgn="auto" hangingPunct="1">
              <a:spcAft>
                <a:spcPts val="0"/>
              </a:spcAft>
              <a:buNone/>
              <a:defRPr/>
            </a:pPr>
            <a:r>
              <a:rPr lang="en-GB" dirty="0">
                <a:latin typeface="Arial" panose="020B0604020202020204" pitchFamily="34" charset="0"/>
                <a:cs typeface="Arial" panose="020B0604020202020204" pitchFamily="34" charset="0"/>
              </a:rPr>
              <a:t>Generally the term “Disabled” covers</a:t>
            </a:r>
          </a:p>
          <a:p>
            <a:pPr lvl="1" eaLnBrk="1" fontAlgn="auto" hangingPunct="1">
              <a:spcAft>
                <a:spcPts val="0"/>
              </a:spcAft>
              <a:defRPr/>
            </a:pPr>
            <a:r>
              <a:rPr lang="en-GB" dirty="0">
                <a:latin typeface="Arial" panose="020B0604020202020204" pitchFamily="34" charset="0"/>
                <a:cs typeface="Arial" panose="020B0604020202020204" pitchFamily="34" charset="0"/>
              </a:rPr>
              <a:t>Physical impairments</a:t>
            </a:r>
          </a:p>
          <a:p>
            <a:pPr lvl="1" eaLnBrk="1" fontAlgn="auto" hangingPunct="1">
              <a:spcAft>
                <a:spcPts val="0"/>
              </a:spcAft>
              <a:defRPr/>
            </a:pPr>
            <a:r>
              <a:rPr lang="en-GB" dirty="0">
                <a:latin typeface="Arial" panose="020B0604020202020204" pitchFamily="34" charset="0"/>
                <a:cs typeface="Arial" panose="020B0604020202020204" pitchFamily="34" charset="0"/>
              </a:rPr>
              <a:t>Sensory impairments</a:t>
            </a:r>
          </a:p>
          <a:p>
            <a:pPr lvl="1" eaLnBrk="1" fontAlgn="auto" hangingPunct="1">
              <a:spcAft>
                <a:spcPts val="0"/>
              </a:spcAft>
              <a:defRPr/>
            </a:pPr>
            <a:r>
              <a:rPr lang="en-GB" dirty="0">
                <a:latin typeface="Arial" panose="020B0604020202020204" pitchFamily="34" charset="0"/>
                <a:cs typeface="Arial" panose="020B0604020202020204" pitchFamily="34" charset="0"/>
              </a:rPr>
              <a:t>Learning Difficulties</a:t>
            </a:r>
          </a:p>
          <a:p>
            <a:pPr lvl="1" eaLnBrk="1" fontAlgn="auto" hangingPunct="1">
              <a:spcAft>
                <a:spcPts val="0"/>
              </a:spcAft>
              <a:defRPr/>
            </a:pPr>
            <a:r>
              <a:rPr lang="en-GB" dirty="0">
                <a:latin typeface="Arial" panose="020B0604020202020204" pitchFamily="34" charset="0"/>
                <a:cs typeface="Arial" panose="020B0604020202020204" pitchFamily="34" charset="0"/>
              </a:rPr>
              <a:t>Long term Mental trauma / distress</a:t>
            </a:r>
          </a:p>
          <a:p>
            <a:pPr lvl="1" eaLnBrk="1" fontAlgn="auto" hangingPunct="1">
              <a:spcAft>
                <a:spcPts val="0"/>
              </a:spcAft>
              <a:defRPr/>
            </a:pPr>
            <a:r>
              <a:rPr lang="en-GB" dirty="0">
                <a:latin typeface="Arial" panose="020B0604020202020204" pitchFamily="34" charset="0"/>
                <a:cs typeface="Arial" panose="020B0604020202020204" pitchFamily="34" charset="0"/>
              </a:rPr>
              <a:t>Long term health conditions</a:t>
            </a:r>
          </a:p>
          <a:p>
            <a:pPr lvl="1" eaLnBrk="1" fontAlgn="auto" hangingPunct="1">
              <a:spcAft>
                <a:spcPts val="0"/>
              </a:spcAft>
              <a:defRPr/>
            </a:pPr>
            <a:r>
              <a:rPr lang="en-GB" dirty="0">
                <a:latin typeface="Arial" panose="020B0604020202020204" pitchFamily="34" charset="0"/>
                <a:cs typeface="Arial" panose="020B0604020202020204" pitchFamily="34" charset="0"/>
              </a:rPr>
              <a:t>Hidden impairments / conditions</a:t>
            </a:r>
          </a:p>
          <a:p>
            <a:pPr lvl="1" eaLnBrk="1" fontAlgn="auto" hangingPunct="1">
              <a:spcAft>
                <a:spcPts val="0"/>
              </a:spcAft>
              <a:defRPr/>
            </a:pPr>
            <a:r>
              <a:rPr lang="en-GB" dirty="0">
                <a:latin typeface="Arial" panose="020B0604020202020204" pitchFamily="34" charset="0"/>
                <a:cs typeface="Arial" panose="020B0604020202020204" pitchFamily="34" charset="0"/>
              </a:rPr>
              <a:t>Neuro diversity</a:t>
            </a:r>
          </a:p>
          <a:p>
            <a:pPr eaLnBrk="1" fontAlgn="auto" hangingPunct="1">
              <a:spcAft>
                <a:spcPts val="0"/>
              </a:spcAft>
              <a:defRPr/>
            </a:pP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15DF-F1A1-4879-8CBA-E4CF54663585}"/>
              </a:ext>
            </a:extLst>
          </p:cNvPr>
          <p:cNvSpPr>
            <a:spLocks noGrp="1"/>
          </p:cNvSpPr>
          <p:nvPr>
            <p:ph type="title"/>
          </p:nvPr>
        </p:nvSpPr>
        <p:spPr>
          <a:xfrm>
            <a:off x="457200" y="274638"/>
            <a:ext cx="8229600" cy="922337"/>
          </a:xfrm>
        </p:spPr>
        <p:txBody>
          <a:bodyPr rtlCol="0">
            <a:normAutofit fontScale="90000"/>
          </a:bodyPr>
          <a:lstStyle/>
          <a:p>
            <a:pPr eaLnBrk="1" fontAlgn="auto" hangingPunct="1">
              <a:spcAft>
                <a:spcPts val="0"/>
              </a:spcAft>
              <a:defRPr/>
            </a:pPr>
            <a:r>
              <a:rPr lang="en-GB" dirty="0">
                <a:latin typeface="Arial" panose="020B0604020202020204" pitchFamily="34" charset="0"/>
                <a:cs typeface="Arial" panose="020B0604020202020204" pitchFamily="34" charset="0"/>
              </a:rPr>
              <a:t>Building on work of the DDPO Hate Crime Network</a:t>
            </a:r>
          </a:p>
        </p:txBody>
      </p:sp>
      <p:sp>
        <p:nvSpPr>
          <p:cNvPr id="3" name="Content Placeholder 2">
            <a:extLst>
              <a:ext uri="{FF2B5EF4-FFF2-40B4-BE49-F238E27FC236}">
                <a16:creationId xmlns:a16="http://schemas.microsoft.com/office/drawing/2014/main" id="{E97A7788-3857-4579-B308-1578A786D6A6}"/>
              </a:ext>
            </a:extLst>
          </p:cNvPr>
          <p:cNvSpPr>
            <a:spLocks noGrp="1"/>
          </p:cNvSpPr>
          <p:nvPr>
            <p:ph idx="1"/>
          </p:nvPr>
        </p:nvSpPr>
        <p:spPr>
          <a:xfrm>
            <a:off x="457200" y="1628775"/>
            <a:ext cx="8218488" cy="4352925"/>
          </a:xfrm>
        </p:spPr>
        <p:txBody>
          <a:bodyPr rtlCol="0">
            <a:noAutofit/>
          </a:bodyPr>
          <a:lstStyle/>
          <a:p>
            <a:pPr eaLnBrk="1" fontAlgn="auto" hangingPunct="1">
              <a:spcAft>
                <a:spcPts val="0"/>
              </a:spcAft>
              <a:defRPr/>
            </a:pPr>
            <a:r>
              <a:rPr lang="en-GB" sz="2400" dirty="0">
                <a:latin typeface="Arial" panose="020B0604020202020204" pitchFamily="34" charset="0"/>
                <a:cs typeface="Arial" panose="020B0604020202020204" pitchFamily="34" charset="0"/>
              </a:rPr>
              <a:t>Network set up in 2016 in partnership with the police, to be a “critical friend” </a:t>
            </a:r>
          </a:p>
          <a:p>
            <a:pPr eaLnBrk="1" fontAlgn="auto" hangingPunct="1">
              <a:spcAft>
                <a:spcPts val="0"/>
              </a:spcAft>
              <a:defRPr/>
            </a:pPr>
            <a:r>
              <a:rPr lang="en-GB" sz="2400" dirty="0">
                <a:latin typeface="Arial" panose="020B0604020202020204" pitchFamily="34" charset="0"/>
                <a:cs typeface="Arial" panose="020B0604020202020204" pitchFamily="34" charset="0"/>
              </a:rPr>
              <a:t>Disability Hate Crime Matters Initiative </a:t>
            </a:r>
          </a:p>
          <a:p>
            <a:pPr eaLnBrk="1" fontAlgn="auto" hangingPunct="1">
              <a:spcAft>
                <a:spcPts val="0"/>
              </a:spcAft>
              <a:defRPr/>
            </a:pPr>
            <a:r>
              <a:rPr lang="en-GB" sz="2400" dirty="0">
                <a:latin typeface="Arial" panose="020B0604020202020204" pitchFamily="34" charset="0"/>
                <a:cs typeface="Arial" panose="020B0604020202020204" pitchFamily="34" charset="0"/>
              </a:rPr>
              <a:t>Currently 22 DDPOs are working with over approx. 25,000 Disabled People across London.</a:t>
            </a:r>
          </a:p>
          <a:p>
            <a:pPr eaLnBrk="1" fontAlgn="auto" hangingPunct="1">
              <a:spcAft>
                <a:spcPts val="0"/>
              </a:spcAft>
              <a:defRPr/>
            </a:pPr>
            <a:r>
              <a:rPr lang="en-GB" sz="2400" dirty="0">
                <a:latin typeface="Arial" panose="020B0604020202020204" pitchFamily="34" charset="0"/>
                <a:cs typeface="Arial" panose="020B0604020202020204" pitchFamily="34" charset="0"/>
              </a:rPr>
              <a:t>5 of those have existing specialist hate crime services</a:t>
            </a:r>
          </a:p>
          <a:p>
            <a:pPr eaLnBrk="1" fontAlgn="auto" hangingPunct="1">
              <a:spcAft>
                <a:spcPts val="0"/>
              </a:spcAft>
              <a:defRPr/>
            </a:pPr>
            <a:endParaRPr lang="en-GB" sz="2400" dirty="0">
              <a:latin typeface="Arial" panose="020B0604020202020204" pitchFamily="34" charset="0"/>
              <a:cs typeface="Arial" panose="020B0604020202020204" pitchFamily="34" charset="0"/>
            </a:endParaRPr>
          </a:p>
          <a:p>
            <a:pPr eaLnBrk="1" fontAlgn="auto" hangingPunct="1">
              <a:spcAft>
                <a:spcPts val="0"/>
              </a:spcAft>
              <a:defRPr/>
            </a:pPr>
            <a:r>
              <a:rPr lang="en-GB" sz="2400" dirty="0">
                <a:latin typeface="Arial" panose="020B0604020202020204" pitchFamily="34" charset="0"/>
                <a:cs typeface="Arial" panose="020B0604020202020204" pitchFamily="34" charset="0"/>
              </a:rPr>
              <a:t>Aim of new partnership, funded for 4 years -</a:t>
            </a:r>
          </a:p>
          <a:p>
            <a:pPr lvl="1" eaLnBrk="1" fontAlgn="auto" hangingPunct="1">
              <a:spcAft>
                <a:spcPts val="0"/>
              </a:spcAft>
              <a:defRPr/>
            </a:pPr>
            <a:r>
              <a:rPr lang="en-GB" sz="2000" dirty="0">
                <a:latin typeface="Arial" panose="020B0604020202020204" pitchFamily="34" charset="0"/>
                <a:cs typeface="Arial" panose="020B0604020202020204" pitchFamily="34" charset="0"/>
              </a:rPr>
              <a:t>Develop a consistent, pan London, collaborative DDPO response to hate crime/violence against Disabled people.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BBEBB-DC0F-4F63-A361-2E6CA9FA9461}"/>
              </a:ext>
            </a:extLst>
          </p:cNvPr>
          <p:cNvSpPr>
            <a:spLocks noGrp="1"/>
          </p:cNvSpPr>
          <p:nvPr>
            <p:ph type="title"/>
          </p:nvPr>
        </p:nvSpPr>
        <p:spPr>
          <a:xfrm>
            <a:off x="457200" y="274638"/>
            <a:ext cx="8229600" cy="922337"/>
          </a:xfrm>
        </p:spPr>
        <p:txBody>
          <a:bodyPr rtlCol="0">
            <a:normAutofit fontScale="90000"/>
          </a:bodyPr>
          <a:lstStyle/>
          <a:p>
            <a:pPr eaLnBrk="1" fontAlgn="auto" hangingPunct="1">
              <a:spcAft>
                <a:spcPts val="0"/>
              </a:spcAft>
              <a:defRPr/>
            </a:pPr>
            <a:r>
              <a:rPr lang="en-GB" dirty="0">
                <a:latin typeface="Arial" panose="020B0604020202020204" pitchFamily="34" charset="0"/>
                <a:cs typeface="Arial" panose="020B0604020202020204" pitchFamily="34" charset="0"/>
              </a:rPr>
              <a:t>Why have a Pan-London DDPO Disability Hate Crime Partnership?</a:t>
            </a:r>
          </a:p>
        </p:txBody>
      </p:sp>
      <p:sp>
        <p:nvSpPr>
          <p:cNvPr id="3" name="Content Placeholder 2">
            <a:extLst>
              <a:ext uri="{FF2B5EF4-FFF2-40B4-BE49-F238E27FC236}">
                <a16:creationId xmlns:a16="http://schemas.microsoft.com/office/drawing/2014/main" id="{E5219072-7B55-4715-BAF3-980EBFF8429F}"/>
              </a:ext>
            </a:extLst>
          </p:cNvPr>
          <p:cNvSpPr>
            <a:spLocks noGrp="1"/>
          </p:cNvSpPr>
          <p:nvPr>
            <p:ph idx="1"/>
          </p:nvPr>
        </p:nvSpPr>
        <p:spPr>
          <a:xfrm>
            <a:off x="457200" y="1341438"/>
            <a:ext cx="8229600" cy="4895850"/>
          </a:xfrm>
        </p:spPr>
        <p:txBody>
          <a:bodyPr rtlCol="0">
            <a:normAutofit fontScale="92500" lnSpcReduction="10000"/>
          </a:bodyPr>
          <a:lstStyle/>
          <a:p>
            <a:pPr eaLnBrk="1" fontAlgn="auto" hangingPunct="1">
              <a:spcAft>
                <a:spcPts val="0"/>
              </a:spcAft>
              <a:defRPr/>
            </a:pPr>
            <a:r>
              <a:rPr lang="en-GB" dirty="0">
                <a:latin typeface="Arial" panose="020B0604020202020204" pitchFamily="34" charset="0"/>
                <a:cs typeface="Arial" panose="020B0604020202020204" pitchFamily="34" charset="0"/>
              </a:rPr>
              <a:t>Other types of hate crime have dedicated support</a:t>
            </a:r>
          </a:p>
          <a:p>
            <a:pPr eaLnBrk="1" fontAlgn="auto" hangingPunct="1">
              <a:spcAft>
                <a:spcPts val="0"/>
              </a:spcAft>
              <a:defRPr/>
            </a:pPr>
            <a:r>
              <a:rPr lang="en-GB" dirty="0">
                <a:latin typeface="Arial" panose="020B0604020202020204" pitchFamily="34" charset="0"/>
                <a:cs typeface="Arial" panose="020B0604020202020204" pitchFamily="34" charset="0"/>
              </a:rPr>
              <a:t>98% of hate crime against Disabled people went unreported in 2015/6, according to MCIL research</a:t>
            </a:r>
          </a:p>
          <a:p>
            <a:pPr eaLnBrk="1" fontAlgn="auto" hangingPunct="1">
              <a:spcAft>
                <a:spcPts val="0"/>
              </a:spcAft>
              <a:defRPr/>
            </a:pPr>
            <a:r>
              <a:rPr lang="en-GB" dirty="0">
                <a:latin typeface="Arial" panose="020B0604020202020204" pitchFamily="34" charset="0"/>
                <a:cs typeface="Arial" panose="020B0604020202020204" pitchFamily="34" charset="0"/>
              </a:rPr>
              <a:t>Systemic problems with recording, investigation and prosecution</a:t>
            </a:r>
          </a:p>
          <a:p>
            <a:pPr eaLnBrk="1" fontAlgn="auto" hangingPunct="1">
              <a:spcAft>
                <a:spcPts val="0"/>
              </a:spcAft>
              <a:defRPr/>
            </a:pPr>
            <a:r>
              <a:rPr lang="en-GB" dirty="0">
                <a:latin typeface="Arial" panose="020B0604020202020204" pitchFamily="34" charset="0"/>
                <a:cs typeface="Arial" panose="020B0604020202020204" pitchFamily="34" charset="0"/>
              </a:rPr>
              <a:t>Specific needs of Disabled people </a:t>
            </a:r>
          </a:p>
          <a:p>
            <a:pPr lvl="1" eaLnBrk="1" fontAlgn="auto" hangingPunct="1">
              <a:spcAft>
                <a:spcPts val="0"/>
              </a:spcAft>
              <a:defRPr/>
            </a:pPr>
            <a:r>
              <a:rPr lang="en-GB" dirty="0">
                <a:latin typeface="Arial" panose="020B0604020202020204" pitchFamily="34" charset="0"/>
                <a:cs typeface="Arial" panose="020B0604020202020204" pitchFamily="34" charset="0"/>
              </a:rPr>
              <a:t>Local holistic services with different ways to access support, not just centralised phone service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51520" y="0"/>
            <a:ext cx="8229600" cy="1224136"/>
          </a:xfrm>
        </p:spPr>
        <p:txBody>
          <a:bodyPr/>
          <a:lstStyle/>
          <a:p>
            <a:pPr eaLnBrk="1" hangingPunct="1"/>
            <a:r>
              <a:rPr lang="en-US" altLang="en-US" dirty="0">
                <a:latin typeface="Arial" panose="020B0604020202020204" pitchFamily="34" charset="0"/>
                <a:cs typeface="Arial" panose="020B0604020202020204" pitchFamily="34" charset="0"/>
              </a:rPr>
              <a:t>What’s wrong?</a:t>
            </a:r>
            <a:endParaRPr lang="en-GB" altLang="en-US" dirty="0">
              <a:latin typeface="Arial" panose="020B0604020202020204" pitchFamily="34" charset="0"/>
              <a:cs typeface="Arial" panose="020B0604020202020204" pitchFamily="34" charset="0"/>
            </a:endParaRPr>
          </a:p>
        </p:txBody>
      </p:sp>
      <p:sp>
        <p:nvSpPr>
          <p:cNvPr id="4" name="Rectangle 3"/>
          <p:cNvSpPr/>
          <p:nvPr/>
        </p:nvSpPr>
        <p:spPr>
          <a:xfrm>
            <a:off x="251520" y="797510"/>
            <a:ext cx="8229600" cy="5262979"/>
          </a:xfrm>
          <a:prstGeom prst="rect">
            <a:avLst/>
          </a:prstGeom>
        </p:spPr>
        <p:txBody>
          <a:bodyPr wrap="square">
            <a:spAutoFit/>
          </a:bodyPr>
          <a:lstStyle/>
          <a:p>
            <a:endParaRPr lang="en-US" sz="2800" dirty="0">
              <a:solidFill>
                <a:srgbClr val="47C3D2"/>
              </a:solidFill>
            </a:endParaRPr>
          </a:p>
          <a:p>
            <a:r>
              <a:rPr lang="en-GB" sz="2800" dirty="0">
                <a:solidFill>
                  <a:srgbClr val="47C3D2"/>
                </a:solidFill>
              </a:rPr>
              <a:t>Official figures state that 8,256 disability hate crimes were recorded by police in 2018/19 in the UK. However, The National Crime Survey estimates a true figure of 70,000.</a:t>
            </a:r>
          </a:p>
          <a:p>
            <a:endParaRPr lang="en-GB" sz="2800" dirty="0">
              <a:solidFill>
                <a:srgbClr val="47C3D2"/>
              </a:solidFill>
            </a:endParaRPr>
          </a:p>
          <a:p>
            <a:r>
              <a:rPr lang="en-GB" sz="2800" dirty="0">
                <a:solidFill>
                  <a:srgbClr val="47C3D2"/>
                </a:solidFill>
              </a:rPr>
              <a:t>Independent research suggests that as many as 7 out of 10 Disabled people experience hostility, harassment and abuse. For some daily.</a:t>
            </a:r>
          </a:p>
          <a:p>
            <a:endParaRPr lang="en-GB" sz="2800" dirty="0">
              <a:solidFill>
                <a:srgbClr val="47C3D2"/>
              </a:solidFill>
            </a:endParaRPr>
          </a:p>
          <a:p>
            <a:r>
              <a:rPr lang="en-GB" sz="2800" dirty="0">
                <a:solidFill>
                  <a:srgbClr val="47C3D2"/>
                </a:solidFill>
              </a:rPr>
              <a:t>There is currently an estimated 1.2 million disabled people in London</a:t>
            </a:r>
            <a:endParaRPr lang="en-US" sz="2800" dirty="0">
              <a:solidFill>
                <a:srgbClr val="47C3D2"/>
              </a:solidFill>
            </a:endParaRPr>
          </a:p>
        </p:txBody>
      </p:sp>
      <p:sp>
        <p:nvSpPr>
          <p:cNvPr id="2" name="TextBox 1">
            <a:extLst>
              <a:ext uri="{FF2B5EF4-FFF2-40B4-BE49-F238E27FC236}">
                <a16:creationId xmlns:a16="http://schemas.microsoft.com/office/drawing/2014/main" id="{E1DA316D-3706-4E1E-902C-4AF2BFCC7212}"/>
              </a:ext>
            </a:extLst>
          </p:cNvPr>
          <p:cNvSpPr txBox="1"/>
          <p:nvPr/>
        </p:nvSpPr>
        <p:spPr>
          <a:xfrm rot="20192362">
            <a:off x="1403648" y="2348880"/>
            <a:ext cx="6048672" cy="1569660"/>
          </a:xfrm>
          <a:prstGeom prst="rect">
            <a:avLst/>
          </a:prstGeom>
          <a:noFill/>
        </p:spPr>
        <p:txBody>
          <a:bodyPr wrap="square" rtlCol="0">
            <a:spAutoFit/>
          </a:bodyPr>
          <a:lstStyle/>
          <a:p>
            <a:pPr algn="ctr"/>
            <a:r>
              <a:rPr lang="en-GB" sz="4800" b="1" dirty="0"/>
              <a:t>THE FIGURES JUST DON’T ADD UP!</a:t>
            </a:r>
          </a:p>
        </p:txBody>
      </p:sp>
    </p:spTree>
    <p:extLst>
      <p:ext uri="{BB962C8B-B14F-4D97-AF65-F5344CB8AC3E}">
        <p14:creationId xmlns:p14="http://schemas.microsoft.com/office/powerpoint/2010/main" val="409629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588D2-3AC5-4155-8EDC-DDD4124BF0E4}"/>
              </a:ext>
            </a:extLst>
          </p:cNvPr>
          <p:cNvSpPr>
            <a:spLocks noGrp="1"/>
          </p:cNvSpPr>
          <p:nvPr>
            <p:ph type="title"/>
          </p:nvPr>
        </p:nvSpPr>
        <p:spPr>
          <a:xfrm>
            <a:off x="457200" y="274638"/>
            <a:ext cx="8229600" cy="922337"/>
          </a:xfrm>
        </p:spPr>
        <p:txBody>
          <a:bodyPr rtlCol="0">
            <a:normAutofit fontScale="90000"/>
          </a:bodyPr>
          <a:lstStyle/>
          <a:p>
            <a:pPr eaLnBrk="1" fontAlgn="auto" hangingPunct="1">
              <a:spcAft>
                <a:spcPts val="0"/>
              </a:spcAft>
              <a:defRPr/>
            </a:pPr>
            <a:r>
              <a:rPr lang="en-GB" dirty="0">
                <a:latin typeface="Arial" panose="020B0604020202020204" pitchFamily="34" charset="0"/>
                <a:cs typeface="Arial" panose="020B0604020202020204" pitchFamily="34" charset="0"/>
              </a:rPr>
              <a:t>Systemic Issues affecting negative bias</a:t>
            </a:r>
          </a:p>
        </p:txBody>
      </p:sp>
      <p:sp>
        <p:nvSpPr>
          <p:cNvPr id="3" name="Content Placeholder 2">
            <a:extLst>
              <a:ext uri="{FF2B5EF4-FFF2-40B4-BE49-F238E27FC236}">
                <a16:creationId xmlns:a16="http://schemas.microsoft.com/office/drawing/2014/main" id="{7FE84B70-A99A-4230-84CD-3BCE511E3889}"/>
              </a:ext>
            </a:extLst>
          </p:cNvPr>
          <p:cNvSpPr>
            <a:spLocks noGrp="1"/>
          </p:cNvSpPr>
          <p:nvPr>
            <p:ph idx="1"/>
          </p:nvPr>
        </p:nvSpPr>
        <p:spPr>
          <a:xfrm>
            <a:off x="457200" y="1340769"/>
            <a:ext cx="8229600" cy="4968551"/>
          </a:xfrm>
        </p:spPr>
        <p:txBody>
          <a:bodyPr rtlCol="0">
            <a:normAutofit fontScale="85000" lnSpcReduction="10000"/>
          </a:bodyPr>
          <a:lstStyle/>
          <a:p>
            <a:pPr>
              <a:lnSpc>
                <a:spcPct val="110000"/>
              </a:lnSpc>
            </a:pPr>
            <a:r>
              <a:rPr lang="en-GB" dirty="0"/>
              <a:t>Historic segregation of Disabled people</a:t>
            </a:r>
          </a:p>
          <a:p>
            <a:pPr>
              <a:lnSpc>
                <a:spcPct val="110000"/>
              </a:lnSpc>
            </a:pPr>
            <a:r>
              <a:rPr lang="en-GB" dirty="0"/>
              <a:t>Not just seen as inferior to non-Disabled people but treated as such</a:t>
            </a:r>
          </a:p>
          <a:p>
            <a:pPr>
              <a:lnSpc>
                <a:spcPct val="110000"/>
              </a:lnSpc>
            </a:pPr>
            <a:r>
              <a:rPr lang="en-GB" dirty="0"/>
              <a:t>Discrimination in all areas of public and private life </a:t>
            </a:r>
          </a:p>
          <a:p>
            <a:pPr>
              <a:lnSpc>
                <a:spcPct val="110000"/>
              </a:lnSpc>
            </a:pPr>
            <a:r>
              <a:rPr lang="en-GB" dirty="0"/>
              <a:t>Others define who we are, if we are vulnerable, an easy target, being taken advantage of.</a:t>
            </a:r>
          </a:p>
          <a:p>
            <a:pPr>
              <a:lnSpc>
                <a:spcPct val="110000"/>
              </a:lnSpc>
            </a:pPr>
            <a:r>
              <a:rPr lang="en-US" dirty="0" err="1"/>
              <a:t>Internalisation</a:t>
            </a:r>
            <a:r>
              <a:rPr lang="en-US" dirty="0"/>
              <a:t> of negative perceptions by individuals. Becomes the social norm.</a:t>
            </a:r>
            <a:endParaRPr lang="en-GB" dirty="0"/>
          </a:p>
          <a:p>
            <a:pPr>
              <a:lnSpc>
                <a:spcPct val="110000"/>
              </a:lnSpc>
            </a:pPr>
            <a:r>
              <a:rPr lang="en-US" dirty="0"/>
              <a:t>Weak application of legislation (i.e. Equality Act)</a:t>
            </a:r>
          </a:p>
          <a:p>
            <a:pPr>
              <a:lnSpc>
                <a:spcPct val="110000"/>
              </a:lnSpc>
            </a:pPr>
            <a:r>
              <a:rPr lang="en-US" dirty="0"/>
              <a:t>Policies &amp; Practices linking Disability &amp; Vulnerability</a:t>
            </a:r>
          </a:p>
          <a:p>
            <a:endParaRPr lang="en-GB" dirty="0"/>
          </a:p>
          <a:p>
            <a:pPr eaLnBrk="1" fontAlgn="auto" hangingPunct="1">
              <a:spcAft>
                <a:spcPts val="0"/>
              </a:spcAft>
              <a:defRPr/>
            </a:pPr>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588D2-3AC5-4155-8EDC-DDD4124BF0E4}"/>
              </a:ext>
            </a:extLst>
          </p:cNvPr>
          <p:cNvSpPr>
            <a:spLocks noGrp="1"/>
          </p:cNvSpPr>
          <p:nvPr>
            <p:ph type="title"/>
          </p:nvPr>
        </p:nvSpPr>
        <p:spPr>
          <a:xfrm>
            <a:off x="457200" y="274638"/>
            <a:ext cx="8229600" cy="922337"/>
          </a:xfrm>
        </p:spPr>
        <p:txBody>
          <a:bodyPr rtlCol="0">
            <a:normAutofit fontScale="90000"/>
          </a:bodyPr>
          <a:lstStyle/>
          <a:p>
            <a:pPr eaLnBrk="1" fontAlgn="auto" hangingPunct="1">
              <a:spcAft>
                <a:spcPts val="0"/>
              </a:spcAft>
              <a:defRPr/>
            </a:pPr>
            <a:r>
              <a:rPr lang="en-GB" dirty="0">
                <a:latin typeface="Arial" panose="020B0604020202020204" pitchFamily="34" charset="0"/>
                <a:cs typeface="Arial" panose="020B0604020202020204" pitchFamily="34" charset="0"/>
              </a:rPr>
              <a:t>Systemic Issues affecting negative bias</a:t>
            </a:r>
          </a:p>
        </p:txBody>
      </p:sp>
      <p:sp>
        <p:nvSpPr>
          <p:cNvPr id="3" name="Content Placeholder 2">
            <a:extLst>
              <a:ext uri="{FF2B5EF4-FFF2-40B4-BE49-F238E27FC236}">
                <a16:creationId xmlns:a16="http://schemas.microsoft.com/office/drawing/2014/main" id="{7FE84B70-A99A-4230-84CD-3BCE511E3889}"/>
              </a:ext>
            </a:extLst>
          </p:cNvPr>
          <p:cNvSpPr>
            <a:spLocks noGrp="1"/>
          </p:cNvSpPr>
          <p:nvPr>
            <p:ph idx="1"/>
          </p:nvPr>
        </p:nvSpPr>
        <p:spPr>
          <a:xfrm>
            <a:off x="457200" y="1340769"/>
            <a:ext cx="8229600" cy="4968551"/>
          </a:xfrm>
        </p:spPr>
        <p:txBody>
          <a:bodyPr rtlCol="0">
            <a:normAutofit/>
          </a:bodyPr>
          <a:lstStyle/>
          <a:p>
            <a:endParaRPr lang="en-GB" dirty="0"/>
          </a:p>
          <a:p>
            <a:pPr eaLnBrk="1" fontAlgn="auto" hangingPunct="1">
              <a:spcAft>
                <a:spcPts val="0"/>
              </a:spcAft>
              <a:defRPr/>
            </a:pPr>
            <a:endParaRPr lang="en-GB" dirty="0"/>
          </a:p>
        </p:txBody>
      </p:sp>
      <p:pic>
        <p:nvPicPr>
          <p:cNvPr id="4" name="Picture 3"/>
          <p:cNvPicPr>
            <a:picLocks noChangeAspect="1"/>
          </p:cNvPicPr>
          <p:nvPr/>
        </p:nvPicPr>
        <p:blipFill>
          <a:blip r:embed="rId3"/>
          <a:stretch>
            <a:fillRect/>
          </a:stretch>
        </p:blipFill>
        <p:spPr>
          <a:xfrm>
            <a:off x="1979712" y="1091705"/>
            <a:ext cx="4824536" cy="5051573"/>
          </a:xfrm>
          <a:prstGeom prst="rect">
            <a:avLst/>
          </a:prstGeom>
        </p:spPr>
      </p:pic>
      <p:pic>
        <p:nvPicPr>
          <p:cNvPr id="5" name="Picture 4"/>
          <p:cNvPicPr>
            <a:picLocks noChangeAspect="1"/>
          </p:cNvPicPr>
          <p:nvPr/>
        </p:nvPicPr>
        <p:blipFill rotWithShape="1">
          <a:blip r:embed="rId4"/>
          <a:srcRect l="23826" r="27097"/>
          <a:stretch/>
        </p:blipFill>
        <p:spPr>
          <a:xfrm rot="1397479">
            <a:off x="6012160" y="2132856"/>
            <a:ext cx="1892101" cy="2004204"/>
          </a:xfrm>
          <a:prstGeom prst="rect">
            <a:avLst/>
          </a:prstGeom>
        </p:spPr>
      </p:pic>
    </p:spTree>
    <p:extLst>
      <p:ext uri="{BB962C8B-B14F-4D97-AF65-F5344CB8AC3E}">
        <p14:creationId xmlns:p14="http://schemas.microsoft.com/office/powerpoint/2010/main" val="78877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rctx="PPT">
                                        <p:cTn id="16" dur="indefinite"/>
                                        <p:tgtEl>
                                          <p:spTgt spid="5"/>
                                        </p:tgtEl>
                                        <p:attrNameLst>
                                          <p:attrName>style.opacity</p:attrName>
                                        </p:attrNameLst>
                                      </p:cBhvr>
                                      <p:to>
                                        <p:strVal val="0.5"/>
                                      </p:to>
                                    </p:set>
                                    <p:animEffect filter="image" prLst="opacity: 0.5">
                                      <p:cBhvr rctx="IE">
                                        <p:cTn id="17"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588D2-3AC5-4155-8EDC-DDD4124BF0E4}"/>
              </a:ext>
            </a:extLst>
          </p:cNvPr>
          <p:cNvSpPr>
            <a:spLocks noGrp="1"/>
          </p:cNvSpPr>
          <p:nvPr>
            <p:ph type="title"/>
          </p:nvPr>
        </p:nvSpPr>
        <p:spPr>
          <a:xfrm>
            <a:off x="457200" y="274638"/>
            <a:ext cx="8229600" cy="922337"/>
          </a:xfrm>
        </p:spPr>
        <p:txBody>
          <a:bodyPr rtlCol="0">
            <a:normAutofit fontScale="90000"/>
          </a:bodyPr>
          <a:lstStyle/>
          <a:p>
            <a:pPr eaLnBrk="1" fontAlgn="auto" hangingPunct="1">
              <a:spcAft>
                <a:spcPts val="0"/>
              </a:spcAft>
              <a:defRPr/>
            </a:pPr>
            <a:r>
              <a:rPr lang="en-GB" dirty="0">
                <a:latin typeface="Arial" panose="020B0604020202020204" pitchFamily="34" charset="0"/>
                <a:cs typeface="Arial" panose="020B0604020202020204" pitchFamily="34" charset="0"/>
              </a:rPr>
              <a:t>Systemic Issues affecting negative bias</a:t>
            </a:r>
          </a:p>
        </p:txBody>
      </p:sp>
      <p:pic>
        <p:nvPicPr>
          <p:cNvPr id="6" name="Picture 5"/>
          <p:cNvPicPr>
            <a:picLocks noChangeAspect="1"/>
          </p:cNvPicPr>
          <p:nvPr/>
        </p:nvPicPr>
        <p:blipFill>
          <a:blip r:embed="rId3"/>
          <a:stretch>
            <a:fillRect/>
          </a:stretch>
        </p:blipFill>
        <p:spPr>
          <a:xfrm>
            <a:off x="365787" y="13968"/>
            <a:ext cx="8412425" cy="6309320"/>
          </a:xfrm>
          <a:prstGeom prst="rect">
            <a:avLst/>
          </a:prstGeom>
        </p:spPr>
      </p:pic>
    </p:spTree>
    <p:extLst>
      <p:ext uri="{BB962C8B-B14F-4D97-AF65-F5344CB8AC3E}">
        <p14:creationId xmlns:p14="http://schemas.microsoft.com/office/powerpoint/2010/main" val="1098847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11403</TotalTime>
  <Words>3951</Words>
  <Application>Microsoft Office PowerPoint</Application>
  <PresentationFormat>On-screen Show (4:3)</PresentationFormat>
  <Paragraphs>288</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Source Sans Pro</vt:lpstr>
      <vt:lpstr>Arial</vt:lpstr>
      <vt:lpstr>Source Sans Pro Semibold</vt:lpstr>
      <vt:lpstr>Calibri</vt:lpstr>
      <vt:lpstr>Office Theme</vt:lpstr>
      <vt:lpstr>Godwin’s Law</vt:lpstr>
      <vt:lpstr>Support and Strengthen Deaf &amp; Disabled People’s Organisations</vt:lpstr>
      <vt:lpstr>Disabled with a capital D</vt:lpstr>
      <vt:lpstr>Building on work of the DDPO Hate Crime Network</vt:lpstr>
      <vt:lpstr>Why have a Pan-London DDPO Disability Hate Crime Partnership?</vt:lpstr>
      <vt:lpstr>What’s wrong?</vt:lpstr>
      <vt:lpstr>Systemic Issues affecting negative bias</vt:lpstr>
      <vt:lpstr>Systemic Issues affecting negative bias</vt:lpstr>
      <vt:lpstr>Systemic Issues affecting negative bias</vt:lpstr>
      <vt:lpstr>Systemic Issues affecting negative bias</vt:lpstr>
      <vt:lpstr>Systemic Issues affecting negative bias</vt:lpstr>
      <vt:lpstr>Turning the tide – our work</vt:lpstr>
      <vt:lpstr>New report launched this week</vt:lpstr>
      <vt:lpstr>DDPOs are key to tackling DHC</vt:lpstr>
      <vt:lpstr>Mark Smith</vt:lpstr>
      <vt:lpstr>Message from Anne Novis</vt:lpstr>
      <vt:lpstr>Keys for combatting Hate Crime</vt:lpstr>
      <vt:lpstr>PowerPoint Presentation</vt:lpstr>
      <vt:lpstr>We look forward to your questions…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Ellen.Clifford</dc:creator>
  <cp:lastModifiedBy>Kevin Mercer</cp:lastModifiedBy>
  <cp:revision>197</cp:revision>
  <cp:lastPrinted>2020-10-13T06:25:26Z</cp:lastPrinted>
  <dcterms:created xsi:type="dcterms:W3CDTF">2015-08-07T19:04:18Z</dcterms:created>
  <dcterms:modified xsi:type="dcterms:W3CDTF">2020-10-24T09:55:36Z</dcterms:modified>
</cp:coreProperties>
</file>