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81" r:id="rId2"/>
    <p:sldId id="284" r:id="rId3"/>
    <p:sldId id="266" r:id="rId4"/>
    <p:sldId id="382" r:id="rId5"/>
    <p:sldId id="383" r:id="rId6"/>
    <p:sldId id="287" r:id="rId7"/>
    <p:sldId id="288" r:id="rId8"/>
    <p:sldId id="289" r:id="rId9"/>
    <p:sldId id="384" r:id="rId10"/>
    <p:sldId id="385" r:id="rId11"/>
    <p:sldId id="386" r:id="rId12"/>
    <p:sldId id="387" r:id="rId13"/>
    <p:sldId id="388" r:id="rId14"/>
    <p:sldId id="29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45"/>
    <p:restoredTop sz="94620"/>
  </p:normalViewPr>
  <p:slideViewPr>
    <p:cSldViewPr snapToGrid="0" snapToObjects="1">
      <p:cViewPr varScale="1">
        <p:scale>
          <a:sx n="81" d="100"/>
          <a:sy n="81" d="100"/>
        </p:scale>
        <p:origin x="50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7AE28-86DC-9D49-AC67-C09F78A0353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ED85E-9184-C14D-9D50-4FC456D6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69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My parents encouraged me to be independence but I have seen a lot of deaf people are being controlled by </a:t>
            </a:r>
            <a:r>
              <a:rPr lang="en-GB" dirty="0" err="1"/>
              <a:t>theit</a:t>
            </a:r>
            <a:r>
              <a:rPr lang="en-GB" dirty="0"/>
              <a:t> parents, families.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ED85E-9184-C14D-9D50-4FC456D64A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7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6C446-84DE-AB47-B2F4-857E0C76E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FB220-9F77-EB4F-A217-A7A86577A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DE5B2-D8E9-074B-8B3A-475FDF501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79FB-9046-3F4B-AF6B-BA2E6866217B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31622-B063-6D45-9C20-D2748053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B023C-9E3D-2B4D-98A5-64AEB5FE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1749-73A7-7F4D-97F8-45EDF0A8A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2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B38E2-0350-1B44-AE87-4A2790209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B682B2-662C-D242-A5F8-6A17763F6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5A4FA-CA7E-4E49-AE47-B1227960A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79FB-9046-3F4B-AF6B-BA2E6866217B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F32CA-B62A-E741-9886-50A71D9A7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44F39-A01A-8343-99D0-E76444847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1749-73A7-7F4D-97F8-45EDF0A8A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3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AECB00-D4A4-3D46-BB07-AFE08195FF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005B8D-21BC-B247-81DC-622A9D0D4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AB16A-9420-8448-8C86-AEE8AEBC6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79FB-9046-3F4B-AF6B-BA2E6866217B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18CAE-D2FD-6B41-BAF3-C8B99BB00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7489C-0D43-FB41-943C-37C91911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1749-73A7-7F4D-97F8-45EDF0A8A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89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9705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6430528" y="-1289625"/>
            <a:ext cx="7170181" cy="8751449"/>
          </a:xfrm>
          <a:custGeom>
            <a:avLst/>
            <a:gdLst>
              <a:gd name="connsiteX0" fmla="*/ 603133 w 7170181"/>
              <a:gd name="connsiteY0" fmla="*/ 5467924 h 8751449"/>
              <a:gd name="connsiteX1" fmla="*/ 603133 w 7170181"/>
              <a:gd name="connsiteY1" fmla="*/ 5467925 h 8751449"/>
              <a:gd name="connsiteX2" fmla="*/ 603133 w 7170181"/>
              <a:gd name="connsiteY2" fmla="*/ 5467925 h 8751449"/>
              <a:gd name="connsiteX3" fmla="*/ 0 w 7170181"/>
              <a:gd name="connsiteY3" fmla="*/ 3283523 h 8751449"/>
              <a:gd name="connsiteX4" fmla="*/ 0 w 7170181"/>
              <a:gd name="connsiteY4" fmla="*/ 3283524 h 8751449"/>
              <a:gd name="connsiteX5" fmla="*/ 0 w 7170181"/>
              <a:gd name="connsiteY5" fmla="*/ 3283524 h 8751449"/>
              <a:gd name="connsiteX6" fmla="*/ 3283524 w 7170181"/>
              <a:gd name="connsiteY6" fmla="*/ 0 h 8751449"/>
              <a:gd name="connsiteX7" fmla="*/ 6567048 w 7170181"/>
              <a:gd name="connsiteY7" fmla="*/ 3283524 h 8751449"/>
              <a:gd name="connsiteX8" fmla="*/ 6567047 w 7170181"/>
              <a:gd name="connsiteY8" fmla="*/ 3283524 h 8751449"/>
              <a:gd name="connsiteX9" fmla="*/ 6562774 w 7170181"/>
              <a:gd name="connsiteY9" fmla="*/ 3452494 h 8751449"/>
              <a:gd name="connsiteX10" fmla="*/ 6554684 w 7170181"/>
              <a:gd name="connsiteY10" fmla="*/ 3558896 h 8751449"/>
              <a:gd name="connsiteX11" fmla="*/ 6609407 w 7170181"/>
              <a:gd name="connsiteY11" fmla="*/ 3632076 h 8751449"/>
              <a:gd name="connsiteX12" fmla="*/ 7170181 w 7170181"/>
              <a:gd name="connsiteY12" fmla="*/ 5467925 h 8751449"/>
              <a:gd name="connsiteX13" fmla="*/ 7170180 w 7170181"/>
              <a:gd name="connsiteY13" fmla="*/ 5467925 h 8751449"/>
              <a:gd name="connsiteX14" fmla="*/ 3886656 w 7170181"/>
              <a:gd name="connsiteY14" fmla="*/ 8751449 h 8751449"/>
              <a:gd name="connsiteX15" fmla="*/ 3886657 w 7170181"/>
              <a:gd name="connsiteY15" fmla="*/ 8751448 h 8751449"/>
              <a:gd name="connsiteX16" fmla="*/ 607406 w 7170181"/>
              <a:gd name="connsiteY16" fmla="*/ 5636894 h 8751449"/>
              <a:gd name="connsiteX17" fmla="*/ 603133 w 7170181"/>
              <a:gd name="connsiteY17" fmla="*/ 5467925 h 8751449"/>
              <a:gd name="connsiteX18" fmla="*/ 607406 w 7170181"/>
              <a:gd name="connsiteY18" fmla="*/ 5298955 h 8751449"/>
              <a:gd name="connsiteX19" fmla="*/ 615497 w 7170181"/>
              <a:gd name="connsiteY19" fmla="*/ 5192551 h 8751449"/>
              <a:gd name="connsiteX20" fmla="*/ 560774 w 7170181"/>
              <a:gd name="connsiteY20" fmla="*/ 5119373 h 8751449"/>
              <a:gd name="connsiteX21" fmla="*/ 4272 w 7170181"/>
              <a:gd name="connsiteY21" fmla="*/ 3452493 h 8751449"/>
              <a:gd name="connsiteX22" fmla="*/ 0 w 7170181"/>
              <a:gd name="connsiteY22" fmla="*/ 3283524 h 8751449"/>
              <a:gd name="connsiteX23" fmla="*/ 4272 w 7170181"/>
              <a:gd name="connsiteY23" fmla="*/ 3114554 h 8751449"/>
              <a:gd name="connsiteX24" fmla="*/ 3283524 w 7170181"/>
              <a:gd name="connsiteY24" fmla="*/ 0 h 875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170181" h="8751449">
                <a:moveTo>
                  <a:pt x="603133" y="5467924"/>
                </a:moveTo>
                <a:lnTo>
                  <a:pt x="603133" y="5467925"/>
                </a:lnTo>
                <a:lnTo>
                  <a:pt x="603133" y="5467925"/>
                </a:lnTo>
                <a:close/>
                <a:moveTo>
                  <a:pt x="0" y="3283523"/>
                </a:moveTo>
                <a:lnTo>
                  <a:pt x="0" y="3283524"/>
                </a:lnTo>
                <a:lnTo>
                  <a:pt x="0" y="3283524"/>
                </a:lnTo>
                <a:close/>
                <a:moveTo>
                  <a:pt x="3283524" y="0"/>
                </a:moveTo>
                <a:cubicBezTo>
                  <a:pt x="5096964" y="0"/>
                  <a:pt x="6567048" y="1470084"/>
                  <a:pt x="6567048" y="3283524"/>
                </a:cubicBezTo>
                <a:lnTo>
                  <a:pt x="6567047" y="3283524"/>
                </a:lnTo>
                <a:cubicBezTo>
                  <a:pt x="6567047" y="3340194"/>
                  <a:pt x="6565611" y="3396529"/>
                  <a:pt x="6562774" y="3452494"/>
                </a:cubicBezTo>
                <a:lnTo>
                  <a:pt x="6554684" y="3558896"/>
                </a:lnTo>
                <a:lnTo>
                  <a:pt x="6609407" y="3632076"/>
                </a:lnTo>
                <a:cubicBezTo>
                  <a:pt x="6963450" y="4156130"/>
                  <a:pt x="7170181" y="4787885"/>
                  <a:pt x="7170181" y="5467925"/>
                </a:cubicBezTo>
                <a:lnTo>
                  <a:pt x="7170180" y="5467925"/>
                </a:lnTo>
                <a:cubicBezTo>
                  <a:pt x="7170180" y="7281365"/>
                  <a:pt x="5700096" y="8751449"/>
                  <a:pt x="3886656" y="8751449"/>
                </a:cubicBezTo>
                <a:lnTo>
                  <a:pt x="3886657" y="8751448"/>
                </a:lnTo>
                <a:cubicBezTo>
                  <a:pt x="2129887" y="8751448"/>
                  <a:pt x="695349" y="7371809"/>
                  <a:pt x="607406" y="5636894"/>
                </a:cubicBezTo>
                <a:lnTo>
                  <a:pt x="603133" y="5467925"/>
                </a:lnTo>
                <a:lnTo>
                  <a:pt x="607406" y="5298955"/>
                </a:lnTo>
                <a:lnTo>
                  <a:pt x="615497" y="5192551"/>
                </a:lnTo>
                <a:lnTo>
                  <a:pt x="560774" y="5119373"/>
                </a:lnTo>
                <a:cubicBezTo>
                  <a:pt x="236234" y="4638990"/>
                  <a:pt x="35478" y="4068108"/>
                  <a:pt x="4272" y="3452493"/>
                </a:cubicBezTo>
                <a:lnTo>
                  <a:pt x="0" y="3283524"/>
                </a:lnTo>
                <a:lnTo>
                  <a:pt x="4272" y="3114554"/>
                </a:lnTo>
                <a:cubicBezTo>
                  <a:pt x="92215" y="1379639"/>
                  <a:pt x="1526754" y="0"/>
                  <a:pt x="328352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2634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8004176" y="-744473"/>
            <a:ext cx="4300538" cy="8278512"/>
          </a:xfrm>
          <a:custGeom>
            <a:avLst/>
            <a:gdLst>
              <a:gd name="connsiteX0" fmla="*/ 2150269 w 4300538"/>
              <a:gd name="connsiteY0" fmla="*/ 0 h 8278512"/>
              <a:gd name="connsiteX1" fmla="*/ 3670739 w 4300538"/>
              <a:gd name="connsiteY1" fmla="*/ 629799 h 8278512"/>
              <a:gd name="connsiteX2" fmla="*/ 3774962 w 4300538"/>
              <a:gd name="connsiteY2" fmla="*/ 744473 h 8278512"/>
              <a:gd name="connsiteX3" fmla="*/ 4187824 w 4300538"/>
              <a:gd name="connsiteY3" fmla="*/ 744473 h 8278512"/>
              <a:gd name="connsiteX4" fmla="*/ 4187824 w 4300538"/>
              <a:gd name="connsiteY4" fmla="*/ 1467014 h 8278512"/>
              <a:gd name="connsiteX5" fmla="*/ 4203866 w 4300538"/>
              <a:gd name="connsiteY5" fmla="*/ 1510845 h 8278512"/>
              <a:gd name="connsiteX6" fmla="*/ 4300538 w 4300538"/>
              <a:gd name="connsiteY6" fmla="*/ 2150269 h 8278512"/>
              <a:gd name="connsiteX7" fmla="*/ 4300538 w 4300538"/>
              <a:gd name="connsiteY7" fmla="*/ 2165424 h 8278512"/>
              <a:gd name="connsiteX8" fmla="*/ 4203866 w 4300538"/>
              <a:gd name="connsiteY8" fmla="*/ 2804849 h 8278512"/>
              <a:gd name="connsiteX9" fmla="*/ 4187824 w 4300538"/>
              <a:gd name="connsiteY9" fmla="*/ 2848679 h 8278512"/>
              <a:gd name="connsiteX10" fmla="*/ 4187824 w 4300538"/>
              <a:gd name="connsiteY10" fmla="*/ 3490068 h 8278512"/>
              <a:gd name="connsiteX11" fmla="*/ 4203866 w 4300538"/>
              <a:gd name="connsiteY11" fmla="*/ 3533898 h 8278512"/>
              <a:gd name="connsiteX12" fmla="*/ 4300538 w 4300538"/>
              <a:gd name="connsiteY12" fmla="*/ 4173322 h 8278512"/>
              <a:gd name="connsiteX13" fmla="*/ 4300538 w 4300538"/>
              <a:gd name="connsiteY13" fmla="*/ 4188477 h 8278512"/>
              <a:gd name="connsiteX14" fmla="*/ 4203866 w 4300538"/>
              <a:gd name="connsiteY14" fmla="*/ 4827901 h 8278512"/>
              <a:gd name="connsiteX15" fmla="*/ 4187824 w 4300538"/>
              <a:gd name="connsiteY15" fmla="*/ 4871732 h 8278512"/>
              <a:gd name="connsiteX16" fmla="*/ 4187824 w 4300538"/>
              <a:gd name="connsiteY16" fmla="*/ 5429834 h 8278512"/>
              <a:gd name="connsiteX17" fmla="*/ 4203866 w 4300538"/>
              <a:gd name="connsiteY17" fmla="*/ 5473664 h 8278512"/>
              <a:gd name="connsiteX18" fmla="*/ 4300538 w 4300538"/>
              <a:gd name="connsiteY18" fmla="*/ 6113088 h 8278512"/>
              <a:gd name="connsiteX19" fmla="*/ 4300538 w 4300538"/>
              <a:gd name="connsiteY19" fmla="*/ 6128243 h 8278512"/>
              <a:gd name="connsiteX20" fmla="*/ 4203866 w 4300538"/>
              <a:gd name="connsiteY20" fmla="*/ 6767667 h 8278512"/>
              <a:gd name="connsiteX21" fmla="*/ 4187824 w 4300538"/>
              <a:gd name="connsiteY21" fmla="*/ 6811498 h 8278512"/>
              <a:gd name="connsiteX22" fmla="*/ 4187824 w 4300538"/>
              <a:gd name="connsiteY22" fmla="*/ 7602473 h 8278512"/>
              <a:gd name="connsiteX23" fmla="*/ 3712765 w 4300538"/>
              <a:gd name="connsiteY23" fmla="*/ 7602473 h 8278512"/>
              <a:gd name="connsiteX24" fmla="*/ 3670739 w 4300538"/>
              <a:gd name="connsiteY24" fmla="*/ 7648713 h 8278512"/>
              <a:gd name="connsiteX25" fmla="*/ 2150269 w 4300538"/>
              <a:gd name="connsiteY25" fmla="*/ 8278512 h 8278512"/>
              <a:gd name="connsiteX26" fmla="*/ 0 w 4300538"/>
              <a:gd name="connsiteY26" fmla="*/ 6128243 h 8278512"/>
              <a:gd name="connsiteX27" fmla="*/ 0 w 4300538"/>
              <a:gd name="connsiteY27" fmla="*/ 6113088 h 8278512"/>
              <a:gd name="connsiteX28" fmla="*/ 168979 w 4300538"/>
              <a:gd name="connsiteY28" fmla="*/ 5276106 h 8278512"/>
              <a:gd name="connsiteX29" fmla="*/ 229351 w 4300538"/>
              <a:gd name="connsiteY29" fmla="*/ 5150783 h 8278512"/>
              <a:gd name="connsiteX30" fmla="*/ 168979 w 4300538"/>
              <a:gd name="connsiteY30" fmla="*/ 5025459 h 8278512"/>
              <a:gd name="connsiteX31" fmla="*/ 0 w 4300538"/>
              <a:gd name="connsiteY31" fmla="*/ 4188477 h 8278512"/>
              <a:gd name="connsiteX32" fmla="*/ 0 w 4300538"/>
              <a:gd name="connsiteY32" fmla="*/ 4173322 h 8278512"/>
              <a:gd name="connsiteX33" fmla="*/ 168979 w 4300538"/>
              <a:gd name="connsiteY33" fmla="*/ 3336340 h 8278512"/>
              <a:gd name="connsiteX34" fmla="*/ 249411 w 4300538"/>
              <a:gd name="connsiteY34" fmla="*/ 3169373 h 8278512"/>
              <a:gd name="connsiteX35" fmla="*/ 168979 w 4300538"/>
              <a:gd name="connsiteY35" fmla="*/ 3002406 h 8278512"/>
              <a:gd name="connsiteX36" fmla="*/ 0 w 4300538"/>
              <a:gd name="connsiteY36" fmla="*/ 2165424 h 8278512"/>
              <a:gd name="connsiteX37" fmla="*/ 0 w 4300538"/>
              <a:gd name="connsiteY37" fmla="*/ 2150269 h 8278512"/>
              <a:gd name="connsiteX38" fmla="*/ 2150269 w 4300538"/>
              <a:gd name="connsiteY38" fmla="*/ 0 h 827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00538" h="8278512">
                <a:moveTo>
                  <a:pt x="2150269" y="0"/>
                </a:moveTo>
                <a:cubicBezTo>
                  <a:pt x="2744050" y="0"/>
                  <a:pt x="3281617" y="240677"/>
                  <a:pt x="3670739" y="629799"/>
                </a:cubicBezTo>
                <a:lnTo>
                  <a:pt x="3774962" y="744473"/>
                </a:lnTo>
                <a:lnTo>
                  <a:pt x="4187824" y="744473"/>
                </a:lnTo>
                <a:lnTo>
                  <a:pt x="4187824" y="1467014"/>
                </a:lnTo>
                <a:lnTo>
                  <a:pt x="4203866" y="1510845"/>
                </a:lnTo>
                <a:cubicBezTo>
                  <a:pt x="4266693" y="1712839"/>
                  <a:pt x="4300538" y="1927602"/>
                  <a:pt x="4300538" y="2150269"/>
                </a:cubicBezTo>
                <a:lnTo>
                  <a:pt x="4300538" y="2165424"/>
                </a:lnTo>
                <a:cubicBezTo>
                  <a:pt x="4300538" y="2388092"/>
                  <a:pt x="4266693" y="2602855"/>
                  <a:pt x="4203866" y="2804849"/>
                </a:cubicBezTo>
                <a:lnTo>
                  <a:pt x="4187824" y="2848679"/>
                </a:lnTo>
                <a:lnTo>
                  <a:pt x="4187824" y="3490068"/>
                </a:lnTo>
                <a:lnTo>
                  <a:pt x="4203866" y="3533898"/>
                </a:lnTo>
                <a:cubicBezTo>
                  <a:pt x="4266693" y="3735892"/>
                  <a:pt x="4300538" y="3950655"/>
                  <a:pt x="4300538" y="4173322"/>
                </a:cubicBezTo>
                <a:lnTo>
                  <a:pt x="4300538" y="4188477"/>
                </a:lnTo>
                <a:cubicBezTo>
                  <a:pt x="4300538" y="4411145"/>
                  <a:pt x="4266693" y="4625907"/>
                  <a:pt x="4203866" y="4827901"/>
                </a:cubicBezTo>
                <a:lnTo>
                  <a:pt x="4187824" y="4871732"/>
                </a:lnTo>
                <a:lnTo>
                  <a:pt x="4187824" y="5429834"/>
                </a:lnTo>
                <a:lnTo>
                  <a:pt x="4203866" y="5473664"/>
                </a:lnTo>
                <a:cubicBezTo>
                  <a:pt x="4266693" y="5675658"/>
                  <a:pt x="4300538" y="5890421"/>
                  <a:pt x="4300538" y="6113088"/>
                </a:cubicBezTo>
                <a:lnTo>
                  <a:pt x="4300538" y="6128243"/>
                </a:lnTo>
                <a:cubicBezTo>
                  <a:pt x="4300538" y="6350911"/>
                  <a:pt x="4266693" y="6565674"/>
                  <a:pt x="4203866" y="6767667"/>
                </a:cubicBezTo>
                <a:lnTo>
                  <a:pt x="4187824" y="6811498"/>
                </a:lnTo>
                <a:lnTo>
                  <a:pt x="4187824" y="7602473"/>
                </a:lnTo>
                <a:lnTo>
                  <a:pt x="3712765" y="7602473"/>
                </a:lnTo>
                <a:lnTo>
                  <a:pt x="3670739" y="7648713"/>
                </a:lnTo>
                <a:cubicBezTo>
                  <a:pt x="3281617" y="8037835"/>
                  <a:pt x="2744050" y="8278512"/>
                  <a:pt x="2150269" y="8278512"/>
                </a:cubicBezTo>
                <a:cubicBezTo>
                  <a:pt x="962708" y="8278512"/>
                  <a:pt x="0" y="7315804"/>
                  <a:pt x="0" y="6128243"/>
                </a:cubicBezTo>
                <a:lnTo>
                  <a:pt x="0" y="6113088"/>
                </a:lnTo>
                <a:cubicBezTo>
                  <a:pt x="0" y="5816198"/>
                  <a:pt x="60170" y="5533361"/>
                  <a:pt x="168979" y="5276106"/>
                </a:cubicBezTo>
                <a:lnTo>
                  <a:pt x="229351" y="5150783"/>
                </a:lnTo>
                <a:lnTo>
                  <a:pt x="168979" y="5025459"/>
                </a:lnTo>
                <a:cubicBezTo>
                  <a:pt x="60170" y="4768204"/>
                  <a:pt x="0" y="4485367"/>
                  <a:pt x="0" y="4188477"/>
                </a:cubicBezTo>
                <a:lnTo>
                  <a:pt x="0" y="4173322"/>
                </a:lnTo>
                <a:cubicBezTo>
                  <a:pt x="0" y="3876432"/>
                  <a:pt x="60170" y="3593595"/>
                  <a:pt x="168979" y="3336340"/>
                </a:cubicBezTo>
                <a:lnTo>
                  <a:pt x="249411" y="3169373"/>
                </a:lnTo>
                <a:lnTo>
                  <a:pt x="168979" y="3002406"/>
                </a:lnTo>
                <a:cubicBezTo>
                  <a:pt x="60170" y="2745152"/>
                  <a:pt x="0" y="2462315"/>
                  <a:pt x="0" y="2165424"/>
                </a:cubicBezTo>
                <a:lnTo>
                  <a:pt x="0" y="2150269"/>
                </a:lnTo>
                <a:cubicBezTo>
                  <a:pt x="0" y="962708"/>
                  <a:pt x="962708" y="0"/>
                  <a:pt x="215026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79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77F55-4E01-C34B-8791-22C4F614C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7FDAC-036F-904D-AA9C-6377F58A1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AD583-E35C-2747-AB7B-64F48FE6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79FB-9046-3F4B-AF6B-BA2E6866217B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C0027-4A20-5E49-B194-7D0754972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436BB-8A63-0449-BA2E-6C5AE203C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1749-73A7-7F4D-97F8-45EDF0A8A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7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64602-2DA9-2647-951F-094F54395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A28C4-FAEC-4B45-A742-9CF7E3003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A404A-95E3-764C-9605-FD8873ED9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79FB-9046-3F4B-AF6B-BA2E6866217B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4439B-7962-6540-95A3-533C60863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EDCA3-1B22-0D44-AA17-1FC9A246E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1749-73A7-7F4D-97F8-45EDF0A8A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5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6A114-4513-F945-A266-F11F96C54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FA1FE-9F66-5B4D-9D72-3FB40399F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E79EED-C665-2748-9E1C-8C0F6A88F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438DA-B796-104E-86E5-1CECFFDC5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79FB-9046-3F4B-AF6B-BA2E6866217B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85DCA-F228-E647-BA58-24CB39E3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14842-75FD-ED42-B2F0-A90956404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1749-73A7-7F4D-97F8-45EDF0A8A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5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45BC-F3B1-D141-82E2-BC3B84F89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13B71-B082-2645-B892-395CAC7FE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5E7B24-9070-2643-B4AE-DDB967C44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65E9ED-E9E4-D647-AE8B-1C5FD0870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BA539B-31D3-DA4C-86FD-03EE599E12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8B1D35-EA51-6549-9067-E3A8A38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79FB-9046-3F4B-AF6B-BA2E6866217B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415B81-9D79-654C-B01C-1CCEC8832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C289BE-9156-264E-8E13-36A12A6BE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1749-73A7-7F4D-97F8-45EDF0A8A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2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85DE0-4ECD-6A42-9E3B-EE34199E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694EDD-9B05-D549-A44F-43947397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79FB-9046-3F4B-AF6B-BA2E6866217B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5207B-0178-014C-A4A4-8A910A87B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7761FC-922E-6E44-ACB6-76F3220FD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1749-73A7-7F4D-97F8-45EDF0A8A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5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AFF6EE-87F4-7D47-A9BB-C89504F52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79FB-9046-3F4B-AF6B-BA2E6866217B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890CD9-354A-094B-BFDB-AD4B7E1BF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FA16E-12B8-3B4E-A06D-00E5D5CAD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1749-73A7-7F4D-97F8-45EDF0A8A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6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645A2-0E2F-B44B-9925-CB63CDA09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CE8FE-5AD1-7E44-8838-95D4ADE4E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C7AA1-FAE1-7C48-ACC9-7A8EC61B5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2EA09-AA8F-EB4B-8582-8B7687537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79FB-9046-3F4B-AF6B-BA2E6866217B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17AE3-7123-0344-A21F-847CEFDAB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78160-0A37-1C44-B3F0-B5B94B76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1749-73A7-7F4D-97F8-45EDF0A8A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6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0A881-B02C-A34F-8593-83935E8B5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78E7EB-49F2-1447-A324-6B9FAD322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56B42-A868-C648-A722-6D4CB9D3A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56ABE-C767-BE4F-928B-FCF79C996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79FB-9046-3F4B-AF6B-BA2E6866217B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A1C46-B929-5546-BA48-ADC009B66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F7166-3DD9-A548-85C4-0D9CB430D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1749-73A7-7F4D-97F8-45EDF0A8A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7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3D2EB1-B919-5A46-8C01-D32891001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0E7AF-ABCE-304D-8218-4EFFF68C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46865-697D-1C42-ADFB-7EB3FB401D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D79FB-9046-3F4B-AF6B-BA2E6866217B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99F59-3A89-F642-8942-4146C23A7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69DB0-8A5A-364B-AF82-B74C9B797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E1749-73A7-7F4D-97F8-45EDF0A8A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3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116312-D74C-3845-B1C5-30354FA0F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499585-9E2E-044C-A58D-39AAEFD96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460540"/>
            <a:ext cx="2549981" cy="11156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6AE840-8EBC-AB4F-A530-A360A8D75F43}"/>
              </a:ext>
            </a:extLst>
          </p:cNvPr>
          <p:cNvSpPr txBox="1"/>
          <p:nvPr/>
        </p:nvSpPr>
        <p:spPr>
          <a:xfrm>
            <a:off x="676275" y="3929509"/>
            <a:ext cx="3419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By Jessica </a:t>
            </a:r>
            <a:r>
              <a:rPr lang="en-US" dirty="0" err="1">
                <a:solidFill>
                  <a:schemeClr val="bg1"/>
                </a:solidFill>
              </a:rPr>
              <a:t>Maryan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ACA9CF-0BF6-0243-8441-CAB69FD18786}"/>
              </a:ext>
            </a:extLst>
          </p:cNvPr>
          <p:cNvSpPr txBox="1"/>
          <p:nvPr/>
        </p:nvSpPr>
        <p:spPr>
          <a:xfrm>
            <a:off x="676275" y="2222198"/>
            <a:ext cx="5734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Source Sans Pro" panose="020B0503030403020204" pitchFamily="34" charset="77"/>
              </a:rPr>
              <a:t>Using a Deaf Advocate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F546DA-50BA-D543-AD62-1183805B2E9E}"/>
              </a:ext>
            </a:extLst>
          </p:cNvPr>
          <p:cNvSpPr txBox="1"/>
          <p:nvPr/>
        </p:nvSpPr>
        <p:spPr>
          <a:xfrm>
            <a:off x="10049342" y="6203499"/>
            <a:ext cx="1676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kern="2500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77"/>
                <a:ea typeface="Open Sans Semibold" panose="020B0706030804020204" pitchFamily="34" charset="0"/>
                <a:cs typeface="Open Sans Semibold" panose="020B0706030804020204" pitchFamily="34" charset="0"/>
              </a:rPr>
              <a:t>WWW.DEAFHUB.CO.UK</a:t>
            </a:r>
          </a:p>
        </p:txBody>
      </p:sp>
    </p:spTree>
    <p:extLst>
      <p:ext uri="{BB962C8B-B14F-4D97-AF65-F5344CB8AC3E}">
        <p14:creationId xmlns:p14="http://schemas.microsoft.com/office/powerpoint/2010/main" val="3747411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975" y="853054"/>
            <a:ext cx="6937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Advantages of using Deaf Advocates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77"/>
              <a:ea typeface="PT Sans" panose="020B0503020203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0041C3-D248-7245-A868-B783B4F80C97}"/>
              </a:ext>
            </a:extLst>
          </p:cNvPr>
          <p:cNvSpPr/>
          <p:nvPr/>
        </p:nvSpPr>
        <p:spPr>
          <a:xfrm>
            <a:off x="819150" y="713894"/>
            <a:ext cx="476647" cy="45720"/>
          </a:xfrm>
          <a:prstGeom prst="rect">
            <a:avLst/>
          </a:prstGeom>
          <a:gradFill>
            <a:gsLst>
              <a:gs pos="0">
                <a:srgbClr val="FF0034"/>
              </a:gs>
              <a:gs pos="99000">
                <a:srgbClr val="FF00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C0BA7B-3FE3-4A49-9E02-72EE0470F945}"/>
              </a:ext>
            </a:extLst>
          </p:cNvPr>
          <p:cNvSpPr/>
          <p:nvPr/>
        </p:nvSpPr>
        <p:spPr>
          <a:xfrm>
            <a:off x="819150" y="1976282"/>
            <a:ext cx="100209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Less individuals involved with the process as sometimes too many professionals can be daunting for the client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v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Deaf advocate can result in an increased rapport with deaf client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v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Using their own experiences </a:t>
            </a:r>
          </a:p>
        </p:txBody>
      </p:sp>
    </p:spTree>
    <p:extLst>
      <p:ext uri="{BB962C8B-B14F-4D97-AF65-F5344CB8AC3E}">
        <p14:creationId xmlns:p14="http://schemas.microsoft.com/office/powerpoint/2010/main" val="2380309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975" y="853054"/>
            <a:ext cx="7461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Disadvantages of using Deaf Advocates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77"/>
              <a:ea typeface="PT Sans" panose="020B0503020203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0041C3-D248-7245-A868-B783B4F80C97}"/>
              </a:ext>
            </a:extLst>
          </p:cNvPr>
          <p:cNvSpPr/>
          <p:nvPr/>
        </p:nvSpPr>
        <p:spPr>
          <a:xfrm>
            <a:off x="819150" y="713894"/>
            <a:ext cx="476647" cy="45720"/>
          </a:xfrm>
          <a:prstGeom prst="rect">
            <a:avLst/>
          </a:prstGeom>
          <a:gradFill>
            <a:gsLst>
              <a:gs pos="0">
                <a:srgbClr val="FF0034"/>
              </a:gs>
              <a:gs pos="99000">
                <a:srgbClr val="FF00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C0BA7B-3FE3-4A49-9E02-72EE0470F945}"/>
              </a:ext>
            </a:extLst>
          </p:cNvPr>
          <p:cNvSpPr/>
          <p:nvPr/>
        </p:nvSpPr>
        <p:spPr>
          <a:xfrm>
            <a:off x="819150" y="2090172"/>
            <a:ext cx="1002091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Not many Qualified Deaf Advocates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v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Can mean a longer wait time for a Deaf Advocate to become free as they are spread out across regions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v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Tenders/ contractors do not sub-contract specialized service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v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87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975" y="853054"/>
            <a:ext cx="7461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Disadvantages of using Deaf Advocates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77"/>
              <a:ea typeface="PT Sans" panose="020B0503020203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0041C3-D248-7245-A868-B783B4F80C97}"/>
              </a:ext>
            </a:extLst>
          </p:cNvPr>
          <p:cNvSpPr/>
          <p:nvPr/>
        </p:nvSpPr>
        <p:spPr>
          <a:xfrm>
            <a:off x="819150" y="713894"/>
            <a:ext cx="476647" cy="45720"/>
          </a:xfrm>
          <a:prstGeom prst="rect">
            <a:avLst/>
          </a:prstGeom>
          <a:gradFill>
            <a:gsLst>
              <a:gs pos="0">
                <a:srgbClr val="FF0034"/>
              </a:gs>
              <a:gs pos="99000">
                <a:srgbClr val="FF00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C0BA7B-3FE3-4A49-9E02-72EE0470F945}"/>
              </a:ext>
            </a:extLst>
          </p:cNvPr>
          <p:cNvSpPr/>
          <p:nvPr/>
        </p:nvSpPr>
        <p:spPr>
          <a:xfrm>
            <a:off x="819150" y="2090172"/>
            <a:ext cx="100209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Deaf Advocacy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organisations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cannot bid for tenders as they do not split different types of services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v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Deaf are seen as a minority as tenders just to fill their quotas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v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55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743055-4C71-B448-AEB8-0BFDB92CF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A1DFE8-B66C-6647-B622-31E40A36C8BC}"/>
              </a:ext>
            </a:extLst>
          </p:cNvPr>
          <p:cNvSpPr txBox="1"/>
          <p:nvPr/>
        </p:nvSpPr>
        <p:spPr>
          <a:xfrm>
            <a:off x="3534666" y="2527362"/>
            <a:ext cx="4737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Any questions via email:</a:t>
            </a:r>
            <a:endParaRPr lang="en-US" sz="3600" b="1" dirty="0">
              <a:solidFill>
                <a:schemeClr val="bg1"/>
              </a:solidFill>
              <a:latin typeface="Source Sans Pro" panose="020B0503030403020204" pitchFamily="34" charset="77"/>
              <a:ea typeface="PT Sans" panose="020B0503020203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187806-716A-A249-9D58-317107D69574}"/>
              </a:ext>
            </a:extLst>
          </p:cNvPr>
          <p:cNvSpPr txBox="1"/>
          <p:nvPr/>
        </p:nvSpPr>
        <p:spPr>
          <a:xfrm>
            <a:off x="688975" y="6347386"/>
            <a:ext cx="3282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Source Sans Pro" panose="020B0503030403020204" pitchFamily="34" charset="77"/>
                <a:ea typeface="PT Sans" panose="020B0503020203020204" pitchFamily="34" charset="0"/>
              </a:rPr>
              <a:t>SUPPORT </a:t>
            </a:r>
            <a:r>
              <a:rPr lang="en-GB" sz="1200" dirty="0">
                <a:solidFill>
                  <a:schemeClr val="bg1"/>
                </a:solidFill>
              </a:rPr>
              <a:t>| </a:t>
            </a:r>
            <a:r>
              <a:rPr lang="en-US" sz="1200" b="1" dirty="0">
                <a:solidFill>
                  <a:schemeClr val="bg1"/>
                </a:solidFill>
                <a:latin typeface="Source Sans Pro" panose="020B0503030403020204" pitchFamily="34" charset="77"/>
                <a:ea typeface="PT Sans" panose="020B0503020203020204" pitchFamily="34" charset="0"/>
              </a:rPr>
              <a:t>SIGNING </a:t>
            </a:r>
            <a:r>
              <a:rPr lang="en-GB" sz="1200" dirty="0">
                <a:solidFill>
                  <a:schemeClr val="bg1"/>
                </a:solidFill>
              </a:rPr>
              <a:t>| </a:t>
            </a:r>
            <a:r>
              <a:rPr lang="en-US" sz="1200" b="1" dirty="0">
                <a:solidFill>
                  <a:schemeClr val="bg1"/>
                </a:solidFill>
                <a:latin typeface="Source Sans Pro" panose="020B0503030403020204" pitchFamily="34" charset="77"/>
                <a:ea typeface="PT Sans" panose="020B0503020203020204" pitchFamily="34" charset="0"/>
              </a:rPr>
              <a:t>SOCIAL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E3923D-0B31-C843-8427-F8A30B7EB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1771" y="3806432"/>
            <a:ext cx="70084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Please contact me via </a:t>
            </a:r>
            <a:r>
              <a:rPr lang="en-US" sz="2800" dirty="0" err="1">
                <a:latin typeface="+mn-lt"/>
              </a:rPr>
              <a:t>jmaryan@deafhub.co.uk</a:t>
            </a:r>
            <a:endParaRPr lang="en-US" sz="2800" dirty="0">
              <a:latin typeface="+mn-lt"/>
            </a:endParaRPr>
          </a:p>
          <a:p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353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125EF7-13CF-8D41-A927-36AFAF0C9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454F6B-177D-E14F-89FC-99796AD90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928CA8-4BB9-3E4B-8380-499A3C026FF4}"/>
              </a:ext>
            </a:extLst>
          </p:cNvPr>
          <p:cNvSpPr txBox="1"/>
          <p:nvPr/>
        </p:nvSpPr>
        <p:spPr>
          <a:xfrm>
            <a:off x="3510359" y="2222198"/>
            <a:ext cx="4943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Source Sans Pro" panose="020B0503030403020204" pitchFamily="34" charset="77"/>
              </a:rPr>
              <a:t>THANK YOU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20BDD2-8EDB-AE42-A16E-D333AC4279C0}"/>
              </a:ext>
            </a:extLst>
          </p:cNvPr>
          <p:cNvSpPr/>
          <p:nvPr/>
        </p:nvSpPr>
        <p:spPr>
          <a:xfrm>
            <a:off x="5695553" y="3429000"/>
            <a:ext cx="476647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51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7E532F-8A86-3E4E-9252-9FE370CF558D}"/>
              </a:ext>
            </a:extLst>
          </p:cNvPr>
          <p:cNvSpPr txBox="1"/>
          <p:nvPr/>
        </p:nvSpPr>
        <p:spPr>
          <a:xfrm>
            <a:off x="5518148" y="2276502"/>
            <a:ext cx="1717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rPr>
              <a:t>My Background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9F726A-3FBF-F446-B12A-B475D1266B0B}"/>
              </a:ext>
            </a:extLst>
          </p:cNvPr>
          <p:cNvCxnSpPr/>
          <p:nvPr/>
        </p:nvCxnSpPr>
        <p:spPr>
          <a:xfrm>
            <a:off x="5324822" y="2077551"/>
            <a:ext cx="1" cy="29593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55EE5FA6-B01A-374F-8A7D-FF8B1368D8DE}"/>
              </a:ext>
            </a:extLst>
          </p:cNvPr>
          <p:cNvSpPr/>
          <p:nvPr/>
        </p:nvSpPr>
        <p:spPr>
          <a:xfrm>
            <a:off x="5273524" y="2397956"/>
            <a:ext cx="102598" cy="102598"/>
          </a:xfrm>
          <a:prstGeom prst="ellipse">
            <a:avLst/>
          </a:prstGeom>
          <a:solidFill>
            <a:srgbClr val="FF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EEF3AA-A98D-DB41-ACCA-E985956B5778}"/>
              </a:ext>
            </a:extLst>
          </p:cNvPr>
          <p:cNvSpPr/>
          <p:nvPr/>
        </p:nvSpPr>
        <p:spPr>
          <a:xfrm>
            <a:off x="5273524" y="3729792"/>
            <a:ext cx="102598" cy="102598"/>
          </a:xfrm>
          <a:prstGeom prst="ellipse">
            <a:avLst/>
          </a:prstGeom>
          <a:solidFill>
            <a:srgbClr val="FF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2015596-532E-C840-B5A8-8D19F01569D1}"/>
              </a:ext>
            </a:extLst>
          </p:cNvPr>
          <p:cNvSpPr/>
          <p:nvPr/>
        </p:nvSpPr>
        <p:spPr>
          <a:xfrm>
            <a:off x="5273524" y="4393664"/>
            <a:ext cx="102598" cy="102598"/>
          </a:xfrm>
          <a:prstGeom prst="ellipse">
            <a:avLst/>
          </a:prstGeom>
          <a:solidFill>
            <a:srgbClr val="FF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4B3C8B8-6E53-D540-8254-2B95C3B53D7D}"/>
              </a:ext>
            </a:extLst>
          </p:cNvPr>
          <p:cNvSpPr/>
          <p:nvPr/>
        </p:nvSpPr>
        <p:spPr>
          <a:xfrm>
            <a:off x="5273524" y="5061628"/>
            <a:ext cx="102598" cy="102598"/>
          </a:xfrm>
          <a:prstGeom prst="ellipse">
            <a:avLst/>
          </a:prstGeom>
          <a:solidFill>
            <a:srgbClr val="FF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6A2D0A4-60F2-EF4F-9F8D-1431CC025521}"/>
              </a:ext>
            </a:extLst>
          </p:cNvPr>
          <p:cNvSpPr/>
          <p:nvPr/>
        </p:nvSpPr>
        <p:spPr>
          <a:xfrm>
            <a:off x="5273524" y="5732188"/>
            <a:ext cx="102598" cy="102598"/>
          </a:xfrm>
          <a:prstGeom prst="ellipse">
            <a:avLst/>
          </a:prstGeom>
          <a:solidFill>
            <a:srgbClr val="FF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6AFEF4A-38F1-C448-AEFC-C8A10D5851A2}"/>
              </a:ext>
            </a:extLst>
          </p:cNvPr>
          <p:cNvCxnSpPr/>
          <p:nvPr/>
        </p:nvCxnSpPr>
        <p:spPr>
          <a:xfrm>
            <a:off x="5324823" y="2525023"/>
            <a:ext cx="0" cy="51233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6AC41D1-FFC1-BF47-96E0-E4AF9D59B297}"/>
              </a:ext>
            </a:extLst>
          </p:cNvPr>
          <p:cNvCxnSpPr/>
          <p:nvPr/>
        </p:nvCxnSpPr>
        <p:spPr>
          <a:xfrm>
            <a:off x="5324823" y="3188895"/>
            <a:ext cx="0" cy="51642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EE1A218-A8D7-4648-935F-9C2DDEDEA09E}"/>
              </a:ext>
            </a:extLst>
          </p:cNvPr>
          <p:cNvCxnSpPr/>
          <p:nvPr/>
        </p:nvCxnSpPr>
        <p:spPr>
          <a:xfrm>
            <a:off x="5324823" y="3856859"/>
            <a:ext cx="0" cy="51642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B0A67EB-ADC3-B34B-BD7E-4E1384F68C72}"/>
              </a:ext>
            </a:extLst>
          </p:cNvPr>
          <p:cNvCxnSpPr/>
          <p:nvPr/>
        </p:nvCxnSpPr>
        <p:spPr>
          <a:xfrm>
            <a:off x="5324823" y="4520731"/>
            <a:ext cx="0" cy="51642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2102168-4C87-FB47-AA32-AD1C8E3ED7DA}"/>
              </a:ext>
            </a:extLst>
          </p:cNvPr>
          <p:cNvCxnSpPr/>
          <p:nvPr/>
        </p:nvCxnSpPr>
        <p:spPr>
          <a:xfrm>
            <a:off x="5324823" y="5191291"/>
            <a:ext cx="0" cy="51642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7D97229-C8FF-0F44-B9BA-E25045C0D4C4}"/>
              </a:ext>
            </a:extLst>
          </p:cNvPr>
          <p:cNvCxnSpPr/>
          <p:nvPr/>
        </p:nvCxnSpPr>
        <p:spPr>
          <a:xfrm>
            <a:off x="5324822" y="5865108"/>
            <a:ext cx="1" cy="29593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10F9949-7F09-604D-BC90-5F61C13FF223}"/>
              </a:ext>
            </a:extLst>
          </p:cNvPr>
          <p:cNvSpPr txBox="1"/>
          <p:nvPr/>
        </p:nvSpPr>
        <p:spPr>
          <a:xfrm>
            <a:off x="679357" y="1141690"/>
            <a:ext cx="4780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PT Sans" panose="020B0503020203020204" pitchFamily="34" charset="0"/>
                <a:cs typeface="Open Sans" panose="020B0606030504020204" pitchFamily="34" charset="0"/>
              </a:rPr>
              <a:t>Presentation Contents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88B2B3F-8F2E-A943-8A42-8BEC7400C042}"/>
              </a:ext>
            </a:extLst>
          </p:cNvPr>
          <p:cNvSpPr/>
          <p:nvPr/>
        </p:nvSpPr>
        <p:spPr>
          <a:xfrm>
            <a:off x="5273524" y="3063585"/>
            <a:ext cx="102598" cy="102598"/>
          </a:xfrm>
          <a:prstGeom prst="ellipse">
            <a:avLst/>
          </a:prstGeom>
          <a:solidFill>
            <a:srgbClr val="FF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54245AA-3C96-2442-AC0F-FBF6BD68B23E}"/>
              </a:ext>
            </a:extLst>
          </p:cNvPr>
          <p:cNvSpPr/>
          <p:nvPr/>
        </p:nvSpPr>
        <p:spPr>
          <a:xfrm>
            <a:off x="819150" y="713894"/>
            <a:ext cx="476647" cy="45720"/>
          </a:xfrm>
          <a:prstGeom prst="rect">
            <a:avLst/>
          </a:prstGeom>
          <a:gradFill>
            <a:gsLst>
              <a:gs pos="0">
                <a:srgbClr val="FF0034"/>
              </a:gs>
              <a:gs pos="99000">
                <a:srgbClr val="FF00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92D5EE-067E-5346-8832-B3ECEBD32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43" y="2816430"/>
            <a:ext cx="3843158" cy="167983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33E0FB4-372E-4B76-9AB1-CB981903E090}"/>
              </a:ext>
            </a:extLst>
          </p:cNvPr>
          <p:cNvSpPr txBox="1"/>
          <p:nvPr/>
        </p:nvSpPr>
        <p:spPr>
          <a:xfrm>
            <a:off x="5518148" y="2942818"/>
            <a:ext cx="1820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rPr>
              <a:t>Deafness Statistics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9BA49A-8F37-4B4F-8B3E-BAFBA9B45656}"/>
              </a:ext>
            </a:extLst>
          </p:cNvPr>
          <p:cNvSpPr txBox="1"/>
          <p:nvPr/>
        </p:nvSpPr>
        <p:spPr>
          <a:xfrm>
            <a:off x="5518148" y="3610782"/>
            <a:ext cx="2788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rPr>
              <a:t>Introduction to Deaf Advocacy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7472FE1-F170-423E-9584-D11C1C9C5845}"/>
              </a:ext>
            </a:extLst>
          </p:cNvPr>
          <p:cNvSpPr txBox="1"/>
          <p:nvPr/>
        </p:nvSpPr>
        <p:spPr>
          <a:xfrm>
            <a:off x="5533388" y="4274654"/>
            <a:ext cx="3082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rPr>
              <a:t>How to work with a Deaf Advocate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5495C66-8CFE-4B62-B4FC-EB58C9002C1E}"/>
              </a:ext>
            </a:extLst>
          </p:cNvPr>
          <p:cNvSpPr txBox="1"/>
          <p:nvPr/>
        </p:nvSpPr>
        <p:spPr>
          <a:xfrm>
            <a:off x="5533388" y="4945214"/>
            <a:ext cx="3342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rPr>
              <a:t>Advantages of using a Deaf Advocate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1A625F1-E130-4DAE-B39B-9C095E24CE3B}"/>
              </a:ext>
            </a:extLst>
          </p:cNvPr>
          <p:cNvSpPr txBox="1"/>
          <p:nvPr/>
        </p:nvSpPr>
        <p:spPr>
          <a:xfrm>
            <a:off x="5518148" y="5613164"/>
            <a:ext cx="3551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rPr>
              <a:t>Disadvantages of using a Deaf Advocate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425B948-FE3D-E749-A99D-901DCF1AD850}"/>
              </a:ext>
            </a:extLst>
          </p:cNvPr>
          <p:cNvCxnSpPr/>
          <p:nvPr/>
        </p:nvCxnSpPr>
        <p:spPr>
          <a:xfrm>
            <a:off x="8824856" y="5865108"/>
            <a:ext cx="1" cy="29593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F95F153F-B997-374B-A15B-A88144C43283}"/>
              </a:ext>
            </a:extLst>
          </p:cNvPr>
          <p:cNvSpPr/>
          <p:nvPr/>
        </p:nvSpPr>
        <p:spPr>
          <a:xfrm>
            <a:off x="5288764" y="6333825"/>
            <a:ext cx="102598" cy="102598"/>
          </a:xfrm>
          <a:prstGeom prst="ellipse">
            <a:avLst/>
          </a:prstGeom>
          <a:solidFill>
            <a:srgbClr val="FF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0BBD9D0-93FB-A741-8A2E-A3B581EFCF57}"/>
              </a:ext>
            </a:extLst>
          </p:cNvPr>
          <p:cNvSpPr txBox="1"/>
          <p:nvPr/>
        </p:nvSpPr>
        <p:spPr>
          <a:xfrm>
            <a:off x="5533388" y="6214801"/>
            <a:ext cx="3551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rPr>
              <a:t>Any Questions</a:t>
            </a:r>
          </a:p>
        </p:txBody>
      </p:sp>
    </p:spTree>
    <p:extLst>
      <p:ext uri="{BB962C8B-B14F-4D97-AF65-F5344CB8AC3E}">
        <p14:creationId xmlns:p14="http://schemas.microsoft.com/office/powerpoint/2010/main" val="466766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125EF7-13CF-8D41-A927-36AFAF0C9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0"/>
            <a:ext cx="12192000" cy="685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33516" y="1071801"/>
            <a:ext cx="11724967" cy="569386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was born Profoundly Deaf; I discovered the British Sign Language using community when I went to University aged 20. British Sign Language quickly became my primary method of communication. Being exposed to both communities has given me a unique understanding of the needs of the Deaf community I work in. I have moved through my career</a:t>
            </a:r>
            <a:r>
              <a:rPr lang="en-GB" sz="2800" dirty="0">
                <a:solidFill>
                  <a:schemeClr val="bg1"/>
                </a:solidFill>
                <a:effectLst/>
              </a:rPr>
              <a:t> to become a specialised Advocate.</a:t>
            </a:r>
          </a:p>
          <a:p>
            <a:pPr algn="ctr"/>
            <a:endParaRPr lang="en-GB" sz="2800" dirty="0">
              <a:solidFill>
                <a:schemeClr val="bg1"/>
              </a:solidFill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I first learned what Advocacy is when I attended a training session delivered by Kate Mercer in 2010. I was able to use my personal experiences as a deaf person and I was aware of the lack of accessible information for deaf people.</a:t>
            </a:r>
          </a:p>
          <a:p>
            <a:pPr algn="ctr"/>
            <a:endParaRPr lang="en-GB" sz="2800" dirty="0">
              <a:solidFill>
                <a:schemeClr val="bg1"/>
              </a:solidFill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After the training session, I signed up to do the Qualifications under Kate Mercer then led to specialising in advocacy for deaf people. </a:t>
            </a:r>
            <a:endParaRPr lang="en-US" sz="2800" b="1" spc="300" dirty="0">
              <a:solidFill>
                <a:schemeClr val="bg1"/>
              </a:solidFill>
              <a:latin typeface="Source Sans Pro" panose="020B05030304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E5750F-D6FD-8946-937F-15B794518521}"/>
              </a:ext>
            </a:extLst>
          </p:cNvPr>
          <p:cNvSpPr txBox="1"/>
          <p:nvPr/>
        </p:nvSpPr>
        <p:spPr>
          <a:xfrm>
            <a:off x="1386348" y="303641"/>
            <a:ext cx="1020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My Background and how I became a Deaf Advocate</a:t>
            </a:r>
          </a:p>
        </p:txBody>
      </p:sp>
    </p:spTree>
    <p:extLst>
      <p:ext uri="{BB962C8B-B14F-4D97-AF65-F5344CB8AC3E}">
        <p14:creationId xmlns:p14="http://schemas.microsoft.com/office/powerpoint/2010/main" val="3712848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33D0E1A-672E-354D-8DE4-08E6524F9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" y="0"/>
            <a:ext cx="1217333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8975" y="354604"/>
            <a:ext cx="3643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Deafness Statistics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77"/>
              <a:ea typeface="PT Sans" panose="020B0503020203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1995" y="1118904"/>
            <a:ext cx="623964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3" indent="-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274638" algn="l"/>
              </a:tabLst>
              <a:defRPr/>
            </a:pP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Over 11 million people with hearing loss in the UK.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</a:rPr>
              <a:t>That’s 1 in 6 of the population.</a:t>
            </a:r>
          </a:p>
          <a:p>
            <a:pPr marL="819150" lvl="3" indent="-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US" altLang="en-US" sz="28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361950" lvl="2" indent="-457200" algn="just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</a:rPr>
              <a:t>By 2035 this is expected to increase to 15.6 million – One in five of the population.</a:t>
            </a:r>
          </a:p>
          <a:p>
            <a:pPr marL="361950" lvl="2" indent="-457200" algn="just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US" alt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3" indent="-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274638" algn="l"/>
              </a:tabLst>
              <a:defRPr/>
            </a:pP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Over 900,000 of the above are severely or profoundly deaf.</a:t>
            </a:r>
          </a:p>
          <a:p>
            <a:pPr marL="352425" lvl="3" indent="-35242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008C"/>
              </a:buClr>
              <a:tabLst>
                <a:tab pos="274638" algn="l"/>
              </a:tabLst>
              <a:defRPr/>
            </a:pPr>
            <a:endParaRPr lang="en-US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902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33D0E1A-672E-354D-8DE4-08E6524F9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" y="0"/>
            <a:ext cx="1217333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8975" y="354604"/>
            <a:ext cx="3643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Deafness Statistics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77"/>
              <a:ea typeface="PT Sans" panose="020B0503020203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1995" y="1118904"/>
            <a:ext cx="623964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3" indent="-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008C"/>
              </a:buClr>
              <a:buFont typeface="Wingdings" pitchFamily="2" charset="2"/>
              <a:buChar char="v"/>
              <a:tabLst>
                <a:tab pos="274638" algn="l"/>
              </a:tabLst>
              <a:defRPr/>
            </a:pP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Around 2 million people use hearing aids.</a:t>
            </a:r>
          </a:p>
          <a:p>
            <a:pPr marL="457200" lvl="3" indent="-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008C"/>
              </a:buClr>
              <a:buFont typeface="Wingdings" pitchFamily="2" charset="2"/>
              <a:buChar char="v"/>
              <a:tabLst>
                <a:tab pos="274638" algn="l"/>
              </a:tabLst>
              <a:defRPr/>
            </a:pPr>
            <a:endParaRPr lang="en-US" altLang="en-US" sz="28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457200" lvl="3" indent="-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008C"/>
              </a:buClr>
              <a:buFont typeface="Wingdings" pitchFamily="2" charset="2"/>
              <a:buChar char="v"/>
              <a:tabLst>
                <a:tab pos="274638" algn="l"/>
              </a:tabLst>
              <a:defRPr/>
            </a:pP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One in 10 UK adults experience tinnitus.</a:t>
            </a:r>
          </a:p>
          <a:p>
            <a:pPr marL="457200" lvl="3" indent="-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008C"/>
              </a:buClr>
              <a:buFont typeface="Wingdings" pitchFamily="2" charset="2"/>
              <a:buChar char="v"/>
              <a:tabLst>
                <a:tab pos="274638" algn="l"/>
              </a:tabLst>
              <a:defRPr/>
            </a:pPr>
            <a:endParaRPr lang="en-US" altLang="en-US" sz="28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457200" lvl="3" indent="-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008C"/>
              </a:buClr>
              <a:buFont typeface="Wingdings" pitchFamily="2" charset="2"/>
              <a:buChar char="v"/>
              <a:tabLst>
                <a:tab pos="274638" algn="l"/>
              </a:tabLst>
              <a:defRPr/>
            </a:pPr>
            <a:r>
              <a:rPr lang="en-GB" altLang="en-US" sz="28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Between 50,000 and 120,000 people use sign language as their main language within the UK</a:t>
            </a:r>
            <a:r>
              <a:rPr lang="en-GB" altLang="en-US" sz="2800" dirty="0">
                <a:solidFill>
                  <a:schemeClr val="bg1">
                    <a:lumMod val="50000"/>
                  </a:schemeClr>
                </a:solidFill>
              </a:rPr>
              <a:t> – although this is likely to be an underestimate</a:t>
            </a:r>
            <a:r>
              <a:rPr lang="en-GB" altLang="en-US" sz="28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.</a:t>
            </a:r>
          </a:p>
          <a:p>
            <a:pPr marL="352425" lvl="3" indent="-35242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008C"/>
              </a:buClr>
              <a:tabLst>
                <a:tab pos="274638" algn="l"/>
              </a:tabLst>
              <a:defRPr/>
            </a:pPr>
            <a:endParaRPr lang="en-US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10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743055-4C71-B448-AEB8-0BFDB92CF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A1DFE8-B66C-6647-B622-31E40A36C8BC}"/>
              </a:ext>
            </a:extLst>
          </p:cNvPr>
          <p:cNvSpPr txBox="1"/>
          <p:nvPr/>
        </p:nvSpPr>
        <p:spPr>
          <a:xfrm>
            <a:off x="688975" y="455287"/>
            <a:ext cx="3656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Statistics in the UK</a:t>
            </a:r>
            <a:endParaRPr lang="en-US" sz="3600" b="1" dirty="0">
              <a:solidFill>
                <a:schemeClr val="bg1"/>
              </a:solidFill>
              <a:latin typeface="Source Sans Pro" panose="020B0503030403020204" pitchFamily="34" charset="77"/>
              <a:ea typeface="PT Sans" panose="020B0503020203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187806-716A-A249-9D58-317107D69574}"/>
              </a:ext>
            </a:extLst>
          </p:cNvPr>
          <p:cNvSpPr txBox="1"/>
          <p:nvPr/>
        </p:nvSpPr>
        <p:spPr>
          <a:xfrm>
            <a:off x="688975" y="6347386"/>
            <a:ext cx="3282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Source Sans Pro" panose="020B0503030403020204" pitchFamily="34" charset="77"/>
                <a:ea typeface="PT Sans" panose="020B0503020203020204" pitchFamily="34" charset="0"/>
              </a:rPr>
              <a:t>SUPPORT </a:t>
            </a:r>
            <a:r>
              <a:rPr lang="en-GB" sz="1200" dirty="0">
                <a:solidFill>
                  <a:schemeClr val="bg1"/>
                </a:solidFill>
              </a:rPr>
              <a:t>| </a:t>
            </a:r>
            <a:r>
              <a:rPr lang="en-US" sz="1200" b="1" dirty="0">
                <a:solidFill>
                  <a:schemeClr val="bg1"/>
                </a:solidFill>
                <a:latin typeface="Source Sans Pro" panose="020B0503030403020204" pitchFamily="34" charset="77"/>
                <a:ea typeface="PT Sans" panose="020B0503020203020204" pitchFamily="34" charset="0"/>
              </a:rPr>
              <a:t>SIGNING </a:t>
            </a:r>
            <a:r>
              <a:rPr lang="en-GB" sz="1200" dirty="0">
                <a:solidFill>
                  <a:schemeClr val="bg1"/>
                </a:solidFill>
              </a:rPr>
              <a:t>| </a:t>
            </a:r>
            <a:r>
              <a:rPr lang="en-US" sz="1200" b="1" dirty="0">
                <a:solidFill>
                  <a:schemeClr val="bg1"/>
                </a:solidFill>
                <a:latin typeface="Source Sans Pro" panose="020B0503030403020204" pitchFamily="34" charset="77"/>
                <a:ea typeface="PT Sans" panose="020B0503020203020204" pitchFamily="34" charset="0"/>
              </a:rPr>
              <a:t>SOCIAL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F0ABC6-9521-4447-BE1D-C2B1127A2405}"/>
              </a:ext>
            </a:extLst>
          </p:cNvPr>
          <p:cNvSpPr/>
          <p:nvPr/>
        </p:nvSpPr>
        <p:spPr>
          <a:xfrm>
            <a:off x="1442331" y="5913716"/>
            <a:ext cx="89223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000" b="1" u="sng">
                <a:latin typeface="Calibri" panose="020F0502020204030204" pitchFamily="34" charset="0"/>
              </a:rPr>
              <a:t>And there are only around 1,000 BSL/English registered and qualified interpreters!</a:t>
            </a:r>
          </a:p>
        </p:txBody>
      </p:sp>
      <p:sp>
        <p:nvSpPr>
          <p:cNvPr id="10" name="TextBox 34">
            <a:extLst>
              <a:ext uri="{FF2B5EF4-FFF2-40B4-BE49-F238E27FC236}">
                <a16:creationId xmlns:a16="http://schemas.microsoft.com/office/drawing/2014/main" id="{4BEBCA29-3D6B-DF48-8BEC-4AE7C9B05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1208993"/>
            <a:ext cx="110654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It is difficult to get an accurate picture but is estimated: The total population of the UK is round 60 million.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041319F3-1991-8148-9256-C75A8238B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0331" y="1685700"/>
            <a:ext cx="4859338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Deaf People.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0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Hard of hearing.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0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/>
              <a:t> Use British Sign Language.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/>
              <a:t> Deaf or Hard of hearing aged over 60.</a:t>
            </a:r>
            <a:endParaRPr lang="en-US" altLang="en-US" sz="20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20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Deafened.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0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Deafblind People / Dual sensory loss</a:t>
            </a:r>
          </a:p>
          <a:p>
            <a:endParaRPr lang="en-US" altLang="en-US" sz="20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Children (0-15) wearing hearing aids.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>
              <a:buFont typeface="Wingdings" panose="05000000000000000000" pitchFamily="2" charset="2"/>
              <a:buNone/>
            </a:pP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D81758-9F95-B244-858D-1383509CD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563" y="2304608"/>
            <a:ext cx="12923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8.3 Million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B281FC-4C6F-8D4F-84C3-345B28322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5923" y="4090191"/>
            <a:ext cx="10278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123,000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EA31CA-5379-144B-936A-9875BF39D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5906" y="2900723"/>
            <a:ext cx="1877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50,000 -120,000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EDB4FC-2BBA-FF4F-918F-A4D1E7AB9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32" y="4761922"/>
            <a:ext cx="9557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24,000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E3923D-0B31-C843-8427-F8A30B7EB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038" y="5279991"/>
            <a:ext cx="8980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23,000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161472-8269-D541-9E64-18B31C16F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779" y="3436188"/>
            <a:ext cx="12923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6.5 Million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40A467-71DC-F64A-A167-3C2F83CD9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357" y="1741411"/>
            <a:ext cx="14366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444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algn="l" defTabSz="444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9- 12Million</a:t>
            </a:r>
          </a:p>
        </p:txBody>
      </p:sp>
    </p:spTree>
    <p:extLst>
      <p:ext uri="{BB962C8B-B14F-4D97-AF65-F5344CB8AC3E}">
        <p14:creationId xmlns:p14="http://schemas.microsoft.com/office/powerpoint/2010/main" val="58335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975" y="853054"/>
            <a:ext cx="5867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Introduction to Deaf Advocacy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77"/>
              <a:ea typeface="PT Sans" panose="020B0503020203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8975" y="1592826"/>
            <a:ext cx="106377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itchFamily="2" charset="2"/>
              <a:buChar char="v"/>
            </a:pPr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Deaf Advocacy means we focus on the client’s preferred language; British Sign Language (BSL) or other visual communication such as Signed Supported English (SSE), Makaton, or Deafblind manual/hands on.  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v"/>
            </a:pP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v"/>
            </a:pPr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Generally Deaf Advocates are either Deaf themselves or fluent in British Sign Language, or both.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v"/>
            </a:pP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Deaf Advocates have cultural knowledge of deafness and deaf awareness and are aware of the behavior of deaf people and know when they are anxious.</a:t>
            </a:r>
          </a:p>
          <a:p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0041C3-D248-7245-A868-B783B4F80C97}"/>
              </a:ext>
            </a:extLst>
          </p:cNvPr>
          <p:cNvSpPr/>
          <p:nvPr/>
        </p:nvSpPr>
        <p:spPr>
          <a:xfrm>
            <a:off x="819150" y="713894"/>
            <a:ext cx="476647" cy="45720"/>
          </a:xfrm>
          <a:prstGeom prst="rect">
            <a:avLst/>
          </a:prstGeom>
          <a:gradFill>
            <a:gsLst>
              <a:gs pos="0">
                <a:srgbClr val="FF0034"/>
              </a:gs>
              <a:gs pos="99000">
                <a:srgbClr val="FF00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02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1635118" y="2791829"/>
            <a:ext cx="9738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Talk to them directly not via the interpreter (if they are using one)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680994" y="2638841"/>
            <a:ext cx="756250" cy="756250"/>
            <a:chOff x="5649786" y="3366125"/>
            <a:chExt cx="756250" cy="756250"/>
          </a:xfrm>
        </p:grpSpPr>
        <p:sp>
          <p:nvSpPr>
            <p:cNvPr id="56" name="Rounded Rectangle 55"/>
            <p:cNvSpPr>
              <a:spLocks/>
            </p:cNvSpPr>
            <p:nvPr/>
          </p:nvSpPr>
          <p:spPr bwMode="auto">
            <a:xfrm>
              <a:off x="5649786" y="3366125"/>
              <a:ext cx="756250" cy="7562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0034"/>
                </a:gs>
                <a:gs pos="99000">
                  <a:srgbClr val="FF0055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7" name="Freeform 9"/>
            <p:cNvSpPr>
              <a:spLocks noEditPoints="1"/>
            </p:cNvSpPr>
            <p:nvPr/>
          </p:nvSpPr>
          <p:spPr bwMode="auto">
            <a:xfrm>
              <a:off x="5847660" y="3588536"/>
              <a:ext cx="360503" cy="311428"/>
            </a:xfrm>
            <a:custGeom>
              <a:avLst/>
              <a:gdLst>
                <a:gd name="T0" fmla="*/ 50 w 124"/>
                <a:gd name="T1" fmla="*/ 52 h 128"/>
                <a:gd name="T2" fmla="*/ 56 w 124"/>
                <a:gd name="T3" fmla="*/ 46 h 128"/>
                <a:gd name="T4" fmla="*/ 50 w 124"/>
                <a:gd name="T5" fmla="*/ 40 h 128"/>
                <a:gd name="T6" fmla="*/ 44 w 124"/>
                <a:gd name="T7" fmla="*/ 46 h 128"/>
                <a:gd name="T8" fmla="*/ 50 w 124"/>
                <a:gd name="T9" fmla="*/ 52 h 128"/>
                <a:gd name="T10" fmla="*/ 74 w 124"/>
                <a:gd name="T11" fmla="*/ 52 h 128"/>
                <a:gd name="T12" fmla="*/ 80 w 124"/>
                <a:gd name="T13" fmla="*/ 46 h 128"/>
                <a:gd name="T14" fmla="*/ 74 w 124"/>
                <a:gd name="T15" fmla="*/ 40 h 128"/>
                <a:gd name="T16" fmla="*/ 68 w 124"/>
                <a:gd name="T17" fmla="*/ 46 h 128"/>
                <a:gd name="T18" fmla="*/ 74 w 124"/>
                <a:gd name="T19" fmla="*/ 52 h 128"/>
                <a:gd name="T20" fmla="*/ 39 w 124"/>
                <a:gd name="T21" fmla="*/ 91 h 128"/>
                <a:gd name="T22" fmla="*/ 52 w 124"/>
                <a:gd name="T23" fmla="*/ 92 h 128"/>
                <a:gd name="T24" fmla="*/ 100 w 124"/>
                <a:gd name="T25" fmla="*/ 46 h 128"/>
                <a:gd name="T26" fmla="*/ 52 w 124"/>
                <a:gd name="T27" fmla="*/ 0 h 128"/>
                <a:gd name="T28" fmla="*/ 0 w 124"/>
                <a:gd name="T29" fmla="*/ 46 h 128"/>
                <a:gd name="T30" fmla="*/ 16 w 124"/>
                <a:gd name="T31" fmla="*/ 81 h 128"/>
                <a:gd name="T32" fmla="*/ 16 w 124"/>
                <a:gd name="T33" fmla="*/ 104 h 128"/>
                <a:gd name="T34" fmla="*/ 39 w 124"/>
                <a:gd name="T35" fmla="*/ 91 h 128"/>
                <a:gd name="T36" fmla="*/ 8 w 124"/>
                <a:gd name="T37" fmla="*/ 46 h 128"/>
                <a:gd name="T38" fmla="*/ 52 w 124"/>
                <a:gd name="T39" fmla="*/ 8 h 128"/>
                <a:gd name="T40" fmla="*/ 92 w 124"/>
                <a:gd name="T41" fmla="*/ 46 h 128"/>
                <a:gd name="T42" fmla="*/ 52 w 124"/>
                <a:gd name="T43" fmla="*/ 84 h 128"/>
                <a:gd name="T44" fmla="*/ 38 w 124"/>
                <a:gd name="T45" fmla="*/ 83 h 128"/>
                <a:gd name="T46" fmla="*/ 24 w 124"/>
                <a:gd name="T47" fmla="*/ 92 h 128"/>
                <a:gd name="T48" fmla="*/ 24 w 124"/>
                <a:gd name="T49" fmla="*/ 78 h 128"/>
                <a:gd name="T50" fmla="*/ 8 w 124"/>
                <a:gd name="T51" fmla="*/ 46 h 128"/>
                <a:gd name="T52" fmla="*/ 108 w 124"/>
                <a:gd name="T53" fmla="*/ 37 h 128"/>
                <a:gd name="T54" fmla="*/ 108 w 124"/>
                <a:gd name="T55" fmla="*/ 40 h 128"/>
                <a:gd name="T56" fmla="*/ 108 w 124"/>
                <a:gd name="T57" fmla="*/ 47 h 128"/>
                <a:gd name="T58" fmla="*/ 116 w 124"/>
                <a:gd name="T59" fmla="*/ 70 h 128"/>
                <a:gd name="T60" fmla="*/ 96 w 124"/>
                <a:gd name="T61" fmla="*/ 102 h 128"/>
                <a:gd name="T62" fmla="*/ 96 w 124"/>
                <a:gd name="T63" fmla="*/ 116 h 128"/>
                <a:gd name="T64" fmla="*/ 83 w 124"/>
                <a:gd name="T65" fmla="*/ 107 h 128"/>
                <a:gd name="T66" fmla="*/ 72 w 124"/>
                <a:gd name="T67" fmla="*/ 108 h 128"/>
                <a:gd name="T68" fmla="*/ 49 w 124"/>
                <a:gd name="T69" fmla="*/ 100 h 128"/>
                <a:gd name="T70" fmla="*/ 42 w 124"/>
                <a:gd name="T71" fmla="*/ 100 h 128"/>
                <a:gd name="T72" fmla="*/ 37 w 124"/>
                <a:gd name="T73" fmla="*/ 100 h 128"/>
                <a:gd name="T74" fmla="*/ 72 w 124"/>
                <a:gd name="T75" fmla="*/ 115 h 128"/>
                <a:gd name="T76" fmla="*/ 82 w 124"/>
                <a:gd name="T77" fmla="*/ 114 h 128"/>
                <a:gd name="T78" fmla="*/ 104 w 124"/>
                <a:gd name="T79" fmla="*/ 128 h 128"/>
                <a:gd name="T80" fmla="*/ 104 w 124"/>
                <a:gd name="T81" fmla="*/ 105 h 128"/>
                <a:gd name="T82" fmla="*/ 124 w 124"/>
                <a:gd name="T83" fmla="*/ 70 h 128"/>
                <a:gd name="T84" fmla="*/ 108 w 124"/>
                <a:gd name="T85" fmla="*/ 37 h 128"/>
                <a:gd name="T86" fmla="*/ 26 w 124"/>
                <a:gd name="T87" fmla="*/ 52 h 128"/>
                <a:gd name="T88" fmla="*/ 32 w 124"/>
                <a:gd name="T89" fmla="*/ 46 h 128"/>
                <a:gd name="T90" fmla="*/ 26 w 124"/>
                <a:gd name="T91" fmla="*/ 40 h 128"/>
                <a:gd name="T92" fmla="*/ 20 w 124"/>
                <a:gd name="T93" fmla="*/ 46 h 128"/>
                <a:gd name="T94" fmla="*/ 26 w 124"/>
                <a:gd name="T95" fmla="*/ 5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4" h="128">
                  <a:moveTo>
                    <a:pt x="50" y="52"/>
                  </a:moveTo>
                  <a:cubicBezTo>
                    <a:pt x="53" y="52"/>
                    <a:pt x="56" y="49"/>
                    <a:pt x="56" y="46"/>
                  </a:cubicBezTo>
                  <a:cubicBezTo>
                    <a:pt x="56" y="43"/>
                    <a:pt x="53" y="40"/>
                    <a:pt x="50" y="40"/>
                  </a:cubicBezTo>
                  <a:cubicBezTo>
                    <a:pt x="47" y="40"/>
                    <a:pt x="44" y="43"/>
                    <a:pt x="44" y="46"/>
                  </a:cubicBezTo>
                  <a:cubicBezTo>
                    <a:pt x="44" y="49"/>
                    <a:pt x="47" y="52"/>
                    <a:pt x="50" y="52"/>
                  </a:cubicBezTo>
                  <a:close/>
                  <a:moveTo>
                    <a:pt x="74" y="52"/>
                  </a:moveTo>
                  <a:cubicBezTo>
                    <a:pt x="77" y="52"/>
                    <a:pt x="80" y="49"/>
                    <a:pt x="80" y="46"/>
                  </a:cubicBezTo>
                  <a:cubicBezTo>
                    <a:pt x="80" y="43"/>
                    <a:pt x="77" y="40"/>
                    <a:pt x="74" y="40"/>
                  </a:cubicBezTo>
                  <a:cubicBezTo>
                    <a:pt x="71" y="40"/>
                    <a:pt x="68" y="43"/>
                    <a:pt x="68" y="46"/>
                  </a:cubicBezTo>
                  <a:cubicBezTo>
                    <a:pt x="68" y="49"/>
                    <a:pt x="71" y="52"/>
                    <a:pt x="74" y="52"/>
                  </a:cubicBezTo>
                  <a:close/>
                  <a:moveTo>
                    <a:pt x="39" y="91"/>
                  </a:moveTo>
                  <a:cubicBezTo>
                    <a:pt x="42" y="91"/>
                    <a:pt x="49" y="92"/>
                    <a:pt x="52" y="92"/>
                  </a:cubicBezTo>
                  <a:cubicBezTo>
                    <a:pt x="81" y="92"/>
                    <a:pt x="100" y="71"/>
                    <a:pt x="100" y="46"/>
                  </a:cubicBezTo>
                  <a:cubicBezTo>
                    <a:pt x="100" y="20"/>
                    <a:pt x="76" y="0"/>
                    <a:pt x="52" y="0"/>
                  </a:cubicBezTo>
                  <a:cubicBezTo>
                    <a:pt x="23" y="0"/>
                    <a:pt x="0" y="20"/>
                    <a:pt x="0" y="46"/>
                  </a:cubicBezTo>
                  <a:cubicBezTo>
                    <a:pt x="0" y="60"/>
                    <a:pt x="6" y="72"/>
                    <a:pt x="16" y="81"/>
                  </a:cubicBezTo>
                  <a:cubicBezTo>
                    <a:pt x="16" y="104"/>
                    <a:pt x="16" y="104"/>
                    <a:pt x="16" y="104"/>
                  </a:cubicBezTo>
                  <a:lnTo>
                    <a:pt x="39" y="91"/>
                  </a:lnTo>
                  <a:close/>
                  <a:moveTo>
                    <a:pt x="8" y="46"/>
                  </a:moveTo>
                  <a:cubicBezTo>
                    <a:pt x="8" y="25"/>
                    <a:pt x="27" y="8"/>
                    <a:pt x="52" y="8"/>
                  </a:cubicBezTo>
                  <a:cubicBezTo>
                    <a:pt x="72" y="8"/>
                    <a:pt x="92" y="25"/>
                    <a:pt x="92" y="46"/>
                  </a:cubicBezTo>
                  <a:cubicBezTo>
                    <a:pt x="92" y="67"/>
                    <a:pt x="76" y="84"/>
                    <a:pt x="52" y="84"/>
                  </a:cubicBezTo>
                  <a:cubicBezTo>
                    <a:pt x="49" y="84"/>
                    <a:pt x="41" y="84"/>
                    <a:pt x="38" y="83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14" y="70"/>
                    <a:pt x="8" y="59"/>
                    <a:pt x="8" y="46"/>
                  </a:cubicBezTo>
                  <a:close/>
                  <a:moveTo>
                    <a:pt x="108" y="37"/>
                  </a:moveTo>
                  <a:cubicBezTo>
                    <a:pt x="108" y="38"/>
                    <a:pt x="108" y="39"/>
                    <a:pt x="108" y="40"/>
                  </a:cubicBezTo>
                  <a:cubicBezTo>
                    <a:pt x="108" y="43"/>
                    <a:pt x="108" y="45"/>
                    <a:pt x="108" y="47"/>
                  </a:cubicBezTo>
                  <a:cubicBezTo>
                    <a:pt x="113" y="54"/>
                    <a:pt x="116" y="62"/>
                    <a:pt x="116" y="70"/>
                  </a:cubicBezTo>
                  <a:cubicBezTo>
                    <a:pt x="116" y="83"/>
                    <a:pt x="108" y="95"/>
                    <a:pt x="96" y="102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79" y="108"/>
                    <a:pt x="76" y="108"/>
                    <a:pt x="72" y="108"/>
                  </a:cubicBezTo>
                  <a:cubicBezTo>
                    <a:pt x="62" y="108"/>
                    <a:pt x="56" y="105"/>
                    <a:pt x="49" y="100"/>
                  </a:cubicBezTo>
                  <a:cubicBezTo>
                    <a:pt x="47" y="100"/>
                    <a:pt x="44" y="100"/>
                    <a:pt x="42" y="100"/>
                  </a:cubicBezTo>
                  <a:cubicBezTo>
                    <a:pt x="41" y="100"/>
                    <a:pt x="39" y="100"/>
                    <a:pt x="37" y="100"/>
                  </a:cubicBezTo>
                  <a:cubicBezTo>
                    <a:pt x="47" y="109"/>
                    <a:pt x="57" y="115"/>
                    <a:pt x="72" y="115"/>
                  </a:cubicBezTo>
                  <a:cubicBezTo>
                    <a:pt x="75" y="115"/>
                    <a:pt x="79" y="115"/>
                    <a:pt x="82" y="114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16" y="97"/>
                    <a:pt x="124" y="84"/>
                    <a:pt x="124" y="70"/>
                  </a:cubicBezTo>
                  <a:cubicBezTo>
                    <a:pt x="124" y="57"/>
                    <a:pt x="118" y="45"/>
                    <a:pt x="108" y="37"/>
                  </a:cubicBezTo>
                  <a:close/>
                  <a:moveTo>
                    <a:pt x="26" y="52"/>
                  </a:moveTo>
                  <a:cubicBezTo>
                    <a:pt x="29" y="52"/>
                    <a:pt x="32" y="49"/>
                    <a:pt x="32" y="46"/>
                  </a:cubicBezTo>
                  <a:cubicBezTo>
                    <a:pt x="32" y="43"/>
                    <a:pt x="29" y="40"/>
                    <a:pt x="26" y="40"/>
                  </a:cubicBezTo>
                  <a:cubicBezTo>
                    <a:pt x="23" y="40"/>
                    <a:pt x="20" y="43"/>
                    <a:pt x="20" y="46"/>
                  </a:cubicBezTo>
                  <a:cubicBezTo>
                    <a:pt x="20" y="49"/>
                    <a:pt x="23" y="52"/>
                    <a:pt x="26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0994" y="4601367"/>
            <a:ext cx="756250" cy="756250"/>
            <a:chOff x="5649786" y="5328651"/>
            <a:chExt cx="756250" cy="756250"/>
          </a:xfrm>
        </p:grpSpPr>
        <p:sp>
          <p:nvSpPr>
            <p:cNvPr id="59" name="Rounded Rectangle 58"/>
            <p:cNvSpPr>
              <a:spLocks/>
            </p:cNvSpPr>
            <p:nvPr/>
          </p:nvSpPr>
          <p:spPr bwMode="auto">
            <a:xfrm>
              <a:off x="5649786" y="5328651"/>
              <a:ext cx="756250" cy="7562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0034"/>
                </a:gs>
                <a:gs pos="99000">
                  <a:srgbClr val="FF0055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60" name="Freeform 14"/>
            <p:cNvSpPr>
              <a:spLocks noEditPoints="1"/>
            </p:cNvSpPr>
            <p:nvPr/>
          </p:nvSpPr>
          <p:spPr bwMode="auto">
            <a:xfrm>
              <a:off x="5862513" y="5541479"/>
              <a:ext cx="330797" cy="330594"/>
            </a:xfrm>
            <a:custGeom>
              <a:avLst/>
              <a:gdLst>
                <a:gd name="T0" fmla="*/ 434 w 688"/>
                <a:gd name="T1" fmla="*/ 77 h 688"/>
                <a:gd name="T2" fmla="*/ 284 w 688"/>
                <a:gd name="T3" fmla="*/ 194 h 688"/>
                <a:gd name="T4" fmla="*/ 175 w 688"/>
                <a:gd name="T5" fmla="*/ 194 h 688"/>
                <a:gd name="T6" fmla="*/ 0 w 688"/>
                <a:gd name="T7" fmla="*/ 301 h 688"/>
                <a:gd name="T8" fmla="*/ 129 w 688"/>
                <a:gd name="T9" fmla="*/ 452 h 688"/>
                <a:gd name="T10" fmla="*/ 172 w 688"/>
                <a:gd name="T11" fmla="*/ 688 h 688"/>
                <a:gd name="T12" fmla="*/ 301 w 688"/>
                <a:gd name="T13" fmla="*/ 645 h 688"/>
                <a:gd name="T14" fmla="*/ 279 w 688"/>
                <a:gd name="T15" fmla="*/ 581 h 688"/>
                <a:gd name="T16" fmla="*/ 280 w 688"/>
                <a:gd name="T17" fmla="*/ 429 h 688"/>
                <a:gd name="T18" fmla="*/ 283 w 688"/>
                <a:gd name="T19" fmla="*/ 418 h 688"/>
                <a:gd name="T20" fmla="*/ 290 w 688"/>
                <a:gd name="T21" fmla="*/ 412 h 688"/>
                <a:gd name="T22" fmla="*/ 296 w 688"/>
                <a:gd name="T23" fmla="*/ 410 h 688"/>
                <a:gd name="T24" fmla="*/ 434 w 688"/>
                <a:gd name="T25" fmla="*/ 525 h 688"/>
                <a:gd name="T26" fmla="*/ 688 w 688"/>
                <a:gd name="T27" fmla="*/ 301 h 688"/>
                <a:gd name="T28" fmla="*/ 430 w 688"/>
                <a:gd name="T29" fmla="*/ 301 h 688"/>
                <a:gd name="T30" fmla="*/ 495 w 688"/>
                <a:gd name="T31" fmla="*/ 237 h 688"/>
                <a:gd name="T32" fmla="*/ 495 w 688"/>
                <a:gd name="T33" fmla="*/ 366 h 688"/>
                <a:gd name="T34" fmla="*/ 430 w 688"/>
                <a:gd name="T35" fmla="*/ 301 h 688"/>
                <a:gd name="T36" fmla="*/ 86 w 688"/>
                <a:gd name="T37" fmla="*/ 237 h 688"/>
                <a:gd name="T38" fmla="*/ 215 w 688"/>
                <a:gd name="T39" fmla="*/ 301 h 688"/>
                <a:gd name="T40" fmla="*/ 86 w 688"/>
                <a:gd name="T41" fmla="*/ 366 h 688"/>
                <a:gd name="T42" fmla="*/ 258 w 688"/>
                <a:gd name="T43" fmla="*/ 645 h 688"/>
                <a:gd name="T44" fmla="*/ 172 w 688"/>
                <a:gd name="T45" fmla="*/ 452 h 688"/>
                <a:gd name="T46" fmla="*/ 175 w 688"/>
                <a:gd name="T47" fmla="*/ 409 h 688"/>
                <a:gd name="T48" fmla="*/ 240 w 688"/>
                <a:gd name="T49" fmla="*/ 409 h 688"/>
                <a:gd name="T50" fmla="*/ 236 w 688"/>
                <a:gd name="T51" fmla="*/ 581 h 688"/>
                <a:gd name="T52" fmla="*/ 258 w 688"/>
                <a:gd name="T53" fmla="*/ 627 h 688"/>
                <a:gd name="T54" fmla="*/ 284 w 688"/>
                <a:gd name="T55" fmla="*/ 366 h 688"/>
                <a:gd name="T56" fmla="*/ 280 w 688"/>
                <a:gd name="T57" fmla="*/ 366 h 688"/>
                <a:gd name="T58" fmla="*/ 280 w 688"/>
                <a:gd name="T59" fmla="*/ 237 h 688"/>
                <a:gd name="T60" fmla="*/ 396 w 688"/>
                <a:gd name="T61" fmla="*/ 193 h 688"/>
                <a:gd name="T62" fmla="*/ 396 w 688"/>
                <a:gd name="T63" fmla="*/ 409 h 688"/>
                <a:gd name="T64" fmla="*/ 538 w 688"/>
                <a:gd name="T65" fmla="*/ 559 h 688"/>
                <a:gd name="T66" fmla="*/ 495 w 688"/>
                <a:gd name="T67" fmla="*/ 409 h 688"/>
                <a:gd name="T68" fmla="*/ 495 w 688"/>
                <a:gd name="T69" fmla="*/ 194 h 688"/>
                <a:gd name="T70" fmla="*/ 538 w 688"/>
                <a:gd name="T71" fmla="*/ 43 h 688"/>
                <a:gd name="T72" fmla="*/ 538 w 688"/>
                <a:gd name="T73" fmla="*/ 559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8" h="688">
                  <a:moveTo>
                    <a:pt x="538" y="0"/>
                  </a:moveTo>
                  <a:cubicBezTo>
                    <a:pt x="493" y="0"/>
                    <a:pt x="459" y="30"/>
                    <a:pt x="434" y="77"/>
                  </a:cubicBezTo>
                  <a:cubicBezTo>
                    <a:pt x="433" y="77"/>
                    <a:pt x="433" y="77"/>
                    <a:pt x="433" y="77"/>
                  </a:cubicBezTo>
                  <a:cubicBezTo>
                    <a:pt x="397" y="148"/>
                    <a:pt x="343" y="194"/>
                    <a:pt x="284" y="194"/>
                  </a:cubicBezTo>
                  <a:cubicBezTo>
                    <a:pt x="270" y="194"/>
                    <a:pt x="270" y="194"/>
                    <a:pt x="270" y="194"/>
                  </a:cubicBezTo>
                  <a:cubicBezTo>
                    <a:pt x="175" y="194"/>
                    <a:pt x="175" y="194"/>
                    <a:pt x="175" y="194"/>
                  </a:cubicBezTo>
                  <a:cubicBezTo>
                    <a:pt x="86" y="194"/>
                    <a:pt x="86" y="194"/>
                    <a:pt x="86" y="194"/>
                  </a:cubicBezTo>
                  <a:cubicBezTo>
                    <a:pt x="38" y="194"/>
                    <a:pt x="0" y="241"/>
                    <a:pt x="0" y="301"/>
                  </a:cubicBezTo>
                  <a:cubicBezTo>
                    <a:pt x="0" y="361"/>
                    <a:pt x="38" y="409"/>
                    <a:pt x="86" y="409"/>
                  </a:cubicBezTo>
                  <a:cubicBezTo>
                    <a:pt x="110" y="409"/>
                    <a:pt x="129" y="428"/>
                    <a:pt x="129" y="452"/>
                  </a:cubicBezTo>
                  <a:cubicBezTo>
                    <a:pt x="129" y="645"/>
                    <a:pt x="129" y="645"/>
                    <a:pt x="129" y="645"/>
                  </a:cubicBezTo>
                  <a:cubicBezTo>
                    <a:pt x="129" y="669"/>
                    <a:pt x="148" y="688"/>
                    <a:pt x="172" y="688"/>
                  </a:cubicBezTo>
                  <a:cubicBezTo>
                    <a:pt x="258" y="688"/>
                    <a:pt x="258" y="688"/>
                    <a:pt x="258" y="688"/>
                  </a:cubicBezTo>
                  <a:cubicBezTo>
                    <a:pt x="282" y="688"/>
                    <a:pt x="301" y="669"/>
                    <a:pt x="301" y="645"/>
                  </a:cubicBezTo>
                  <a:cubicBezTo>
                    <a:pt x="301" y="624"/>
                    <a:pt x="301" y="624"/>
                    <a:pt x="301" y="624"/>
                  </a:cubicBezTo>
                  <a:cubicBezTo>
                    <a:pt x="301" y="602"/>
                    <a:pt x="279" y="592"/>
                    <a:pt x="279" y="581"/>
                  </a:cubicBezTo>
                  <a:cubicBezTo>
                    <a:pt x="279" y="430"/>
                    <a:pt x="279" y="430"/>
                    <a:pt x="279" y="430"/>
                  </a:cubicBezTo>
                  <a:cubicBezTo>
                    <a:pt x="279" y="429"/>
                    <a:pt x="280" y="429"/>
                    <a:pt x="280" y="429"/>
                  </a:cubicBezTo>
                  <a:cubicBezTo>
                    <a:pt x="280" y="426"/>
                    <a:pt x="281" y="423"/>
                    <a:pt x="282" y="420"/>
                  </a:cubicBezTo>
                  <a:cubicBezTo>
                    <a:pt x="283" y="419"/>
                    <a:pt x="283" y="419"/>
                    <a:pt x="283" y="418"/>
                  </a:cubicBezTo>
                  <a:cubicBezTo>
                    <a:pt x="285" y="416"/>
                    <a:pt x="287" y="414"/>
                    <a:pt x="290" y="412"/>
                  </a:cubicBezTo>
                  <a:cubicBezTo>
                    <a:pt x="290" y="412"/>
                    <a:pt x="290" y="412"/>
                    <a:pt x="290" y="412"/>
                  </a:cubicBezTo>
                  <a:cubicBezTo>
                    <a:pt x="290" y="412"/>
                    <a:pt x="290" y="412"/>
                    <a:pt x="291" y="412"/>
                  </a:cubicBezTo>
                  <a:cubicBezTo>
                    <a:pt x="292" y="411"/>
                    <a:pt x="294" y="410"/>
                    <a:pt x="296" y="410"/>
                  </a:cubicBezTo>
                  <a:cubicBezTo>
                    <a:pt x="350" y="416"/>
                    <a:pt x="400" y="459"/>
                    <a:pt x="433" y="525"/>
                  </a:cubicBezTo>
                  <a:cubicBezTo>
                    <a:pt x="434" y="525"/>
                    <a:pt x="434" y="525"/>
                    <a:pt x="434" y="525"/>
                  </a:cubicBezTo>
                  <a:cubicBezTo>
                    <a:pt x="459" y="572"/>
                    <a:pt x="493" y="602"/>
                    <a:pt x="538" y="602"/>
                  </a:cubicBezTo>
                  <a:cubicBezTo>
                    <a:pt x="636" y="602"/>
                    <a:pt x="688" y="451"/>
                    <a:pt x="688" y="301"/>
                  </a:cubicBezTo>
                  <a:cubicBezTo>
                    <a:pt x="688" y="151"/>
                    <a:pt x="636" y="0"/>
                    <a:pt x="538" y="0"/>
                  </a:cubicBezTo>
                  <a:close/>
                  <a:moveTo>
                    <a:pt x="430" y="301"/>
                  </a:moveTo>
                  <a:cubicBezTo>
                    <a:pt x="430" y="279"/>
                    <a:pt x="431" y="257"/>
                    <a:pt x="434" y="237"/>
                  </a:cubicBezTo>
                  <a:cubicBezTo>
                    <a:pt x="495" y="237"/>
                    <a:pt x="495" y="237"/>
                    <a:pt x="495" y="237"/>
                  </a:cubicBezTo>
                  <a:cubicBezTo>
                    <a:pt x="518" y="237"/>
                    <a:pt x="538" y="265"/>
                    <a:pt x="538" y="301"/>
                  </a:cubicBezTo>
                  <a:cubicBezTo>
                    <a:pt x="538" y="337"/>
                    <a:pt x="518" y="366"/>
                    <a:pt x="495" y="366"/>
                  </a:cubicBezTo>
                  <a:cubicBezTo>
                    <a:pt x="434" y="366"/>
                    <a:pt x="434" y="366"/>
                    <a:pt x="434" y="366"/>
                  </a:cubicBezTo>
                  <a:cubicBezTo>
                    <a:pt x="431" y="345"/>
                    <a:pt x="430" y="323"/>
                    <a:pt x="430" y="301"/>
                  </a:cubicBezTo>
                  <a:close/>
                  <a:moveTo>
                    <a:pt x="43" y="301"/>
                  </a:moveTo>
                  <a:cubicBezTo>
                    <a:pt x="43" y="265"/>
                    <a:pt x="62" y="237"/>
                    <a:pt x="86" y="237"/>
                  </a:cubicBezTo>
                  <a:cubicBezTo>
                    <a:pt x="237" y="237"/>
                    <a:pt x="237" y="237"/>
                    <a:pt x="237" y="237"/>
                  </a:cubicBezTo>
                  <a:cubicBezTo>
                    <a:pt x="223" y="252"/>
                    <a:pt x="215" y="275"/>
                    <a:pt x="215" y="301"/>
                  </a:cubicBezTo>
                  <a:cubicBezTo>
                    <a:pt x="215" y="327"/>
                    <a:pt x="223" y="350"/>
                    <a:pt x="237" y="366"/>
                  </a:cubicBezTo>
                  <a:cubicBezTo>
                    <a:pt x="86" y="366"/>
                    <a:pt x="86" y="366"/>
                    <a:pt x="86" y="366"/>
                  </a:cubicBezTo>
                  <a:cubicBezTo>
                    <a:pt x="62" y="366"/>
                    <a:pt x="43" y="337"/>
                    <a:pt x="43" y="301"/>
                  </a:cubicBezTo>
                  <a:close/>
                  <a:moveTo>
                    <a:pt x="258" y="645"/>
                  </a:moveTo>
                  <a:cubicBezTo>
                    <a:pt x="172" y="645"/>
                    <a:pt x="172" y="645"/>
                    <a:pt x="172" y="645"/>
                  </a:cubicBezTo>
                  <a:cubicBezTo>
                    <a:pt x="172" y="452"/>
                    <a:pt x="172" y="452"/>
                    <a:pt x="172" y="452"/>
                  </a:cubicBezTo>
                  <a:cubicBezTo>
                    <a:pt x="172" y="436"/>
                    <a:pt x="168" y="421"/>
                    <a:pt x="160" y="409"/>
                  </a:cubicBezTo>
                  <a:cubicBezTo>
                    <a:pt x="175" y="409"/>
                    <a:pt x="175" y="409"/>
                    <a:pt x="175" y="409"/>
                  </a:cubicBezTo>
                  <a:cubicBezTo>
                    <a:pt x="175" y="409"/>
                    <a:pt x="175" y="409"/>
                    <a:pt x="175" y="409"/>
                  </a:cubicBezTo>
                  <a:cubicBezTo>
                    <a:pt x="240" y="409"/>
                    <a:pt x="240" y="409"/>
                    <a:pt x="240" y="409"/>
                  </a:cubicBezTo>
                  <a:cubicBezTo>
                    <a:pt x="238" y="415"/>
                    <a:pt x="236" y="423"/>
                    <a:pt x="236" y="430"/>
                  </a:cubicBezTo>
                  <a:cubicBezTo>
                    <a:pt x="236" y="581"/>
                    <a:pt x="236" y="581"/>
                    <a:pt x="236" y="581"/>
                  </a:cubicBezTo>
                  <a:cubicBezTo>
                    <a:pt x="236" y="601"/>
                    <a:pt x="248" y="615"/>
                    <a:pt x="255" y="623"/>
                  </a:cubicBezTo>
                  <a:cubicBezTo>
                    <a:pt x="256" y="624"/>
                    <a:pt x="257" y="626"/>
                    <a:pt x="258" y="627"/>
                  </a:cubicBezTo>
                  <a:lnTo>
                    <a:pt x="258" y="645"/>
                  </a:lnTo>
                  <a:close/>
                  <a:moveTo>
                    <a:pt x="284" y="366"/>
                  </a:moveTo>
                  <a:cubicBezTo>
                    <a:pt x="280" y="366"/>
                    <a:pt x="280" y="366"/>
                    <a:pt x="280" y="366"/>
                  </a:cubicBezTo>
                  <a:cubicBezTo>
                    <a:pt x="280" y="366"/>
                    <a:pt x="280" y="366"/>
                    <a:pt x="280" y="366"/>
                  </a:cubicBezTo>
                  <a:cubicBezTo>
                    <a:pt x="256" y="366"/>
                    <a:pt x="237" y="337"/>
                    <a:pt x="237" y="301"/>
                  </a:cubicBezTo>
                  <a:cubicBezTo>
                    <a:pt x="237" y="265"/>
                    <a:pt x="256" y="237"/>
                    <a:pt x="280" y="237"/>
                  </a:cubicBezTo>
                  <a:cubicBezTo>
                    <a:pt x="284" y="237"/>
                    <a:pt x="284" y="237"/>
                    <a:pt x="284" y="237"/>
                  </a:cubicBezTo>
                  <a:cubicBezTo>
                    <a:pt x="325" y="237"/>
                    <a:pt x="363" y="221"/>
                    <a:pt x="396" y="193"/>
                  </a:cubicBezTo>
                  <a:cubicBezTo>
                    <a:pt x="390" y="228"/>
                    <a:pt x="387" y="264"/>
                    <a:pt x="387" y="301"/>
                  </a:cubicBezTo>
                  <a:cubicBezTo>
                    <a:pt x="387" y="338"/>
                    <a:pt x="390" y="375"/>
                    <a:pt x="396" y="409"/>
                  </a:cubicBezTo>
                  <a:cubicBezTo>
                    <a:pt x="363" y="382"/>
                    <a:pt x="325" y="366"/>
                    <a:pt x="284" y="366"/>
                  </a:cubicBezTo>
                  <a:close/>
                  <a:moveTo>
                    <a:pt x="538" y="559"/>
                  </a:moveTo>
                  <a:cubicBezTo>
                    <a:pt x="494" y="559"/>
                    <a:pt x="457" y="497"/>
                    <a:pt x="440" y="409"/>
                  </a:cubicBezTo>
                  <a:cubicBezTo>
                    <a:pt x="495" y="409"/>
                    <a:pt x="495" y="409"/>
                    <a:pt x="495" y="409"/>
                  </a:cubicBezTo>
                  <a:cubicBezTo>
                    <a:pt x="543" y="409"/>
                    <a:pt x="581" y="361"/>
                    <a:pt x="581" y="301"/>
                  </a:cubicBezTo>
                  <a:cubicBezTo>
                    <a:pt x="581" y="241"/>
                    <a:pt x="543" y="194"/>
                    <a:pt x="495" y="194"/>
                  </a:cubicBezTo>
                  <a:cubicBezTo>
                    <a:pt x="440" y="194"/>
                    <a:pt x="440" y="194"/>
                    <a:pt x="440" y="194"/>
                  </a:cubicBezTo>
                  <a:cubicBezTo>
                    <a:pt x="457" y="105"/>
                    <a:pt x="494" y="43"/>
                    <a:pt x="538" y="43"/>
                  </a:cubicBezTo>
                  <a:cubicBezTo>
                    <a:pt x="597" y="43"/>
                    <a:pt x="645" y="159"/>
                    <a:pt x="645" y="301"/>
                  </a:cubicBezTo>
                  <a:cubicBezTo>
                    <a:pt x="645" y="443"/>
                    <a:pt x="597" y="559"/>
                    <a:pt x="538" y="5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80994" y="3620104"/>
            <a:ext cx="756250" cy="756250"/>
            <a:chOff x="5649786" y="4347388"/>
            <a:chExt cx="756250" cy="756250"/>
          </a:xfrm>
        </p:grpSpPr>
        <p:sp>
          <p:nvSpPr>
            <p:cNvPr id="62" name="Rounded Rectangle 61"/>
            <p:cNvSpPr>
              <a:spLocks/>
            </p:cNvSpPr>
            <p:nvPr/>
          </p:nvSpPr>
          <p:spPr bwMode="auto">
            <a:xfrm>
              <a:off x="5649786" y="4347388"/>
              <a:ext cx="756250" cy="7562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0034"/>
                </a:gs>
                <a:gs pos="99000">
                  <a:srgbClr val="FF0055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880102" y="4577216"/>
              <a:ext cx="295619" cy="296595"/>
              <a:chOff x="4198938" y="2905126"/>
              <a:chExt cx="481012" cy="482600"/>
            </a:xfrm>
            <a:solidFill>
              <a:schemeClr val="bg1"/>
            </a:solidFill>
          </p:grpSpPr>
          <p:sp>
            <p:nvSpPr>
              <p:cNvPr id="64" name="Freeform 57"/>
              <p:cNvSpPr>
                <a:spLocks noEditPoints="1"/>
              </p:cNvSpPr>
              <p:nvPr/>
            </p:nvSpPr>
            <p:spPr bwMode="auto">
              <a:xfrm>
                <a:off x="4198938" y="2905126"/>
                <a:ext cx="150812" cy="482600"/>
              </a:xfrm>
              <a:custGeom>
                <a:avLst/>
                <a:gdLst>
                  <a:gd name="T0" fmla="*/ 32 w 40"/>
                  <a:gd name="T1" fmla="*/ 24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24 h 128"/>
                  <a:gd name="T10" fmla="*/ 0 w 40"/>
                  <a:gd name="T11" fmla="*/ 40 h 128"/>
                  <a:gd name="T12" fmla="*/ 8 w 40"/>
                  <a:gd name="T13" fmla="*/ 56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56 h 128"/>
                  <a:gd name="T22" fmla="*/ 40 w 40"/>
                  <a:gd name="T23" fmla="*/ 40 h 128"/>
                  <a:gd name="T24" fmla="*/ 32 w 40"/>
                  <a:gd name="T25" fmla="*/ 24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20 h 128"/>
                  <a:gd name="T34" fmla="*/ 20 w 40"/>
                  <a:gd name="T35" fmla="*/ 20 h 128"/>
                  <a:gd name="T36" fmla="*/ 16 w 40"/>
                  <a:gd name="T37" fmla="*/ 20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60 h 128"/>
                  <a:gd name="T48" fmla="*/ 20 w 40"/>
                  <a:gd name="T49" fmla="*/ 60 h 128"/>
                  <a:gd name="T50" fmla="*/ 24 w 40"/>
                  <a:gd name="T51" fmla="*/ 60 h 128"/>
                  <a:gd name="T52" fmla="*/ 24 w 40"/>
                  <a:gd name="T53" fmla="*/ 116 h 128"/>
                  <a:gd name="T54" fmla="*/ 31 w 40"/>
                  <a:gd name="T55" fmla="*/ 43 h 128"/>
                  <a:gd name="T56" fmla="*/ 31 w 40"/>
                  <a:gd name="T57" fmla="*/ 44 h 128"/>
                  <a:gd name="T58" fmla="*/ 30 w 40"/>
                  <a:gd name="T59" fmla="*/ 47 h 128"/>
                  <a:gd name="T60" fmla="*/ 30 w 40"/>
                  <a:gd name="T61" fmla="*/ 47 h 128"/>
                  <a:gd name="T62" fmla="*/ 27 w 40"/>
                  <a:gd name="T63" fmla="*/ 50 h 128"/>
                  <a:gd name="T64" fmla="*/ 27 w 40"/>
                  <a:gd name="T65" fmla="*/ 50 h 128"/>
                  <a:gd name="T66" fmla="*/ 24 w 40"/>
                  <a:gd name="T67" fmla="*/ 51 h 128"/>
                  <a:gd name="T68" fmla="*/ 20 w 40"/>
                  <a:gd name="T69" fmla="*/ 52 h 128"/>
                  <a:gd name="T70" fmla="*/ 16 w 40"/>
                  <a:gd name="T71" fmla="*/ 51 h 128"/>
                  <a:gd name="T72" fmla="*/ 13 w 40"/>
                  <a:gd name="T73" fmla="*/ 50 h 128"/>
                  <a:gd name="T74" fmla="*/ 13 w 40"/>
                  <a:gd name="T75" fmla="*/ 50 h 128"/>
                  <a:gd name="T76" fmla="*/ 10 w 40"/>
                  <a:gd name="T77" fmla="*/ 47 h 128"/>
                  <a:gd name="T78" fmla="*/ 10 w 40"/>
                  <a:gd name="T79" fmla="*/ 47 h 128"/>
                  <a:gd name="T80" fmla="*/ 9 w 40"/>
                  <a:gd name="T81" fmla="*/ 44 h 128"/>
                  <a:gd name="T82" fmla="*/ 9 w 40"/>
                  <a:gd name="T83" fmla="*/ 43 h 128"/>
                  <a:gd name="T84" fmla="*/ 8 w 40"/>
                  <a:gd name="T85" fmla="*/ 40 h 128"/>
                  <a:gd name="T86" fmla="*/ 9 w 40"/>
                  <a:gd name="T87" fmla="*/ 37 h 128"/>
                  <a:gd name="T88" fmla="*/ 9 w 40"/>
                  <a:gd name="T89" fmla="*/ 36 h 128"/>
                  <a:gd name="T90" fmla="*/ 10 w 40"/>
                  <a:gd name="T91" fmla="*/ 33 h 128"/>
                  <a:gd name="T92" fmla="*/ 10 w 40"/>
                  <a:gd name="T93" fmla="*/ 33 h 128"/>
                  <a:gd name="T94" fmla="*/ 13 w 40"/>
                  <a:gd name="T95" fmla="*/ 30 h 128"/>
                  <a:gd name="T96" fmla="*/ 13 w 40"/>
                  <a:gd name="T97" fmla="*/ 30 h 128"/>
                  <a:gd name="T98" fmla="*/ 16 w 40"/>
                  <a:gd name="T99" fmla="*/ 29 h 128"/>
                  <a:gd name="T100" fmla="*/ 20 w 40"/>
                  <a:gd name="T101" fmla="*/ 28 h 128"/>
                  <a:gd name="T102" fmla="*/ 24 w 40"/>
                  <a:gd name="T103" fmla="*/ 29 h 128"/>
                  <a:gd name="T104" fmla="*/ 27 w 40"/>
                  <a:gd name="T105" fmla="*/ 30 h 128"/>
                  <a:gd name="T106" fmla="*/ 27 w 40"/>
                  <a:gd name="T107" fmla="*/ 30 h 128"/>
                  <a:gd name="T108" fmla="*/ 30 w 40"/>
                  <a:gd name="T109" fmla="*/ 33 h 128"/>
                  <a:gd name="T110" fmla="*/ 30 w 40"/>
                  <a:gd name="T111" fmla="*/ 33 h 128"/>
                  <a:gd name="T112" fmla="*/ 31 w 40"/>
                  <a:gd name="T113" fmla="*/ 36 h 128"/>
                  <a:gd name="T114" fmla="*/ 31 w 40"/>
                  <a:gd name="T115" fmla="*/ 37 h 128"/>
                  <a:gd name="T116" fmla="*/ 32 w 40"/>
                  <a:gd name="T117" fmla="*/ 40 h 128"/>
                  <a:gd name="T118" fmla="*/ 31 w 40"/>
                  <a:gd name="T11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24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8"/>
                      <a:pt x="0" y="33"/>
                      <a:pt x="0" y="40"/>
                    </a:cubicBezTo>
                    <a:cubicBezTo>
                      <a:pt x="0" y="47"/>
                      <a:pt x="3" y="52"/>
                      <a:pt x="8" y="5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7" y="52"/>
                      <a:pt x="40" y="47"/>
                      <a:pt x="40" y="40"/>
                    </a:cubicBezTo>
                    <a:cubicBezTo>
                      <a:pt x="40" y="33"/>
                      <a:pt x="37" y="28"/>
                      <a:pt x="32" y="24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1" y="20"/>
                      <a:pt x="20" y="20"/>
                    </a:cubicBezTo>
                    <a:cubicBezTo>
                      <a:pt x="19" y="20"/>
                      <a:pt x="17" y="20"/>
                      <a:pt x="16" y="20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0"/>
                      <a:pt x="19" y="60"/>
                      <a:pt x="20" y="60"/>
                    </a:cubicBezTo>
                    <a:cubicBezTo>
                      <a:pt x="21" y="60"/>
                      <a:pt x="23" y="60"/>
                      <a:pt x="24" y="60"/>
                    </a:cubicBezTo>
                    <a:lnTo>
                      <a:pt x="24" y="116"/>
                    </a:lnTo>
                    <a:close/>
                    <a:moveTo>
                      <a:pt x="31" y="43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0" y="46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8" y="49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1"/>
                      <a:pt x="24" y="51"/>
                    </a:cubicBezTo>
                    <a:cubicBezTo>
                      <a:pt x="23" y="52"/>
                      <a:pt x="21" y="52"/>
                      <a:pt x="20" y="52"/>
                    </a:cubicBezTo>
                    <a:cubicBezTo>
                      <a:pt x="19" y="52"/>
                      <a:pt x="17" y="52"/>
                      <a:pt x="16" y="51"/>
                    </a:cubicBezTo>
                    <a:cubicBezTo>
                      <a:pt x="15" y="51"/>
                      <a:pt x="14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9"/>
                      <a:pt x="11" y="48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8" y="42"/>
                      <a:pt x="8" y="41"/>
                      <a:pt x="8" y="40"/>
                    </a:cubicBezTo>
                    <a:cubicBezTo>
                      <a:pt x="8" y="39"/>
                      <a:pt x="8" y="38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5"/>
                      <a:pt x="10" y="34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2"/>
                      <a:pt x="12" y="31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5" y="29"/>
                      <a:pt x="16" y="29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1" y="28"/>
                      <a:pt x="23" y="28"/>
                      <a:pt x="24" y="29"/>
                    </a:cubicBezTo>
                    <a:cubicBezTo>
                      <a:pt x="25" y="29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1"/>
                      <a:pt x="29" y="32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1" y="37"/>
                    </a:cubicBezTo>
                    <a:cubicBezTo>
                      <a:pt x="32" y="38"/>
                      <a:pt x="32" y="39"/>
                      <a:pt x="32" y="40"/>
                    </a:cubicBezTo>
                    <a:cubicBezTo>
                      <a:pt x="32" y="41"/>
                      <a:pt x="32" y="42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5" name="Freeform 58"/>
              <p:cNvSpPr>
                <a:spLocks noEditPoints="1"/>
              </p:cNvSpPr>
              <p:nvPr/>
            </p:nvSpPr>
            <p:spPr bwMode="auto">
              <a:xfrm>
                <a:off x="4529138" y="2905126"/>
                <a:ext cx="150812" cy="482600"/>
              </a:xfrm>
              <a:custGeom>
                <a:avLst/>
                <a:gdLst>
                  <a:gd name="T0" fmla="*/ 32 w 40"/>
                  <a:gd name="T1" fmla="*/ 24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24 h 128"/>
                  <a:gd name="T10" fmla="*/ 0 w 40"/>
                  <a:gd name="T11" fmla="*/ 40 h 128"/>
                  <a:gd name="T12" fmla="*/ 8 w 40"/>
                  <a:gd name="T13" fmla="*/ 56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56 h 128"/>
                  <a:gd name="T22" fmla="*/ 40 w 40"/>
                  <a:gd name="T23" fmla="*/ 40 h 128"/>
                  <a:gd name="T24" fmla="*/ 32 w 40"/>
                  <a:gd name="T25" fmla="*/ 24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20 h 128"/>
                  <a:gd name="T34" fmla="*/ 20 w 40"/>
                  <a:gd name="T35" fmla="*/ 20 h 128"/>
                  <a:gd name="T36" fmla="*/ 16 w 40"/>
                  <a:gd name="T37" fmla="*/ 20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60 h 128"/>
                  <a:gd name="T48" fmla="*/ 20 w 40"/>
                  <a:gd name="T49" fmla="*/ 60 h 128"/>
                  <a:gd name="T50" fmla="*/ 24 w 40"/>
                  <a:gd name="T51" fmla="*/ 60 h 128"/>
                  <a:gd name="T52" fmla="*/ 24 w 40"/>
                  <a:gd name="T53" fmla="*/ 116 h 128"/>
                  <a:gd name="T54" fmla="*/ 31 w 40"/>
                  <a:gd name="T55" fmla="*/ 43 h 128"/>
                  <a:gd name="T56" fmla="*/ 31 w 40"/>
                  <a:gd name="T57" fmla="*/ 44 h 128"/>
                  <a:gd name="T58" fmla="*/ 30 w 40"/>
                  <a:gd name="T59" fmla="*/ 47 h 128"/>
                  <a:gd name="T60" fmla="*/ 30 w 40"/>
                  <a:gd name="T61" fmla="*/ 47 h 128"/>
                  <a:gd name="T62" fmla="*/ 27 w 40"/>
                  <a:gd name="T63" fmla="*/ 50 h 128"/>
                  <a:gd name="T64" fmla="*/ 27 w 40"/>
                  <a:gd name="T65" fmla="*/ 50 h 128"/>
                  <a:gd name="T66" fmla="*/ 24 w 40"/>
                  <a:gd name="T67" fmla="*/ 51 h 128"/>
                  <a:gd name="T68" fmla="*/ 20 w 40"/>
                  <a:gd name="T69" fmla="*/ 52 h 128"/>
                  <a:gd name="T70" fmla="*/ 16 w 40"/>
                  <a:gd name="T71" fmla="*/ 51 h 128"/>
                  <a:gd name="T72" fmla="*/ 13 w 40"/>
                  <a:gd name="T73" fmla="*/ 50 h 128"/>
                  <a:gd name="T74" fmla="*/ 13 w 40"/>
                  <a:gd name="T75" fmla="*/ 50 h 128"/>
                  <a:gd name="T76" fmla="*/ 10 w 40"/>
                  <a:gd name="T77" fmla="*/ 47 h 128"/>
                  <a:gd name="T78" fmla="*/ 10 w 40"/>
                  <a:gd name="T79" fmla="*/ 47 h 128"/>
                  <a:gd name="T80" fmla="*/ 9 w 40"/>
                  <a:gd name="T81" fmla="*/ 44 h 128"/>
                  <a:gd name="T82" fmla="*/ 9 w 40"/>
                  <a:gd name="T83" fmla="*/ 43 h 128"/>
                  <a:gd name="T84" fmla="*/ 8 w 40"/>
                  <a:gd name="T85" fmla="*/ 40 h 128"/>
                  <a:gd name="T86" fmla="*/ 9 w 40"/>
                  <a:gd name="T87" fmla="*/ 37 h 128"/>
                  <a:gd name="T88" fmla="*/ 9 w 40"/>
                  <a:gd name="T89" fmla="*/ 36 h 128"/>
                  <a:gd name="T90" fmla="*/ 10 w 40"/>
                  <a:gd name="T91" fmla="*/ 33 h 128"/>
                  <a:gd name="T92" fmla="*/ 10 w 40"/>
                  <a:gd name="T93" fmla="*/ 33 h 128"/>
                  <a:gd name="T94" fmla="*/ 13 w 40"/>
                  <a:gd name="T95" fmla="*/ 30 h 128"/>
                  <a:gd name="T96" fmla="*/ 13 w 40"/>
                  <a:gd name="T97" fmla="*/ 30 h 128"/>
                  <a:gd name="T98" fmla="*/ 16 w 40"/>
                  <a:gd name="T99" fmla="*/ 29 h 128"/>
                  <a:gd name="T100" fmla="*/ 20 w 40"/>
                  <a:gd name="T101" fmla="*/ 28 h 128"/>
                  <a:gd name="T102" fmla="*/ 24 w 40"/>
                  <a:gd name="T103" fmla="*/ 29 h 128"/>
                  <a:gd name="T104" fmla="*/ 27 w 40"/>
                  <a:gd name="T105" fmla="*/ 30 h 128"/>
                  <a:gd name="T106" fmla="*/ 27 w 40"/>
                  <a:gd name="T107" fmla="*/ 30 h 128"/>
                  <a:gd name="T108" fmla="*/ 30 w 40"/>
                  <a:gd name="T109" fmla="*/ 33 h 128"/>
                  <a:gd name="T110" fmla="*/ 30 w 40"/>
                  <a:gd name="T111" fmla="*/ 33 h 128"/>
                  <a:gd name="T112" fmla="*/ 31 w 40"/>
                  <a:gd name="T113" fmla="*/ 36 h 128"/>
                  <a:gd name="T114" fmla="*/ 31 w 40"/>
                  <a:gd name="T115" fmla="*/ 37 h 128"/>
                  <a:gd name="T116" fmla="*/ 32 w 40"/>
                  <a:gd name="T117" fmla="*/ 40 h 128"/>
                  <a:gd name="T118" fmla="*/ 31 w 40"/>
                  <a:gd name="T11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24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8"/>
                      <a:pt x="0" y="33"/>
                      <a:pt x="0" y="40"/>
                    </a:cubicBezTo>
                    <a:cubicBezTo>
                      <a:pt x="0" y="47"/>
                      <a:pt x="3" y="52"/>
                      <a:pt x="8" y="5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7" y="52"/>
                      <a:pt x="40" y="47"/>
                      <a:pt x="40" y="40"/>
                    </a:cubicBezTo>
                    <a:cubicBezTo>
                      <a:pt x="40" y="33"/>
                      <a:pt x="37" y="28"/>
                      <a:pt x="32" y="24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1" y="20"/>
                      <a:pt x="20" y="20"/>
                    </a:cubicBezTo>
                    <a:cubicBezTo>
                      <a:pt x="19" y="20"/>
                      <a:pt x="17" y="20"/>
                      <a:pt x="16" y="20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0"/>
                      <a:pt x="19" y="60"/>
                      <a:pt x="20" y="60"/>
                    </a:cubicBezTo>
                    <a:cubicBezTo>
                      <a:pt x="21" y="60"/>
                      <a:pt x="23" y="60"/>
                      <a:pt x="24" y="60"/>
                    </a:cubicBezTo>
                    <a:lnTo>
                      <a:pt x="24" y="116"/>
                    </a:lnTo>
                    <a:close/>
                    <a:moveTo>
                      <a:pt x="31" y="43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0" y="46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8" y="49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1"/>
                      <a:pt x="24" y="51"/>
                    </a:cubicBezTo>
                    <a:cubicBezTo>
                      <a:pt x="23" y="52"/>
                      <a:pt x="21" y="52"/>
                      <a:pt x="20" y="52"/>
                    </a:cubicBezTo>
                    <a:cubicBezTo>
                      <a:pt x="19" y="52"/>
                      <a:pt x="17" y="52"/>
                      <a:pt x="16" y="51"/>
                    </a:cubicBezTo>
                    <a:cubicBezTo>
                      <a:pt x="15" y="51"/>
                      <a:pt x="14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9"/>
                      <a:pt x="11" y="48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8" y="42"/>
                      <a:pt x="8" y="41"/>
                      <a:pt x="8" y="40"/>
                    </a:cubicBezTo>
                    <a:cubicBezTo>
                      <a:pt x="8" y="39"/>
                      <a:pt x="8" y="38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5"/>
                      <a:pt x="10" y="34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2"/>
                      <a:pt x="12" y="31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5" y="29"/>
                      <a:pt x="16" y="29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1" y="28"/>
                      <a:pt x="23" y="28"/>
                      <a:pt x="24" y="29"/>
                    </a:cubicBezTo>
                    <a:cubicBezTo>
                      <a:pt x="25" y="29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1"/>
                      <a:pt x="29" y="32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1" y="37"/>
                    </a:cubicBezTo>
                    <a:cubicBezTo>
                      <a:pt x="32" y="38"/>
                      <a:pt x="32" y="39"/>
                      <a:pt x="32" y="40"/>
                    </a:cubicBezTo>
                    <a:cubicBezTo>
                      <a:pt x="32" y="41"/>
                      <a:pt x="32" y="42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6" name="Freeform 59"/>
              <p:cNvSpPr>
                <a:spLocks noEditPoints="1"/>
              </p:cNvSpPr>
              <p:nvPr/>
            </p:nvSpPr>
            <p:spPr bwMode="auto">
              <a:xfrm>
                <a:off x="4364038" y="2905126"/>
                <a:ext cx="150812" cy="482600"/>
              </a:xfrm>
              <a:custGeom>
                <a:avLst/>
                <a:gdLst>
                  <a:gd name="T0" fmla="*/ 32 w 40"/>
                  <a:gd name="T1" fmla="*/ 72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72 h 128"/>
                  <a:gd name="T10" fmla="*/ 0 w 40"/>
                  <a:gd name="T11" fmla="*/ 88 h 128"/>
                  <a:gd name="T12" fmla="*/ 8 w 40"/>
                  <a:gd name="T13" fmla="*/ 104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104 h 128"/>
                  <a:gd name="T22" fmla="*/ 40 w 40"/>
                  <a:gd name="T23" fmla="*/ 88 h 128"/>
                  <a:gd name="T24" fmla="*/ 32 w 40"/>
                  <a:gd name="T25" fmla="*/ 72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68 h 128"/>
                  <a:gd name="T34" fmla="*/ 20 w 40"/>
                  <a:gd name="T35" fmla="*/ 68 h 128"/>
                  <a:gd name="T36" fmla="*/ 16 w 40"/>
                  <a:gd name="T37" fmla="*/ 68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108 h 128"/>
                  <a:gd name="T48" fmla="*/ 20 w 40"/>
                  <a:gd name="T49" fmla="*/ 108 h 128"/>
                  <a:gd name="T50" fmla="*/ 24 w 40"/>
                  <a:gd name="T51" fmla="*/ 108 h 128"/>
                  <a:gd name="T52" fmla="*/ 24 w 40"/>
                  <a:gd name="T53" fmla="*/ 116 h 128"/>
                  <a:gd name="T54" fmla="*/ 31 w 40"/>
                  <a:gd name="T55" fmla="*/ 91 h 128"/>
                  <a:gd name="T56" fmla="*/ 31 w 40"/>
                  <a:gd name="T57" fmla="*/ 92 h 128"/>
                  <a:gd name="T58" fmla="*/ 30 w 40"/>
                  <a:gd name="T59" fmla="*/ 95 h 128"/>
                  <a:gd name="T60" fmla="*/ 30 w 40"/>
                  <a:gd name="T61" fmla="*/ 95 h 128"/>
                  <a:gd name="T62" fmla="*/ 27 w 40"/>
                  <a:gd name="T63" fmla="*/ 98 h 128"/>
                  <a:gd name="T64" fmla="*/ 27 w 40"/>
                  <a:gd name="T65" fmla="*/ 98 h 128"/>
                  <a:gd name="T66" fmla="*/ 24 w 40"/>
                  <a:gd name="T67" fmla="*/ 99 h 128"/>
                  <a:gd name="T68" fmla="*/ 20 w 40"/>
                  <a:gd name="T69" fmla="*/ 100 h 128"/>
                  <a:gd name="T70" fmla="*/ 16 w 40"/>
                  <a:gd name="T71" fmla="*/ 99 h 128"/>
                  <a:gd name="T72" fmla="*/ 13 w 40"/>
                  <a:gd name="T73" fmla="*/ 98 h 128"/>
                  <a:gd name="T74" fmla="*/ 13 w 40"/>
                  <a:gd name="T75" fmla="*/ 98 h 128"/>
                  <a:gd name="T76" fmla="*/ 10 w 40"/>
                  <a:gd name="T77" fmla="*/ 95 h 128"/>
                  <a:gd name="T78" fmla="*/ 10 w 40"/>
                  <a:gd name="T79" fmla="*/ 95 h 128"/>
                  <a:gd name="T80" fmla="*/ 9 w 40"/>
                  <a:gd name="T81" fmla="*/ 92 h 128"/>
                  <a:gd name="T82" fmla="*/ 9 w 40"/>
                  <a:gd name="T83" fmla="*/ 91 h 128"/>
                  <a:gd name="T84" fmla="*/ 8 w 40"/>
                  <a:gd name="T85" fmla="*/ 88 h 128"/>
                  <a:gd name="T86" fmla="*/ 9 w 40"/>
                  <a:gd name="T87" fmla="*/ 85 h 128"/>
                  <a:gd name="T88" fmla="*/ 9 w 40"/>
                  <a:gd name="T89" fmla="*/ 84 h 128"/>
                  <a:gd name="T90" fmla="*/ 10 w 40"/>
                  <a:gd name="T91" fmla="*/ 81 h 128"/>
                  <a:gd name="T92" fmla="*/ 10 w 40"/>
                  <a:gd name="T93" fmla="*/ 81 h 128"/>
                  <a:gd name="T94" fmla="*/ 13 w 40"/>
                  <a:gd name="T95" fmla="*/ 78 h 128"/>
                  <a:gd name="T96" fmla="*/ 13 w 40"/>
                  <a:gd name="T97" fmla="*/ 78 h 128"/>
                  <a:gd name="T98" fmla="*/ 16 w 40"/>
                  <a:gd name="T99" fmla="*/ 77 h 128"/>
                  <a:gd name="T100" fmla="*/ 20 w 40"/>
                  <a:gd name="T101" fmla="*/ 76 h 128"/>
                  <a:gd name="T102" fmla="*/ 24 w 40"/>
                  <a:gd name="T103" fmla="*/ 77 h 128"/>
                  <a:gd name="T104" fmla="*/ 27 w 40"/>
                  <a:gd name="T105" fmla="*/ 78 h 128"/>
                  <a:gd name="T106" fmla="*/ 27 w 40"/>
                  <a:gd name="T107" fmla="*/ 78 h 128"/>
                  <a:gd name="T108" fmla="*/ 30 w 40"/>
                  <a:gd name="T109" fmla="*/ 81 h 128"/>
                  <a:gd name="T110" fmla="*/ 30 w 40"/>
                  <a:gd name="T111" fmla="*/ 81 h 128"/>
                  <a:gd name="T112" fmla="*/ 31 w 40"/>
                  <a:gd name="T113" fmla="*/ 84 h 128"/>
                  <a:gd name="T114" fmla="*/ 31 w 40"/>
                  <a:gd name="T115" fmla="*/ 85 h 128"/>
                  <a:gd name="T116" fmla="*/ 32 w 40"/>
                  <a:gd name="T117" fmla="*/ 88 h 128"/>
                  <a:gd name="T118" fmla="*/ 31 w 40"/>
                  <a:gd name="T119" fmla="*/ 9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72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3" y="76"/>
                      <a:pt x="0" y="81"/>
                      <a:pt x="0" y="88"/>
                    </a:cubicBezTo>
                    <a:cubicBezTo>
                      <a:pt x="0" y="95"/>
                      <a:pt x="3" y="100"/>
                      <a:pt x="8" y="104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37" y="100"/>
                      <a:pt x="40" y="95"/>
                      <a:pt x="40" y="88"/>
                    </a:cubicBezTo>
                    <a:cubicBezTo>
                      <a:pt x="40" y="81"/>
                      <a:pt x="37" y="76"/>
                      <a:pt x="32" y="72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3" y="68"/>
                      <a:pt x="21" y="68"/>
                      <a:pt x="20" y="68"/>
                    </a:cubicBezTo>
                    <a:cubicBezTo>
                      <a:pt x="19" y="68"/>
                      <a:pt x="17" y="68"/>
                      <a:pt x="16" y="68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108"/>
                      <a:pt x="16" y="108"/>
                      <a:pt x="16" y="108"/>
                    </a:cubicBezTo>
                    <a:cubicBezTo>
                      <a:pt x="17" y="108"/>
                      <a:pt x="19" y="108"/>
                      <a:pt x="20" y="108"/>
                    </a:cubicBezTo>
                    <a:cubicBezTo>
                      <a:pt x="21" y="108"/>
                      <a:pt x="23" y="108"/>
                      <a:pt x="24" y="108"/>
                    </a:cubicBezTo>
                    <a:lnTo>
                      <a:pt x="24" y="116"/>
                    </a:lnTo>
                    <a:close/>
                    <a:moveTo>
                      <a:pt x="31" y="91"/>
                    </a:moveTo>
                    <a:cubicBezTo>
                      <a:pt x="31" y="92"/>
                      <a:pt x="31" y="92"/>
                      <a:pt x="31" y="92"/>
                    </a:cubicBezTo>
                    <a:cubicBezTo>
                      <a:pt x="31" y="93"/>
                      <a:pt x="30" y="94"/>
                      <a:pt x="30" y="95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29" y="96"/>
                      <a:pt x="28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6" y="98"/>
                      <a:pt x="25" y="99"/>
                      <a:pt x="24" y="99"/>
                    </a:cubicBezTo>
                    <a:cubicBezTo>
                      <a:pt x="23" y="100"/>
                      <a:pt x="21" y="100"/>
                      <a:pt x="20" y="100"/>
                    </a:cubicBezTo>
                    <a:cubicBezTo>
                      <a:pt x="19" y="100"/>
                      <a:pt x="17" y="100"/>
                      <a:pt x="16" y="99"/>
                    </a:cubicBezTo>
                    <a:cubicBezTo>
                      <a:pt x="15" y="99"/>
                      <a:pt x="14" y="98"/>
                      <a:pt x="13" y="98"/>
                    </a:cubicBezTo>
                    <a:cubicBezTo>
                      <a:pt x="13" y="98"/>
                      <a:pt x="13" y="98"/>
                      <a:pt x="13" y="98"/>
                    </a:cubicBezTo>
                    <a:cubicBezTo>
                      <a:pt x="12" y="97"/>
                      <a:pt x="11" y="96"/>
                      <a:pt x="10" y="95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10" y="94"/>
                      <a:pt x="9" y="93"/>
                      <a:pt x="9" y="92"/>
                    </a:cubicBezTo>
                    <a:cubicBezTo>
                      <a:pt x="9" y="92"/>
                      <a:pt x="9" y="92"/>
                      <a:pt x="9" y="91"/>
                    </a:cubicBezTo>
                    <a:cubicBezTo>
                      <a:pt x="8" y="90"/>
                      <a:pt x="8" y="89"/>
                      <a:pt x="8" y="88"/>
                    </a:cubicBezTo>
                    <a:cubicBezTo>
                      <a:pt x="8" y="87"/>
                      <a:pt x="8" y="86"/>
                      <a:pt x="9" y="85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9" y="83"/>
                      <a:pt x="10" y="82"/>
                      <a:pt x="10" y="81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1" y="80"/>
                      <a:pt x="12" y="79"/>
                      <a:pt x="13" y="78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4" y="78"/>
                      <a:pt x="15" y="77"/>
                      <a:pt x="16" y="77"/>
                    </a:cubicBezTo>
                    <a:cubicBezTo>
                      <a:pt x="17" y="76"/>
                      <a:pt x="19" y="76"/>
                      <a:pt x="20" y="76"/>
                    </a:cubicBezTo>
                    <a:cubicBezTo>
                      <a:pt x="21" y="76"/>
                      <a:pt x="23" y="76"/>
                      <a:pt x="24" y="77"/>
                    </a:cubicBezTo>
                    <a:cubicBezTo>
                      <a:pt x="25" y="77"/>
                      <a:pt x="26" y="78"/>
                      <a:pt x="27" y="78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8" y="79"/>
                      <a:pt x="29" y="80"/>
                      <a:pt x="30" y="8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2"/>
                      <a:pt x="31" y="83"/>
                      <a:pt x="31" y="84"/>
                    </a:cubicBezTo>
                    <a:cubicBezTo>
                      <a:pt x="31" y="84"/>
                      <a:pt x="31" y="84"/>
                      <a:pt x="31" y="85"/>
                    </a:cubicBezTo>
                    <a:cubicBezTo>
                      <a:pt x="32" y="86"/>
                      <a:pt x="32" y="87"/>
                      <a:pt x="32" y="88"/>
                    </a:cubicBezTo>
                    <a:cubicBezTo>
                      <a:pt x="32" y="89"/>
                      <a:pt x="32" y="90"/>
                      <a:pt x="3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225A692-B2D8-6C4D-A949-90A5F15A1D16}"/>
              </a:ext>
            </a:extLst>
          </p:cNvPr>
          <p:cNvSpPr txBox="1"/>
          <p:nvPr/>
        </p:nvSpPr>
        <p:spPr>
          <a:xfrm>
            <a:off x="680994" y="1227097"/>
            <a:ext cx="6527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How to work with Deaf Advocates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77"/>
              <a:ea typeface="PT Sans" panose="020B0503020203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F44153-D808-444E-B44B-7C2CB76A7CA8}"/>
              </a:ext>
            </a:extLst>
          </p:cNvPr>
          <p:cNvSpPr/>
          <p:nvPr/>
        </p:nvSpPr>
        <p:spPr>
          <a:xfrm>
            <a:off x="819150" y="713894"/>
            <a:ext cx="476647" cy="45720"/>
          </a:xfrm>
          <a:prstGeom prst="rect">
            <a:avLst/>
          </a:prstGeom>
          <a:gradFill>
            <a:gsLst>
              <a:gs pos="0">
                <a:srgbClr val="FF0034"/>
              </a:gs>
              <a:gs pos="99000">
                <a:srgbClr val="FF00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C55BA5-FC25-1D4E-B892-3A9F5D65FA66}"/>
              </a:ext>
            </a:extLst>
          </p:cNvPr>
          <p:cNvSpPr txBox="1"/>
          <p:nvPr/>
        </p:nvSpPr>
        <p:spPr>
          <a:xfrm>
            <a:off x="1612574" y="3736619"/>
            <a:ext cx="8810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Deaf Awareness – learn what you can before meeting them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2D5F9E-D11C-3E47-961D-714D6B7CD926}"/>
              </a:ext>
            </a:extLst>
          </p:cNvPr>
          <p:cNvSpPr txBox="1"/>
          <p:nvPr/>
        </p:nvSpPr>
        <p:spPr>
          <a:xfrm>
            <a:off x="1635118" y="4784517"/>
            <a:ext cx="3301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Cost effective</a:t>
            </a:r>
          </a:p>
        </p:txBody>
      </p:sp>
      <p:sp>
        <p:nvSpPr>
          <p:cNvPr id="30" name="Rounded Rectangle 99">
            <a:extLst>
              <a:ext uri="{FF2B5EF4-FFF2-40B4-BE49-F238E27FC236}">
                <a16:creationId xmlns:a16="http://schemas.microsoft.com/office/drawing/2014/main" id="{8B7E88CF-B220-8D4C-87E5-DE277389632F}"/>
              </a:ext>
            </a:extLst>
          </p:cNvPr>
          <p:cNvSpPr/>
          <p:nvPr/>
        </p:nvSpPr>
        <p:spPr>
          <a:xfrm>
            <a:off x="680994" y="5661760"/>
            <a:ext cx="709908" cy="7562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0034"/>
              </a:gs>
              <a:gs pos="99000">
                <a:srgbClr val="FF00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3F20D3C7-28C6-0542-9F0D-BA7921CC314D}"/>
              </a:ext>
            </a:extLst>
          </p:cNvPr>
          <p:cNvSpPr>
            <a:spLocks noEditPoints="1"/>
          </p:cNvSpPr>
          <p:nvPr/>
        </p:nvSpPr>
        <p:spPr bwMode="auto">
          <a:xfrm>
            <a:off x="789829" y="5827229"/>
            <a:ext cx="449542" cy="425312"/>
          </a:xfrm>
          <a:custGeom>
            <a:avLst/>
            <a:gdLst>
              <a:gd name="T0" fmla="*/ 17 w 71"/>
              <a:gd name="T1" fmla="*/ 45 h 67"/>
              <a:gd name="T2" fmla="*/ 29 w 71"/>
              <a:gd name="T3" fmla="*/ 32 h 67"/>
              <a:gd name="T4" fmla="*/ 30 w 71"/>
              <a:gd name="T5" fmla="*/ 30 h 67"/>
              <a:gd name="T6" fmla="*/ 29 w 71"/>
              <a:gd name="T7" fmla="*/ 25 h 67"/>
              <a:gd name="T8" fmla="*/ 27 w 71"/>
              <a:gd name="T9" fmla="*/ 20 h 67"/>
              <a:gd name="T10" fmla="*/ 28 w 71"/>
              <a:gd name="T11" fmla="*/ 15 h 67"/>
              <a:gd name="T12" fmla="*/ 34 w 71"/>
              <a:gd name="T13" fmla="*/ 12 h 67"/>
              <a:gd name="T14" fmla="*/ 39 w 71"/>
              <a:gd name="T15" fmla="*/ 14 h 67"/>
              <a:gd name="T16" fmla="*/ 40 w 71"/>
              <a:gd name="T17" fmla="*/ 16 h 67"/>
              <a:gd name="T18" fmla="*/ 40 w 71"/>
              <a:gd name="T19" fmla="*/ 20 h 67"/>
              <a:gd name="T20" fmla="*/ 40 w 71"/>
              <a:gd name="T21" fmla="*/ 24 h 67"/>
              <a:gd name="T22" fmla="*/ 37 w 71"/>
              <a:gd name="T23" fmla="*/ 29 h 67"/>
              <a:gd name="T24" fmla="*/ 38 w 71"/>
              <a:gd name="T25" fmla="*/ 31 h 67"/>
              <a:gd name="T26" fmla="*/ 48 w 71"/>
              <a:gd name="T27" fmla="*/ 35 h 67"/>
              <a:gd name="T28" fmla="*/ 28 w 71"/>
              <a:gd name="T29" fmla="*/ 31 h 67"/>
              <a:gd name="T30" fmla="*/ 22 w 71"/>
              <a:gd name="T31" fmla="*/ 29 h 67"/>
              <a:gd name="T32" fmla="*/ 26 w 71"/>
              <a:gd name="T33" fmla="*/ 24 h 67"/>
              <a:gd name="T34" fmla="*/ 26 w 71"/>
              <a:gd name="T35" fmla="*/ 18 h 67"/>
              <a:gd name="T36" fmla="*/ 19 w 71"/>
              <a:gd name="T37" fmla="*/ 13 h 67"/>
              <a:gd name="T38" fmla="*/ 17 w 71"/>
              <a:gd name="T39" fmla="*/ 28 h 67"/>
              <a:gd name="T40" fmla="*/ 16 w 71"/>
              <a:gd name="T41" fmla="*/ 29 h 67"/>
              <a:gd name="T42" fmla="*/ 15 w 71"/>
              <a:gd name="T43" fmla="*/ 45 h 67"/>
              <a:gd name="T44" fmla="*/ 52 w 71"/>
              <a:gd name="T45" fmla="*/ 30 h 67"/>
              <a:gd name="T46" fmla="*/ 51 w 71"/>
              <a:gd name="T47" fmla="*/ 28 h 67"/>
              <a:gd name="T48" fmla="*/ 53 w 71"/>
              <a:gd name="T49" fmla="*/ 23 h 67"/>
              <a:gd name="T50" fmla="*/ 54 w 71"/>
              <a:gd name="T51" fmla="*/ 19 h 67"/>
              <a:gd name="T52" fmla="*/ 48 w 71"/>
              <a:gd name="T53" fmla="*/ 12 h 67"/>
              <a:gd name="T54" fmla="*/ 48 w 71"/>
              <a:gd name="T55" fmla="*/ 12 h 67"/>
              <a:gd name="T56" fmla="*/ 43 w 71"/>
              <a:gd name="T57" fmla="*/ 15 h 67"/>
              <a:gd name="T58" fmla="*/ 42 w 71"/>
              <a:gd name="T59" fmla="*/ 18 h 67"/>
              <a:gd name="T60" fmla="*/ 42 w 71"/>
              <a:gd name="T61" fmla="*/ 19 h 67"/>
              <a:gd name="T62" fmla="*/ 44 w 71"/>
              <a:gd name="T63" fmla="*/ 26 h 67"/>
              <a:gd name="T64" fmla="*/ 44 w 71"/>
              <a:gd name="T65" fmla="*/ 29 h 67"/>
              <a:gd name="T66" fmla="*/ 40 w 71"/>
              <a:gd name="T67" fmla="*/ 31 h 67"/>
              <a:gd name="T68" fmla="*/ 53 w 71"/>
              <a:gd name="T69" fmla="*/ 44 h 67"/>
              <a:gd name="T70" fmla="*/ 60 w 71"/>
              <a:gd name="T71" fmla="*/ 32 h 67"/>
              <a:gd name="T72" fmla="*/ 71 w 71"/>
              <a:gd name="T73" fmla="*/ 51 h 67"/>
              <a:gd name="T74" fmla="*/ 7 w 71"/>
              <a:gd name="T75" fmla="*/ 67 h 67"/>
              <a:gd name="T76" fmla="*/ 5 w 71"/>
              <a:gd name="T77" fmla="*/ 65 h 67"/>
              <a:gd name="T78" fmla="*/ 0 w 71"/>
              <a:gd name="T79" fmla="*/ 51 h 67"/>
              <a:gd name="T80" fmla="*/ 66 w 71"/>
              <a:gd name="T81" fmla="*/ 0 h 67"/>
              <a:gd name="T82" fmla="*/ 66 w 71"/>
              <a:gd name="T83" fmla="*/ 3 h 67"/>
              <a:gd name="T84" fmla="*/ 3 w 71"/>
              <a:gd name="T85" fmla="*/ 51 h 67"/>
              <a:gd name="T86" fmla="*/ 12 w 71"/>
              <a:gd name="T87" fmla="*/ 54 h 67"/>
              <a:gd name="T88" fmla="*/ 18 w 71"/>
              <a:gd name="T89" fmla="*/ 53 h 67"/>
              <a:gd name="T90" fmla="*/ 68 w 71"/>
              <a:gd name="T91" fmla="*/ 51 h 67"/>
              <a:gd name="T92" fmla="*/ 6 w 71"/>
              <a:gd name="T93" fmla="*/ 16 h 67"/>
              <a:gd name="T94" fmla="*/ 18 w 71"/>
              <a:gd name="T95" fmla="*/ 5 h 67"/>
              <a:gd name="T96" fmla="*/ 4 w 71"/>
              <a:gd name="T97" fmla="*/ 5 h 67"/>
              <a:gd name="T98" fmla="*/ 5 w 71"/>
              <a:gd name="T99" fmla="*/ 17 h 67"/>
              <a:gd name="T100" fmla="*/ 4 w 71"/>
              <a:gd name="T101" fmla="*/ 25 h 67"/>
              <a:gd name="T102" fmla="*/ 6 w 71"/>
              <a:gd name="T103" fmla="*/ 2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1" h="67">
                <a:moveTo>
                  <a:pt x="48" y="35"/>
                </a:moveTo>
                <a:cubicBezTo>
                  <a:pt x="48" y="35"/>
                  <a:pt x="51" y="45"/>
                  <a:pt x="51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5"/>
                  <a:pt x="19" y="35"/>
                  <a:pt x="20" y="35"/>
                </a:cubicBezTo>
                <a:cubicBezTo>
                  <a:pt x="21" y="35"/>
                  <a:pt x="27" y="33"/>
                  <a:pt x="29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30" y="31"/>
                  <a:pt x="30" y="31"/>
                  <a:pt x="30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0" y="31"/>
                  <a:pt x="30" y="31"/>
                  <a:pt x="30" y="30"/>
                </a:cubicBezTo>
                <a:cubicBezTo>
                  <a:pt x="30" y="30"/>
                  <a:pt x="31" y="29"/>
                  <a:pt x="31" y="29"/>
                </a:cubicBezTo>
                <a:cubicBezTo>
                  <a:pt x="31" y="29"/>
                  <a:pt x="29" y="27"/>
                  <a:pt x="29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5"/>
                  <a:pt x="28" y="24"/>
                  <a:pt x="28" y="24"/>
                </a:cubicBezTo>
                <a:cubicBezTo>
                  <a:pt x="27" y="24"/>
                  <a:pt x="27" y="23"/>
                  <a:pt x="27" y="23"/>
                </a:cubicBezTo>
                <a:cubicBezTo>
                  <a:pt x="27" y="22"/>
                  <a:pt x="26" y="21"/>
                  <a:pt x="27" y="20"/>
                </a:cubicBezTo>
                <a:cubicBezTo>
                  <a:pt x="27" y="20"/>
                  <a:pt x="28" y="20"/>
                  <a:pt x="28" y="20"/>
                </a:cubicBezTo>
                <a:cubicBezTo>
                  <a:pt x="28" y="20"/>
                  <a:pt x="28" y="19"/>
                  <a:pt x="28" y="18"/>
                </a:cubicBezTo>
                <a:cubicBezTo>
                  <a:pt x="27" y="16"/>
                  <a:pt x="28" y="16"/>
                  <a:pt x="28" y="15"/>
                </a:cubicBezTo>
                <a:cubicBezTo>
                  <a:pt x="29" y="14"/>
                  <a:pt x="30" y="14"/>
                  <a:pt x="30" y="14"/>
                </a:cubicBezTo>
                <a:cubicBezTo>
                  <a:pt x="30" y="14"/>
                  <a:pt x="31" y="14"/>
                  <a:pt x="31" y="13"/>
                </a:cubicBezTo>
                <a:cubicBezTo>
                  <a:pt x="32" y="13"/>
                  <a:pt x="33" y="12"/>
                  <a:pt x="34" y="12"/>
                </a:cubicBezTo>
                <a:cubicBezTo>
                  <a:pt x="39" y="12"/>
                  <a:pt x="41" y="15"/>
                  <a:pt x="41" y="15"/>
                </a:cubicBezTo>
                <a:cubicBezTo>
                  <a:pt x="41" y="15"/>
                  <a:pt x="40" y="15"/>
                  <a:pt x="40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40" y="14"/>
                  <a:pt x="40" y="1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6"/>
                  <a:pt x="40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6"/>
                  <a:pt x="40" y="17"/>
                  <a:pt x="40" y="18"/>
                </a:cubicBezTo>
                <a:cubicBezTo>
                  <a:pt x="40" y="19"/>
                  <a:pt x="40" y="20"/>
                  <a:pt x="40" y="20"/>
                </a:cubicBezTo>
                <a:cubicBezTo>
                  <a:pt x="40" y="20"/>
                  <a:pt x="41" y="20"/>
                  <a:pt x="41" y="20"/>
                </a:cubicBezTo>
                <a:cubicBezTo>
                  <a:pt x="42" y="21"/>
                  <a:pt x="41" y="22"/>
                  <a:pt x="41" y="23"/>
                </a:cubicBezTo>
                <a:cubicBezTo>
                  <a:pt x="41" y="23"/>
                  <a:pt x="41" y="24"/>
                  <a:pt x="40" y="24"/>
                </a:cubicBezTo>
                <a:cubicBezTo>
                  <a:pt x="40" y="24"/>
                  <a:pt x="39" y="25"/>
                  <a:pt x="39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7"/>
                  <a:pt x="37" y="29"/>
                  <a:pt x="37" y="29"/>
                </a:cubicBezTo>
                <a:cubicBezTo>
                  <a:pt x="37" y="29"/>
                  <a:pt x="37" y="30"/>
                  <a:pt x="38" y="30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41" y="33"/>
                  <a:pt x="47" y="35"/>
                  <a:pt x="48" y="35"/>
                </a:cubicBezTo>
                <a:close/>
                <a:moveTo>
                  <a:pt x="20" y="33"/>
                </a:moveTo>
                <a:cubicBezTo>
                  <a:pt x="20" y="33"/>
                  <a:pt x="24" y="32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6" y="30"/>
                  <a:pt x="23" y="29"/>
                  <a:pt x="23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9"/>
                  <a:pt x="22" y="29"/>
                  <a:pt x="22" y="29"/>
                </a:cubicBezTo>
                <a:cubicBezTo>
                  <a:pt x="22" y="29"/>
                  <a:pt x="22" y="28"/>
                  <a:pt x="22" y="28"/>
                </a:cubicBezTo>
                <a:cubicBezTo>
                  <a:pt x="24" y="28"/>
                  <a:pt x="25" y="27"/>
                  <a:pt x="25" y="27"/>
                </a:cubicBezTo>
                <a:cubicBezTo>
                  <a:pt x="25" y="27"/>
                  <a:pt x="25" y="26"/>
                  <a:pt x="26" y="24"/>
                </a:cubicBezTo>
                <a:cubicBezTo>
                  <a:pt x="25" y="24"/>
                  <a:pt x="25" y="24"/>
                  <a:pt x="25" y="23"/>
                </a:cubicBezTo>
                <a:cubicBezTo>
                  <a:pt x="24" y="21"/>
                  <a:pt x="25" y="19"/>
                  <a:pt x="26" y="19"/>
                </a:cubicBezTo>
                <a:cubicBezTo>
                  <a:pt x="26" y="18"/>
                  <a:pt x="26" y="18"/>
                  <a:pt x="26" y="18"/>
                </a:cubicBezTo>
                <a:cubicBezTo>
                  <a:pt x="25" y="15"/>
                  <a:pt x="24" y="14"/>
                  <a:pt x="23" y="14"/>
                </a:cubicBezTo>
                <a:cubicBezTo>
                  <a:pt x="22" y="13"/>
                  <a:pt x="22" y="14"/>
                  <a:pt x="22" y="14"/>
                </a:cubicBezTo>
                <a:cubicBezTo>
                  <a:pt x="22" y="14"/>
                  <a:pt x="21" y="13"/>
                  <a:pt x="19" y="13"/>
                </a:cubicBezTo>
                <a:cubicBezTo>
                  <a:pt x="17" y="13"/>
                  <a:pt x="14" y="15"/>
                  <a:pt x="14" y="18"/>
                </a:cubicBezTo>
                <a:cubicBezTo>
                  <a:pt x="12" y="22"/>
                  <a:pt x="14" y="28"/>
                  <a:pt x="14" y="28"/>
                </a:cubicBezTo>
                <a:cubicBezTo>
                  <a:pt x="14" y="28"/>
                  <a:pt x="16" y="28"/>
                  <a:pt x="17" y="28"/>
                </a:cubicBezTo>
                <a:cubicBezTo>
                  <a:pt x="17" y="28"/>
                  <a:pt x="17" y="29"/>
                  <a:pt x="17" y="29"/>
                </a:cubicBezTo>
                <a:cubicBezTo>
                  <a:pt x="17" y="29"/>
                  <a:pt x="17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1" y="31"/>
                  <a:pt x="10" y="31"/>
                </a:cubicBezTo>
                <a:cubicBezTo>
                  <a:pt x="10" y="31"/>
                  <a:pt x="8" y="45"/>
                  <a:pt x="8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5"/>
                  <a:pt x="15" y="45"/>
                  <a:pt x="15" y="44"/>
                </a:cubicBezTo>
                <a:cubicBezTo>
                  <a:pt x="18" y="34"/>
                  <a:pt x="19" y="33"/>
                  <a:pt x="20" y="33"/>
                </a:cubicBezTo>
                <a:close/>
                <a:moveTo>
                  <a:pt x="52" y="30"/>
                </a:move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7"/>
                  <a:pt x="51" y="26"/>
                  <a:pt x="51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52" y="25"/>
                  <a:pt x="52" y="24"/>
                  <a:pt x="53" y="23"/>
                </a:cubicBezTo>
                <a:cubicBezTo>
                  <a:pt x="53" y="23"/>
                  <a:pt x="53" y="23"/>
                  <a:pt x="53" y="23"/>
                </a:cubicBezTo>
                <a:cubicBezTo>
                  <a:pt x="54" y="22"/>
                  <a:pt x="54" y="22"/>
                  <a:pt x="54" y="21"/>
                </a:cubicBezTo>
                <a:cubicBezTo>
                  <a:pt x="54" y="21"/>
                  <a:pt x="55" y="19"/>
                  <a:pt x="54" y="19"/>
                </a:cubicBezTo>
                <a:cubicBezTo>
                  <a:pt x="54" y="19"/>
                  <a:pt x="54" y="19"/>
                  <a:pt x="53" y="19"/>
                </a:cubicBezTo>
                <a:cubicBezTo>
                  <a:pt x="53" y="18"/>
                  <a:pt x="54" y="17"/>
                  <a:pt x="54" y="17"/>
                </a:cubicBezTo>
                <a:cubicBezTo>
                  <a:pt x="54" y="16"/>
                  <a:pt x="53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12"/>
                  <a:pt x="43" y="13"/>
                  <a:pt x="43" y="14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7"/>
                  <a:pt x="43" y="18"/>
                  <a:pt x="42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42" y="18"/>
                  <a:pt x="42" y="18"/>
                  <a:pt x="42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3" y="19"/>
                  <a:pt x="44" y="21"/>
                  <a:pt x="43" y="23"/>
                </a:cubicBezTo>
                <a:cubicBezTo>
                  <a:pt x="43" y="24"/>
                  <a:pt x="44" y="25"/>
                  <a:pt x="44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4" y="28"/>
                </a:cubicBezTo>
                <a:cubicBezTo>
                  <a:pt x="44" y="28"/>
                  <a:pt x="44" y="28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30"/>
                  <a:pt x="44" y="30"/>
                  <a:pt x="44" y="30"/>
                </a:cubicBezTo>
                <a:cubicBezTo>
                  <a:pt x="43" y="30"/>
                  <a:pt x="41" y="30"/>
                  <a:pt x="40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43" y="32"/>
                  <a:pt x="48" y="33"/>
                  <a:pt x="48" y="33"/>
                </a:cubicBezTo>
                <a:cubicBezTo>
                  <a:pt x="49" y="33"/>
                  <a:pt x="50" y="34"/>
                  <a:pt x="53" y="44"/>
                </a:cubicBezTo>
                <a:cubicBezTo>
                  <a:pt x="53" y="45"/>
                  <a:pt x="53" y="45"/>
                  <a:pt x="53" y="45"/>
                </a:cubicBezTo>
                <a:cubicBezTo>
                  <a:pt x="63" y="45"/>
                  <a:pt x="63" y="45"/>
                  <a:pt x="63" y="45"/>
                </a:cubicBezTo>
                <a:cubicBezTo>
                  <a:pt x="62" y="40"/>
                  <a:pt x="61" y="32"/>
                  <a:pt x="60" y="32"/>
                </a:cubicBezTo>
                <a:cubicBezTo>
                  <a:pt x="59" y="32"/>
                  <a:pt x="54" y="30"/>
                  <a:pt x="52" y="30"/>
                </a:cubicBezTo>
                <a:close/>
                <a:moveTo>
                  <a:pt x="71" y="5"/>
                </a:moveTo>
                <a:cubicBezTo>
                  <a:pt x="71" y="51"/>
                  <a:pt x="71" y="51"/>
                  <a:pt x="71" y="51"/>
                </a:cubicBezTo>
                <a:cubicBezTo>
                  <a:pt x="71" y="54"/>
                  <a:pt x="68" y="56"/>
                  <a:pt x="66" y="56"/>
                </a:cubicBezTo>
                <a:cubicBezTo>
                  <a:pt x="19" y="56"/>
                  <a:pt x="19" y="56"/>
                  <a:pt x="19" y="56"/>
                </a:cubicBezTo>
                <a:cubicBezTo>
                  <a:pt x="7" y="67"/>
                  <a:pt x="7" y="67"/>
                  <a:pt x="7" y="67"/>
                </a:cubicBezTo>
                <a:cubicBezTo>
                  <a:pt x="7" y="67"/>
                  <a:pt x="6" y="67"/>
                  <a:pt x="6" y="67"/>
                </a:cubicBezTo>
                <a:cubicBezTo>
                  <a:pt x="6" y="67"/>
                  <a:pt x="5" y="67"/>
                  <a:pt x="5" y="67"/>
                </a:cubicBezTo>
                <a:cubicBezTo>
                  <a:pt x="5" y="66"/>
                  <a:pt x="4" y="66"/>
                  <a:pt x="5" y="65"/>
                </a:cubicBezTo>
                <a:cubicBezTo>
                  <a:pt x="8" y="56"/>
                  <a:pt x="8" y="56"/>
                  <a:pt x="8" y="56"/>
                </a:cubicBezTo>
                <a:cubicBezTo>
                  <a:pt x="5" y="56"/>
                  <a:pt x="5" y="56"/>
                  <a:pt x="5" y="56"/>
                </a:cubicBezTo>
                <a:cubicBezTo>
                  <a:pt x="2" y="56"/>
                  <a:pt x="0" y="54"/>
                  <a:pt x="0" y="51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71" y="2"/>
                  <a:pt x="71" y="5"/>
                </a:cubicBezTo>
                <a:close/>
                <a:moveTo>
                  <a:pt x="68" y="5"/>
                </a:moveTo>
                <a:cubicBezTo>
                  <a:pt x="68" y="4"/>
                  <a:pt x="67" y="3"/>
                  <a:pt x="6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cubicBezTo>
                  <a:pt x="3" y="51"/>
                  <a:pt x="3" y="51"/>
                  <a:pt x="3" y="51"/>
                </a:cubicBezTo>
                <a:cubicBezTo>
                  <a:pt x="3" y="52"/>
                  <a:pt x="4" y="53"/>
                  <a:pt x="5" y="53"/>
                </a:cubicBezTo>
                <a:cubicBezTo>
                  <a:pt x="10" y="53"/>
                  <a:pt x="10" y="53"/>
                  <a:pt x="10" y="53"/>
                </a:cubicBezTo>
                <a:cubicBezTo>
                  <a:pt x="11" y="53"/>
                  <a:pt x="11" y="53"/>
                  <a:pt x="12" y="54"/>
                </a:cubicBezTo>
                <a:cubicBezTo>
                  <a:pt x="12" y="54"/>
                  <a:pt x="12" y="55"/>
                  <a:pt x="12" y="55"/>
                </a:cubicBezTo>
                <a:cubicBezTo>
                  <a:pt x="10" y="60"/>
                  <a:pt x="10" y="60"/>
                  <a:pt x="10" y="60"/>
                </a:cubicBezTo>
                <a:cubicBezTo>
                  <a:pt x="18" y="53"/>
                  <a:pt x="18" y="53"/>
                  <a:pt x="18" y="53"/>
                </a:cubicBezTo>
                <a:cubicBezTo>
                  <a:pt x="18" y="53"/>
                  <a:pt x="18" y="53"/>
                  <a:pt x="19" y="53"/>
                </a:cubicBezTo>
                <a:cubicBezTo>
                  <a:pt x="66" y="53"/>
                  <a:pt x="66" y="53"/>
                  <a:pt x="66" y="53"/>
                </a:cubicBezTo>
                <a:cubicBezTo>
                  <a:pt x="67" y="53"/>
                  <a:pt x="68" y="52"/>
                  <a:pt x="68" y="51"/>
                </a:cubicBezTo>
                <a:lnTo>
                  <a:pt x="68" y="5"/>
                </a:lnTo>
                <a:close/>
                <a:moveTo>
                  <a:pt x="5" y="17"/>
                </a:moveTo>
                <a:cubicBezTo>
                  <a:pt x="6" y="17"/>
                  <a:pt x="6" y="16"/>
                  <a:pt x="6" y="16"/>
                </a:cubicBezTo>
                <a:cubicBezTo>
                  <a:pt x="6" y="6"/>
                  <a:pt x="6" y="6"/>
                  <a:pt x="6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5"/>
                </a:cubicBezTo>
                <a:cubicBezTo>
                  <a:pt x="18" y="5"/>
                  <a:pt x="18" y="4"/>
                  <a:pt x="17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5" y="17"/>
                  <a:pt x="5" y="17"/>
                </a:cubicBezTo>
                <a:close/>
                <a:moveTo>
                  <a:pt x="5" y="19"/>
                </a:moveTo>
                <a:cubicBezTo>
                  <a:pt x="5" y="19"/>
                  <a:pt x="4" y="19"/>
                  <a:pt x="4" y="20"/>
                </a:cubicBezTo>
                <a:cubicBezTo>
                  <a:pt x="4" y="25"/>
                  <a:pt x="4" y="25"/>
                  <a:pt x="4" y="25"/>
                </a:cubicBezTo>
                <a:cubicBezTo>
                  <a:pt x="4" y="25"/>
                  <a:pt x="5" y="26"/>
                  <a:pt x="5" y="26"/>
                </a:cubicBezTo>
                <a:cubicBezTo>
                  <a:pt x="6" y="26"/>
                  <a:pt x="6" y="25"/>
                  <a:pt x="6" y="25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19"/>
                  <a:pt x="6" y="19"/>
                  <a:pt x="5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11A731-3730-7648-8971-13BDD9709B91}"/>
              </a:ext>
            </a:extLst>
          </p:cNvPr>
          <p:cNvSpPr/>
          <p:nvPr/>
        </p:nvSpPr>
        <p:spPr>
          <a:xfrm>
            <a:off x="1612574" y="5778275"/>
            <a:ext cx="4923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Book one if you have deaf client.</a:t>
            </a:r>
          </a:p>
        </p:txBody>
      </p:sp>
    </p:spTree>
    <p:extLst>
      <p:ext uri="{BB962C8B-B14F-4D97-AF65-F5344CB8AC3E}">
        <p14:creationId xmlns:p14="http://schemas.microsoft.com/office/powerpoint/2010/main" val="3245428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975" y="853054"/>
            <a:ext cx="6937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Advantages of using Deaf Advocates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77"/>
              <a:ea typeface="PT Sans" panose="020B0503020203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0041C3-D248-7245-A868-B783B4F80C97}"/>
              </a:ext>
            </a:extLst>
          </p:cNvPr>
          <p:cNvSpPr/>
          <p:nvPr/>
        </p:nvSpPr>
        <p:spPr>
          <a:xfrm>
            <a:off x="819150" y="713894"/>
            <a:ext cx="476647" cy="45720"/>
          </a:xfrm>
          <a:prstGeom prst="rect">
            <a:avLst/>
          </a:prstGeom>
          <a:gradFill>
            <a:gsLst>
              <a:gs pos="0">
                <a:srgbClr val="FF0034"/>
              </a:gs>
              <a:gs pos="99000">
                <a:srgbClr val="FF00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C0BA7B-3FE3-4A49-9E02-72EE0470F945}"/>
              </a:ext>
            </a:extLst>
          </p:cNvPr>
          <p:cNvSpPr/>
          <p:nvPr/>
        </p:nvSpPr>
        <p:spPr>
          <a:xfrm>
            <a:off x="819150" y="1976282"/>
            <a:ext cx="1002091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Direct communication with the client in their preferred language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v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Client feels safe and reassured that confidentiality will be maintained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v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No waiting time for interpreter availability for communicating with deaf clients</a:t>
            </a:r>
          </a:p>
        </p:txBody>
      </p:sp>
    </p:spTree>
    <p:extLst>
      <p:ext uri="{BB962C8B-B14F-4D97-AF65-F5344CB8AC3E}">
        <p14:creationId xmlns:p14="http://schemas.microsoft.com/office/powerpoint/2010/main" val="3028162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706</Words>
  <Application>Microsoft Office PowerPoint</Application>
  <PresentationFormat>Widescreen</PresentationFormat>
  <Paragraphs>96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Source Sans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 Deaf Advocate</dc:title>
  <dc:creator>Jessica Maryan-Ball</dc:creator>
  <cp:lastModifiedBy>Kevin Mercer</cp:lastModifiedBy>
  <cp:revision>19</cp:revision>
  <dcterms:created xsi:type="dcterms:W3CDTF">2020-10-22T10:06:45Z</dcterms:created>
  <dcterms:modified xsi:type="dcterms:W3CDTF">2020-10-24T06:15:01Z</dcterms:modified>
</cp:coreProperties>
</file>