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92" r:id="rId6"/>
    <p:sldId id="313" r:id="rId7"/>
    <p:sldId id="321" r:id="rId8"/>
    <p:sldId id="262" r:id="rId9"/>
    <p:sldId id="320" r:id="rId10"/>
    <p:sldId id="263" r:id="rId11"/>
    <p:sldId id="323" r:id="rId12"/>
    <p:sldId id="335" r:id="rId13"/>
    <p:sldId id="322" r:id="rId14"/>
    <p:sldId id="324" r:id="rId15"/>
    <p:sldId id="266" r:id="rId16"/>
    <p:sldId id="326" r:id="rId17"/>
    <p:sldId id="327" r:id="rId18"/>
    <p:sldId id="329" r:id="rId19"/>
    <p:sldId id="330" r:id="rId20"/>
    <p:sldId id="331" r:id="rId21"/>
    <p:sldId id="328" r:id="rId22"/>
    <p:sldId id="334" r:id="rId23"/>
    <p:sldId id="336" r:id="rId24"/>
    <p:sldId id="333" r:id="rId25"/>
    <p:sldId id="302" r:id="rId26"/>
    <p:sldId id="317" r:id="rId27"/>
    <p:sldId id="318" r:id="rId28"/>
    <p:sldId id="319" r:id="rId29"/>
    <p:sldId id="307" r:id="rId30"/>
    <p:sldId id="308" r:id="rId31"/>
    <p:sldId id="309" r:id="rId32"/>
    <p:sldId id="311" r:id="rId33"/>
    <p:sldId id="332" r:id="rId34"/>
    <p:sldId id="312"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B67"/>
    <a:srgbClr val="FEFFFF"/>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7463" autoAdjust="0"/>
  </p:normalViewPr>
  <p:slideViewPr>
    <p:cSldViewPr snapToGrid="0">
      <p:cViewPr varScale="1">
        <p:scale>
          <a:sx n="82" d="100"/>
          <a:sy n="82" d="100"/>
        </p:scale>
        <p:origin x="1402" y="58"/>
      </p:cViewPr>
      <p:guideLst>
        <p:guide orient="horz" pos="2160"/>
        <p:guide pos="2880"/>
      </p:guideLst>
    </p:cSldViewPr>
  </p:slideViewPr>
  <p:notesTextViewPr>
    <p:cViewPr>
      <p:scale>
        <a:sx n="1" d="1"/>
        <a:sy n="1" d="1"/>
      </p:scale>
      <p:origin x="0" y="0"/>
    </p:cViewPr>
  </p:notesTextViewPr>
  <p:sorterViewPr>
    <p:cViewPr>
      <p:scale>
        <a:sx n="102" d="100"/>
        <a:sy n="102" d="100"/>
      </p:scale>
      <p:origin x="0" y="0"/>
    </p:cViewPr>
  </p:sorterViewPr>
  <p:notesViewPr>
    <p:cSldViewPr snapToGrid="0" showGuides="1">
      <p:cViewPr varScale="1">
        <p:scale>
          <a:sx n="122" d="100"/>
          <a:sy n="122" d="100"/>
        </p:scale>
        <p:origin x="40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3369D-D52D-4804-BBB2-3583AFB2A020}" type="datetimeFigureOut">
              <a:rPr lang="en-GB" smtClean="0"/>
              <a:pPr/>
              <a:t>20/10/2020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1FF29E-7920-463C-837F-B474F73A3CFA}" type="slidenum">
              <a:rPr lang="en-GB" smtClean="0"/>
              <a:pPr/>
              <a:t>‹#›</a:t>
            </a:fld>
            <a:endParaRPr lang="en-GB"/>
          </a:p>
        </p:txBody>
      </p:sp>
    </p:spTree>
    <p:extLst>
      <p:ext uri="{BB962C8B-B14F-4D97-AF65-F5344CB8AC3E}">
        <p14:creationId xmlns:p14="http://schemas.microsoft.com/office/powerpoint/2010/main" val="143912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C1FB9-BFD1-480D-99DC-145C7BA2BADE}" type="datetimeFigureOut">
              <a:rPr lang="en-GB" smtClean="0"/>
              <a:pPr/>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42171-32E2-47E5-AC5D-9E4C29C90E3E}" type="slidenum">
              <a:rPr lang="en-GB" smtClean="0"/>
              <a:pPr/>
              <a:t>‹#›</a:t>
            </a:fld>
            <a:endParaRPr lang="en-GB"/>
          </a:p>
        </p:txBody>
      </p:sp>
    </p:spTree>
    <p:extLst>
      <p:ext uri="{BB962C8B-B14F-4D97-AF65-F5344CB8AC3E}">
        <p14:creationId xmlns:p14="http://schemas.microsoft.com/office/powerpoint/2010/main" val="154872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bout:blank"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blue)">
    <p:bg>
      <p:bgPr>
        <a:solidFill>
          <a:schemeClr val="tx2"/>
        </a:solidFill>
        <a:effectLst/>
      </p:bgPr>
    </p:bg>
    <p:spTree>
      <p:nvGrpSpPr>
        <p:cNvPr id="1" name=""/>
        <p:cNvGrpSpPr/>
        <p:nvPr/>
      </p:nvGrpSpPr>
      <p:grpSpPr>
        <a:xfrm>
          <a:off x="0" y="0"/>
          <a:ext cx="0" cy="0"/>
          <a:chOff x="0" y="0"/>
          <a:chExt cx="0" cy="0"/>
        </a:xfrm>
      </p:grpSpPr>
      <p:sp>
        <p:nvSpPr>
          <p:cNvPr id="20" name="Rectangle 19"/>
          <p:cNvSpPr/>
          <p:nvPr userDrawn="1"/>
        </p:nvSpPr>
        <p:spPr bwMode="gray">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50" y="1122364"/>
            <a:ext cx="7683730" cy="1982884"/>
          </a:xfrm>
        </p:spPr>
        <p:txBody>
          <a:bodyPr anchor="b">
            <a:normAutofit/>
          </a:bodyPr>
          <a:lstStyle>
            <a:lvl1pPr>
              <a:defRPr sz="4800" b="1">
                <a:solidFill>
                  <a:schemeClr val="bg1"/>
                </a:solidFill>
              </a:defRPr>
            </a:lvl1pPr>
          </a:lstStyle>
          <a:p>
            <a:r>
              <a:rPr lang="en-US" dirty="0"/>
              <a:t>Click to edit presentation title</a:t>
            </a:r>
            <a:endParaRPr lang="en-GB" dirty="0"/>
          </a:p>
        </p:txBody>
      </p:sp>
      <p:sp>
        <p:nvSpPr>
          <p:cNvPr id="19" name="Text Placeholder 18"/>
          <p:cNvSpPr>
            <a:spLocks noGrp="1"/>
          </p:cNvSpPr>
          <p:nvPr>
            <p:ph type="body" sz="quarter" idx="13" hasCustomPrompt="1"/>
          </p:nvPr>
        </p:nvSpPr>
        <p:spPr bwMode="gray">
          <a:xfrm>
            <a:off x="628650" y="3210660"/>
            <a:ext cx="7684200" cy="1590675"/>
          </a:xfrm>
        </p:spPr>
        <p:txBody>
          <a:bodyPr/>
          <a:lstStyle>
            <a:lvl1pPr marL="0" indent="0">
              <a:spcBef>
                <a:spcPts val="0"/>
              </a:spcBef>
              <a:buNone/>
              <a:defRPr sz="3600" b="1">
                <a:solidFill>
                  <a:schemeClr val="bg1"/>
                </a:solidFill>
              </a:defRPr>
            </a:lvl1pPr>
            <a:lvl2pPr marL="0" indent="0">
              <a:buNone/>
              <a:defRPr>
                <a:solidFill>
                  <a:srgbClr val="FF0000"/>
                </a:solidFill>
              </a:defRPr>
            </a:lvl2pPr>
            <a:lvl3pPr marL="0" indent="0">
              <a:buNone/>
              <a:defRPr>
                <a:solidFill>
                  <a:srgbClr val="FF0000"/>
                </a:solidFill>
              </a:defRPr>
            </a:lvl3pPr>
            <a:lvl4pPr marL="0" indent="0">
              <a:buNone/>
              <a:tabLst/>
              <a:defRPr>
                <a:solidFill>
                  <a:srgbClr val="FF0000"/>
                </a:solidFill>
              </a:defRPr>
            </a:lvl4pPr>
            <a:lvl5pPr marL="0" indent="0">
              <a:buNone/>
              <a:defRPr>
                <a:solidFill>
                  <a:srgbClr val="FF0000"/>
                </a:solidFill>
              </a:defRPr>
            </a:lvl5pPr>
            <a:lvl6pPr>
              <a:defRPr>
                <a:solidFill>
                  <a:srgbClr val="FF0000"/>
                </a:solidFill>
              </a:defRPr>
            </a:lvl6pPr>
            <a:lvl7pPr>
              <a:defRPr>
                <a:solidFill>
                  <a:srgbClr val="FF0000"/>
                </a:solidFill>
              </a:defRPr>
            </a:lvl7pPr>
          </a:lstStyle>
          <a:p>
            <a:pPr lvl="0"/>
            <a:r>
              <a:rPr lang="en-GB" dirty="0"/>
              <a:t>Click to edit subtitle or delete if not required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26"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2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p:cNvSpPr/>
          <p:nvPr userDrawn="1"/>
        </p:nvSpPr>
        <p:spPr bwMode="gray">
          <a:xfrm>
            <a:off x="0" y="1"/>
            <a:ext cx="9144000" cy="148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49" y="738000"/>
            <a:ext cx="7913700" cy="457200"/>
          </a:xfrm>
        </p:spPr>
        <p:txBody>
          <a:bodyPr wrap="none" anchor="b">
            <a:normAutofit/>
          </a:bodyPr>
          <a:lstStyle>
            <a:lvl1pPr>
              <a:defRPr sz="2400" b="1">
                <a:solidFill>
                  <a:schemeClr val="bg1"/>
                </a:solidFill>
              </a:defRPr>
            </a:lvl1pPr>
          </a:lstStyle>
          <a:p>
            <a:r>
              <a:rPr lang="en-US" dirty="0"/>
              <a:t>Click to edit 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8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blu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a:t>Click to edit title on one line only</a:t>
            </a:r>
            <a:endParaRPr lang="en-GB" dirty="0"/>
          </a:p>
        </p:txBody>
      </p:sp>
      <p:sp>
        <p:nvSpPr>
          <p:cNvPr id="9" name="Text Placeholder 8"/>
          <p:cNvSpPr>
            <a:spLocks noGrp="1"/>
          </p:cNvSpPr>
          <p:nvPr>
            <p:ph type="body" sz="quarter" idx="14" hasCustomPrompt="1"/>
          </p:nvPr>
        </p:nvSpPr>
        <p:spPr bwMode="gray">
          <a:xfrm>
            <a:off x="629100" y="1494000"/>
            <a:ext cx="7921228" cy="3841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a:t>Click to edit text – see guidance slide on how to style this text.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5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ntent [blu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a:t>Click to edit title on one line only</a:t>
            </a:r>
            <a:endParaRPr lang="en-GB" dirty="0"/>
          </a:p>
        </p:txBody>
      </p:sp>
      <p:sp>
        <p:nvSpPr>
          <p:cNvPr id="19" name="Text Placeholder 8"/>
          <p:cNvSpPr>
            <a:spLocks noGrp="1"/>
          </p:cNvSpPr>
          <p:nvPr>
            <p:ph type="body" sz="quarter" idx="15" hasCustomPrompt="1"/>
          </p:nvPr>
        </p:nvSpPr>
        <p:spPr bwMode="gray">
          <a:xfrm>
            <a:off x="628650" y="1494692"/>
            <a:ext cx="3944700" cy="3841200"/>
          </a:xfrm>
        </p:spPr>
        <p:txBody>
          <a:bodyPr rIns="27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a:t>Click to edit text – see guidance slide on how to style this text.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sp>
        <p:nvSpPr>
          <p:cNvPr id="21" name="Text Placeholder 8"/>
          <p:cNvSpPr>
            <a:spLocks noGrp="1"/>
          </p:cNvSpPr>
          <p:nvPr>
            <p:ph type="body" sz="quarter" idx="16" hasCustomPrompt="1"/>
          </p:nvPr>
        </p:nvSpPr>
        <p:spPr bwMode="gray">
          <a:xfrm>
            <a:off x="4596845" y="1494692"/>
            <a:ext cx="3944700" cy="3841200"/>
          </a:xfrm>
        </p:spPr>
        <p:txBody>
          <a:bodyPr lIns="27000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a:t>Click to edit text – see guidance slide on how to style this text.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5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content + picture (right) [blu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3943350" cy="457200"/>
          </a:xfrm>
        </p:spPr>
        <p:txBody>
          <a:bodyPr rIns="180000" anchor="b">
            <a:normAutofit/>
          </a:bodyPr>
          <a:lstStyle>
            <a:lvl1pPr>
              <a:defRPr sz="2400" baseline="0">
                <a:solidFill>
                  <a:schemeClr val="bg1"/>
                </a:solidFill>
              </a:defRPr>
            </a:lvl1pPr>
          </a:lstStyle>
          <a:p>
            <a:r>
              <a:rPr lang="en-US" dirty="0"/>
              <a:t>Click to edit one line title</a:t>
            </a:r>
            <a:endParaRPr lang="en-GB" dirty="0"/>
          </a:p>
        </p:txBody>
      </p:sp>
      <p:sp>
        <p:nvSpPr>
          <p:cNvPr id="14" name="Picture Placeholder 13"/>
          <p:cNvSpPr>
            <a:spLocks noGrp="1"/>
          </p:cNvSpPr>
          <p:nvPr>
            <p:ph type="pic" sz="quarter" idx="14" hasCustomPrompt="1"/>
          </p:nvPr>
        </p:nvSpPr>
        <p:spPr bwMode="gray">
          <a:xfrm>
            <a:off x="4571100" y="381600"/>
            <a:ext cx="4265119" cy="5346700"/>
          </a:xfrm>
          <a:custGeom>
            <a:avLst/>
            <a:gdLst>
              <a:gd name="connsiteX0" fmla="*/ 0 w 5686825"/>
              <a:gd name="connsiteY0" fmla="*/ 0 h 5346700"/>
              <a:gd name="connsiteX1" fmla="*/ 5686825 w 5686825"/>
              <a:gd name="connsiteY1" fmla="*/ 0 h 5346700"/>
              <a:gd name="connsiteX2" fmla="*/ 5686825 w 5686825"/>
              <a:gd name="connsiteY2" fmla="*/ 4930352 h 5346700"/>
              <a:gd name="connsiteX3" fmla="*/ 5270477 w 5686825"/>
              <a:gd name="connsiteY3" fmla="*/ 5346700 h 5346700"/>
              <a:gd name="connsiteX4" fmla="*/ 0 w 5686825"/>
              <a:gd name="connsiteY4" fmla="*/ 5346700 h 534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825" h="5346700">
                <a:moveTo>
                  <a:pt x="0" y="0"/>
                </a:moveTo>
                <a:lnTo>
                  <a:pt x="5686825" y="0"/>
                </a:lnTo>
                <a:lnTo>
                  <a:pt x="5686825" y="4930352"/>
                </a:lnTo>
                <a:cubicBezTo>
                  <a:pt x="5686825" y="5160295"/>
                  <a:pt x="5500420" y="5346700"/>
                  <a:pt x="5270477" y="5346700"/>
                </a:cubicBezTo>
                <a:lnTo>
                  <a:pt x="0" y="5346700"/>
                </a:lnTo>
                <a:close/>
              </a:path>
            </a:pathLst>
          </a:custGeom>
          <a:solidFill>
            <a:schemeClr val="bg1">
              <a:lumMod val="95000"/>
            </a:schemeClr>
          </a:solidFill>
        </p:spPr>
        <p:txBody>
          <a:bodyPr wrap="square" anchor="ctr">
            <a:noAutofit/>
          </a:bodyPr>
          <a:lstStyle>
            <a:lvl1pPr marL="0" indent="0" algn="ctr">
              <a:buNone/>
              <a:defRPr sz="1200" baseline="0"/>
            </a:lvl1pPr>
          </a:lstStyle>
          <a:p>
            <a:r>
              <a:rPr lang="en-GB" dirty="0"/>
              <a:t>Click icon to insert picture</a:t>
            </a:r>
          </a:p>
        </p:txBody>
      </p:sp>
      <p:sp>
        <p:nvSpPr>
          <p:cNvPr id="20" name="Text Placeholder 8"/>
          <p:cNvSpPr>
            <a:spLocks noGrp="1"/>
          </p:cNvSpPr>
          <p:nvPr>
            <p:ph type="body" sz="quarter" idx="17" hasCustomPrompt="1"/>
          </p:nvPr>
        </p:nvSpPr>
        <p:spPr bwMode="gray">
          <a:xfrm>
            <a:off x="628650" y="1494692"/>
            <a:ext cx="3944700" cy="3841200"/>
          </a:xfrm>
        </p:spPr>
        <p:txBody>
          <a:bodyPr rIns="27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a:t>Click to edit text – see guidance slide on how to style this text.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content + picture (left) [blu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4572000" y="738554"/>
            <a:ext cx="3969545" cy="457200"/>
          </a:xfrm>
        </p:spPr>
        <p:txBody>
          <a:bodyPr lIns="270000" anchor="b">
            <a:normAutofit/>
          </a:bodyPr>
          <a:lstStyle>
            <a:lvl1pPr>
              <a:defRPr sz="2400">
                <a:solidFill>
                  <a:schemeClr val="bg1"/>
                </a:solidFill>
              </a:defRPr>
            </a:lvl1pPr>
          </a:lstStyle>
          <a:p>
            <a:r>
              <a:rPr lang="en-US" dirty="0"/>
              <a:t>Click to edit one line title</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Picture Placeholder 20"/>
          <p:cNvSpPr>
            <a:spLocks noGrp="1"/>
          </p:cNvSpPr>
          <p:nvPr>
            <p:ph type="pic" sz="quarter" idx="15" hasCustomPrompt="1"/>
          </p:nvPr>
        </p:nvSpPr>
        <p:spPr bwMode="gray">
          <a:xfrm>
            <a:off x="305100" y="381600"/>
            <a:ext cx="4266900" cy="5345400"/>
          </a:xfrm>
          <a:custGeom>
            <a:avLst/>
            <a:gdLst>
              <a:gd name="connsiteX0" fmla="*/ 416348 w 5689200"/>
              <a:gd name="connsiteY0" fmla="*/ 0 h 5345400"/>
              <a:gd name="connsiteX1" fmla="*/ 5689200 w 5689200"/>
              <a:gd name="connsiteY1" fmla="*/ 0 h 5345400"/>
              <a:gd name="connsiteX2" fmla="*/ 5689200 w 5689200"/>
              <a:gd name="connsiteY2" fmla="*/ 5345400 h 5345400"/>
              <a:gd name="connsiteX3" fmla="*/ 0 w 5689200"/>
              <a:gd name="connsiteY3" fmla="*/ 5345400 h 5345400"/>
              <a:gd name="connsiteX4" fmla="*/ 0 w 5689200"/>
              <a:gd name="connsiteY4" fmla="*/ 416348 h 5345400"/>
              <a:gd name="connsiteX5" fmla="*/ 416348 w 5689200"/>
              <a:gd name="connsiteY5" fmla="*/ 0 h 53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200" h="5345400">
                <a:moveTo>
                  <a:pt x="416348" y="0"/>
                </a:moveTo>
                <a:lnTo>
                  <a:pt x="5689200" y="0"/>
                </a:lnTo>
                <a:lnTo>
                  <a:pt x="5689200" y="5345400"/>
                </a:lnTo>
                <a:lnTo>
                  <a:pt x="0" y="5345400"/>
                </a:lnTo>
                <a:lnTo>
                  <a:pt x="0" y="416348"/>
                </a:lnTo>
                <a:cubicBezTo>
                  <a:pt x="0" y="186405"/>
                  <a:pt x="186405" y="0"/>
                  <a:pt x="416348" y="0"/>
                </a:cubicBezTo>
                <a:close/>
              </a:path>
            </a:pathLst>
          </a:custGeom>
          <a:solidFill>
            <a:schemeClr val="bg1">
              <a:lumMod val="95000"/>
            </a:schemeClr>
          </a:solidFill>
        </p:spPr>
        <p:txBody>
          <a:bodyPr wrap="square" anchor="ctr">
            <a:noAutofit/>
          </a:bodyPr>
          <a:lstStyle>
            <a:lvl1pPr algn="ctr">
              <a:defRPr sz="1200"/>
            </a:lvl1pPr>
          </a:lstStyle>
          <a:p>
            <a:r>
              <a:rPr lang="en-GB" dirty="0"/>
              <a:t>Click icon to insert picture</a:t>
            </a:r>
          </a:p>
          <a:p>
            <a:endParaRPr lang="en-GB" dirty="0"/>
          </a:p>
        </p:txBody>
      </p:sp>
      <p:sp>
        <p:nvSpPr>
          <p:cNvPr id="22" name="Text Placeholder 8"/>
          <p:cNvSpPr>
            <a:spLocks noGrp="1"/>
          </p:cNvSpPr>
          <p:nvPr>
            <p:ph type="body" sz="quarter" idx="17" hasCustomPrompt="1"/>
          </p:nvPr>
        </p:nvSpPr>
        <p:spPr bwMode="gray">
          <a:xfrm>
            <a:off x="4598195" y="1494692"/>
            <a:ext cx="3944700" cy="3841200"/>
          </a:xfrm>
        </p:spPr>
        <p:txBody>
          <a:bodyPr lIns="27000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a:t>Click to edit text – see guidance slide on how to style this text.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3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content [blue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4" name="Rectangle 13"/>
          <p:cNvSpPr/>
          <p:nvPr userDrawn="1"/>
        </p:nvSpPr>
        <p:spPr bwMode="gray">
          <a:xfrm>
            <a:off x="0" y="1"/>
            <a:ext cx="9144000" cy="148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a:t>Click to edit title on one line only</a:t>
            </a:r>
            <a:endParaRPr lang="en-GB" dirty="0"/>
          </a:p>
        </p:txBody>
      </p:sp>
      <p:sp>
        <p:nvSpPr>
          <p:cNvPr id="8" name="Content Placeholder 7"/>
          <p:cNvSpPr>
            <a:spLocks noGrp="1"/>
          </p:cNvSpPr>
          <p:nvPr>
            <p:ph sz="quarter" idx="13" hasCustomPrompt="1"/>
          </p:nvPr>
        </p:nvSpPr>
        <p:spPr bwMode="gray">
          <a:xfrm>
            <a:off x="628650" y="1934309"/>
            <a:ext cx="7912895" cy="3402867"/>
          </a:xfrm>
        </p:spPr>
        <p:txBody>
          <a:bodyPr rIns="270000"/>
          <a:lstStyle>
            <a:lvl1pPr>
              <a:defRPr baseline="0"/>
            </a:lvl1pPr>
            <a:lvl5pPr>
              <a:defRPr/>
            </a:lvl5pPr>
            <a:lvl6pPr>
              <a:defRPr/>
            </a:lvl6pPr>
            <a:lvl7pPr>
              <a:defRPr/>
            </a:lvl7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ontent [blue header]">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9" name="Rectangle 18"/>
          <p:cNvSpPr/>
          <p:nvPr userDrawn="1"/>
        </p:nvSpPr>
        <p:spPr bwMode="gray">
          <a:xfrm>
            <a:off x="0" y="1"/>
            <a:ext cx="9144000" cy="148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a:t>Click to edit title on one line only</a:t>
            </a:r>
            <a:endParaRPr lang="en-GB" dirty="0"/>
          </a:p>
        </p:txBody>
      </p:sp>
      <p:sp>
        <p:nvSpPr>
          <p:cNvPr id="8" name="Content Placeholder 7"/>
          <p:cNvSpPr>
            <a:spLocks noGrp="1"/>
          </p:cNvSpPr>
          <p:nvPr>
            <p:ph sz="quarter" idx="13" hasCustomPrompt="1"/>
          </p:nvPr>
        </p:nvSpPr>
        <p:spPr bwMode="gray">
          <a:xfrm>
            <a:off x="628650" y="1934309"/>
            <a:ext cx="3943350" cy="3402867"/>
          </a:xfrm>
        </p:spPr>
        <p:txBody>
          <a:bodyPr rIns="27000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7"/>
          <p:cNvSpPr>
            <a:spLocks noGrp="1"/>
          </p:cNvSpPr>
          <p:nvPr>
            <p:ph sz="quarter" idx="14" hasCustomPrompt="1"/>
          </p:nvPr>
        </p:nvSpPr>
        <p:spPr bwMode="gray">
          <a:xfrm>
            <a:off x="4598195" y="1934309"/>
            <a:ext cx="3943350" cy="3402867"/>
          </a:xfrm>
        </p:spPr>
        <p:txBody>
          <a:bodyPr lIns="270000" rIns="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8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 [blu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9" name="Rectangle 18"/>
          <p:cNvSpPr/>
          <p:nvPr userDrawn="1"/>
        </p:nvSpPr>
        <p:spPr bwMode="gray">
          <a:xfrm>
            <a:off x="0" y="1"/>
            <a:ext cx="9144000" cy="1484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a:t>Click to edit title on one line only</a:t>
            </a:r>
            <a:endParaRPr lang="en-GB" dirty="0"/>
          </a:p>
        </p:txBody>
      </p:sp>
      <p:sp>
        <p:nvSpPr>
          <p:cNvPr id="9" name="Picture Placeholder 8"/>
          <p:cNvSpPr>
            <a:spLocks noGrp="1"/>
          </p:cNvSpPr>
          <p:nvPr>
            <p:ph type="pic" sz="quarter" idx="13" hasCustomPrompt="1"/>
          </p:nvPr>
        </p:nvSpPr>
        <p:spPr bwMode="gray">
          <a:xfrm>
            <a:off x="619316" y="2204325"/>
            <a:ext cx="1119600" cy="1222537"/>
          </a:xfrm>
        </p:spPr>
        <p:txBody>
          <a:bodyPr anchor="ctr">
            <a:normAutofit/>
          </a:bodyPr>
          <a:lstStyle>
            <a:lvl1pPr algn="ctr">
              <a:defRPr sz="900"/>
            </a:lvl1pPr>
          </a:lstStyle>
          <a:p>
            <a:r>
              <a:rPr lang="en-GB" dirty="0"/>
              <a:t>Click icon to insert picture</a:t>
            </a:r>
          </a:p>
        </p:txBody>
      </p:sp>
      <p:sp>
        <p:nvSpPr>
          <p:cNvPr id="11" name="Text Placeholder 10"/>
          <p:cNvSpPr>
            <a:spLocks noGrp="1"/>
          </p:cNvSpPr>
          <p:nvPr>
            <p:ph type="body" sz="quarter" idx="14" hasCustomPrompt="1"/>
          </p:nvPr>
        </p:nvSpPr>
        <p:spPr bwMode="gray">
          <a:xfrm>
            <a:off x="1826881" y="2161595"/>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21" name="Text Placeholder 10"/>
          <p:cNvSpPr>
            <a:spLocks noGrp="1"/>
          </p:cNvSpPr>
          <p:nvPr>
            <p:ph type="body" sz="quarter" idx="15" hasCustomPrompt="1"/>
          </p:nvPr>
        </p:nvSpPr>
        <p:spPr bwMode="gray">
          <a:xfrm>
            <a:off x="1826881" y="241877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22" name="Text Placeholder 10"/>
          <p:cNvSpPr>
            <a:spLocks noGrp="1"/>
          </p:cNvSpPr>
          <p:nvPr>
            <p:ph type="body" sz="quarter" idx="16" hasCustomPrompt="1"/>
          </p:nvPr>
        </p:nvSpPr>
        <p:spPr bwMode="gray">
          <a:xfrm>
            <a:off x="2005646" y="2815593"/>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23" name="Text Placeholder 10"/>
          <p:cNvSpPr>
            <a:spLocks noGrp="1"/>
          </p:cNvSpPr>
          <p:nvPr>
            <p:ph type="body" sz="quarter" idx="17" hasCustomPrompt="1"/>
          </p:nvPr>
        </p:nvSpPr>
        <p:spPr bwMode="gray">
          <a:xfrm>
            <a:off x="2005646" y="3032087"/>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24" name="Text Placeholder 10"/>
          <p:cNvSpPr>
            <a:spLocks noGrp="1"/>
          </p:cNvSpPr>
          <p:nvPr>
            <p:ph type="body" sz="quarter" idx="18" hasCustomPrompt="1"/>
          </p:nvPr>
        </p:nvSpPr>
        <p:spPr bwMode="gray">
          <a:xfrm>
            <a:off x="2005646" y="3248580"/>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43" name="Picture Placeholder 8"/>
          <p:cNvSpPr>
            <a:spLocks noGrp="1"/>
          </p:cNvSpPr>
          <p:nvPr>
            <p:ph type="pic" sz="quarter" idx="37" hasCustomPrompt="1"/>
          </p:nvPr>
        </p:nvSpPr>
        <p:spPr bwMode="gray">
          <a:xfrm>
            <a:off x="1823109" y="2839014"/>
            <a:ext cx="144000" cy="156271"/>
          </a:xfrm>
          <a:blipFill>
            <a:blip r:embed="rId2" cstate="print"/>
            <a:stretch>
              <a:fillRect/>
            </a:stretch>
          </a:blipFill>
        </p:spPr>
        <p:txBody>
          <a:bodyPr anchor="ctr">
            <a:normAutofit/>
          </a:bodyPr>
          <a:lstStyle>
            <a:lvl1pPr algn="ctr">
              <a:defRPr sz="900"/>
            </a:lvl1pPr>
          </a:lstStyle>
          <a:p>
            <a:r>
              <a:rPr lang="en-GB" dirty="0"/>
              <a:t> </a:t>
            </a:r>
          </a:p>
        </p:txBody>
      </p:sp>
      <p:sp>
        <p:nvSpPr>
          <p:cNvPr id="44" name="Picture Placeholder 8"/>
          <p:cNvSpPr>
            <a:spLocks noGrp="1"/>
          </p:cNvSpPr>
          <p:nvPr>
            <p:ph type="pic" sz="quarter" idx="38" hasCustomPrompt="1"/>
          </p:nvPr>
        </p:nvSpPr>
        <p:spPr bwMode="gray">
          <a:xfrm>
            <a:off x="1837967" y="3043872"/>
            <a:ext cx="104400" cy="168956"/>
          </a:xfrm>
          <a:blipFill>
            <a:blip r:embed="rId3" cstate="print"/>
            <a:stretch>
              <a:fillRect/>
            </a:stretch>
          </a:blipFill>
        </p:spPr>
        <p:txBody>
          <a:bodyPr anchor="ctr">
            <a:normAutofit/>
          </a:bodyPr>
          <a:lstStyle>
            <a:lvl1pPr algn="ctr">
              <a:defRPr sz="900"/>
            </a:lvl1pPr>
          </a:lstStyle>
          <a:p>
            <a:r>
              <a:rPr lang="en-GB" dirty="0"/>
              <a:t> </a:t>
            </a:r>
          </a:p>
        </p:txBody>
      </p:sp>
      <p:sp>
        <p:nvSpPr>
          <p:cNvPr id="45" name="Picture Placeholder 8"/>
          <p:cNvSpPr>
            <a:spLocks noGrp="1"/>
          </p:cNvSpPr>
          <p:nvPr>
            <p:ph type="pic" sz="quarter" idx="39" hasCustomPrompt="1"/>
          </p:nvPr>
        </p:nvSpPr>
        <p:spPr bwMode="gray">
          <a:xfrm>
            <a:off x="1823363" y="3286491"/>
            <a:ext cx="144000" cy="107312"/>
          </a:xfrm>
          <a:blipFill>
            <a:blip r:embed="rId4" cstate="print"/>
            <a:stretch>
              <a:fillRect/>
            </a:stretch>
          </a:blipFill>
        </p:spPr>
        <p:txBody>
          <a:bodyPr anchor="ctr">
            <a:normAutofit/>
          </a:bodyPr>
          <a:lstStyle>
            <a:lvl1pPr algn="ctr">
              <a:defRPr sz="900"/>
            </a:lvl1pPr>
          </a:lstStyle>
          <a:p>
            <a:r>
              <a:rPr lang="en-GB" dirty="0"/>
              <a:t> </a:t>
            </a:r>
          </a:p>
        </p:txBody>
      </p:sp>
      <p:sp>
        <p:nvSpPr>
          <p:cNvPr id="82" name="Picture Placeholder 8"/>
          <p:cNvSpPr>
            <a:spLocks noGrp="1"/>
          </p:cNvSpPr>
          <p:nvPr>
            <p:ph type="pic" sz="quarter" idx="67" hasCustomPrompt="1"/>
          </p:nvPr>
        </p:nvSpPr>
        <p:spPr bwMode="gray">
          <a:xfrm>
            <a:off x="620678" y="3811206"/>
            <a:ext cx="1119600" cy="1222537"/>
          </a:xfrm>
        </p:spPr>
        <p:txBody>
          <a:bodyPr anchor="ctr">
            <a:normAutofit/>
          </a:bodyPr>
          <a:lstStyle>
            <a:lvl1pPr algn="ctr">
              <a:defRPr sz="900"/>
            </a:lvl1pPr>
          </a:lstStyle>
          <a:p>
            <a:r>
              <a:rPr lang="en-GB" dirty="0"/>
              <a:t>Click icon to insert picture</a:t>
            </a:r>
          </a:p>
        </p:txBody>
      </p:sp>
      <p:sp>
        <p:nvSpPr>
          <p:cNvPr id="83" name="Text Placeholder 10"/>
          <p:cNvSpPr>
            <a:spLocks noGrp="1"/>
          </p:cNvSpPr>
          <p:nvPr>
            <p:ph type="body" sz="quarter" idx="68" hasCustomPrompt="1"/>
          </p:nvPr>
        </p:nvSpPr>
        <p:spPr bwMode="gray">
          <a:xfrm>
            <a:off x="1828243" y="3768476"/>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84" name="Text Placeholder 10"/>
          <p:cNvSpPr>
            <a:spLocks noGrp="1"/>
          </p:cNvSpPr>
          <p:nvPr>
            <p:ph type="body" sz="quarter" idx="69" hasCustomPrompt="1"/>
          </p:nvPr>
        </p:nvSpPr>
        <p:spPr bwMode="gray">
          <a:xfrm>
            <a:off x="1828243" y="402565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85" name="Text Placeholder 10"/>
          <p:cNvSpPr>
            <a:spLocks noGrp="1"/>
          </p:cNvSpPr>
          <p:nvPr>
            <p:ph type="body" sz="quarter" idx="70" hasCustomPrompt="1"/>
          </p:nvPr>
        </p:nvSpPr>
        <p:spPr bwMode="gray">
          <a:xfrm>
            <a:off x="2007008" y="4422474"/>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86" name="Text Placeholder 10"/>
          <p:cNvSpPr>
            <a:spLocks noGrp="1"/>
          </p:cNvSpPr>
          <p:nvPr>
            <p:ph type="body" sz="quarter" idx="71" hasCustomPrompt="1"/>
          </p:nvPr>
        </p:nvSpPr>
        <p:spPr bwMode="gray">
          <a:xfrm>
            <a:off x="2007008" y="4638968"/>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87" name="Text Placeholder 10"/>
          <p:cNvSpPr>
            <a:spLocks noGrp="1"/>
          </p:cNvSpPr>
          <p:nvPr>
            <p:ph type="body" sz="quarter" idx="72" hasCustomPrompt="1"/>
          </p:nvPr>
        </p:nvSpPr>
        <p:spPr bwMode="gray">
          <a:xfrm>
            <a:off x="2007008" y="4855461"/>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88" name="Picture Placeholder 8"/>
          <p:cNvSpPr>
            <a:spLocks noGrp="1"/>
          </p:cNvSpPr>
          <p:nvPr>
            <p:ph type="pic" sz="quarter" idx="73" hasCustomPrompt="1"/>
          </p:nvPr>
        </p:nvSpPr>
        <p:spPr bwMode="gray">
          <a:xfrm>
            <a:off x="1824471" y="4445895"/>
            <a:ext cx="144000" cy="156271"/>
          </a:xfrm>
          <a:blipFill>
            <a:blip r:embed="rId2" cstate="print"/>
            <a:stretch>
              <a:fillRect/>
            </a:stretch>
          </a:blipFill>
        </p:spPr>
        <p:txBody>
          <a:bodyPr anchor="ctr">
            <a:normAutofit/>
          </a:bodyPr>
          <a:lstStyle>
            <a:lvl1pPr algn="ctr">
              <a:defRPr sz="900"/>
            </a:lvl1pPr>
          </a:lstStyle>
          <a:p>
            <a:r>
              <a:rPr lang="en-GB" dirty="0"/>
              <a:t> </a:t>
            </a:r>
          </a:p>
        </p:txBody>
      </p:sp>
      <p:sp>
        <p:nvSpPr>
          <p:cNvPr id="89" name="Picture Placeholder 8"/>
          <p:cNvSpPr>
            <a:spLocks noGrp="1"/>
          </p:cNvSpPr>
          <p:nvPr>
            <p:ph type="pic" sz="quarter" idx="74" hasCustomPrompt="1"/>
          </p:nvPr>
        </p:nvSpPr>
        <p:spPr bwMode="gray">
          <a:xfrm>
            <a:off x="1839329" y="4650753"/>
            <a:ext cx="104400" cy="168956"/>
          </a:xfrm>
          <a:blipFill>
            <a:blip r:embed="rId3" cstate="print"/>
            <a:stretch>
              <a:fillRect/>
            </a:stretch>
          </a:blipFill>
        </p:spPr>
        <p:txBody>
          <a:bodyPr anchor="ctr">
            <a:normAutofit/>
          </a:bodyPr>
          <a:lstStyle>
            <a:lvl1pPr algn="ctr">
              <a:defRPr sz="900"/>
            </a:lvl1pPr>
          </a:lstStyle>
          <a:p>
            <a:r>
              <a:rPr lang="en-GB" dirty="0"/>
              <a:t> </a:t>
            </a:r>
          </a:p>
        </p:txBody>
      </p:sp>
      <p:sp>
        <p:nvSpPr>
          <p:cNvPr id="90" name="Picture Placeholder 8"/>
          <p:cNvSpPr>
            <a:spLocks noGrp="1"/>
          </p:cNvSpPr>
          <p:nvPr>
            <p:ph type="pic" sz="quarter" idx="75" hasCustomPrompt="1"/>
          </p:nvPr>
        </p:nvSpPr>
        <p:spPr bwMode="gray">
          <a:xfrm>
            <a:off x="1824725" y="4893372"/>
            <a:ext cx="144000" cy="107312"/>
          </a:xfrm>
          <a:blipFill>
            <a:blip r:embed="rId4" cstate="print"/>
            <a:stretch>
              <a:fillRect/>
            </a:stretch>
          </a:blipFill>
        </p:spPr>
        <p:txBody>
          <a:bodyPr anchor="ctr">
            <a:normAutofit/>
          </a:bodyPr>
          <a:lstStyle>
            <a:lvl1pPr algn="ctr">
              <a:defRPr sz="900"/>
            </a:lvl1pPr>
          </a:lstStyle>
          <a:p>
            <a:r>
              <a:rPr lang="en-GB" dirty="0"/>
              <a:t> </a:t>
            </a:r>
          </a:p>
        </p:txBody>
      </p:sp>
      <p:sp>
        <p:nvSpPr>
          <p:cNvPr id="91" name="Picture Placeholder 8"/>
          <p:cNvSpPr>
            <a:spLocks noGrp="1"/>
          </p:cNvSpPr>
          <p:nvPr>
            <p:ph type="pic" sz="quarter" idx="76" hasCustomPrompt="1"/>
          </p:nvPr>
        </p:nvSpPr>
        <p:spPr bwMode="gray">
          <a:xfrm>
            <a:off x="4741340" y="2195654"/>
            <a:ext cx="1119600" cy="1222537"/>
          </a:xfrm>
        </p:spPr>
        <p:txBody>
          <a:bodyPr anchor="ctr">
            <a:normAutofit/>
          </a:bodyPr>
          <a:lstStyle>
            <a:lvl1pPr algn="ctr">
              <a:defRPr sz="900"/>
            </a:lvl1pPr>
          </a:lstStyle>
          <a:p>
            <a:r>
              <a:rPr lang="en-GB" dirty="0"/>
              <a:t>Click icon to insert picture</a:t>
            </a:r>
          </a:p>
        </p:txBody>
      </p:sp>
      <p:sp>
        <p:nvSpPr>
          <p:cNvPr id="92" name="Text Placeholder 10"/>
          <p:cNvSpPr>
            <a:spLocks noGrp="1"/>
          </p:cNvSpPr>
          <p:nvPr>
            <p:ph type="body" sz="quarter" idx="77" hasCustomPrompt="1"/>
          </p:nvPr>
        </p:nvSpPr>
        <p:spPr bwMode="gray">
          <a:xfrm>
            <a:off x="5931971" y="2152924"/>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93" name="Text Placeholder 10"/>
          <p:cNvSpPr>
            <a:spLocks noGrp="1"/>
          </p:cNvSpPr>
          <p:nvPr>
            <p:ph type="body" sz="quarter" idx="78" hasCustomPrompt="1"/>
          </p:nvPr>
        </p:nvSpPr>
        <p:spPr bwMode="gray">
          <a:xfrm>
            <a:off x="5931971" y="2410099"/>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94" name="Text Placeholder 10"/>
          <p:cNvSpPr>
            <a:spLocks noGrp="1"/>
          </p:cNvSpPr>
          <p:nvPr>
            <p:ph type="body" sz="quarter" idx="79" hasCustomPrompt="1"/>
          </p:nvPr>
        </p:nvSpPr>
        <p:spPr bwMode="gray">
          <a:xfrm>
            <a:off x="6110736" y="2806922"/>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95" name="Text Placeholder 10"/>
          <p:cNvSpPr>
            <a:spLocks noGrp="1"/>
          </p:cNvSpPr>
          <p:nvPr>
            <p:ph type="body" sz="quarter" idx="80" hasCustomPrompt="1"/>
          </p:nvPr>
        </p:nvSpPr>
        <p:spPr bwMode="gray">
          <a:xfrm>
            <a:off x="6110736" y="3023416"/>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96" name="Text Placeholder 10"/>
          <p:cNvSpPr>
            <a:spLocks noGrp="1"/>
          </p:cNvSpPr>
          <p:nvPr>
            <p:ph type="body" sz="quarter" idx="81" hasCustomPrompt="1"/>
          </p:nvPr>
        </p:nvSpPr>
        <p:spPr bwMode="gray">
          <a:xfrm>
            <a:off x="6110736" y="3239909"/>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97" name="Picture Placeholder 8"/>
          <p:cNvSpPr>
            <a:spLocks noGrp="1"/>
          </p:cNvSpPr>
          <p:nvPr>
            <p:ph type="pic" sz="quarter" idx="82" hasCustomPrompt="1"/>
          </p:nvPr>
        </p:nvSpPr>
        <p:spPr bwMode="gray">
          <a:xfrm>
            <a:off x="5928199" y="2830343"/>
            <a:ext cx="144000" cy="156271"/>
          </a:xfrm>
          <a:blipFill>
            <a:blip r:embed="rId2" cstate="print"/>
            <a:stretch>
              <a:fillRect/>
            </a:stretch>
          </a:blipFill>
        </p:spPr>
        <p:txBody>
          <a:bodyPr anchor="ctr">
            <a:normAutofit/>
          </a:bodyPr>
          <a:lstStyle>
            <a:lvl1pPr algn="ctr">
              <a:defRPr sz="900"/>
            </a:lvl1pPr>
          </a:lstStyle>
          <a:p>
            <a:r>
              <a:rPr lang="en-GB" dirty="0"/>
              <a:t> </a:t>
            </a:r>
          </a:p>
        </p:txBody>
      </p:sp>
      <p:sp>
        <p:nvSpPr>
          <p:cNvPr id="98" name="Picture Placeholder 8"/>
          <p:cNvSpPr>
            <a:spLocks noGrp="1"/>
          </p:cNvSpPr>
          <p:nvPr>
            <p:ph type="pic" sz="quarter" idx="83" hasCustomPrompt="1"/>
          </p:nvPr>
        </p:nvSpPr>
        <p:spPr bwMode="gray">
          <a:xfrm>
            <a:off x="5943057" y="3035201"/>
            <a:ext cx="104400" cy="168956"/>
          </a:xfrm>
          <a:blipFill>
            <a:blip r:embed="rId3" cstate="print"/>
            <a:stretch>
              <a:fillRect/>
            </a:stretch>
          </a:blipFill>
        </p:spPr>
        <p:txBody>
          <a:bodyPr anchor="ctr">
            <a:normAutofit/>
          </a:bodyPr>
          <a:lstStyle>
            <a:lvl1pPr algn="ctr">
              <a:defRPr sz="900"/>
            </a:lvl1pPr>
          </a:lstStyle>
          <a:p>
            <a:r>
              <a:rPr lang="en-GB" dirty="0"/>
              <a:t> </a:t>
            </a:r>
          </a:p>
        </p:txBody>
      </p:sp>
      <p:sp>
        <p:nvSpPr>
          <p:cNvPr id="99" name="Picture Placeholder 8"/>
          <p:cNvSpPr>
            <a:spLocks noGrp="1"/>
          </p:cNvSpPr>
          <p:nvPr>
            <p:ph type="pic" sz="quarter" idx="84" hasCustomPrompt="1"/>
          </p:nvPr>
        </p:nvSpPr>
        <p:spPr bwMode="gray">
          <a:xfrm>
            <a:off x="5928452" y="3277820"/>
            <a:ext cx="144000" cy="107312"/>
          </a:xfrm>
          <a:blipFill>
            <a:blip r:embed="rId4" cstate="print"/>
            <a:stretch>
              <a:fillRect/>
            </a:stretch>
          </a:blipFill>
        </p:spPr>
        <p:txBody>
          <a:bodyPr anchor="ctr">
            <a:normAutofit/>
          </a:bodyPr>
          <a:lstStyle>
            <a:lvl1pPr algn="ctr">
              <a:defRPr sz="900"/>
            </a:lvl1pPr>
          </a:lstStyle>
          <a:p>
            <a:r>
              <a:rPr lang="en-GB" dirty="0"/>
              <a:t> </a:t>
            </a:r>
          </a:p>
        </p:txBody>
      </p:sp>
      <p:sp>
        <p:nvSpPr>
          <p:cNvPr id="100" name="Picture Placeholder 8"/>
          <p:cNvSpPr>
            <a:spLocks noGrp="1"/>
          </p:cNvSpPr>
          <p:nvPr>
            <p:ph type="pic" sz="quarter" idx="85" hasCustomPrompt="1"/>
          </p:nvPr>
        </p:nvSpPr>
        <p:spPr bwMode="gray">
          <a:xfrm>
            <a:off x="4742702" y="3802535"/>
            <a:ext cx="1119600" cy="1222537"/>
          </a:xfrm>
        </p:spPr>
        <p:txBody>
          <a:bodyPr anchor="ctr">
            <a:normAutofit/>
          </a:bodyPr>
          <a:lstStyle>
            <a:lvl1pPr algn="ctr">
              <a:defRPr sz="900"/>
            </a:lvl1pPr>
          </a:lstStyle>
          <a:p>
            <a:r>
              <a:rPr lang="en-GB" dirty="0"/>
              <a:t>Click icon to insert picture</a:t>
            </a:r>
          </a:p>
        </p:txBody>
      </p:sp>
      <p:sp>
        <p:nvSpPr>
          <p:cNvPr id="101" name="Text Placeholder 10"/>
          <p:cNvSpPr>
            <a:spLocks noGrp="1"/>
          </p:cNvSpPr>
          <p:nvPr>
            <p:ph type="body" sz="quarter" idx="86" hasCustomPrompt="1"/>
          </p:nvPr>
        </p:nvSpPr>
        <p:spPr bwMode="gray">
          <a:xfrm>
            <a:off x="5933333" y="3759805"/>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102" name="Text Placeholder 10"/>
          <p:cNvSpPr>
            <a:spLocks noGrp="1"/>
          </p:cNvSpPr>
          <p:nvPr>
            <p:ph type="body" sz="quarter" idx="87" hasCustomPrompt="1"/>
          </p:nvPr>
        </p:nvSpPr>
        <p:spPr bwMode="gray">
          <a:xfrm>
            <a:off x="5933333" y="401698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103" name="Text Placeholder 10"/>
          <p:cNvSpPr>
            <a:spLocks noGrp="1"/>
          </p:cNvSpPr>
          <p:nvPr>
            <p:ph type="body" sz="quarter" idx="88" hasCustomPrompt="1"/>
          </p:nvPr>
        </p:nvSpPr>
        <p:spPr bwMode="gray">
          <a:xfrm>
            <a:off x="6112098" y="4413803"/>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104" name="Text Placeholder 10"/>
          <p:cNvSpPr>
            <a:spLocks noGrp="1"/>
          </p:cNvSpPr>
          <p:nvPr>
            <p:ph type="body" sz="quarter" idx="89" hasCustomPrompt="1"/>
          </p:nvPr>
        </p:nvSpPr>
        <p:spPr bwMode="gray">
          <a:xfrm>
            <a:off x="6112098" y="4630297"/>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105" name="Text Placeholder 10"/>
          <p:cNvSpPr>
            <a:spLocks noGrp="1"/>
          </p:cNvSpPr>
          <p:nvPr>
            <p:ph type="body" sz="quarter" idx="90" hasCustomPrompt="1"/>
          </p:nvPr>
        </p:nvSpPr>
        <p:spPr bwMode="gray">
          <a:xfrm>
            <a:off x="6112098" y="4846790"/>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106" name="Picture Placeholder 8"/>
          <p:cNvSpPr>
            <a:spLocks noGrp="1"/>
          </p:cNvSpPr>
          <p:nvPr>
            <p:ph type="pic" sz="quarter" idx="91" hasCustomPrompt="1"/>
          </p:nvPr>
        </p:nvSpPr>
        <p:spPr bwMode="gray">
          <a:xfrm>
            <a:off x="5929561" y="4437224"/>
            <a:ext cx="144000" cy="156271"/>
          </a:xfrm>
          <a:blipFill>
            <a:blip r:embed="rId2" cstate="print"/>
            <a:stretch>
              <a:fillRect/>
            </a:stretch>
          </a:blipFill>
        </p:spPr>
        <p:txBody>
          <a:bodyPr anchor="ctr">
            <a:normAutofit/>
          </a:bodyPr>
          <a:lstStyle>
            <a:lvl1pPr algn="ctr">
              <a:defRPr sz="900"/>
            </a:lvl1pPr>
          </a:lstStyle>
          <a:p>
            <a:r>
              <a:rPr lang="en-GB" dirty="0"/>
              <a:t> </a:t>
            </a:r>
          </a:p>
        </p:txBody>
      </p:sp>
      <p:sp>
        <p:nvSpPr>
          <p:cNvPr id="107" name="Picture Placeholder 8"/>
          <p:cNvSpPr>
            <a:spLocks noGrp="1"/>
          </p:cNvSpPr>
          <p:nvPr>
            <p:ph type="pic" sz="quarter" idx="92" hasCustomPrompt="1"/>
          </p:nvPr>
        </p:nvSpPr>
        <p:spPr bwMode="gray">
          <a:xfrm>
            <a:off x="5944419" y="4642082"/>
            <a:ext cx="104400" cy="168956"/>
          </a:xfrm>
          <a:blipFill>
            <a:blip r:embed="rId3" cstate="print"/>
            <a:stretch>
              <a:fillRect/>
            </a:stretch>
          </a:blipFill>
        </p:spPr>
        <p:txBody>
          <a:bodyPr anchor="ctr">
            <a:normAutofit/>
          </a:bodyPr>
          <a:lstStyle>
            <a:lvl1pPr algn="ctr">
              <a:defRPr sz="900"/>
            </a:lvl1pPr>
          </a:lstStyle>
          <a:p>
            <a:r>
              <a:rPr lang="en-GB" dirty="0"/>
              <a:t> </a:t>
            </a:r>
          </a:p>
        </p:txBody>
      </p:sp>
      <p:sp>
        <p:nvSpPr>
          <p:cNvPr id="108" name="Picture Placeholder 8"/>
          <p:cNvSpPr>
            <a:spLocks noGrp="1"/>
          </p:cNvSpPr>
          <p:nvPr>
            <p:ph type="pic" sz="quarter" idx="93" hasCustomPrompt="1"/>
          </p:nvPr>
        </p:nvSpPr>
        <p:spPr bwMode="gray">
          <a:xfrm>
            <a:off x="5929814" y="4884701"/>
            <a:ext cx="144000" cy="107312"/>
          </a:xfrm>
          <a:blipFill>
            <a:blip r:embed="rId4" cstate="print"/>
            <a:stretch>
              <a:fillRect/>
            </a:stretch>
          </a:blipFill>
        </p:spPr>
        <p:txBody>
          <a:bodyPr anchor="ctr">
            <a:normAutofit/>
          </a:bodyPr>
          <a:lstStyle>
            <a:lvl1pPr algn="ctr">
              <a:defRPr sz="900"/>
            </a:lvl1pPr>
          </a:lstStyle>
          <a:p>
            <a:r>
              <a:rPr lang="en-GB" dirty="0"/>
              <a:t> </a:t>
            </a:r>
          </a:p>
        </p:txBody>
      </p:sp>
      <p:pic>
        <p:nvPicPr>
          <p:cNvPr id="51" name="Picture 5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46" name="Picture 2" descr="G:\Administration\GSM\Group Marketing\Marketing and Campaigns\Branding\Logos\RFU Lock-up\RFU Official Legal Partner.jpg"/>
          <p:cNvPicPr>
            <a:picLocks noChangeAspect="1" noChangeArrowheads="1"/>
          </p:cNvPicPr>
          <p:nvPr userDrawn="1"/>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0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berry)">
    <p:bg>
      <p:bgPr>
        <a:solidFill>
          <a:schemeClr val="tx2"/>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p:cNvSpPr/>
          <p:nvPr userDrawn="1"/>
        </p:nvSpPr>
        <p:spPr bwMode="gray">
          <a:xfrm>
            <a:off x="0" y="1"/>
            <a:ext cx="9144000" cy="1484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49" y="738000"/>
            <a:ext cx="7913700" cy="457200"/>
          </a:xfrm>
        </p:spPr>
        <p:txBody>
          <a:bodyPr wrap="none" anchor="b">
            <a:normAutofit/>
          </a:bodyPr>
          <a:lstStyle>
            <a:lvl1pPr>
              <a:defRPr sz="2400" b="1">
                <a:solidFill>
                  <a:schemeClr val="bg1"/>
                </a:solidFill>
              </a:defRPr>
            </a:lvl1pPr>
          </a:lstStyle>
          <a:p>
            <a:r>
              <a:rPr lang="en-US" dirty="0"/>
              <a:t>Click to edit 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content + picture (right) [berry]">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3943350" cy="457200"/>
          </a:xfrm>
        </p:spPr>
        <p:txBody>
          <a:bodyPr rIns="180000" anchor="b">
            <a:normAutofit/>
          </a:bodyPr>
          <a:lstStyle>
            <a:lvl1pPr>
              <a:defRPr sz="2400" baseline="0">
                <a:solidFill>
                  <a:schemeClr val="bg1"/>
                </a:solidFill>
              </a:defRPr>
            </a:lvl1pPr>
          </a:lstStyle>
          <a:p>
            <a:r>
              <a:rPr lang="en-US" dirty="0"/>
              <a:t>Click to edit one line title</a:t>
            </a:r>
            <a:endParaRPr lang="en-GB" dirty="0"/>
          </a:p>
        </p:txBody>
      </p:sp>
      <p:sp>
        <p:nvSpPr>
          <p:cNvPr id="14" name="Picture Placeholder 13"/>
          <p:cNvSpPr>
            <a:spLocks noGrp="1"/>
          </p:cNvSpPr>
          <p:nvPr>
            <p:ph type="pic" sz="quarter" idx="14" hasCustomPrompt="1"/>
          </p:nvPr>
        </p:nvSpPr>
        <p:spPr bwMode="gray">
          <a:xfrm>
            <a:off x="4571100" y="381600"/>
            <a:ext cx="4265119" cy="5346700"/>
          </a:xfrm>
          <a:custGeom>
            <a:avLst/>
            <a:gdLst>
              <a:gd name="connsiteX0" fmla="*/ 0 w 5686825"/>
              <a:gd name="connsiteY0" fmla="*/ 0 h 5346700"/>
              <a:gd name="connsiteX1" fmla="*/ 5686825 w 5686825"/>
              <a:gd name="connsiteY1" fmla="*/ 0 h 5346700"/>
              <a:gd name="connsiteX2" fmla="*/ 5686825 w 5686825"/>
              <a:gd name="connsiteY2" fmla="*/ 4930352 h 5346700"/>
              <a:gd name="connsiteX3" fmla="*/ 5270477 w 5686825"/>
              <a:gd name="connsiteY3" fmla="*/ 5346700 h 5346700"/>
              <a:gd name="connsiteX4" fmla="*/ 0 w 5686825"/>
              <a:gd name="connsiteY4" fmla="*/ 5346700 h 534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825" h="5346700">
                <a:moveTo>
                  <a:pt x="0" y="0"/>
                </a:moveTo>
                <a:lnTo>
                  <a:pt x="5686825" y="0"/>
                </a:lnTo>
                <a:lnTo>
                  <a:pt x="5686825" y="4930352"/>
                </a:lnTo>
                <a:cubicBezTo>
                  <a:pt x="5686825" y="5160295"/>
                  <a:pt x="5500420" y="5346700"/>
                  <a:pt x="5270477" y="5346700"/>
                </a:cubicBezTo>
                <a:lnTo>
                  <a:pt x="0" y="5346700"/>
                </a:lnTo>
                <a:close/>
              </a:path>
            </a:pathLst>
          </a:custGeom>
          <a:solidFill>
            <a:schemeClr val="bg1">
              <a:lumMod val="95000"/>
            </a:schemeClr>
          </a:solidFill>
        </p:spPr>
        <p:txBody>
          <a:bodyPr wrap="square" anchor="ctr">
            <a:noAutofit/>
          </a:bodyPr>
          <a:lstStyle>
            <a:lvl1pPr marL="0" indent="0" algn="ctr">
              <a:buNone/>
              <a:defRPr sz="1200" baseline="0"/>
            </a:lvl1pPr>
          </a:lstStyle>
          <a:p>
            <a:r>
              <a:rPr lang="en-GB" dirty="0"/>
              <a:t>Click icon to insert picture</a:t>
            </a:r>
          </a:p>
        </p:txBody>
      </p:sp>
      <p:sp>
        <p:nvSpPr>
          <p:cNvPr id="20" name="Text Placeholder 8"/>
          <p:cNvSpPr>
            <a:spLocks noGrp="1"/>
          </p:cNvSpPr>
          <p:nvPr>
            <p:ph type="body" sz="quarter" idx="17" hasCustomPrompt="1"/>
          </p:nvPr>
        </p:nvSpPr>
        <p:spPr bwMode="gray">
          <a:xfrm>
            <a:off x="628650" y="1494692"/>
            <a:ext cx="3944700" cy="3841200"/>
          </a:xfrm>
        </p:spPr>
        <p:txBody>
          <a:bodyPr rIns="27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a:t>Click to edit text – see guidance slide on how to style this text.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52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 new section (berry)">
    <p:bg>
      <p:bgPr>
        <a:solidFill>
          <a:schemeClr val="tx2"/>
        </a:solidFill>
        <a:effectLst/>
      </p:bgPr>
    </p:bg>
    <p:spTree>
      <p:nvGrpSpPr>
        <p:cNvPr id="1" name=""/>
        <p:cNvGrpSpPr/>
        <p:nvPr/>
      </p:nvGrpSpPr>
      <p:grpSpPr>
        <a:xfrm>
          <a:off x="0" y="0"/>
          <a:ext cx="0" cy="0"/>
          <a:chOff x="0" y="0"/>
          <a:chExt cx="0" cy="0"/>
        </a:xfrm>
      </p:grpSpPr>
      <p:sp>
        <p:nvSpPr>
          <p:cNvPr id="20" name="Rectangle 19"/>
          <p:cNvSpPr/>
          <p:nvPr userDrawn="1"/>
        </p:nvSpPr>
        <p:spPr bwMode="gray">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50" y="1122364"/>
            <a:ext cx="7683730" cy="1982884"/>
          </a:xfrm>
        </p:spPr>
        <p:txBody>
          <a:bodyPr anchor="b">
            <a:normAutofit/>
          </a:bodyPr>
          <a:lstStyle>
            <a:lvl1pPr>
              <a:defRPr sz="4800" b="1">
                <a:solidFill>
                  <a:schemeClr val="bg1"/>
                </a:solidFill>
              </a:defRPr>
            </a:lvl1pPr>
          </a:lstStyle>
          <a:p>
            <a:r>
              <a:rPr lang="en-US" dirty="0"/>
              <a:t>Click to edit presentation title</a:t>
            </a:r>
            <a:endParaRPr lang="en-GB" dirty="0"/>
          </a:p>
        </p:txBody>
      </p:sp>
      <p:sp>
        <p:nvSpPr>
          <p:cNvPr id="19" name="Text Placeholder 18"/>
          <p:cNvSpPr>
            <a:spLocks noGrp="1"/>
          </p:cNvSpPr>
          <p:nvPr>
            <p:ph type="body" sz="quarter" idx="13" hasCustomPrompt="1"/>
          </p:nvPr>
        </p:nvSpPr>
        <p:spPr bwMode="gray">
          <a:xfrm>
            <a:off x="628650" y="3210660"/>
            <a:ext cx="7684200" cy="1590675"/>
          </a:xfrm>
        </p:spPr>
        <p:txBody>
          <a:bodyPr/>
          <a:lstStyle>
            <a:lvl1pPr marL="0" indent="0">
              <a:spcBef>
                <a:spcPts val="0"/>
              </a:spcBef>
              <a:buNone/>
              <a:defRPr sz="3600" b="1">
                <a:solidFill>
                  <a:schemeClr val="bg1"/>
                </a:solidFill>
              </a:defRPr>
            </a:lvl1pPr>
            <a:lvl2pPr marL="0" indent="0">
              <a:buNone/>
              <a:defRPr>
                <a:solidFill>
                  <a:srgbClr val="FF0000"/>
                </a:solidFill>
              </a:defRPr>
            </a:lvl2pPr>
            <a:lvl3pPr marL="0" indent="0">
              <a:buNone/>
              <a:defRPr>
                <a:solidFill>
                  <a:srgbClr val="FF0000"/>
                </a:solidFill>
              </a:defRPr>
            </a:lvl3pPr>
            <a:lvl4pPr marL="0" indent="0">
              <a:buNone/>
              <a:tabLst/>
              <a:defRPr>
                <a:solidFill>
                  <a:srgbClr val="FF0000"/>
                </a:solidFill>
              </a:defRPr>
            </a:lvl4pPr>
            <a:lvl5pPr marL="0" indent="0">
              <a:buNone/>
              <a:defRPr>
                <a:solidFill>
                  <a:srgbClr val="FF0000"/>
                </a:solidFill>
              </a:defRPr>
            </a:lvl5pPr>
            <a:lvl6pPr>
              <a:defRPr>
                <a:solidFill>
                  <a:srgbClr val="FF0000"/>
                </a:solidFill>
              </a:defRPr>
            </a:lvl6pPr>
            <a:lvl7pPr>
              <a:defRPr baseline="0">
                <a:solidFill>
                  <a:srgbClr val="FF0000"/>
                </a:solidFill>
              </a:defRPr>
            </a:lvl7pPr>
          </a:lstStyle>
          <a:p>
            <a:pPr lvl="0"/>
            <a:r>
              <a:rPr lang="en-US" dirty="0"/>
              <a:t>Click to edit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3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content + picture (left) [berry]">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4572000" y="738554"/>
            <a:ext cx="3969545" cy="457200"/>
          </a:xfrm>
        </p:spPr>
        <p:txBody>
          <a:bodyPr lIns="270000" anchor="b">
            <a:normAutofit/>
          </a:bodyPr>
          <a:lstStyle>
            <a:lvl1pPr>
              <a:defRPr sz="2400">
                <a:solidFill>
                  <a:schemeClr val="bg1"/>
                </a:solidFill>
              </a:defRPr>
            </a:lvl1pPr>
          </a:lstStyle>
          <a:p>
            <a:r>
              <a:rPr lang="en-US" dirty="0"/>
              <a:t>Click to edit one line title</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Picture Placeholder 20"/>
          <p:cNvSpPr>
            <a:spLocks noGrp="1"/>
          </p:cNvSpPr>
          <p:nvPr>
            <p:ph type="pic" sz="quarter" idx="15" hasCustomPrompt="1"/>
          </p:nvPr>
        </p:nvSpPr>
        <p:spPr bwMode="gray">
          <a:xfrm>
            <a:off x="305100" y="381600"/>
            <a:ext cx="4266900" cy="5345400"/>
          </a:xfrm>
          <a:custGeom>
            <a:avLst/>
            <a:gdLst>
              <a:gd name="connsiteX0" fmla="*/ 416348 w 5689200"/>
              <a:gd name="connsiteY0" fmla="*/ 0 h 5345400"/>
              <a:gd name="connsiteX1" fmla="*/ 5689200 w 5689200"/>
              <a:gd name="connsiteY1" fmla="*/ 0 h 5345400"/>
              <a:gd name="connsiteX2" fmla="*/ 5689200 w 5689200"/>
              <a:gd name="connsiteY2" fmla="*/ 5345400 h 5345400"/>
              <a:gd name="connsiteX3" fmla="*/ 0 w 5689200"/>
              <a:gd name="connsiteY3" fmla="*/ 5345400 h 5345400"/>
              <a:gd name="connsiteX4" fmla="*/ 0 w 5689200"/>
              <a:gd name="connsiteY4" fmla="*/ 416348 h 5345400"/>
              <a:gd name="connsiteX5" fmla="*/ 416348 w 5689200"/>
              <a:gd name="connsiteY5" fmla="*/ 0 h 53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200" h="5345400">
                <a:moveTo>
                  <a:pt x="416348" y="0"/>
                </a:moveTo>
                <a:lnTo>
                  <a:pt x="5689200" y="0"/>
                </a:lnTo>
                <a:lnTo>
                  <a:pt x="5689200" y="5345400"/>
                </a:lnTo>
                <a:lnTo>
                  <a:pt x="0" y="5345400"/>
                </a:lnTo>
                <a:lnTo>
                  <a:pt x="0" y="416348"/>
                </a:lnTo>
                <a:cubicBezTo>
                  <a:pt x="0" y="186405"/>
                  <a:pt x="186405" y="0"/>
                  <a:pt x="416348" y="0"/>
                </a:cubicBezTo>
                <a:close/>
              </a:path>
            </a:pathLst>
          </a:custGeom>
          <a:solidFill>
            <a:schemeClr val="bg1">
              <a:lumMod val="95000"/>
            </a:schemeClr>
          </a:solidFill>
        </p:spPr>
        <p:txBody>
          <a:bodyPr wrap="square" anchor="ctr">
            <a:noAutofit/>
          </a:bodyPr>
          <a:lstStyle>
            <a:lvl1pPr algn="ctr">
              <a:defRPr sz="1200"/>
            </a:lvl1pPr>
          </a:lstStyle>
          <a:p>
            <a:r>
              <a:rPr lang="en-GB" dirty="0"/>
              <a:t>Click icon to insert picture</a:t>
            </a:r>
          </a:p>
          <a:p>
            <a:endParaRPr lang="en-GB" dirty="0"/>
          </a:p>
        </p:txBody>
      </p:sp>
      <p:sp>
        <p:nvSpPr>
          <p:cNvPr id="22" name="Text Placeholder 8"/>
          <p:cNvSpPr>
            <a:spLocks noGrp="1"/>
          </p:cNvSpPr>
          <p:nvPr>
            <p:ph type="body" sz="quarter" idx="17" hasCustomPrompt="1"/>
          </p:nvPr>
        </p:nvSpPr>
        <p:spPr bwMode="gray">
          <a:xfrm>
            <a:off x="4598195" y="1494692"/>
            <a:ext cx="3944700" cy="3841200"/>
          </a:xfrm>
        </p:spPr>
        <p:txBody>
          <a:bodyPr lIns="27000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a:t>Click to edit text – see guidance slide on how to style this text.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content [berry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4" name="Rectangle 13"/>
          <p:cNvSpPr/>
          <p:nvPr userDrawn="1"/>
        </p:nvSpPr>
        <p:spPr bwMode="gray">
          <a:xfrm>
            <a:off x="0" y="1"/>
            <a:ext cx="9144000" cy="148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a:t>Click to edit title on one line only</a:t>
            </a:r>
            <a:endParaRPr lang="en-GB" dirty="0"/>
          </a:p>
        </p:txBody>
      </p:sp>
      <p:sp>
        <p:nvSpPr>
          <p:cNvPr id="8" name="Content Placeholder 7"/>
          <p:cNvSpPr>
            <a:spLocks noGrp="1"/>
          </p:cNvSpPr>
          <p:nvPr>
            <p:ph sz="quarter" idx="13" hasCustomPrompt="1"/>
          </p:nvPr>
        </p:nvSpPr>
        <p:spPr bwMode="gray">
          <a:xfrm>
            <a:off x="628650" y="1934309"/>
            <a:ext cx="7912895" cy="3402867"/>
          </a:xfrm>
        </p:spPr>
        <p:txBody>
          <a:bodyPr rIns="270000"/>
          <a:lstStyle>
            <a:lvl1pPr>
              <a:defRPr baseline="0"/>
            </a:lvl1pPr>
            <a:lvl5pPr>
              <a:defRPr baseline="0"/>
            </a:lvl5pPr>
            <a:lvl6pPr>
              <a:defRPr/>
            </a:lvl6pPr>
            <a:lvl7pPr>
              <a:defRPr/>
            </a:lvl7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ontent [berry header]">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9" name="Rectangle 18"/>
          <p:cNvSpPr/>
          <p:nvPr userDrawn="1"/>
        </p:nvSpPr>
        <p:spPr bwMode="gray">
          <a:xfrm>
            <a:off x="0" y="1"/>
            <a:ext cx="9144000" cy="148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a:t>Click to edit title on one line only</a:t>
            </a:r>
            <a:endParaRPr lang="en-GB" dirty="0"/>
          </a:p>
        </p:txBody>
      </p:sp>
      <p:sp>
        <p:nvSpPr>
          <p:cNvPr id="8" name="Content Placeholder 7"/>
          <p:cNvSpPr>
            <a:spLocks noGrp="1"/>
          </p:cNvSpPr>
          <p:nvPr>
            <p:ph sz="quarter" idx="13" hasCustomPrompt="1"/>
          </p:nvPr>
        </p:nvSpPr>
        <p:spPr bwMode="gray">
          <a:xfrm>
            <a:off x="628650" y="1934309"/>
            <a:ext cx="3943350" cy="3402867"/>
          </a:xfrm>
        </p:spPr>
        <p:txBody>
          <a:bodyPr rIns="27000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7"/>
          <p:cNvSpPr>
            <a:spLocks noGrp="1"/>
          </p:cNvSpPr>
          <p:nvPr>
            <p:ph sz="quarter" idx="14" hasCustomPrompt="1"/>
          </p:nvPr>
        </p:nvSpPr>
        <p:spPr bwMode="gray">
          <a:xfrm>
            <a:off x="4598195" y="1934309"/>
            <a:ext cx="3943350" cy="3402867"/>
          </a:xfrm>
        </p:spPr>
        <p:txBody>
          <a:bodyPr lIns="270000" rIns="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s [berry]">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9" name="Rectangle 18"/>
          <p:cNvSpPr/>
          <p:nvPr userDrawn="1"/>
        </p:nvSpPr>
        <p:spPr bwMode="gray">
          <a:xfrm>
            <a:off x="0" y="1"/>
            <a:ext cx="9144000" cy="148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a:t>Click to edit title on one line only</a:t>
            </a:r>
            <a:endParaRPr lang="en-GB" dirty="0"/>
          </a:p>
        </p:txBody>
      </p:sp>
      <p:sp>
        <p:nvSpPr>
          <p:cNvPr id="9" name="Picture Placeholder 8"/>
          <p:cNvSpPr>
            <a:spLocks noGrp="1"/>
          </p:cNvSpPr>
          <p:nvPr>
            <p:ph type="pic" sz="quarter" idx="13" hasCustomPrompt="1"/>
          </p:nvPr>
        </p:nvSpPr>
        <p:spPr bwMode="gray">
          <a:xfrm>
            <a:off x="619316" y="2204325"/>
            <a:ext cx="1119600" cy="1222537"/>
          </a:xfrm>
        </p:spPr>
        <p:txBody>
          <a:bodyPr anchor="ctr">
            <a:normAutofit/>
          </a:bodyPr>
          <a:lstStyle>
            <a:lvl1pPr algn="ctr">
              <a:defRPr sz="900"/>
            </a:lvl1pPr>
          </a:lstStyle>
          <a:p>
            <a:r>
              <a:rPr lang="en-GB" dirty="0"/>
              <a:t>Click icon to insert picture</a:t>
            </a:r>
          </a:p>
        </p:txBody>
      </p:sp>
      <p:sp>
        <p:nvSpPr>
          <p:cNvPr id="11" name="Text Placeholder 10"/>
          <p:cNvSpPr>
            <a:spLocks noGrp="1"/>
          </p:cNvSpPr>
          <p:nvPr>
            <p:ph type="body" sz="quarter" idx="14" hasCustomPrompt="1"/>
          </p:nvPr>
        </p:nvSpPr>
        <p:spPr bwMode="gray">
          <a:xfrm>
            <a:off x="1826881" y="2161595"/>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21" name="Text Placeholder 10"/>
          <p:cNvSpPr>
            <a:spLocks noGrp="1"/>
          </p:cNvSpPr>
          <p:nvPr>
            <p:ph type="body" sz="quarter" idx="15" hasCustomPrompt="1"/>
          </p:nvPr>
        </p:nvSpPr>
        <p:spPr bwMode="gray">
          <a:xfrm>
            <a:off x="1826881" y="241877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22" name="Text Placeholder 10"/>
          <p:cNvSpPr>
            <a:spLocks noGrp="1"/>
          </p:cNvSpPr>
          <p:nvPr>
            <p:ph type="body" sz="quarter" idx="16" hasCustomPrompt="1"/>
          </p:nvPr>
        </p:nvSpPr>
        <p:spPr bwMode="gray">
          <a:xfrm>
            <a:off x="2005646" y="2815593"/>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23" name="Text Placeholder 10"/>
          <p:cNvSpPr>
            <a:spLocks noGrp="1"/>
          </p:cNvSpPr>
          <p:nvPr>
            <p:ph type="body" sz="quarter" idx="17" hasCustomPrompt="1"/>
          </p:nvPr>
        </p:nvSpPr>
        <p:spPr bwMode="gray">
          <a:xfrm>
            <a:off x="2005646" y="3032087"/>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24" name="Text Placeholder 10"/>
          <p:cNvSpPr>
            <a:spLocks noGrp="1"/>
          </p:cNvSpPr>
          <p:nvPr>
            <p:ph type="body" sz="quarter" idx="18" hasCustomPrompt="1"/>
          </p:nvPr>
        </p:nvSpPr>
        <p:spPr bwMode="gray">
          <a:xfrm>
            <a:off x="2005646" y="3248580"/>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43" name="Picture Placeholder 8"/>
          <p:cNvSpPr>
            <a:spLocks noGrp="1"/>
          </p:cNvSpPr>
          <p:nvPr>
            <p:ph type="pic" sz="quarter" idx="37" hasCustomPrompt="1"/>
          </p:nvPr>
        </p:nvSpPr>
        <p:spPr bwMode="gray">
          <a:xfrm>
            <a:off x="1823109" y="2839014"/>
            <a:ext cx="144000" cy="156271"/>
          </a:xfrm>
          <a:blipFill>
            <a:blip r:embed="rId2" cstate="print"/>
            <a:stretch>
              <a:fillRect/>
            </a:stretch>
          </a:blipFill>
        </p:spPr>
        <p:txBody>
          <a:bodyPr anchor="ctr">
            <a:normAutofit/>
          </a:bodyPr>
          <a:lstStyle>
            <a:lvl1pPr algn="ctr">
              <a:defRPr sz="900"/>
            </a:lvl1pPr>
          </a:lstStyle>
          <a:p>
            <a:r>
              <a:rPr lang="en-GB" dirty="0"/>
              <a:t> </a:t>
            </a:r>
          </a:p>
        </p:txBody>
      </p:sp>
      <p:sp>
        <p:nvSpPr>
          <p:cNvPr id="44" name="Picture Placeholder 8"/>
          <p:cNvSpPr>
            <a:spLocks noGrp="1"/>
          </p:cNvSpPr>
          <p:nvPr>
            <p:ph type="pic" sz="quarter" idx="38" hasCustomPrompt="1"/>
          </p:nvPr>
        </p:nvSpPr>
        <p:spPr bwMode="gray">
          <a:xfrm>
            <a:off x="1837967" y="3043872"/>
            <a:ext cx="104400" cy="168956"/>
          </a:xfrm>
          <a:blipFill>
            <a:blip r:embed="rId3" cstate="print"/>
            <a:stretch>
              <a:fillRect/>
            </a:stretch>
          </a:blipFill>
        </p:spPr>
        <p:txBody>
          <a:bodyPr anchor="ctr">
            <a:normAutofit/>
          </a:bodyPr>
          <a:lstStyle>
            <a:lvl1pPr algn="ctr">
              <a:defRPr sz="900"/>
            </a:lvl1pPr>
          </a:lstStyle>
          <a:p>
            <a:r>
              <a:rPr lang="en-GB" dirty="0"/>
              <a:t> </a:t>
            </a:r>
          </a:p>
        </p:txBody>
      </p:sp>
      <p:sp>
        <p:nvSpPr>
          <p:cNvPr id="45" name="Picture Placeholder 8"/>
          <p:cNvSpPr>
            <a:spLocks noGrp="1"/>
          </p:cNvSpPr>
          <p:nvPr>
            <p:ph type="pic" sz="quarter" idx="39" hasCustomPrompt="1"/>
          </p:nvPr>
        </p:nvSpPr>
        <p:spPr bwMode="gray">
          <a:xfrm>
            <a:off x="1823363" y="3286491"/>
            <a:ext cx="144000" cy="107312"/>
          </a:xfrm>
          <a:blipFill>
            <a:blip r:embed="rId4" cstate="print"/>
            <a:stretch>
              <a:fillRect/>
            </a:stretch>
          </a:blipFill>
        </p:spPr>
        <p:txBody>
          <a:bodyPr anchor="ctr">
            <a:normAutofit/>
          </a:bodyPr>
          <a:lstStyle>
            <a:lvl1pPr algn="ctr">
              <a:defRPr sz="900"/>
            </a:lvl1pPr>
          </a:lstStyle>
          <a:p>
            <a:r>
              <a:rPr lang="en-GB" dirty="0"/>
              <a:t> </a:t>
            </a:r>
          </a:p>
        </p:txBody>
      </p:sp>
      <p:sp>
        <p:nvSpPr>
          <p:cNvPr id="82" name="Picture Placeholder 8"/>
          <p:cNvSpPr>
            <a:spLocks noGrp="1"/>
          </p:cNvSpPr>
          <p:nvPr>
            <p:ph type="pic" sz="quarter" idx="67" hasCustomPrompt="1"/>
          </p:nvPr>
        </p:nvSpPr>
        <p:spPr bwMode="gray">
          <a:xfrm>
            <a:off x="620678" y="3811206"/>
            <a:ext cx="1119600" cy="1222537"/>
          </a:xfrm>
        </p:spPr>
        <p:txBody>
          <a:bodyPr anchor="ctr">
            <a:normAutofit/>
          </a:bodyPr>
          <a:lstStyle>
            <a:lvl1pPr algn="ctr">
              <a:defRPr sz="900"/>
            </a:lvl1pPr>
          </a:lstStyle>
          <a:p>
            <a:r>
              <a:rPr lang="en-GB" dirty="0"/>
              <a:t>Click icon to insert picture</a:t>
            </a:r>
          </a:p>
        </p:txBody>
      </p:sp>
      <p:sp>
        <p:nvSpPr>
          <p:cNvPr id="83" name="Text Placeholder 10"/>
          <p:cNvSpPr>
            <a:spLocks noGrp="1"/>
          </p:cNvSpPr>
          <p:nvPr>
            <p:ph type="body" sz="quarter" idx="68" hasCustomPrompt="1"/>
          </p:nvPr>
        </p:nvSpPr>
        <p:spPr bwMode="gray">
          <a:xfrm>
            <a:off x="1828243" y="3768476"/>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84" name="Text Placeholder 10"/>
          <p:cNvSpPr>
            <a:spLocks noGrp="1"/>
          </p:cNvSpPr>
          <p:nvPr>
            <p:ph type="body" sz="quarter" idx="69" hasCustomPrompt="1"/>
          </p:nvPr>
        </p:nvSpPr>
        <p:spPr bwMode="gray">
          <a:xfrm>
            <a:off x="1828243" y="402565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85" name="Text Placeholder 10"/>
          <p:cNvSpPr>
            <a:spLocks noGrp="1"/>
          </p:cNvSpPr>
          <p:nvPr>
            <p:ph type="body" sz="quarter" idx="70" hasCustomPrompt="1"/>
          </p:nvPr>
        </p:nvSpPr>
        <p:spPr bwMode="gray">
          <a:xfrm>
            <a:off x="2007008" y="4422474"/>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86" name="Text Placeholder 10"/>
          <p:cNvSpPr>
            <a:spLocks noGrp="1"/>
          </p:cNvSpPr>
          <p:nvPr>
            <p:ph type="body" sz="quarter" idx="71" hasCustomPrompt="1"/>
          </p:nvPr>
        </p:nvSpPr>
        <p:spPr bwMode="gray">
          <a:xfrm>
            <a:off x="2007008" y="4638968"/>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87" name="Text Placeholder 10"/>
          <p:cNvSpPr>
            <a:spLocks noGrp="1"/>
          </p:cNvSpPr>
          <p:nvPr>
            <p:ph type="body" sz="quarter" idx="72" hasCustomPrompt="1"/>
          </p:nvPr>
        </p:nvSpPr>
        <p:spPr bwMode="gray">
          <a:xfrm>
            <a:off x="2007008" y="4855461"/>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88" name="Picture Placeholder 8"/>
          <p:cNvSpPr>
            <a:spLocks noGrp="1"/>
          </p:cNvSpPr>
          <p:nvPr>
            <p:ph type="pic" sz="quarter" idx="73" hasCustomPrompt="1"/>
          </p:nvPr>
        </p:nvSpPr>
        <p:spPr bwMode="gray">
          <a:xfrm>
            <a:off x="1824471" y="4445895"/>
            <a:ext cx="144000" cy="156271"/>
          </a:xfrm>
          <a:blipFill>
            <a:blip r:embed="rId2" cstate="print"/>
            <a:stretch>
              <a:fillRect/>
            </a:stretch>
          </a:blipFill>
        </p:spPr>
        <p:txBody>
          <a:bodyPr anchor="ctr">
            <a:normAutofit/>
          </a:bodyPr>
          <a:lstStyle>
            <a:lvl1pPr algn="ctr">
              <a:defRPr sz="900"/>
            </a:lvl1pPr>
          </a:lstStyle>
          <a:p>
            <a:r>
              <a:rPr lang="en-GB" dirty="0"/>
              <a:t> </a:t>
            </a:r>
          </a:p>
        </p:txBody>
      </p:sp>
      <p:sp>
        <p:nvSpPr>
          <p:cNvPr id="89" name="Picture Placeholder 8"/>
          <p:cNvSpPr>
            <a:spLocks noGrp="1"/>
          </p:cNvSpPr>
          <p:nvPr>
            <p:ph type="pic" sz="quarter" idx="74" hasCustomPrompt="1"/>
          </p:nvPr>
        </p:nvSpPr>
        <p:spPr bwMode="gray">
          <a:xfrm>
            <a:off x="1839329" y="4650753"/>
            <a:ext cx="104400" cy="168956"/>
          </a:xfrm>
          <a:blipFill>
            <a:blip r:embed="rId3" cstate="print"/>
            <a:stretch>
              <a:fillRect/>
            </a:stretch>
          </a:blipFill>
        </p:spPr>
        <p:txBody>
          <a:bodyPr anchor="ctr">
            <a:normAutofit/>
          </a:bodyPr>
          <a:lstStyle>
            <a:lvl1pPr algn="ctr">
              <a:defRPr sz="900"/>
            </a:lvl1pPr>
          </a:lstStyle>
          <a:p>
            <a:r>
              <a:rPr lang="en-GB" dirty="0"/>
              <a:t> </a:t>
            </a:r>
          </a:p>
        </p:txBody>
      </p:sp>
      <p:sp>
        <p:nvSpPr>
          <p:cNvPr id="90" name="Picture Placeholder 8"/>
          <p:cNvSpPr>
            <a:spLocks noGrp="1"/>
          </p:cNvSpPr>
          <p:nvPr>
            <p:ph type="pic" sz="quarter" idx="75" hasCustomPrompt="1"/>
          </p:nvPr>
        </p:nvSpPr>
        <p:spPr bwMode="gray">
          <a:xfrm>
            <a:off x="1824725" y="4893372"/>
            <a:ext cx="144000" cy="107312"/>
          </a:xfrm>
          <a:blipFill>
            <a:blip r:embed="rId4" cstate="print"/>
            <a:stretch>
              <a:fillRect/>
            </a:stretch>
          </a:blipFill>
        </p:spPr>
        <p:txBody>
          <a:bodyPr anchor="ctr">
            <a:normAutofit/>
          </a:bodyPr>
          <a:lstStyle>
            <a:lvl1pPr algn="ctr">
              <a:defRPr sz="900"/>
            </a:lvl1pPr>
          </a:lstStyle>
          <a:p>
            <a:r>
              <a:rPr lang="en-GB" dirty="0"/>
              <a:t> </a:t>
            </a:r>
          </a:p>
        </p:txBody>
      </p:sp>
      <p:sp>
        <p:nvSpPr>
          <p:cNvPr id="91" name="Picture Placeholder 8"/>
          <p:cNvSpPr>
            <a:spLocks noGrp="1"/>
          </p:cNvSpPr>
          <p:nvPr>
            <p:ph type="pic" sz="quarter" idx="76" hasCustomPrompt="1"/>
          </p:nvPr>
        </p:nvSpPr>
        <p:spPr bwMode="gray">
          <a:xfrm>
            <a:off x="4741340" y="2195654"/>
            <a:ext cx="1119600" cy="1222537"/>
          </a:xfrm>
        </p:spPr>
        <p:txBody>
          <a:bodyPr anchor="ctr">
            <a:normAutofit/>
          </a:bodyPr>
          <a:lstStyle>
            <a:lvl1pPr algn="ctr">
              <a:defRPr sz="900"/>
            </a:lvl1pPr>
          </a:lstStyle>
          <a:p>
            <a:r>
              <a:rPr lang="en-GB" dirty="0"/>
              <a:t>Click icon to insert picture</a:t>
            </a:r>
          </a:p>
        </p:txBody>
      </p:sp>
      <p:sp>
        <p:nvSpPr>
          <p:cNvPr id="92" name="Text Placeholder 10"/>
          <p:cNvSpPr>
            <a:spLocks noGrp="1"/>
          </p:cNvSpPr>
          <p:nvPr>
            <p:ph type="body" sz="quarter" idx="77" hasCustomPrompt="1"/>
          </p:nvPr>
        </p:nvSpPr>
        <p:spPr bwMode="gray">
          <a:xfrm>
            <a:off x="5931971" y="2152924"/>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93" name="Text Placeholder 10"/>
          <p:cNvSpPr>
            <a:spLocks noGrp="1"/>
          </p:cNvSpPr>
          <p:nvPr>
            <p:ph type="body" sz="quarter" idx="78" hasCustomPrompt="1"/>
          </p:nvPr>
        </p:nvSpPr>
        <p:spPr bwMode="gray">
          <a:xfrm>
            <a:off x="5931971" y="2410099"/>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94" name="Text Placeholder 10"/>
          <p:cNvSpPr>
            <a:spLocks noGrp="1"/>
          </p:cNvSpPr>
          <p:nvPr>
            <p:ph type="body" sz="quarter" idx="79" hasCustomPrompt="1"/>
          </p:nvPr>
        </p:nvSpPr>
        <p:spPr bwMode="gray">
          <a:xfrm>
            <a:off x="6110736" y="2806922"/>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95" name="Text Placeholder 10"/>
          <p:cNvSpPr>
            <a:spLocks noGrp="1"/>
          </p:cNvSpPr>
          <p:nvPr>
            <p:ph type="body" sz="quarter" idx="80" hasCustomPrompt="1"/>
          </p:nvPr>
        </p:nvSpPr>
        <p:spPr bwMode="gray">
          <a:xfrm>
            <a:off x="6110736" y="3023416"/>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96" name="Text Placeholder 10"/>
          <p:cNvSpPr>
            <a:spLocks noGrp="1"/>
          </p:cNvSpPr>
          <p:nvPr>
            <p:ph type="body" sz="quarter" idx="81" hasCustomPrompt="1"/>
          </p:nvPr>
        </p:nvSpPr>
        <p:spPr bwMode="gray">
          <a:xfrm>
            <a:off x="6110736" y="3239909"/>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97" name="Picture Placeholder 8"/>
          <p:cNvSpPr>
            <a:spLocks noGrp="1"/>
          </p:cNvSpPr>
          <p:nvPr>
            <p:ph type="pic" sz="quarter" idx="82" hasCustomPrompt="1"/>
          </p:nvPr>
        </p:nvSpPr>
        <p:spPr bwMode="gray">
          <a:xfrm>
            <a:off x="5928199" y="2830343"/>
            <a:ext cx="144000" cy="156271"/>
          </a:xfrm>
          <a:blipFill>
            <a:blip r:embed="rId2" cstate="print"/>
            <a:stretch>
              <a:fillRect/>
            </a:stretch>
          </a:blipFill>
        </p:spPr>
        <p:txBody>
          <a:bodyPr anchor="ctr">
            <a:normAutofit/>
          </a:bodyPr>
          <a:lstStyle>
            <a:lvl1pPr algn="ctr">
              <a:defRPr sz="900"/>
            </a:lvl1pPr>
          </a:lstStyle>
          <a:p>
            <a:r>
              <a:rPr lang="en-GB" dirty="0"/>
              <a:t> </a:t>
            </a:r>
          </a:p>
        </p:txBody>
      </p:sp>
      <p:sp>
        <p:nvSpPr>
          <p:cNvPr id="98" name="Picture Placeholder 8"/>
          <p:cNvSpPr>
            <a:spLocks noGrp="1"/>
          </p:cNvSpPr>
          <p:nvPr>
            <p:ph type="pic" sz="quarter" idx="83" hasCustomPrompt="1"/>
          </p:nvPr>
        </p:nvSpPr>
        <p:spPr bwMode="gray">
          <a:xfrm>
            <a:off x="5943057" y="3035201"/>
            <a:ext cx="104400" cy="168956"/>
          </a:xfrm>
          <a:blipFill>
            <a:blip r:embed="rId3" cstate="print"/>
            <a:stretch>
              <a:fillRect/>
            </a:stretch>
          </a:blipFill>
        </p:spPr>
        <p:txBody>
          <a:bodyPr anchor="ctr">
            <a:normAutofit/>
          </a:bodyPr>
          <a:lstStyle>
            <a:lvl1pPr algn="ctr">
              <a:defRPr sz="900"/>
            </a:lvl1pPr>
          </a:lstStyle>
          <a:p>
            <a:r>
              <a:rPr lang="en-GB" dirty="0"/>
              <a:t> </a:t>
            </a:r>
          </a:p>
        </p:txBody>
      </p:sp>
      <p:sp>
        <p:nvSpPr>
          <p:cNvPr id="99" name="Picture Placeholder 8"/>
          <p:cNvSpPr>
            <a:spLocks noGrp="1"/>
          </p:cNvSpPr>
          <p:nvPr>
            <p:ph type="pic" sz="quarter" idx="84" hasCustomPrompt="1"/>
          </p:nvPr>
        </p:nvSpPr>
        <p:spPr bwMode="gray">
          <a:xfrm>
            <a:off x="5928452" y="3277820"/>
            <a:ext cx="144000" cy="107312"/>
          </a:xfrm>
          <a:blipFill>
            <a:blip r:embed="rId4" cstate="print"/>
            <a:stretch>
              <a:fillRect/>
            </a:stretch>
          </a:blipFill>
        </p:spPr>
        <p:txBody>
          <a:bodyPr anchor="ctr">
            <a:normAutofit/>
          </a:bodyPr>
          <a:lstStyle>
            <a:lvl1pPr algn="ctr">
              <a:defRPr sz="900"/>
            </a:lvl1pPr>
          </a:lstStyle>
          <a:p>
            <a:r>
              <a:rPr lang="en-GB" dirty="0"/>
              <a:t> </a:t>
            </a:r>
          </a:p>
        </p:txBody>
      </p:sp>
      <p:sp>
        <p:nvSpPr>
          <p:cNvPr id="100" name="Picture Placeholder 8"/>
          <p:cNvSpPr>
            <a:spLocks noGrp="1"/>
          </p:cNvSpPr>
          <p:nvPr>
            <p:ph type="pic" sz="quarter" idx="85" hasCustomPrompt="1"/>
          </p:nvPr>
        </p:nvSpPr>
        <p:spPr bwMode="gray">
          <a:xfrm>
            <a:off x="4742702" y="3802535"/>
            <a:ext cx="1119600" cy="1222537"/>
          </a:xfrm>
        </p:spPr>
        <p:txBody>
          <a:bodyPr anchor="ctr">
            <a:normAutofit/>
          </a:bodyPr>
          <a:lstStyle>
            <a:lvl1pPr algn="ctr">
              <a:defRPr sz="900"/>
            </a:lvl1pPr>
          </a:lstStyle>
          <a:p>
            <a:r>
              <a:rPr lang="en-GB" dirty="0"/>
              <a:t>Click icon to insert picture</a:t>
            </a:r>
          </a:p>
        </p:txBody>
      </p:sp>
      <p:sp>
        <p:nvSpPr>
          <p:cNvPr id="101" name="Text Placeholder 10"/>
          <p:cNvSpPr>
            <a:spLocks noGrp="1"/>
          </p:cNvSpPr>
          <p:nvPr>
            <p:ph type="body" sz="quarter" idx="86" hasCustomPrompt="1"/>
          </p:nvPr>
        </p:nvSpPr>
        <p:spPr bwMode="gray">
          <a:xfrm>
            <a:off x="5933333" y="3759805"/>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102" name="Text Placeholder 10"/>
          <p:cNvSpPr>
            <a:spLocks noGrp="1"/>
          </p:cNvSpPr>
          <p:nvPr>
            <p:ph type="body" sz="quarter" idx="87" hasCustomPrompt="1"/>
          </p:nvPr>
        </p:nvSpPr>
        <p:spPr bwMode="gray">
          <a:xfrm>
            <a:off x="5933333" y="401698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103" name="Text Placeholder 10"/>
          <p:cNvSpPr>
            <a:spLocks noGrp="1"/>
          </p:cNvSpPr>
          <p:nvPr>
            <p:ph type="body" sz="quarter" idx="88" hasCustomPrompt="1"/>
          </p:nvPr>
        </p:nvSpPr>
        <p:spPr bwMode="gray">
          <a:xfrm>
            <a:off x="6112098" y="4413803"/>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104" name="Text Placeholder 10"/>
          <p:cNvSpPr>
            <a:spLocks noGrp="1"/>
          </p:cNvSpPr>
          <p:nvPr>
            <p:ph type="body" sz="quarter" idx="89" hasCustomPrompt="1"/>
          </p:nvPr>
        </p:nvSpPr>
        <p:spPr bwMode="gray">
          <a:xfrm>
            <a:off x="6112098" y="4630297"/>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105" name="Text Placeholder 10"/>
          <p:cNvSpPr>
            <a:spLocks noGrp="1"/>
          </p:cNvSpPr>
          <p:nvPr>
            <p:ph type="body" sz="quarter" idx="90" hasCustomPrompt="1"/>
          </p:nvPr>
        </p:nvSpPr>
        <p:spPr bwMode="gray">
          <a:xfrm>
            <a:off x="6112098" y="4846790"/>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106" name="Picture Placeholder 8"/>
          <p:cNvSpPr>
            <a:spLocks noGrp="1"/>
          </p:cNvSpPr>
          <p:nvPr>
            <p:ph type="pic" sz="quarter" idx="91" hasCustomPrompt="1"/>
          </p:nvPr>
        </p:nvSpPr>
        <p:spPr bwMode="gray">
          <a:xfrm>
            <a:off x="5929561" y="4437224"/>
            <a:ext cx="144000" cy="156271"/>
          </a:xfrm>
          <a:blipFill>
            <a:blip r:embed="rId2" cstate="print"/>
            <a:stretch>
              <a:fillRect/>
            </a:stretch>
          </a:blipFill>
        </p:spPr>
        <p:txBody>
          <a:bodyPr anchor="ctr">
            <a:normAutofit/>
          </a:bodyPr>
          <a:lstStyle>
            <a:lvl1pPr algn="ctr">
              <a:defRPr sz="900"/>
            </a:lvl1pPr>
          </a:lstStyle>
          <a:p>
            <a:r>
              <a:rPr lang="en-GB" dirty="0"/>
              <a:t> </a:t>
            </a:r>
          </a:p>
        </p:txBody>
      </p:sp>
      <p:sp>
        <p:nvSpPr>
          <p:cNvPr id="107" name="Picture Placeholder 8"/>
          <p:cNvSpPr>
            <a:spLocks noGrp="1"/>
          </p:cNvSpPr>
          <p:nvPr>
            <p:ph type="pic" sz="quarter" idx="92" hasCustomPrompt="1"/>
          </p:nvPr>
        </p:nvSpPr>
        <p:spPr bwMode="gray">
          <a:xfrm>
            <a:off x="5944419" y="4642082"/>
            <a:ext cx="104400" cy="168956"/>
          </a:xfrm>
          <a:blipFill>
            <a:blip r:embed="rId3" cstate="print"/>
            <a:stretch>
              <a:fillRect/>
            </a:stretch>
          </a:blipFill>
        </p:spPr>
        <p:txBody>
          <a:bodyPr anchor="ctr">
            <a:normAutofit/>
          </a:bodyPr>
          <a:lstStyle>
            <a:lvl1pPr algn="ctr">
              <a:defRPr sz="900"/>
            </a:lvl1pPr>
          </a:lstStyle>
          <a:p>
            <a:r>
              <a:rPr lang="en-GB" dirty="0"/>
              <a:t> </a:t>
            </a:r>
          </a:p>
        </p:txBody>
      </p:sp>
      <p:sp>
        <p:nvSpPr>
          <p:cNvPr id="108" name="Picture Placeholder 8"/>
          <p:cNvSpPr>
            <a:spLocks noGrp="1"/>
          </p:cNvSpPr>
          <p:nvPr>
            <p:ph type="pic" sz="quarter" idx="93" hasCustomPrompt="1"/>
          </p:nvPr>
        </p:nvSpPr>
        <p:spPr bwMode="gray">
          <a:xfrm>
            <a:off x="5929814" y="4884701"/>
            <a:ext cx="144000" cy="107312"/>
          </a:xfrm>
          <a:blipFill>
            <a:blip r:embed="rId4" cstate="print"/>
            <a:stretch>
              <a:fillRect/>
            </a:stretch>
          </a:blipFill>
        </p:spPr>
        <p:txBody>
          <a:bodyPr anchor="ctr">
            <a:normAutofit/>
          </a:bodyPr>
          <a:lstStyle>
            <a:lvl1pPr algn="ctr">
              <a:defRPr sz="900"/>
            </a:lvl1pPr>
          </a:lstStyle>
          <a:p>
            <a:r>
              <a:rPr lang="en-GB" dirty="0"/>
              <a:t> </a:t>
            </a:r>
          </a:p>
        </p:txBody>
      </p:sp>
      <p:pic>
        <p:nvPicPr>
          <p:cNvPr id="51" name="Picture 5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46" name="Picture 2" descr="G:\Administration\GSM\Group Marketing\Marketing and Campaigns\Branding\Logos\RFU Lock-up\RFU Official Legal Partner.jpg"/>
          <p:cNvPicPr>
            <a:picLocks noChangeAspect="1" noChangeArrowheads="1"/>
          </p:cNvPicPr>
          <p:nvPr userDrawn="1"/>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ulsory Final slide">
    <p:bg bwMode="auto">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a:xfrm>
            <a:off x="609686" y="5927598"/>
            <a:ext cx="2057400" cy="156405"/>
          </a:xfrm>
          <a:prstGeom prst="rect">
            <a:avLst/>
          </a:prstGeom>
        </p:spPr>
        <p:txBody>
          <a:bodyPr/>
          <a:lstStyle>
            <a:lvl1pPr>
              <a:defRPr>
                <a:solidFill>
                  <a:schemeClr val="bg1">
                    <a:lumMod val="95000"/>
                  </a:schemeClr>
                </a:solidFill>
              </a:defRPr>
            </a:lvl1pPr>
          </a:lstStyle>
          <a:p>
            <a:fld id="{6A178991-C06B-42AE-9ACE-FC88A6ED9691}" type="datetime2">
              <a:rPr lang="en-GB" smtClean="0"/>
              <a:t>Tuesday, 20 October 2020</a:t>
            </a:fld>
            <a:endParaRPr lang="en-GB"/>
          </a:p>
        </p:txBody>
      </p:sp>
      <p:sp>
        <p:nvSpPr>
          <p:cNvPr id="3" name="Footer Placeholder 2"/>
          <p:cNvSpPr>
            <a:spLocks noGrp="1"/>
          </p:cNvSpPr>
          <p:nvPr>
            <p:ph type="ftr" sz="quarter" idx="11"/>
          </p:nvPr>
        </p:nvSpPr>
        <p:spPr bwMode="gray">
          <a:xfrm>
            <a:off x="609686" y="5938350"/>
            <a:ext cx="4036607" cy="116973"/>
          </a:xfrm>
          <a:prstGeom prst="rect">
            <a:avLst/>
          </a:prstGeom>
        </p:spPr>
        <p:txBody>
          <a:bodyPr/>
          <a:lstStyle>
            <a:lvl1pPr>
              <a:defRPr>
                <a:solidFill>
                  <a:schemeClr val="bg1">
                    <a:lumMod val="95000"/>
                  </a:schemeClr>
                </a:solidFill>
              </a:defRPr>
            </a:lvl1pPr>
          </a:lstStyle>
          <a:p>
            <a:r>
              <a:rPr lang="en-GB"/>
              <a:t>Copyright Irwin Mitchell</a:t>
            </a:r>
          </a:p>
        </p:txBody>
      </p:sp>
      <p:sp>
        <p:nvSpPr>
          <p:cNvPr id="4" name="Slide Number Placeholder 3"/>
          <p:cNvSpPr>
            <a:spLocks noGrp="1"/>
          </p:cNvSpPr>
          <p:nvPr>
            <p:ph type="sldNum" sz="quarter" idx="12"/>
          </p:nvPr>
        </p:nvSpPr>
        <p:spPr bwMode="gray">
          <a:xfrm>
            <a:off x="305992" y="5771161"/>
            <a:ext cx="296465" cy="365125"/>
          </a:xfrm>
          <a:prstGeom prst="rect">
            <a:avLst/>
          </a:prstGeom>
        </p:spPr>
        <p:txBody>
          <a:bodyPr/>
          <a:lstStyle>
            <a:lvl1pPr>
              <a:defRPr>
                <a:solidFill>
                  <a:schemeClr val="bg1">
                    <a:lumMod val="95000"/>
                  </a:schemeClr>
                </a:solidFill>
              </a:defRPr>
            </a:lvl1pPr>
          </a:lstStyle>
          <a:p>
            <a:fld id="{D48EB5D9-9130-47EB-9754-70323FAF0479}" type="slidenum">
              <a:rPr lang="en-GB" smtClean="0"/>
              <a:pPr/>
              <a:t>‹#›</a:t>
            </a:fld>
            <a:endParaRPr lang="en-GB"/>
          </a:p>
        </p:txBody>
      </p:sp>
      <p:sp>
        <p:nvSpPr>
          <p:cNvPr id="5" name="Rectangle 4"/>
          <p:cNvSpPr/>
          <p:nvPr userDrawn="1"/>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TextBox 6"/>
          <p:cNvSpPr txBox="1"/>
          <p:nvPr userDrawn="1"/>
        </p:nvSpPr>
        <p:spPr bwMode="gray">
          <a:xfrm>
            <a:off x="1150839" y="2738014"/>
            <a:ext cx="6842322" cy="646331"/>
          </a:xfrm>
          <a:prstGeom prst="rect">
            <a:avLst/>
          </a:prstGeom>
          <a:noFill/>
        </p:spPr>
        <p:txBody>
          <a:bodyPr wrap="none" rtlCol="0">
            <a:spAutoFit/>
          </a:bodyPr>
          <a:lstStyle/>
          <a:p>
            <a:pPr marL="0" indent="0">
              <a:lnSpc>
                <a:spcPct val="90000"/>
              </a:lnSpc>
              <a:spcAft>
                <a:spcPts val="400"/>
              </a:spcAft>
              <a:buFont typeface="Arial" panose="020B0604020202020204" pitchFamily="34" charset="0"/>
              <a:buNone/>
            </a:pPr>
            <a:r>
              <a:rPr lang="en-GB" sz="4000" dirty="0">
                <a:solidFill>
                  <a:srgbClr val="FEFFFF"/>
                </a:solidFill>
              </a:rPr>
              <a:t>Expert Hand. </a:t>
            </a:r>
            <a:r>
              <a:rPr lang="en-GB" sz="4000" b="1" dirty="0">
                <a:solidFill>
                  <a:srgbClr val="FEFFFF"/>
                </a:solidFill>
              </a:rPr>
              <a:t>Human Touch.</a:t>
            </a:r>
          </a:p>
        </p:txBody>
      </p:sp>
      <p:sp>
        <p:nvSpPr>
          <p:cNvPr id="26" name="TextBox 25"/>
          <p:cNvSpPr txBox="1"/>
          <p:nvPr userDrawn="1"/>
        </p:nvSpPr>
        <p:spPr bwMode="gray">
          <a:xfrm>
            <a:off x="441890" y="6197691"/>
            <a:ext cx="860320" cy="216982"/>
          </a:xfrm>
          <a:prstGeom prst="rect">
            <a:avLst/>
          </a:prstGeom>
          <a:noFill/>
        </p:spPr>
        <p:txBody>
          <a:bodyPr wrap="none" lIns="90000" rIns="0" rtlCol="0">
            <a:spAutoFit/>
          </a:bodyPr>
          <a:lstStyle/>
          <a:p>
            <a:pPr marL="0" indent="0">
              <a:lnSpc>
                <a:spcPct val="90000"/>
              </a:lnSpc>
              <a:spcAft>
                <a:spcPts val="400"/>
              </a:spcAft>
              <a:buFont typeface="Arial" panose="020B0604020202020204" pitchFamily="34" charset="0"/>
              <a:buNone/>
            </a:pPr>
            <a:r>
              <a:rPr lang="en-GB" sz="900" dirty="0">
                <a:solidFill>
                  <a:schemeClr val="accent1"/>
                </a:solidFill>
              </a:rPr>
              <a:t>0370 1500 100</a:t>
            </a:r>
            <a:endParaRPr lang="en-GB" sz="900" b="1" dirty="0">
              <a:solidFill>
                <a:schemeClr val="accent1"/>
              </a:solidFill>
            </a:endParaRPr>
          </a:p>
        </p:txBody>
      </p:sp>
      <p:sp>
        <p:nvSpPr>
          <p:cNvPr id="27" name="Freeform 5"/>
          <p:cNvSpPr>
            <a:spLocks/>
          </p:cNvSpPr>
          <p:nvPr userDrawn="1"/>
        </p:nvSpPr>
        <p:spPr bwMode="gray">
          <a:xfrm>
            <a:off x="303040" y="6238980"/>
            <a:ext cx="158140" cy="135820"/>
          </a:xfrm>
          <a:custGeom>
            <a:avLst/>
            <a:gdLst>
              <a:gd name="T0" fmla="*/ 7708 w 7725"/>
              <a:gd name="T1" fmla="*/ 6079 h 7703"/>
              <a:gd name="T2" fmla="*/ 7594 w 7725"/>
              <a:gd name="T3" fmla="*/ 6405 h 7703"/>
              <a:gd name="T4" fmla="*/ 6509 w 7725"/>
              <a:gd name="T5" fmla="*/ 7482 h 7703"/>
              <a:gd name="T6" fmla="*/ 6317 w 7725"/>
              <a:gd name="T7" fmla="*/ 7621 h 7703"/>
              <a:gd name="T8" fmla="*/ 6085 w 7725"/>
              <a:gd name="T9" fmla="*/ 7694 h 7703"/>
              <a:gd name="T10" fmla="*/ 6036 w 7725"/>
              <a:gd name="T11" fmla="*/ 7699 h 7703"/>
              <a:gd name="T12" fmla="*/ 5930 w 7725"/>
              <a:gd name="T13" fmla="*/ 7703 h 7703"/>
              <a:gd name="T14" fmla="*/ 5428 w 7725"/>
              <a:gd name="T15" fmla="*/ 7650 h 7703"/>
              <a:gd name="T16" fmla="*/ 4579 w 7725"/>
              <a:gd name="T17" fmla="*/ 7389 h 7703"/>
              <a:gd name="T18" fmla="*/ 3441 w 7725"/>
              <a:gd name="T19" fmla="*/ 6764 h 7703"/>
              <a:gd name="T20" fmla="*/ 2086 w 7725"/>
              <a:gd name="T21" fmla="*/ 5622 h 7703"/>
              <a:gd name="T22" fmla="*/ 1140 w 7725"/>
              <a:gd name="T23" fmla="*/ 4545 h 7703"/>
              <a:gd name="T24" fmla="*/ 536 w 7725"/>
              <a:gd name="T25" fmla="*/ 3594 h 7703"/>
              <a:gd name="T26" fmla="*/ 193 w 7725"/>
              <a:gd name="T27" fmla="*/ 2803 h 7703"/>
              <a:gd name="T28" fmla="*/ 38 w 7725"/>
              <a:gd name="T29" fmla="*/ 2191 h 7703"/>
              <a:gd name="T30" fmla="*/ 5 w 7725"/>
              <a:gd name="T31" fmla="*/ 1787 h 7703"/>
              <a:gd name="T32" fmla="*/ 13 w 7725"/>
              <a:gd name="T33" fmla="*/ 1623 h 7703"/>
              <a:gd name="T34" fmla="*/ 87 w 7725"/>
              <a:gd name="T35" fmla="*/ 1391 h 7703"/>
              <a:gd name="T36" fmla="*/ 226 w 7725"/>
              <a:gd name="T37" fmla="*/ 1199 h 7703"/>
              <a:gd name="T38" fmla="*/ 1311 w 7725"/>
              <a:gd name="T39" fmla="*/ 114 h 7703"/>
              <a:gd name="T40" fmla="*/ 1572 w 7725"/>
              <a:gd name="T41" fmla="*/ 0 h 7703"/>
              <a:gd name="T42" fmla="*/ 1760 w 7725"/>
              <a:gd name="T43" fmla="*/ 61 h 7703"/>
              <a:gd name="T44" fmla="*/ 1898 w 7725"/>
              <a:gd name="T45" fmla="*/ 212 h 7703"/>
              <a:gd name="T46" fmla="*/ 2772 w 7725"/>
              <a:gd name="T47" fmla="*/ 1868 h 7703"/>
              <a:gd name="T48" fmla="*/ 2812 w 7725"/>
              <a:gd name="T49" fmla="*/ 2154 h 7703"/>
              <a:gd name="T50" fmla="*/ 2674 w 7725"/>
              <a:gd name="T51" fmla="*/ 2415 h 7703"/>
              <a:gd name="T52" fmla="*/ 2274 w 7725"/>
              <a:gd name="T53" fmla="*/ 2815 h 7703"/>
              <a:gd name="T54" fmla="*/ 2245 w 7725"/>
              <a:gd name="T55" fmla="*/ 2868 h 7703"/>
              <a:gd name="T56" fmla="*/ 2233 w 7725"/>
              <a:gd name="T57" fmla="*/ 2929 h 7703"/>
              <a:gd name="T58" fmla="*/ 2380 w 7725"/>
              <a:gd name="T59" fmla="*/ 3321 h 7703"/>
              <a:gd name="T60" fmla="*/ 2682 w 7725"/>
              <a:gd name="T61" fmla="*/ 3798 h 7703"/>
              <a:gd name="T62" fmla="*/ 3261 w 7725"/>
              <a:gd name="T63" fmla="*/ 4447 h 7703"/>
              <a:gd name="T64" fmla="*/ 3914 w 7725"/>
              <a:gd name="T65" fmla="*/ 5030 h 7703"/>
              <a:gd name="T66" fmla="*/ 4391 w 7725"/>
              <a:gd name="T67" fmla="*/ 5336 h 7703"/>
              <a:gd name="T68" fmla="*/ 4685 w 7725"/>
              <a:gd name="T69" fmla="*/ 5455 h 7703"/>
              <a:gd name="T70" fmla="*/ 4787 w 7725"/>
              <a:gd name="T71" fmla="*/ 5475 h 7703"/>
              <a:gd name="T72" fmla="*/ 4840 w 7725"/>
              <a:gd name="T73" fmla="*/ 5463 h 7703"/>
              <a:gd name="T74" fmla="*/ 4893 w 7725"/>
              <a:gd name="T75" fmla="*/ 5434 h 7703"/>
              <a:gd name="T76" fmla="*/ 5358 w 7725"/>
              <a:gd name="T77" fmla="*/ 4961 h 7703"/>
              <a:gd name="T78" fmla="*/ 5701 w 7725"/>
              <a:gd name="T79" fmla="*/ 4830 h 7703"/>
              <a:gd name="T80" fmla="*/ 5921 w 7725"/>
              <a:gd name="T81" fmla="*/ 4879 h 7703"/>
              <a:gd name="T82" fmla="*/ 5930 w 7725"/>
              <a:gd name="T83" fmla="*/ 4879 h 7703"/>
              <a:gd name="T84" fmla="*/ 7504 w 7725"/>
              <a:gd name="T85" fmla="*/ 5810 h 7703"/>
              <a:gd name="T86" fmla="*/ 7708 w 7725"/>
              <a:gd name="T87" fmla="*/ 6079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25" h="7703">
                <a:moveTo>
                  <a:pt x="7708" y="6079"/>
                </a:moveTo>
                <a:cubicBezTo>
                  <a:pt x="7725" y="6204"/>
                  <a:pt x="7687" y="6313"/>
                  <a:pt x="7594" y="6405"/>
                </a:cubicBezTo>
                <a:lnTo>
                  <a:pt x="6509" y="7482"/>
                </a:lnTo>
                <a:cubicBezTo>
                  <a:pt x="6460" y="7537"/>
                  <a:pt x="6396" y="7583"/>
                  <a:pt x="6317" y="7621"/>
                </a:cubicBezTo>
                <a:cubicBezTo>
                  <a:pt x="6238" y="7659"/>
                  <a:pt x="6161" y="7684"/>
                  <a:pt x="6085" y="7694"/>
                </a:cubicBezTo>
                <a:cubicBezTo>
                  <a:pt x="6079" y="7694"/>
                  <a:pt x="6063" y="7696"/>
                  <a:pt x="6036" y="7699"/>
                </a:cubicBezTo>
                <a:cubicBezTo>
                  <a:pt x="6008" y="7701"/>
                  <a:pt x="5973" y="7703"/>
                  <a:pt x="5930" y="7703"/>
                </a:cubicBezTo>
                <a:cubicBezTo>
                  <a:pt x="5826" y="7703"/>
                  <a:pt x="5659" y="7685"/>
                  <a:pt x="5428" y="7650"/>
                </a:cubicBezTo>
                <a:cubicBezTo>
                  <a:pt x="5196" y="7614"/>
                  <a:pt x="4914" y="7527"/>
                  <a:pt x="4579" y="7389"/>
                </a:cubicBezTo>
                <a:cubicBezTo>
                  <a:pt x="4244" y="7250"/>
                  <a:pt x="3865" y="7042"/>
                  <a:pt x="3441" y="6764"/>
                </a:cubicBezTo>
                <a:cubicBezTo>
                  <a:pt x="3016" y="6487"/>
                  <a:pt x="2565" y="6106"/>
                  <a:pt x="2086" y="5622"/>
                </a:cubicBezTo>
                <a:cubicBezTo>
                  <a:pt x="1705" y="5247"/>
                  <a:pt x="1390" y="4887"/>
                  <a:pt x="1140" y="4545"/>
                </a:cubicBezTo>
                <a:cubicBezTo>
                  <a:pt x="889" y="4202"/>
                  <a:pt x="688" y="3885"/>
                  <a:pt x="536" y="3594"/>
                </a:cubicBezTo>
                <a:cubicBezTo>
                  <a:pt x="383" y="3303"/>
                  <a:pt x="269" y="3039"/>
                  <a:pt x="193" y="2803"/>
                </a:cubicBezTo>
                <a:cubicBezTo>
                  <a:pt x="117" y="2566"/>
                  <a:pt x="65" y="2362"/>
                  <a:pt x="38" y="2191"/>
                </a:cubicBezTo>
                <a:cubicBezTo>
                  <a:pt x="11" y="2019"/>
                  <a:pt x="0" y="1885"/>
                  <a:pt x="5" y="1787"/>
                </a:cubicBezTo>
                <a:cubicBezTo>
                  <a:pt x="11" y="1689"/>
                  <a:pt x="13" y="1634"/>
                  <a:pt x="13" y="1623"/>
                </a:cubicBezTo>
                <a:cubicBezTo>
                  <a:pt x="24" y="1547"/>
                  <a:pt x="49" y="1470"/>
                  <a:pt x="87" y="1391"/>
                </a:cubicBezTo>
                <a:cubicBezTo>
                  <a:pt x="125" y="1312"/>
                  <a:pt x="171" y="1248"/>
                  <a:pt x="226" y="1199"/>
                </a:cubicBezTo>
                <a:lnTo>
                  <a:pt x="1311" y="114"/>
                </a:lnTo>
                <a:cubicBezTo>
                  <a:pt x="1387" y="38"/>
                  <a:pt x="1474" y="0"/>
                  <a:pt x="1572" y="0"/>
                </a:cubicBezTo>
                <a:cubicBezTo>
                  <a:pt x="1643" y="0"/>
                  <a:pt x="1705" y="20"/>
                  <a:pt x="1760" y="61"/>
                </a:cubicBezTo>
                <a:cubicBezTo>
                  <a:pt x="1814" y="102"/>
                  <a:pt x="1860" y="152"/>
                  <a:pt x="1898" y="212"/>
                </a:cubicBezTo>
                <a:lnTo>
                  <a:pt x="2772" y="1868"/>
                </a:lnTo>
                <a:cubicBezTo>
                  <a:pt x="2821" y="1955"/>
                  <a:pt x="2834" y="2051"/>
                  <a:pt x="2812" y="2154"/>
                </a:cubicBezTo>
                <a:cubicBezTo>
                  <a:pt x="2791" y="2257"/>
                  <a:pt x="2744" y="2344"/>
                  <a:pt x="2674" y="2415"/>
                </a:cubicBezTo>
                <a:lnTo>
                  <a:pt x="2274" y="2815"/>
                </a:lnTo>
                <a:cubicBezTo>
                  <a:pt x="2263" y="2826"/>
                  <a:pt x="2253" y="2843"/>
                  <a:pt x="2245" y="2868"/>
                </a:cubicBezTo>
                <a:cubicBezTo>
                  <a:pt x="2237" y="2892"/>
                  <a:pt x="2233" y="2913"/>
                  <a:pt x="2233" y="2929"/>
                </a:cubicBezTo>
                <a:cubicBezTo>
                  <a:pt x="2255" y="3043"/>
                  <a:pt x="2304" y="3174"/>
                  <a:pt x="2380" y="3321"/>
                </a:cubicBezTo>
                <a:cubicBezTo>
                  <a:pt x="2445" y="3451"/>
                  <a:pt x="2546" y="3610"/>
                  <a:pt x="2682" y="3798"/>
                </a:cubicBezTo>
                <a:cubicBezTo>
                  <a:pt x="2818" y="3986"/>
                  <a:pt x="3011" y="4202"/>
                  <a:pt x="3261" y="4447"/>
                </a:cubicBezTo>
                <a:cubicBezTo>
                  <a:pt x="3506" y="4697"/>
                  <a:pt x="3724" y="4892"/>
                  <a:pt x="3914" y="5030"/>
                </a:cubicBezTo>
                <a:cubicBezTo>
                  <a:pt x="4104" y="5169"/>
                  <a:pt x="4263" y="5271"/>
                  <a:pt x="4391" y="5336"/>
                </a:cubicBezTo>
                <a:cubicBezTo>
                  <a:pt x="4519" y="5402"/>
                  <a:pt x="4617" y="5441"/>
                  <a:pt x="4685" y="5455"/>
                </a:cubicBezTo>
                <a:lnTo>
                  <a:pt x="4787" y="5475"/>
                </a:lnTo>
                <a:cubicBezTo>
                  <a:pt x="4798" y="5475"/>
                  <a:pt x="4816" y="5471"/>
                  <a:pt x="4840" y="5463"/>
                </a:cubicBezTo>
                <a:cubicBezTo>
                  <a:pt x="4865" y="5455"/>
                  <a:pt x="4882" y="5445"/>
                  <a:pt x="4893" y="5434"/>
                </a:cubicBezTo>
                <a:lnTo>
                  <a:pt x="5358" y="4961"/>
                </a:lnTo>
                <a:cubicBezTo>
                  <a:pt x="5456" y="4874"/>
                  <a:pt x="5570" y="4830"/>
                  <a:pt x="5701" y="4830"/>
                </a:cubicBezTo>
                <a:cubicBezTo>
                  <a:pt x="5794" y="4830"/>
                  <a:pt x="5867" y="4847"/>
                  <a:pt x="5921" y="4879"/>
                </a:cubicBezTo>
                <a:lnTo>
                  <a:pt x="5930" y="4879"/>
                </a:lnTo>
                <a:lnTo>
                  <a:pt x="7504" y="5810"/>
                </a:lnTo>
                <a:cubicBezTo>
                  <a:pt x="7619" y="5880"/>
                  <a:pt x="7687" y="5970"/>
                  <a:pt x="7708" y="60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TextBox 27">
            <a:hlinkClick r:id="rId2"/>
          </p:cNvPr>
          <p:cNvSpPr txBox="1"/>
          <p:nvPr userDrawn="1"/>
        </p:nvSpPr>
        <p:spPr bwMode="gray">
          <a:xfrm>
            <a:off x="1761361" y="6197691"/>
            <a:ext cx="969325" cy="216982"/>
          </a:xfrm>
          <a:prstGeom prst="rect">
            <a:avLst/>
          </a:prstGeom>
          <a:noFill/>
        </p:spPr>
        <p:txBody>
          <a:bodyPr wrap="none" lIns="90000" rIns="0" rtlCol="0">
            <a:spAutoFit/>
          </a:bodyPr>
          <a:lstStyle/>
          <a:p>
            <a:pPr marL="0" indent="0">
              <a:lnSpc>
                <a:spcPct val="90000"/>
              </a:lnSpc>
              <a:spcAft>
                <a:spcPts val="400"/>
              </a:spcAft>
              <a:buFont typeface="Arial" panose="020B0604020202020204" pitchFamily="34" charset="0"/>
              <a:buNone/>
            </a:pPr>
            <a:r>
              <a:rPr lang="en-GB" sz="900" dirty="0">
                <a:solidFill>
                  <a:schemeClr val="accent1"/>
                </a:solidFill>
              </a:rPr>
              <a:t>irwinmitchell.com</a:t>
            </a:r>
            <a:endParaRPr lang="en-GB" sz="900" b="1" dirty="0">
              <a:solidFill>
                <a:schemeClr val="accent1"/>
              </a:solidFill>
            </a:endParaRPr>
          </a:p>
        </p:txBody>
      </p:sp>
      <p:grpSp>
        <p:nvGrpSpPr>
          <p:cNvPr id="32" name="Group 4"/>
          <p:cNvGrpSpPr>
            <a:grpSpLocks noChangeAspect="1"/>
          </p:cNvGrpSpPr>
          <p:nvPr userDrawn="1"/>
        </p:nvGrpSpPr>
        <p:grpSpPr bwMode="gray">
          <a:xfrm>
            <a:off x="1554810" y="6239187"/>
            <a:ext cx="216362" cy="142283"/>
            <a:chOff x="661" y="67"/>
            <a:chExt cx="6224" cy="4093"/>
          </a:xfrm>
          <a:solidFill>
            <a:schemeClr val="accent4"/>
          </a:solidFill>
        </p:grpSpPr>
        <p:sp>
          <p:nvSpPr>
            <p:cNvPr id="33" name="Freeform 5"/>
            <p:cNvSpPr>
              <a:spLocks noEditPoints="1"/>
            </p:cNvSpPr>
            <p:nvPr userDrawn="1"/>
          </p:nvSpPr>
          <p:spPr bwMode="gray">
            <a:xfrm>
              <a:off x="661" y="3546"/>
              <a:ext cx="6224" cy="614"/>
            </a:xfrm>
            <a:custGeom>
              <a:avLst/>
              <a:gdLst>
                <a:gd name="T0" fmla="*/ 1297 w 1299"/>
                <a:gd name="T1" fmla="*/ 2 h 128"/>
                <a:gd name="T2" fmla="*/ 1292 w 1299"/>
                <a:gd name="T3" fmla="*/ 0 h 128"/>
                <a:gd name="T4" fmla="*/ 7 w 1299"/>
                <a:gd name="T5" fmla="*/ 0 h 128"/>
                <a:gd name="T6" fmla="*/ 2 w 1299"/>
                <a:gd name="T7" fmla="*/ 2 h 128"/>
                <a:gd name="T8" fmla="*/ 0 w 1299"/>
                <a:gd name="T9" fmla="*/ 7 h 128"/>
                <a:gd name="T10" fmla="*/ 170 w 1299"/>
                <a:gd name="T11" fmla="*/ 128 h 128"/>
                <a:gd name="T12" fmla="*/ 1128 w 1299"/>
                <a:gd name="T13" fmla="*/ 128 h 128"/>
                <a:gd name="T14" fmla="*/ 1298 w 1299"/>
                <a:gd name="T15" fmla="*/ 7 h 128"/>
                <a:gd name="T16" fmla="*/ 1297 w 1299"/>
                <a:gd name="T17" fmla="*/ 2 h 128"/>
                <a:gd name="T18" fmla="*/ 746 w 1299"/>
                <a:gd name="T19" fmla="*/ 86 h 128"/>
                <a:gd name="T20" fmla="*/ 553 w 1299"/>
                <a:gd name="T21" fmla="*/ 86 h 128"/>
                <a:gd name="T22" fmla="*/ 553 w 1299"/>
                <a:gd name="T23" fmla="*/ 42 h 128"/>
                <a:gd name="T24" fmla="*/ 746 w 1299"/>
                <a:gd name="T25" fmla="*/ 42 h 128"/>
                <a:gd name="T26" fmla="*/ 746 w 1299"/>
                <a:gd name="T27"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9" h="128">
                  <a:moveTo>
                    <a:pt x="1297" y="2"/>
                  </a:moveTo>
                  <a:cubicBezTo>
                    <a:pt x="1296" y="1"/>
                    <a:pt x="1294" y="0"/>
                    <a:pt x="1292" y="0"/>
                  </a:cubicBezTo>
                  <a:lnTo>
                    <a:pt x="7" y="0"/>
                  </a:lnTo>
                  <a:cubicBezTo>
                    <a:pt x="5" y="0"/>
                    <a:pt x="3" y="1"/>
                    <a:pt x="2" y="2"/>
                  </a:cubicBezTo>
                  <a:cubicBezTo>
                    <a:pt x="0" y="4"/>
                    <a:pt x="0" y="6"/>
                    <a:pt x="0" y="7"/>
                  </a:cubicBezTo>
                  <a:cubicBezTo>
                    <a:pt x="0" y="9"/>
                    <a:pt x="20" y="128"/>
                    <a:pt x="170" y="128"/>
                  </a:cubicBezTo>
                  <a:lnTo>
                    <a:pt x="1128" y="128"/>
                  </a:lnTo>
                  <a:cubicBezTo>
                    <a:pt x="1279" y="128"/>
                    <a:pt x="1298" y="9"/>
                    <a:pt x="1298" y="7"/>
                  </a:cubicBezTo>
                  <a:cubicBezTo>
                    <a:pt x="1299" y="6"/>
                    <a:pt x="1298" y="4"/>
                    <a:pt x="1297" y="2"/>
                  </a:cubicBezTo>
                  <a:close/>
                  <a:moveTo>
                    <a:pt x="746" y="86"/>
                  </a:moveTo>
                  <a:lnTo>
                    <a:pt x="553" y="86"/>
                  </a:lnTo>
                  <a:lnTo>
                    <a:pt x="553" y="42"/>
                  </a:lnTo>
                  <a:lnTo>
                    <a:pt x="746" y="42"/>
                  </a:lnTo>
                  <a:lnTo>
                    <a:pt x="74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gray">
            <a:xfrm>
              <a:off x="1202" y="67"/>
              <a:ext cx="5137" cy="3258"/>
            </a:xfrm>
            <a:custGeom>
              <a:avLst/>
              <a:gdLst>
                <a:gd name="T0" fmla="*/ 27 w 1072"/>
                <a:gd name="T1" fmla="*/ 679 h 679"/>
                <a:gd name="T2" fmla="*/ 1045 w 1072"/>
                <a:gd name="T3" fmla="*/ 679 h 679"/>
                <a:gd name="T4" fmla="*/ 1072 w 1072"/>
                <a:gd name="T5" fmla="*/ 652 h 679"/>
                <a:gd name="T6" fmla="*/ 1072 w 1072"/>
                <a:gd name="T7" fmla="*/ 27 h 679"/>
                <a:gd name="T8" fmla="*/ 1045 w 1072"/>
                <a:gd name="T9" fmla="*/ 0 h 679"/>
                <a:gd name="T10" fmla="*/ 27 w 1072"/>
                <a:gd name="T11" fmla="*/ 0 h 679"/>
                <a:gd name="T12" fmla="*/ 0 w 1072"/>
                <a:gd name="T13" fmla="*/ 27 h 679"/>
                <a:gd name="T14" fmla="*/ 0 w 1072"/>
                <a:gd name="T15" fmla="*/ 652 h 679"/>
                <a:gd name="T16" fmla="*/ 27 w 1072"/>
                <a:gd name="T17" fmla="*/ 679 h 679"/>
                <a:gd name="T18" fmla="*/ 94 w 1072"/>
                <a:gd name="T19" fmla="*/ 93 h 679"/>
                <a:gd name="T20" fmla="*/ 979 w 1072"/>
                <a:gd name="T21" fmla="*/ 93 h 679"/>
                <a:gd name="T22" fmla="*/ 979 w 1072"/>
                <a:gd name="T23" fmla="*/ 585 h 679"/>
                <a:gd name="T24" fmla="*/ 94 w 1072"/>
                <a:gd name="T25" fmla="*/ 585 h 679"/>
                <a:gd name="T26" fmla="*/ 94 w 1072"/>
                <a:gd name="T27" fmla="*/ 93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2" h="679">
                  <a:moveTo>
                    <a:pt x="27" y="679"/>
                  </a:moveTo>
                  <a:lnTo>
                    <a:pt x="1045" y="679"/>
                  </a:lnTo>
                  <a:cubicBezTo>
                    <a:pt x="1060" y="679"/>
                    <a:pt x="1072" y="667"/>
                    <a:pt x="1072" y="652"/>
                  </a:cubicBezTo>
                  <a:lnTo>
                    <a:pt x="1072" y="27"/>
                  </a:lnTo>
                  <a:cubicBezTo>
                    <a:pt x="1072" y="12"/>
                    <a:pt x="1060" y="0"/>
                    <a:pt x="1045" y="0"/>
                  </a:cubicBezTo>
                  <a:lnTo>
                    <a:pt x="27" y="0"/>
                  </a:lnTo>
                  <a:cubicBezTo>
                    <a:pt x="12" y="0"/>
                    <a:pt x="0" y="12"/>
                    <a:pt x="0" y="27"/>
                  </a:cubicBezTo>
                  <a:lnTo>
                    <a:pt x="0" y="652"/>
                  </a:lnTo>
                  <a:cubicBezTo>
                    <a:pt x="0" y="667"/>
                    <a:pt x="12" y="679"/>
                    <a:pt x="27" y="679"/>
                  </a:cubicBezTo>
                  <a:close/>
                  <a:moveTo>
                    <a:pt x="94" y="93"/>
                  </a:moveTo>
                  <a:lnTo>
                    <a:pt x="979" y="93"/>
                  </a:lnTo>
                  <a:lnTo>
                    <a:pt x="979" y="585"/>
                  </a:lnTo>
                  <a:lnTo>
                    <a:pt x="94" y="585"/>
                  </a:lnTo>
                  <a:lnTo>
                    <a:pt x="9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TextBox 36">
            <a:hlinkClick r:id="rId2"/>
          </p:cNvPr>
          <p:cNvSpPr txBox="1"/>
          <p:nvPr userDrawn="1"/>
        </p:nvSpPr>
        <p:spPr bwMode="gray">
          <a:xfrm>
            <a:off x="3082137" y="6191265"/>
            <a:ext cx="842688" cy="216982"/>
          </a:xfrm>
          <a:prstGeom prst="rect">
            <a:avLst/>
          </a:prstGeom>
          <a:noFill/>
        </p:spPr>
        <p:txBody>
          <a:bodyPr wrap="none" lIns="90000" rIns="0" rtlCol="0">
            <a:spAutoFit/>
          </a:bodyPr>
          <a:lstStyle/>
          <a:p>
            <a:pPr marL="0" indent="0">
              <a:lnSpc>
                <a:spcPct val="90000"/>
              </a:lnSpc>
              <a:spcAft>
                <a:spcPts val="400"/>
              </a:spcAft>
              <a:buFont typeface="Arial" panose="020B0604020202020204" pitchFamily="34" charset="0"/>
              <a:buNone/>
            </a:pPr>
            <a:r>
              <a:rPr lang="en-GB" sz="900" dirty="0">
                <a:solidFill>
                  <a:schemeClr val="accent1"/>
                </a:solidFill>
              </a:rPr>
              <a:t>@</a:t>
            </a:r>
            <a:r>
              <a:rPr lang="en-GB" sz="900" dirty="0" err="1">
                <a:solidFill>
                  <a:schemeClr val="accent1"/>
                </a:solidFill>
              </a:rPr>
              <a:t>IrwinMitchell</a:t>
            </a:r>
            <a:endParaRPr lang="en-GB" sz="900" b="1" dirty="0">
              <a:solidFill>
                <a:schemeClr val="accent1"/>
              </a:solidFill>
            </a:endParaRPr>
          </a:p>
        </p:txBody>
      </p:sp>
      <p:sp>
        <p:nvSpPr>
          <p:cNvPr id="38" name="Freeform 10"/>
          <p:cNvSpPr>
            <a:spLocks/>
          </p:cNvSpPr>
          <p:nvPr userDrawn="1"/>
        </p:nvSpPr>
        <p:spPr bwMode="gray">
          <a:xfrm>
            <a:off x="2918170" y="6245709"/>
            <a:ext cx="174949" cy="142283"/>
          </a:xfrm>
          <a:custGeom>
            <a:avLst/>
            <a:gdLst>
              <a:gd name="T0" fmla="*/ 6827 w 6827"/>
              <a:gd name="T1" fmla="*/ 657 h 5548"/>
              <a:gd name="T2" fmla="*/ 6022 w 6827"/>
              <a:gd name="T3" fmla="*/ 877 h 5548"/>
              <a:gd name="T4" fmla="*/ 6638 w 6827"/>
              <a:gd name="T5" fmla="*/ 103 h 5548"/>
              <a:gd name="T6" fmla="*/ 5749 w 6827"/>
              <a:gd name="T7" fmla="*/ 442 h 5548"/>
              <a:gd name="T8" fmla="*/ 4726 w 6827"/>
              <a:gd name="T9" fmla="*/ 0 h 5548"/>
              <a:gd name="T10" fmla="*/ 3326 w 6827"/>
              <a:gd name="T11" fmla="*/ 1401 h 5548"/>
              <a:gd name="T12" fmla="*/ 3362 w 6827"/>
              <a:gd name="T13" fmla="*/ 1720 h 5548"/>
              <a:gd name="T14" fmla="*/ 475 w 6827"/>
              <a:gd name="T15" fmla="*/ 256 h 5548"/>
              <a:gd name="T16" fmla="*/ 286 w 6827"/>
              <a:gd name="T17" fmla="*/ 961 h 5548"/>
              <a:gd name="T18" fmla="*/ 909 w 6827"/>
              <a:gd name="T19" fmla="*/ 2126 h 5548"/>
              <a:gd name="T20" fmla="*/ 274 w 6827"/>
              <a:gd name="T21" fmla="*/ 1951 h 5548"/>
              <a:gd name="T22" fmla="*/ 274 w 6827"/>
              <a:gd name="T23" fmla="*/ 1969 h 5548"/>
              <a:gd name="T24" fmla="*/ 1398 w 6827"/>
              <a:gd name="T25" fmla="*/ 3342 h 5548"/>
              <a:gd name="T26" fmla="*/ 1029 w 6827"/>
              <a:gd name="T27" fmla="*/ 3391 h 5548"/>
              <a:gd name="T28" fmla="*/ 765 w 6827"/>
              <a:gd name="T29" fmla="*/ 3366 h 5548"/>
              <a:gd name="T30" fmla="*/ 2074 w 6827"/>
              <a:gd name="T31" fmla="*/ 4339 h 5548"/>
              <a:gd name="T32" fmla="*/ 334 w 6827"/>
              <a:gd name="T33" fmla="*/ 4938 h 5548"/>
              <a:gd name="T34" fmla="*/ 0 w 6827"/>
              <a:gd name="T35" fmla="*/ 4919 h 5548"/>
              <a:gd name="T36" fmla="*/ 2147 w 6827"/>
              <a:gd name="T37" fmla="*/ 5548 h 5548"/>
              <a:gd name="T38" fmla="*/ 6132 w 6827"/>
              <a:gd name="T39" fmla="*/ 1563 h 5548"/>
              <a:gd name="T40" fmla="*/ 6128 w 6827"/>
              <a:gd name="T41" fmla="*/ 1382 h 5548"/>
              <a:gd name="T42" fmla="*/ 6827 w 6827"/>
              <a:gd name="T43" fmla="*/ 657 h 5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7" h="5548">
                <a:moveTo>
                  <a:pt x="6827" y="657"/>
                </a:moveTo>
                <a:cubicBezTo>
                  <a:pt x="6576" y="768"/>
                  <a:pt x="6306" y="844"/>
                  <a:pt x="6022" y="877"/>
                </a:cubicBezTo>
                <a:cubicBezTo>
                  <a:pt x="6311" y="704"/>
                  <a:pt x="6534" y="430"/>
                  <a:pt x="6638" y="103"/>
                </a:cubicBezTo>
                <a:cubicBezTo>
                  <a:pt x="6367" y="263"/>
                  <a:pt x="6068" y="380"/>
                  <a:pt x="5749" y="442"/>
                </a:cubicBezTo>
                <a:cubicBezTo>
                  <a:pt x="5493" y="170"/>
                  <a:pt x="5129" y="0"/>
                  <a:pt x="4726" y="0"/>
                </a:cubicBezTo>
                <a:cubicBezTo>
                  <a:pt x="3953" y="0"/>
                  <a:pt x="3326" y="627"/>
                  <a:pt x="3326" y="1401"/>
                </a:cubicBezTo>
                <a:cubicBezTo>
                  <a:pt x="3326" y="1510"/>
                  <a:pt x="3338" y="1617"/>
                  <a:pt x="3362" y="1720"/>
                </a:cubicBezTo>
                <a:cubicBezTo>
                  <a:pt x="2198" y="1661"/>
                  <a:pt x="1166" y="1104"/>
                  <a:pt x="475" y="256"/>
                </a:cubicBezTo>
                <a:cubicBezTo>
                  <a:pt x="355" y="463"/>
                  <a:pt x="286" y="704"/>
                  <a:pt x="286" y="961"/>
                </a:cubicBezTo>
                <a:cubicBezTo>
                  <a:pt x="286" y="1446"/>
                  <a:pt x="533" y="1875"/>
                  <a:pt x="909" y="2126"/>
                </a:cubicBezTo>
                <a:cubicBezTo>
                  <a:pt x="679" y="2119"/>
                  <a:pt x="463" y="2056"/>
                  <a:pt x="274" y="1951"/>
                </a:cubicBezTo>
                <a:cubicBezTo>
                  <a:pt x="274" y="1957"/>
                  <a:pt x="274" y="1963"/>
                  <a:pt x="274" y="1969"/>
                </a:cubicBezTo>
                <a:cubicBezTo>
                  <a:pt x="274" y="2647"/>
                  <a:pt x="757" y="3213"/>
                  <a:pt x="1398" y="3342"/>
                </a:cubicBezTo>
                <a:cubicBezTo>
                  <a:pt x="1280" y="3374"/>
                  <a:pt x="1156" y="3391"/>
                  <a:pt x="1029" y="3391"/>
                </a:cubicBezTo>
                <a:cubicBezTo>
                  <a:pt x="938" y="3391"/>
                  <a:pt x="851" y="3382"/>
                  <a:pt x="765" y="3366"/>
                </a:cubicBezTo>
                <a:cubicBezTo>
                  <a:pt x="943" y="3923"/>
                  <a:pt x="1461" y="4327"/>
                  <a:pt x="2074" y="4339"/>
                </a:cubicBezTo>
                <a:cubicBezTo>
                  <a:pt x="1594" y="4714"/>
                  <a:pt x="990" y="4938"/>
                  <a:pt x="334" y="4938"/>
                </a:cubicBezTo>
                <a:cubicBezTo>
                  <a:pt x="221" y="4938"/>
                  <a:pt x="110" y="4932"/>
                  <a:pt x="0" y="4919"/>
                </a:cubicBezTo>
                <a:cubicBezTo>
                  <a:pt x="620" y="5316"/>
                  <a:pt x="1356" y="5548"/>
                  <a:pt x="2147" y="5548"/>
                </a:cubicBezTo>
                <a:cubicBezTo>
                  <a:pt x="4723" y="5548"/>
                  <a:pt x="6132" y="3414"/>
                  <a:pt x="6132" y="1563"/>
                </a:cubicBezTo>
                <a:cubicBezTo>
                  <a:pt x="6132" y="1502"/>
                  <a:pt x="6130" y="1442"/>
                  <a:pt x="6128" y="1382"/>
                </a:cubicBezTo>
                <a:cubicBezTo>
                  <a:pt x="6401" y="1184"/>
                  <a:pt x="6639" y="938"/>
                  <a:pt x="6827" y="6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TextBox 38"/>
          <p:cNvSpPr txBox="1"/>
          <p:nvPr userDrawn="1"/>
        </p:nvSpPr>
        <p:spPr bwMode="gray">
          <a:xfrm>
            <a:off x="303040" y="6528597"/>
            <a:ext cx="3417110" cy="189283"/>
          </a:xfrm>
          <a:prstGeom prst="rect">
            <a:avLst/>
          </a:prstGeom>
          <a:noFill/>
        </p:spPr>
        <p:txBody>
          <a:bodyPr wrap="none" lIns="0" rIns="0" rtlCol="0">
            <a:spAutoFit/>
          </a:bodyPr>
          <a:lstStyle/>
          <a:p>
            <a:pPr marL="0" indent="0">
              <a:lnSpc>
                <a:spcPct val="90000"/>
              </a:lnSpc>
              <a:spcAft>
                <a:spcPts val="400"/>
              </a:spcAft>
              <a:buFont typeface="Arial" panose="020B0604020202020204" pitchFamily="34" charset="0"/>
              <a:buNone/>
            </a:pPr>
            <a:r>
              <a:rPr lang="en-GB" sz="700" dirty="0">
                <a:solidFill>
                  <a:schemeClr val="accent1"/>
                </a:solidFill>
              </a:rPr>
              <a:t>Irwin Mitchell LLP is authorised and regulated by the Solicitors Regulation Authority.</a:t>
            </a:r>
            <a:endParaRPr lang="en-GB" sz="700" b="1" dirty="0">
              <a:solidFill>
                <a:schemeClr val="accent1"/>
              </a:solidFill>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9" name="Picture 2" descr="G:\Administration\GSM\Group Marketing\Marketing and Campaigns\Branding\Logos\RFU Lock-up\RFU Official Legal Partner.jpg"/>
          <p:cNvPicPr>
            <a:picLocks noChangeAspect="1" noChangeArrowheads="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170097" y="5878946"/>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1935" y="385536"/>
            <a:ext cx="8397884" cy="595032"/>
          </a:xfrm>
          <a:prstGeom prst="rect">
            <a:avLst/>
          </a:prstGeom>
        </p:spPr>
        <p:txBody>
          <a:bodyPr>
            <a:noAutofit/>
          </a:bodyPr>
          <a:lstStyle/>
          <a:p>
            <a:r>
              <a:rPr lang="en-US"/>
              <a:t>Click to edit Master title style</a:t>
            </a:r>
            <a:endParaRPr lang="en-GB" dirty="0"/>
          </a:p>
        </p:txBody>
      </p:sp>
      <p:sp>
        <p:nvSpPr>
          <p:cNvPr id="3" name="Content Placeholder 2"/>
          <p:cNvSpPr>
            <a:spLocks noGrp="1"/>
          </p:cNvSpPr>
          <p:nvPr>
            <p:ph idx="1"/>
          </p:nvPr>
        </p:nvSpPr>
        <p:spPr/>
        <p:txBody>
          <a:bodyPr/>
          <a:lstStyle>
            <a:lvl1pPr>
              <a:spcAft>
                <a:spcPts val="1200"/>
              </a:spcAft>
              <a:defRPr sz="3000" baseline="0">
                <a:solidFill>
                  <a:srgbClr val="92818D"/>
                </a:solidFill>
                <a:latin typeface="Arial" pitchFamily="34" charset="0"/>
                <a:cs typeface="Arial" pitchFamily="34" charset="0"/>
              </a:defRPr>
            </a:lvl1pPr>
            <a:lvl2pPr>
              <a:spcAft>
                <a:spcPts val="1200"/>
              </a:spcAft>
              <a:defRPr sz="2800" baseline="0">
                <a:solidFill>
                  <a:srgbClr val="92818D"/>
                </a:solidFill>
                <a:latin typeface="Arial" pitchFamily="34" charset="0"/>
                <a:cs typeface="Arial" pitchFamily="34" charset="0"/>
              </a:defRPr>
            </a:lvl2pPr>
            <a:lvl3pPr>
              <a:spcAft>
                <a:spcPts val="1200"/>
              </a:spcAft>
              <a:defRPr sz="2600" baseline="0">
                <a:solidFill>
                  <a:srgbClr val="92818D"/>
                </a:solidFill>
                <a:latin typeface="Arial" pitchFamily="34" charset="0"/>
                <a:cs typeface="Arial" pitchFamily="34" charset="0"/>
              </a:defRPr>
            </a:lvl3pPr>
            <a:lvl4pPr>
              <a:spcAft>
                <a:spcPts val="1200"/>
              </a:spcAft>
              <a:defRPr sz="2400" baseline="0">
                <a:solidFill>
                  <a:srgbClr val="92818D"/>
                </a:solidFill>
                <a:latin typeface="Arial" pitchFamily="34" charset="0"/>
                <a:cs typeface="Arial" pitchFamily="34" charset="0"/>
              </a:defRPr>
            </a:lvl4pPr>
            <a:lvl5pPr>
              <a:spcAft>
                <a:spcPts val="1200"/>
              </a:spcAft>
              <a:defRPr sz="2000" baseline="0">
                <a:solidFill>
                  <a:srgbClr val="92818D"/>
                </a:solidFill>
                <a:latin typeface="Arial" pitchFamily="34" charset="0"/>
                <a:cs typeface="Arial" pitchFamily="34" charset="0"/>
              </a:defRPr>
            </a:lvl5pPr>
            <a:lvl6pPr marL="2152650" indent="-323850">
              <a:spcAft>
                <a:spcPts val="1200"/>
              </a:spcAft>
              <a:buFont typeface="Arial" pitchFamily="34" charset="0"/>
              <a:buChar char="–"/>
              <a:defRPr sz="1800">
                <a:solidFill>
                  <a:srgbClr val="92818D"/>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927100" y="6356352"/>
            <a:ext cx="2133600" cy="365125"/>
          </a:xfrm>
          <a:prstGeom prst="rect">
            <a:avLst/>
          </a:prstGeom>
        </p:spPr>
        <p:txBody>
          <a:bodyPr/>
          <a:lstStyle>
            <a:lvl1pPr>
              <a:defRPr/>
            </a:lvl1pPr>
          </a:lstStyle>
          <a:p>
            <a:pPr>
              <a:defRPr/>
            </a:pPr>
            <a:fld id="{0E3EFEFF-5B9B-40AD-8C4B-FED85EA3141A}" type="datetimeFigureOut">
              <a:rPr lang="en-US" sz="1800">
                <a:solidFill>
                  <a:prstClr val="black"/>
                </a:solidFill>
              </a:rPr>
              <a:pPr>
                <a:defRPr/>
              </a:pPr>
              <a:t>10/20/2020</a:t>
            </a:fld>
            <a:endParaRPr lang="en-GB" sz="1800" dirty="0">
              <a:solidFill>
                <a:prstClr val="black"/>
              </a:solidFill>
            </a:endParaRPr>
          </a:p>
        </p:txBody>
      </p:sp>
      <p:sp>
        <p:nvSpPr>
          <p:cNvPr id="5" name="Slide Number Placeholder 5"/>
          <p:cNvSpPr>
            <a:spLocks noGrp="1"/>
          </p:cNvSpPr>
          <p:nvPr>
            <p:ph type="sldNum" sz="quarter" idx="11"/>
          </p:nvPr>
        </p:nvSpPr>
        <p:spPr>
          <a:xfrm>
            <a:off x="3932239" y="6302377"/>
            <a:ext cx="1279525" cy="365125"/>
          </a:xfrm>
          <a:prstGeom prst="rect">
            <a:avLst/>
          </a:prstGeom>
        </p:spPr>
        <p:txBody>
          <a:bodyPr/>
          <a:lstStyle>
            <a:lvl1pPr algn="ctr">
              <a:defRPr>
                <a:solidFill>
                  <a:schemeClr val="bg1"/>
                </a:solidFill>
              </a:defRPr>
            </a:lvl1pPr>
          </a:lstStyle>
          <a:p>
            <a:pPr>
              <a:defRPr/>
            </a:pPr>
            <a:fld id="{62DB3D3C-E472-469B-882D-AFCEEAF86388}" type="slidenum">
              <a:rPr lang="en-GB" sz="1800">
                <a:solidFill>
                  <a:prstClr val="white"/>
                </a:solidFill>
              </a:rPr>
              <a:pPr>
                <a:defRPr/>
              </a:pPr>
              <a:t>‹#›</a:t>
            </a:fld>
            <a:endParaRPr lang="en-GB" sz="1800" dirty="0">
              <a:solidFill>
                <a:prstClr val="white"/>
              </a:solidFill>
            </a:endParaRPr>
          </a:p>
        </p:txBody>
      </p:sp>
    </p:spTree>
    <p:extLst>
      <p:ext uri="{BB962C8B-B14F-4D97-AF65-F5344CB8AC3E}">
        <p14:creationId xmlns:p14="http://schemas.microsoft.com/office/powerpoint/2010/main" val="314635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4752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a:xfrm>
            <a:off x="539552" y="-27495"/>
            <a:ext cx="8229600" cy="418058"/>
          </a:xfrm>
          <a:prstGeom prst="rect">
            <a:avLst/>
          </a:prstGeom>
        </p:spPr>
        <p:txBody>
          <a:bodyPr vert="horz" anchor="b"/>
          <a:lstStyle>
            <a:lvl1pPr>
              <a:defRPr sz="3400" b="0" i="0">
                <a:latin typeface="Arial Bold"/>
                <a:cs typeface="Arial Bold"/>
              </a:defRPr>
            </a:lvl1pPr>
          </a:lstStyle>
          <a:p>
            <a:r>
              <a:rPr lang="en-US" dirty="0"/>
              <a:t>Click to edit Master title style</a:t>
            </a:r>
          </a:p>
        </p:txBody>
      </p:sp>
    </p:spTree>
    <p:extLst>
      <p:ext uri="{BB962C8B-B14F-4D97-AF65-F5344CB8AC3E}">
        <p14:creationId xmlns:p14="http://schemas.microsoft.com/office/powerpoint/2010/main" val="423123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blue)">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0" y="4519246"/>
            <a:ext cx="9144000" cy="2338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50" y="4936437"/>
            <a:ext cx="7683730" cy="365962"/>
          </a:xfrm>
        </p:spPr>
        <p:txBody>
          <a:bodyPr wrap="none" anchor="t">
            <a:normAutofit/>
          </a:bodyPr>
          <a:lstStyle>
            <a:lvl1pPr>
              <a:defRPr sz="2400" b="1" baseline="0">
                <a:solidFill>
                  <a:schemeClr val="bg1"/>
                </a:solidFill>
              </a:defRPr>
            </a:lvl1pPr>
          </a:lstStyle>
          <a:p>
            <a:r>
              <a:rPr lang="en-US" dirty="0"/>
              <a:t>Your title goes here</a:t>
            </a:r>
            <a:endParaRPr lang="en-GB" dirty="0"/>
          </a:p>
        </p:txBody>
      </p:sp>
      <p:sp>
        <p:nvSpPr>
          <p:cNvPr id="29" name="Picture Placeholder 28"/>
          <p:cNvSpPr>
            <a:spLocks noGrp="1"/>
          </p:cNvSpPr>
          <p:nvPr>
            <p:ph type="pic" sz="quarter" idx="13" hasCustomPrompt="1"/>
          </p:nvPr>
        </p:nvSpPr>
        <p:spPr bwMode="gray">
          <a:xfrm>
            <a:off x="305991" y="381600"/>
            <a:ext cx="8531128" cy="4137646"/>
          </a:xfrm>
          <a:custGeom>
            <a:avLst/>
            <a:gdLst>
              <a:gd name="connsiteX0" fmla="*/ 415160 w 11374837"/>
              <a:gd name="connsiteY0" fmla="*/ 0 h 4137646"/>
              <a:gd name="connsiteX1" fmla="*/ 11374837 w 11374837"/>
              <a:gd name="connsiteY1" fmla="*/ 0 h 4137646"/>
              <a:gd name="connsiteX2" fmla="*/ 11374837 w 11374837"/>
              <a:gd name="connsiteY2" fmla="*/ 4137646 h 4137646"/>
              <a:gd name="connsiteX3" fmla="*/ 0 w 11374837"/>
              <a:gd name="connsiteY3" fmla="*/ 4137646 h 4137646"/>
              <a:gd name="connsiteX4" fmla="*/ 0 w 11374837"/>
              <a:gd name="connsiteY4" fmla="*/ 404562 h 4137646"/>
              <a:gd name="connsiteX5" fmla="*/ 7271 w 11374837"/>
              <a:gd name="connsiteY5" fmla="*/ 332439 h 4137646"/>
              <a:gd name="connsiteX6" fmla="*/ 415160 w 11374837"/>
              <a:gd name="connsiteY6" fmla="*/ 0 h 41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4837" h="4137646">
                <a:moveTo>
                  <a:pt x="415160" y="0"/>
                </a:moveTo>
                <a:lnTo>
                  <a:pt x="11374837" y="0"/>
                </a:lnTo>
                <a:lnTo>
                  <a:pt x="11374837" y="4137646"/>
                </a:lnTo>
                <a:lnTo>
                  <a:pt x="0" y="4137646"/>
                </a:lnTo>
                <a:lnTo>
                  <a:pt x="0" y="404562"/>
                </a:lnTo>
                <a:lnTo>
                  <a:pt x="7271" y="332439"/>
                </a:lnTo>
                <a:cubicBezTo>
                  <a:pt x="46094" y="142716"/>
                  <a:pt x="213960" y="0"/>
                  <a:pt x="415160" y="0"/>
                </a:cubicBezTo>
                <a:close/>
              </a:path>
            </a:pathLst>
          </a:custGeom>
        </p:spPr>
        <p:txBody>
          <a:bodyPr wrap="square" anchor="ctr">
            <a:noAutofit/>
          </a:bodyPr>
          <a:lstStyle>
            <a:lvl1pPr marL="0" indent="0" algn="ctr">
              <a:buNone/>
              <a:defRPr sz="1200" baseline="0">
                <a:solidFill>
                  <a:schemeClr val="accent1"/>
                </a:solidFill>
              </a:defRPr>
            </a:lvl1pPr>
          </a:lstStyle>
          <a:p>
            <a:r>
              <a:rPr lang="en-GB" dirty="0"/>
              <a:t>Click icon to insert picture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8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berry)">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0" y="4519246"/>
            <a:ext cx="9144000" cy="23387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50" y="4936437"/>
            <a:ext cx="7683730" cy="365962"/>
          </a:xfrm>
        </p:spPr>
        <p:txBody>
          <a:bodyPr wrap="none" anchor="t">
            <a:normAutofit/>
          </a:bodyPr>
          <a:lstStyle>
            <a:lvl1pPr>
              <a:defRPr sz="2400" b="1">
                <a:solidFill>
                  <a:schemeClr val="bg1"/>
                </a:solidFill>
              </a:defRPr>
            </a:lvl1pPr>
          </a:lstStyle>
          <a:p>
            <a:r>
              <a:rPr lang="en-US" dirty="0"/>
              <a:t>Your title goes here</a:t>
            </a:r>
            <a:endParaRPr lang="en-GB" dirty="0"/>
          </a:p>
        </p:txBody>
      </p:sp>
      <p:sp>
        <p:nvSpPr>
          <p:cNvPr id="29" name="Picture Placeholder 28"/>
          <p:cNvSpPr>
            <a:spLocks noGrp="1"/>
          </p:cNvSpPr>
          <p:nvPr>
            <p:ph type="pic" sz="quarter" idx="13" hasCustomPrompt="1"/>
          </p:nvPr>
        </p:nvSpPr>
        <p:spPr bwMode="gray">
          <a:xfrm>
            <a:off x="305991" y="381600"/>
            <a:ext cx="8531128" cy="4137646"/>
          </a:xfrm>
          <a:custGeom>
            <a:avLst/>
            <a:gdLst>
              <a:gd name="connsiteX0" fmla="*/ 415160 w 11374837"/>
              <a:gd name="connsiteY0" fmla="*/ 0 h 4137646"/>
              <a:gd name="connsiteX1" fmla="*/ 11374837 w 11374837"/>
              <a:gd name="connsiteY1" fmla="*/ 0 h 4137646"/>
              <a:gd name="connsiteX2" fmla="*/ 11374837 w 11374837"/>
              <a:gd name="connsiteY2" fmla="*/ 4137646 h 4137646"/>
              <a:gd name="connsiteX3" fmla="*/ 0 w 11374837"/>
              <a:gd name="connsiteY3" fmla="*/ 4137646 h 4137646"/>
              <a:gd name="connsiteX4" fmla="*/ 0 w 11374837"/>
              <a:gd name="connsiteY4" fmla="*/ 404562 h 4137646"/>
              <a:gd name="connsiteX5" fmla="*/ 7271 w 11374837"/>
              <a:gd name="connsiteY5" fmla="*/ 332439 h 4137646"/>
              <a:gd name="connsiteX6" fmla="*/ 415160 w 11374837"/>
              <a:gd name="connsiteY6" fmla="*/ 0 h 41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4837" h="4137646">
                <a:moveTo>
                  <a:pt x="415160" y="0"/>
                </a:moveTo>
                <a:lnTo>
                  <a:pt x="11374837" y="0"/>
                </a:lnTo>
                <a:lnTo>
                  <a:pt x="11374837" y="4137646"/>
                </a:lnTo>
                <a:lnTo>
                  <a:pt x="0" y="4137646"/>
                </a:lnTo>
                <a:lnTo>
                  <a:pt x="0" y="404562"/>
                </a:lnTo>
                <a:lnTo>
                  <a:pt x="7271" y="332439"/>
                </a:lnTo>
                <a:cubicBezTo>
                  <a:pt x="46094" y="142716"/>
                  <a:pt x="213960" y="0"/>
                  <a:pt x="415160" y="0"/>
                </a:cubicBezTo>
                <a:close/>
              </a:path>
            </a:pathLst>
          </a:custGeom>
        </p:spPr>
        <p:txBody>
          <a:bodyPr wrap="square" anchor="ctr">
            <a:noAutofit/>
          </a:bodyPr>
          <a:lstStyle>
            <a:lvl1pPr marL="0" indent="0" algn="ctr">
              <a:buNone/>
              <a:defRPr sz="1200" baseline="0">
                <a:solidFill>
                  <a:schemeClr val="accent1"/>
                </a:solidFill>
              </a:defRPr>
            </a:lvl1pPr>
          </a:lstStyle>
          <a:p>
            <a:r>
              <a:rPr lang="en-GB" dirty="0"/>
              <a:t>Click icon to insert picture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0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only">
    <p:bg>
      <p:bgPr>
        <a:solidFill>
          <a:schemeClr val="bg1"/>
        </a:solidFill>
        <a:effectLst/>
      </p:bgPr>
    </p:bg>
    <p:spTree>
      <p:nvGrpSpPr>
        <p:cNvPr id="1" name=""/>
        <p:cNvGrpSpPr/>
        <p:nvPr/>
      </p:nvGrpSpPr>
      <p:grpSpPr>
        <a:xfrm>
          <a:off x="0" y="0"/>
          <a:ext cx="0" cy="0"/>
          <a:chOff x="0" y="0"/>
          <a:chExt cx="0" cy="0"/>
        </a:xfrm>
      </p:grpSpPr>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Picture Placeholder 18"/>
          <p:cNvSpPr>
            <a:spLocks noGrp="1"/>
          </p:cNvSpPr>
          <p:nvPr>
            <p:ph type="pic" sz="quarter" idx="13" hasCustomPrompt="1"/>
          </p:nvPr>
        </p:nvSpPr>
        <p:spPr bwMode="gray">
          <a:xfrm>
            <a:off x="305991" y="381600"/>
            <a:ext cx="8531128" cy="5346700"/>
          </a:xfrm>
          <a:custGeom>
            <a:avLst/>
            <a:gdLst>
              <a:gd name="connsiteX0" fmla="*/ 415160 w 11374837"/>
              <a:gd name="connsiteY0" fmla="*/ 0 h 5346700"/>
              <a:gd name="connsiteX1" fmla="*/ 11374837 w 11374837"/>
              <a:gd name="connsiteY1" fmla="*/ 0 h 5346700"/>
              <a:gd name="connsiteX2" fmla="*/ 11374837 w 11374837"/>
              <a:gd name="connsiteY2" fmla="*/ 4930352 h 5346700"/>
              <a:gd name="connsiteX3" fmla="*/ 10958489 w 11374837"/>
              <a:gd name="connsiteY3" fmla="*/ 5346700 h 5346700"/>
              <a:gd name="connsiteX4" fmla="*/ 0 w 11374837"/>
              <a:gd name="connsiteY4" fmla="*/ 5346700 h 5346700"/>
              <a:gd name="connsiteX5" fmla="*/ 0 w 11374837"/>
              <a:gd name="connsiteY5" fmla="*/ 404562 h 5346700"/>
              <a:gd name="connsiteX6" fmla="*/ 7271 w 11374837"/>
              <a:gd name="connsiteY6" fmla="*/ 332439 h 5346700"/>
              <a:gd name="connsiteX7" fmla="*/ 415160 w 11374837"/>
              <a:gd name="connsiteY7" fmla="*/ 0 h 53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4837" h="5346700">
                <a:moveTo>
                  <a:pt x="415160" y="0"/>
                </a:moveTo>
                <a:lnTo>
                  <a:pt x="11374837" y="0"/>
                </a:lnTo>
                <a:lnTo>
                  <a:pt x="11374837" y="4930352"/>
                </a:lnTo>
                <a:cubicBezTo>
                  <a:pt x="11374837" y="5160295"/>
                  <a:pt x="11188432" y="5346700"/>
                  <a:pt x="10958489" y="5346700"/>
                </a:cubicBezTo>
                <a:lnTo>
                  <a:pt x="0" y="5346700"/>
                </a:lnTo>
                <a:lnTo>
                  <a:pt x="0" y="404562"/>
                </a:lnTo>
                <a:lnTo>
                  <a:pt x="7271" y="332439"/>
                </a:lnTo>
                <a:cubicBezTo>
                  <a:pt x="46094" y="142716"/>
                  <a:pt x="213960" y="0"/>
                  <a:pt x="415160" y="0"/>
                </a:cubicBezTo>
                <a:close/>
              </a:path>
            </a:pathLst>
          </a:custGeom>
          <a:solidFill>
            <a:schemeClr val="bg1">
              <a:lumMod val="95000"/>
            </a:schemeClr>
          </a:solidFill>
        </p:spPr>
        <p:txBody>
          <a:bodyPr wrap="square" anchor="ctr">
            <a:noAutofit/>
          </a:bodyPr>
          <a:lstStyle>
            <a:lvl1pPr marL="0" indent="0" algn="ctr">
              <a:buNone/>
              <a:defRPr sz="1200" baseline="0"/>
            </a:lvl1pPr>
          </a:lstStyle>
          <a:p>
            <a:r>
              <a:rPr lang="en-GB" dirty="0"/>
              <a:t>Click icon to insert picture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8"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2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lvl1pPr>
          </a:lstStyle>
          <a:p>
            <a:r>
              <a:rPr lang="en-US" dirty="0"/>
              <a:t>Click to edit title on one line only</a:t>
            </a:r>
            <a:endParaRPr lang="en-GB" dirty="0"/>
          </a:p>
        </p:txBody>
      </p:sp>
      <p:sp>
        <p:nvSpPr>
          <p:cNvPr id="8" name="Content Placeholder 7"/>
          <p:cNvSpPr>
            <a:spLocks noGrp="1"/>
          </p:cNvSpPr>
          <p:nvPr>
            <p:ph sz="quarter" idx="13" hasCustomPrompt="1"/>
          </p:nvPr>
        </p:nvSpPr>
        <p:spPr bwMode="gray">
          <a:xfrm>
            <a:off x="628650" y="1494693"/>
            <a:ext cx="7912895" cy="3842483"/>
          </a:xfrm>
        </p:spPr>
        <p:txBody>
          <a:bodyPr rIns="270000"/>
          <a:lstStyle>
            <a:lvl1pPr>
              <a:defRPr baseline="0"/>
            </a:lvl1pPr>
            <a:lvl5pPr>
              <a:defRPr/>
            </a:lvl5pPr>
            <a:lvl6pPr>
              <a:defRPr/>
            </a:lvl6pPr>
            <a:lvl7pPr>
              <a:defRPr/>
            </a:lvl7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6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content">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lvl1pPr>
          </a:lstStyle>
          <a:p>
            <a:r>
              <a:rPr lang="en-US" dirty="0"/>
              <a:t>Click to edit title on one line only</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7"/>
          <p:cNvSpPr>
            <a:spLocks noGrp="1"/>
          </p:cNvSpPr>
          <p:nvPr>
            <p:ph sz="quarter" idx="14" hasCustomPrompt="1"/>
          </p:nvPr>
        </p:nvSpPr>
        <p:spPr bwMode="gray">
          <a:xfrm>
            <a:off x="4598195" y="1494693"/>
            <a:ext cx="3943350" cy="3842483"/>
          </a:xfrm>
        </p:spPr>
        <p:txBody>
          <a:bodyPr lIns="270000" rIns="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7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 picture (right)">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3943350" cy="457200"/>
          </a:xfrm>
        </p:spPr>
        <p:txBody>
          <a:bodyPr rIns="180000" anchor="b">
            <a:normAutofit/>
          </a:bodyPr>
          <a:lstStyle>
            <a:lvl1pPr>
              <a:defRPr sz="2400" baseline="0"/>
            </a:lvl1pPr>
          </a:lstStyle>
          <a:p>
            <a:r>
              <a:rPr lang="en-US" dirty="0"/>
              <a:t>Click to edit one line title</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3"/>
          <p:cNvSpPr>
            <a:spLocks noGrp="1"/>
          </p:cNvSpPr>
          <p:nvPr>
            <p:ph type="pic" sz="quarter" idx="14" hasCustomPrompt="1"/>
          </p:nvPr>
        </p:nvSpPr>
        <p:spPr bwMode="gray">
          <a:xfrm>
            <a:off x="4571100" y="381600"/>
            <a:ext cx="4265119" cy="5346700"/>
          </a:xfrm>
          <a:custGeom>
            <a:avLst/>
            <a:gdLst>
              <a:gd name="connsiteX0" fmla="*/ 0 w 5686825"/>
              <a:gd name="connsiteY0" fmla="*/ 0 h 5346700"/>
              <a:gd name="connsiteX1" fmla="*/ 5686825 w 5686825"/>
              <a:gd name="connsiteY1" fmla="*/ 0 h 5346700"/>
              <a:gd name="connsiteX2" fmla="*/ 5686825 w 5686825"/>
              <a:gd name="connsiteY2" fmla="*/ 4930352 h 5346700"/>
              <a:gd name="connsiteX3" fmla="*/ 5270477 w 5686825"/>
              <a:gd name="connsiteY3" fmla="*/ 5346700 h 5346700"/>
              <a:gd name="connsiteX4" fmla="*/ 0 w 5686825"/>
              <a:gd name="connsiteY4" fmla="*/ 5346700 h 534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825" h="5346700">
                <a:moveTo>
                  <a:pt x="0" y="0"/>
                </a:moveTo>
                <a:lnTo>
                  <a:pt x="5686825" y="0"/>
                </a:lnTo>
                <a:lnTo>
                  <a:pt x="5686825" y="4930352"/>
                </a:lnTo>
                <a:cubicBezTo>
                  <a:pt x="5686825" y="5160295"/>
                  <a:pt x="5500420" y="5346700"/>
                  <a:pt x="5270477" y="5346700"/>
                </a:cubicBezTo>
                <a:lnTo>
                  <a:pt x="0" y="5346700"/>
                </a:lnTo>
                <a:close/>
              </a:path>
            </a:pathLst>
          </a:custGeom>
          <a:solidFill>
            <a:schemeClr val="bg1">
              <a:lumMod val="95000"/>
            </a:schemeClr>
          </a:solidFill>
        </p:spPr>
        <p:txBody>
          <a:bodyPr wrap="square" anchor="ctr">
            <a:noAutofit/>
          </a:bodyPr>
          <a:lstStyle>
            <a:lvl1pPr marL="0" indent="0" algn="ctr">
              <a:buNone/>
              <a:defRPr sz="1200" baseline="0"/>
            </a:lvl1pPr>
          </a:lstStyle>
          <a:p>
            <a:r>
              <a:rPr lang="en-GB" dirty="0"/>
              <a:t>Click icon to insert picture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4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 picture (left)">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4579620" y="738554"/>
            <a:ext cx="3969545" cy="457200"/>
          </a:xfrm>
        </p:spPr>
        <p:txBody>
          <a:bodyPr lIns="270000" anchor="b">
            <a:normAutofit/>
          </a:bodyPr>
          <a:lstStyle>
            <a:lvl1pPr>
              <a:defRPr sz="2400"/>
            </a:lvl1pPr>
          </a:lstStyle>
          <a:p>
            <a:r>
              <a:rPr lang="en-US" dirty="0"/>
              <a:t>Click to edit one line title</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7"/>
          <p:cNvSpPr>
            <a:spLocks noGrp="1"/>
          </p:cNvSpPr>
          <p:nvPr>
            <p:ph sz="quarter" idx="14" hasCustomPrompt="1"/>
          </p:nvPr>
        </p:nvSpPr>
        <p:spPr bwMode="gray">
          <a:xfrm>
            <a:off x="4582955" y="1494693"/>
            <a:ext cx="3943350" cy="3842483"/>
          </a:xfrm>
        </p:spPr>
        <p:txBody>
          <a:bodyPr lIns="270000" rIns="0"/>
          <a:lstStyle>
            <a:lvl1pPr>
              <a:defRPr baseline="0"/>
            </a:lvl1pPr>
          </a:lstStyle>
          <a:p>
            <a:pPr lvl="0"/>
            <a:r>
              <a:rPr lang="en-US" dirty="0"/>
              <a:t>Click to edit text – see guidance slide on how to style this text. Alternatively click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Picture Placeholder 20"/>
          <p:cNvSpPr>
            <a:spLocks noGrp="1"/>
          </p:cNvSpPr>
          <p:nvPr>
            <p:ph type="pic" sz="quarter" idx="15" hasCustomPrompt="1"/>
          </p:nvPr>
        </p:nvSpPr>
        <p:spPr bwMode="gray">
          <a:xfrm>
            <a:off x="305100" y="381600"/>
            <a:ext cx="4266900" cy="5345400"/>
          </a:xfrm>
          <a:custGeom>
            <a:avLst/>
            <a:gdLst>
              <a:gd name="connsiteX0" fmla="*/ 416348 w 5689200"/>
              <a:gd name="connsiteY0" fmla="*/ 0 h 5345400"/>
              <a:gd name="connsiteX1" fmla="*/ 5689200 w 5689200"/>
              <a:gd name="connsiteY1" fmla="*/ 0 h 5345400"/>
              <a:gd name="connsiteX2" fmla="*/ 5689200 w 5689200"/>
              <a:gd name="connsiteY2" fmla="*/ 5345400 h 5345400"/>
              <a:gd name="connsiteX3" fmla="*/ 0 w 5689200"/>
              <a:gd name="connsiteY3" fmla="*/ 5345400 h 5345400"/>
              <a:gd name="connsiteX4" fmla="*/ 0 w 5689200"/>
              <a:gd name="connsiteY4" fmla="*/ 416348 h 5345400"/>
              <a:gd name="connsiteX5" fmla="*/ 416348 w 5689200"/>
              <a:gd name="connsiteY5" fmla="*/ 0 h 53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200" h="5345400">
                <a:moveTo>
                  <a:pt x="416348" y="0"/>
                </a:moveTo>
                <a:lnTo>
                  <a:pt x="5689200" y="0"/>
                </a:lnTo>
                <a:lnTo>
                  <a:pt x="5689200" y="5345400"/>
                </a:lnTo>
                <a:lnTo>
                  <a:pt x="0" y="5345400"/>
                </a:lnTo>
                <a:lnTo>
                  <a:pt x="0" y="416348"/>
                </a:lnTo>
                <a:cubicBezTo>
                  <a:pt x="0" y="186405"/>
                  <a:pt x="186405" y="0"/>
                  <a:pt x="416348" y="0"/>
                </a:cubicBezTo>
                <a:close/>
              </a:path>
            </a:pathLst>
          </a:custGeom>
          <a:solidFill>
            <a:schemeClr val="bg1">
              <a:lumMod val="95000"/>
            </a:schemeClr>
          </a:solidFill>
        </p:spPr>
        <p:txBody>
          <a:bodyPr wrap="square" anchor="ctr">
            <a:noAutofit/>
          </a:bodyPr>
          <a:lstStyle>
            <a:lvl1pPr algn="ctr">
              <a:defRPr sz="1200"/>
            </a:lvl1pPr>
          </a:lstStyle>
          <a:p>
            <a:r>
              <a:rPr lang="en-GB" dirty="0"/>
              <a:t>Click icon to insert picture</a:t>
            </a:r>
          </a:p>
          <a:p>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628650" y="738000"/>
            <a:ext cx="7913700" cy="457200"/>
          </a:xfrm>
          <a:prstGeom prst="rect">
            <a:avLst/>
          </a:prstGeom>
        </p:spPr>
        <p:txBody>
          <a:bodyPr vert="horz" lIns="0" tIns="0" rIns="0" bIns="0" rtlCol="0" anchor="b">
            <a:normAutofit/>
          </a:bodyPr>
          <a:lstStyle/>
          <a:p>
            <a:r>
              <a:rPr lang="en-US" dirty="0"/>
              <a:t>This is your title text style.</a:t>
            </a:r>
            <a:endParaRPr lang="en-GB" dirty="0"/>
          </a:p>
        </p:txBody>
      </p:sp>
      <p:sp>
        <p:nvSpPr>
          <p:cNvPr id="3" name="Text Placeholder 2"/>
          <p:cNvSpPr>
            <a:spLocks noGrp="1"/>
          </p:cNvSpPr>
          <p:nvPr>
            <p:ph type="body" idx="1"/>
          </p:nvPr>
        </p:nvSpPr>
        <p:spPr bwMode="gray">
          <a:xfrm>
            <a:off x="628650" y="1825625"/>
            <a:ext cx="7886700" cy="4351338"/>
          </a:xfrm>
          <a:prstGeom prst="rect">
            <a:avLst/>
          </a:prstGeom>
        </p:spPr>
        <p:txBody>
          <a:bodyPr vert="horz" lIns="0" tIns="0" rIns="0" bIns="0" rtlCol="0">
            <a:normAutofit/>
          </a:bodyPr>
          <a:lstStyle/>
          <a:p>
            <a:pPr lvl="0"/>
            <a:r>
              <a:rPr lang="en-US" dirty="0"/>
              <a:t>First level: 18pt Arial. Your primary text style used for main body text, normal paragraphs.</a:t>
            </a:r>
          </a:p>
          <a:p>
            <a:pPr lvl="1"/>
            <a:r>
              <a:rPr lang="en-US" dirty="0"/>
              <a:t>Second level: 16pt Arial. Used for text that needs slightly less emphasis than the first level.</a:t>
            </a:r>
          </a:p>
          <a:p>
            <a:pPr lvl="2"/>
            <a:r>
              <a:rPr lang="en-US" dirty="0"/>
              <a:t>Third level: 18pt Arial. Your primary bullet point style.</a:t>
            </a:r>
          </a:p>
          <a:p>
            <a:pPr lvl="3"/>
            <a:r>
              <a:rPr lang="en-US" dirty="0"/>
              <a:t>Fourth level: 16pt Arial. Your secondary and final bullet point style.</a:t>
            </a:r>
          </a:p>
          <a:p>
            <a:pPr lvl="4"/>
            <a:r>
              <a:rPr lang="en-US" dirty="0"/>
              <a:t>Fifth level: 18pt Arial. Used for sub-headings only.</a:t>
            </a:r>
          </a:p>
          <a:p>
            <a:pPr lvl="5"/>
            <a:r>
              <a:rPr lang="en-US" dirty="0"/>
              <a:t>Sixth level: 18pt Arial. </a:t>
            </a:r>
            <a:r>
              <a:rPr lang="en-GB" dirty="0"/>
              <a:t>18pt Arial. This should only be used on messaging that highlights our human approach.</a:t>
            </a:r>
          </a:p>
          <a:p>
            <a:pPr lvl="6"/>
            <a:r>
              <a:rPr lang="en-US" dirty="0"/>
              <a:t>Seventh level: 16pt Arial. </a:t>
            </a:r>
            <a:r>
              <a:rPr lang="en-GB" dirty="0"/>
              <a:t>This should only be used on call to actions.</a:t>
            </a:r>
          </a:p>
          <a:p>
            <a:pPr lvl="7"/>
            <a:r>
              <a:rPr lang="en-US" dirty="0"/>
              <a:t>Eighth level: Denotes an incorrect style; click the ‘decrease list level button’ to return to a correct style. </a:t>
            </a:r>
          </a:p>
          <a:p>
            <a:pPr lvl="8"/>
            <a:r>
              <a:rPr lang="en-US" dirty="0"/>
              <a:t>Ninth level: </a:t>
            </a:r>
            <a:r>
              <a:rPr lang="en-GB" dirty="0"/>
              <a:t>Denotes an incorrect style; click the ‘decrease list level button’ to return to a correct style. </a:t>
            </a:r>
          </a:p>
        </p:txBody>
      </p:sp>
    </p:spTree>
    <p:extLst>
      <p:ext uri="{BB962C8B-B14F-4D97-AF65-F5344CB8AC3E}">
        <p14:creationId xmlns:p14="http://schemas.microsoft.com/office/powerpoint/2010/main" val="238365651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58" r:id="rId5"/>
    <p:sldLayoutId id="2147483667" r:id="rId6"/>
    <p:sldLayoutId id="2147483663" r:id="rId7"/>
    <p:sldLayoutId id="2147483664" r:id="rId8"/>
    <p:sldLayoutId id="2147483668" r:id="rId9"/>
    <p:sldLayoutId id="2147483666" r:id="rId10"/>
    <p:sldLayoutId id="2147483669" r:id="rId11"/>
    <p:sldLayoutId id="2147483670" r:id="rId12"/>
    <p:sldLayoutId id="2147483671" r:id="rId13"/>
    <p:sldLayoutId id="2147483672" r:id="rId14"/>
    <p:sldLayoutId id="2147483673" r:id="rId15"/>
    <p:sldLayoutId id="2147483674" r:id="rId16"/>
    <p:sldLayoutId id="2147483690" r:id="rId17"/>
    <p:sldLayoutId id="2147483684" r:id="rId18"/>
    <p:sldLayoutId id="2147483688" r:id="rId19"/>
    <p:sldLayoutId id="2147483689" r:id="rId20"/>
    <p:sldLayoutId id="2147483675" r:id="rId21"/>
    <p:sldLayoutId id="2147483676" r:id="rId22"/>
    <p:sldLayoutId id="2147483692" r:id="rId23"/>
    <p:sldLayoutId id="2147483678" r:id="rId24"/>
    <p:sldLayoutId id="2147483693" r:id="rId25"/>
    <p:sldLayoutId id="214748369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2000"/>
        </a:spcAft>
        <a:buFont typeface="Arial" panose="020B0604020202020204" pitchFamily="34" charset="0"/>
        <a:buNone/>
        <a:defRPr sz="1800" kern="1200" baseline="0">
          <a:solidFill>
            <a:schemeClr val="tx1"/>
          </a:solidFill>
          <a:latin typeface="+mn-lt"/>
          <a:ea typeface="+mn-ea"/>
          <a:cs typeface="+mn-cs"/>
        </a:defRPr>
      </a:lvl1pPr>
      <a:lvl2pPr marL="0" indent="0" algn="l" defTabSz="914400" rtl="0" eaLnBrk="1" latinLnBrk="0" hangingPunct="1">
        <a:lnSpc>
          <a:spcPct val="90000"/>
        </a:lnSpc>
        <a:spcBef>
          <a:spcPts val="0"/>
        </a:spcBef>
        <a:spcAft>
          <a:spcPts val="2000"/>
        </a:spcAft>
        <a:buFont typeface="Arial" panose="020B0604020202020204" pitchFamily="34" charset="0"/>
        <a:buNone/>
        <a:defRPr sz="1600" kern="1200" baseline="0">
          <a:solidFill>
            <a:schemeClr val="tx1"/>
          </a:solidFill>
          <a:latin typeface="+mn-lt"/>
          <a:ea typeface="+mn-ea"/>
          <a:cs typeface="+mn-cs"/>
        </a:defRPr>
      </a:lvl2pPr>
      <a:lvl3pPr marL="284400" indent="-284400" algn="l" defTabSz="914400" rtl="0" eaLnBrk="1" latinLnBrk="0" hangingPunct="1">
        <a:lnSpc>
          <a:spcPct val="9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568800" indent="-284400" algn="l" defTabSz="914400" rtl="0" eaLnBrk="1" latinLnBrk="0" hangingPunct="1">
        <a:lnSpc>
          <a:spcPct val="9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0000"/>
        </a:lnSpc>
        <a:spcBef>
          <a:spcPts val="1000"/>
        </a:spcBef>
        <a:spcAft>
          <a:spcPts val="0"/>
        </a:spcAft>
        <a:buFont typeface="Arial" panose="020B0604020202020204" pitchFamily="34" charset="0"/>
        <a:buNone/>
        <a:defRPr sz="1800" b="1" kern="1200" baseline="0">
          <a:solidFill>
            <a:schemeClr val="tx2"/>
          </a:solidFill>
          <a:latin typeface="+mn-lt"/>
          <a:ea typeface="+mn-ea"/>
          <a:cs typeface="+mn-cs"/>
        </a:defRPr>
      </a:lvl5pPr>
      <a:lvl6pPr marL="0" indent="0" algn="l" defTabSz="914400" rtl="0" eaLnBrk="1" latinLnBrk="0" hangingPunct="1">
        <a:lnSpc>
          <a:spcPct val="90000"/>
        </a:lnSpc>
        <a:spcBef>
          <a:spcPts val="1000"/>
        </a:spcBef>
        <a:buFont typeface="Arial" panose="020B0604020202020204" pitchFamily="34" charset="0"/>
        <a:buNone/>
        <a:defRPr sz="1800" b="1" kern="1200" baseline="0">
          <a:solidFill>
            <a:schemeClr val="accent3"/>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4"/>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baseline="0">
          <a:solidFill>
            <a:srgbClr val="FF0000"/>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rgbClr val="FF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375" userDrawn="1">
          <p15:clr>
            <a:srgbClr val="F26B43"/>
          </p15:clr>
        </p15:guide>
        <p15:guide id="3" pos="385" userDrawn="1">
          <p15:clr>
            <a:srgbClr val="F26B43"/>
          </p15:clr>
        </p15:guide>
        <p15:guide id="4" orient="horz" pos="935" userDrawn="1">
          <p15:clr>
            <a:srgbClr val="F26B43"/>
          </p15:clr>
        </p15:guide>
        <p15:guide id="5" orient="horz" pos="3612" userDrawn="1">
          <p15:clr>
            <a:srgbClr val="F26B43"/>
          </p15:clr>
        </p15:guide>
        <p15:guide id="7" pos="2880" userDrawn="1">
          <p15:clr>
            <a:srgbClr val="F26B43"/>
          </p15:clr>
        </p15:guide>
        <p15:guide id="9" orient="horz" pos="3362" userDrawn="1">
          <p15:clr>
            <a:srgbClr val="F26B43"/>
          </p15:clr>
        </p15:guide>
        <p15:guide id="10" pos="181" userDrawn="1">
          <p15:clr>
            <a:srgbClr val="F26B43"/>
          </p15:clr>
        </p15:guide>
        <p15:guide id="11" pos="55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Carmel.Gallagher@IrwinMitchell.com" TargetMode="External"/><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hyperlink" Target="mailto:James.Betts@IrwinMitchel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about:blank" TargetMode="Externa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4474347"/>
            <a:ext cx="8273988" cy="1189606"/>
          </a:xfrm>
        </p:spPr>
        <p:txBody>
          <a:bodyPr>
            <a:noAutofit/>
          </a:bodyPr>
          <a:lstStyle/>
          <a:p>
            <a:br>
              <a:rPr lang="en-GB" sz="1900" dirty="0"/>
            </a:br>
            <a:r>
              <a:rPr lang="en-GB" sz="1900" dirty="0"/>
              <a:t>National Advocacy Conference 2020: Legal challenges through </a:t>
            </a:r>
            <a:r>
              <a:rPr lang="en-GB" sz="1900" dirty="0" err="1"/>
              <a:t>Covid</a:t>
            </a:r>
            <a:r>
              <a:rPr lang="en-GB" sz="1900" dirty="0"/>
              <a:t>: </a:t>
            </a:r>
            <a:br>
              <a:rPr lang="en-GB" sz="1900" dirty="0"/>
            </a:br>
            <a:r>
              <a:rPr lang="en-GB" sz="1900" dirty="0"/>
              <a:t>an overview of cases brought  by and  on behalf of children </a:t>
            </a:r>
            <a:br>
              <a:rPr lang="en-GB" sz="1900" dirty="0"/>
            </a:br>
            <a:r>
              <a:rPr lang="en-GB" sz="1900" dirty="0"/>
              <a:t>through the Coronavirus pandemic</a:t>
            </a:r>
            <a:endParaRPr lang="en-GB" sz="1900" b="0"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3616" b="13616"/>
          <a:stretch>
            <a:fillRect/>
          </a:stretch>
        </p:blipFill>
        <p:spPr/>
      </p:pic>
    </p:spTree>
    <p:extLst>
      <p:ext uri="{BB962C8B-B14F-4D97-AF65-F5344CB8AC3E}">
        <p14:creationId xmlns:p14="http://schemas.microsoft.com/office/powerpoint/2010/main" val="4064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406" y="774065"/>
            <a:ext cx="7912895" cy="457200"/>
          </a:xfrm>
        </p:spPr>
        <p:txBody>
          <a:bodyPr>
            <a:normAutofit/>
          </a:bodyPr>
          <a:lstStyle/>
          <a:p>
            <a:r>
              <a:rPr lang="en-GB" dirty="0"/>
              <a:t>Education whilst out of school</a:t>
            </a:r>
          </a:p>
        </p:txBody>
      </p:sp>
      <p:sp>
        <p:nvSpPr>
          <p:cNvPr id="3" name="Content Placeholder 2"/>
          <p:cNvSpPr>
            <a:spLocks noGrp="1"/>
          </p:cNvSpPr>
          <p:nvPr>
            <p:ph sz="quarter" idx="13"/>
          </p:nvPr>
        </p:nvSpPr>
        <p:spPr>
          <a:xfrm>
            <a:off x="362320" y="1676858"/>
            <a:ext cx="8675148" cy="4848230"/>
          </a:xfrm>
        </p:spPr>
        <p:txBody>
          <a:bodyPr>
            <a:noAutofit/>
          </a:bodyPr>
          <a:lstStyle/>
          <a:p>
            <a:r>
              <a:rPr lang="en-GB" dirty="0"/>
              <a:t>S19 Education Act 1996 – every child entitled to suitable education whilst out of school</a:t>
            </a:r>
          </a:p>
          <a:p>
            <a:r>
              <a:rPr lang="en-GB" dirty="0"/>
              <a:t>Good Law Project: argued the widespread reliance on online learning during the lockdown is illegally disadvantaging state school pupils who lack access to tablets, laptops or adequate broadband. Failing to provide them with suitable education as per s19. Proposed challenge against LB of Southwark on behalf of parents whose children attend state schools in the area and do not have access to the required equipment.</a:t>
            </a:r>
            <a:r>
              <a:rPr lang="en-GB" b="1" dirty="0"/>
              <a:t> </a:t>
            </a:r>
          </a:p>
          <a:p>
            <a:r>
              <a:rPr lang="en-GB" b="1" dirty="0"/>
              <a:t>Letter sent.   </a:t>
            </a:r>
            <a:r>
              <a:rPr lang="en-GB" dirty="0"/>
              <a:t>Following legal pressure, the Government committed to investing around £85 million, and providing 200,000 laptops, to ensure that the most disadvantaged children don’t fall behind in their education whilst schools are closed</a:t>
            </a:r>
            <a:r>
              <a:rPr lang="en-GB" b="1" dirty="0"/>
              <a:t>                                                                         </a:t>
            </a:r>
            <a:endParaRPr lang="en-GB" dirty="0"/>
          </a:p>
        </p:txBody>
      </p:sp>
    </p:spTree>
    <p:custDataLst>
      <p:tags r:id="rId1"/>
    </p:custDataLst>
    <p:extLst>
      <p:ext uri="{BB962C8B-B14F-4D97-AF65-F5344CB8AC3E}">
        <p14:creationId xmlns:p14="http://schemas.microsoft.com/office/powerpoint/2010/main" val="367709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dinners</a:t>
            </a:r>
          </a:p>
        </p:txBody>
      </p:sp>
      <p:sp>
        <p:nvSpPr>
          <p:cNvPr id="3" name="Content Placeholder 2"/>
          <p:cNvSpPr>
            <a:spLocks noGrp="1"/>
          </p:cNvSpPr>
          <p:nvPr>
            <p:ph sz="quarter" idx="13"/>
          </p:nvPr>
        </p:nvSpPr>
        <p:spPr>
          <a:xfrm>
            <a:off x="309054" y="2111862"/>
            <a:ext cx="7912895" cy="3402867"/>
          </a:xfrm>
        </p:spPr>
        <p:txBody>
          <a:bodyPr>
            <a:normAutofit/>
          </a:bodyPr>
          <a:lstStyle/>
          <a:p>
            <a:r>
              <a:rPr lang="en-GB" dirty="0"/>
              <a:t>Challenge brought by Sustain and Good Law Project against the failure of the Government to confirm that it will fund free school meals for eligible children over the summer holidays.</a:t>
            </a:r>
          </a:p>
          <a:p>
            <a:r>
              <a:rPr lang="en-GB" dirty="0"/>
              <a:t>Pre-action letter sent on 4 June 2020</a:t>
            </a:r>
          </a:p>
          <a:p>
            <a:r>
              <a:rPr lang="en-GB" dirty="0"/>
              <a:t>With a bit of help from Marcus </a:t>
            </a:r>
            <a:r>
              <a:rPr lang="en-GB" dirty="0" err="1"/>
              <a:t>Rashford</a:t>
            </a:r>
            <a:r>
              <a:rPr lang="en-GB" dirty="0"/>
              <a:t> MBE</a:t>
            </a:r>
          </a:p>
          <a:p>
            <a:r>
              <a:rPr lang="en-GB" dirty="0"/>
              <a:t>Government reversed their decision</a:t>
            </a:r>
          </a:p>
          <a:p>
            <a:r>
              <a:rPr lang="en-GB" dirty="0"/>
              <a:t>Issue about future holidays though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0372" y="3478934"/>
            <a:ext cx="3726655" cy="2096244"/>
          </a:xfrm>
          <a:prstGeom prst="rect">
            <a:avLst/>
          </a:prstGeom>
        </p:spPr>
      </p:pic>
    </p:spTree>
    <p:extLst>
      <p:ext uri="{BB962C8B-B14F-4D97-AF65-F5344CB8AC3E}">
        <p14:creationId xmlns:p14="http://schemas.microsoft.com/office/powerpoint/2010/main" val="24230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Exclusions</a:t>
            </a:r>
          </a:p>
        </p:txBody>
      </p:sp>
      <p:sp>
        <p:nvSpPr>
          <p:cNvPr id="3" name="Content Placeholder 2"/>
          <p:cNvSpPr>
            <a:spLocks noGrp="1"/>
          </p:cNvSpPr>
          <p:nvPr>
            <p:ph sz="quarter" idx="13"/>
          </p:nvPr>
        </p:nvSpPr>
        <p:spPr>
          <a:xfrm>
            <a:off x="363984" y="1526961"/>
            <a:ext cx="8460419" cy="4279036"/>
          </a:xfrm>
        </p:spPr>
        <p:txBody>
          <a:bodyPr>
            <a:normAutofit fontScale="25000" lnSpcReduction="20000"/>
          </a:bodyPr>
          <a:lstStyle/>
          <a:p>
            <a:pPr>
              <a:spcAft>
                <a:spcPts val="300"/>
              </a:spcAft>
            </a:pPr>
            <a:r>
              <a:rPr lang="en-GB" sz="5200" dirty="0"/>
              <a:t>When someone is excluded from school, they have a right to have that exclusion reviewed by the school’s governors and an independent panel (IRP). </a:t>
            </a:r>
          </a:p>
          <a:p>
            <a:pPr>
              <a:spcAft>
                <a:spcPts val="300"/>
              </a:spcAft>
            </a:pPr>
            <a:endParaRPr lang="en-GB" sz="5200" dirty="0"/>
          </a:p>
          <a:p>
            <a:pPr>
              <a:spcAft>
                <a:spcPts val="300"/>
              </a:spcAft>
            </a:pPr>
            <a:r>
              <a:rPr lang="en-GB" sz="5200" dirty="0"/>
              <a:t>The School Discipline (England) (Coronavirus) (Pupil Exclusions and Reviews) (Amendment) Regulations 2020 made some changes</a:t>
            </a:r>
          </a:p>
          <a:p>
            <a:pPr>
              <a:spcAft>
                <a:spcPts val="300"/>
              </a:spcAft>
            </a:pPr>
            <a:r>
              <a:rPr lang="en-GB" sz="5200" dirty="0"/>
              <a:t> </a:t>
            </a:r>
          </a:p>
          <a:p>
            <a:pPr marL="285750" lvl="0" indent="-285750">
              <a:spcAft>
                <a:spcPts val="300"/>
              </a:spcAft>
              <a:buFont typeface="Arial" panose="020B0604020202020204" pitchFamily="34" charset="0"/>
              <a:buChar char="•"/>
            </a:pPr>
            <a:r>
              <a:rPr lang="en-GB" sz="5200" dirty="0"/>
              <a:t>Time for each review is 25 school days up from 15. </a:t>
            </a:r>
          </a:p>
          <a:p>
            <a:pPr marL="285750" lvl="0" indent="-285750">
              <a:spcAft>
                <a:spcPts val="300"/>
              </a:spcAft>
              <a:buFont typeface="Arial" panose="020B0604020202020204" pitchFamily="34" charset="0"/>
              <a:buChar char="•"/>
            </a:pPr>
            <a:r>
              <a:rPr lang="en-GB" sz="5200" dirty="0"/>
              <a:t>However, if taking place by video must happen within the original time limits </a:t>
            </a:r>
            <a:r>
              <a:rPr lang="en-GB" sz="5200" b="1" dirty="0"/>
              <a:t>but </a:t>
            </a:r>
            <a:r>
              <a:rPr lang="en-GB" sz="5200" dirty="0"/>
              <a:t>video hearing only allowed if school consider certain conditions met. </a:t>
            </a:r>
          </a:p>
          <a:p>
            <a:pPr marL="285750" lvl="0" indent="-285750">
              <a:spcAft>
                <a:spcPts val="300"/>
              </a:spcAft>
              <a:buFont typeface="Arial" panose="020B0604020202020204" pitchFamily="34" charset="0"/>
              <a:buChar char="•"/>
            </a:pPr>
            <a:endParaRPr lang="en-GB" sz="5200" dirty="0"/>
          </a:p>
          <a:p>
            <a:pPr>
              <a:spcAft>
                <a:spcPts val="300"/>
              </a:spcAft>
            </a:pPr>
            <a:r>
              <a:rPr lang="en-GB" sz="5200" dirty="0"/>
              <a:t>Concern schools could argue conditions apply, insist on face to face and slow down the process.  Just for Kids Law – raised concerns with the </a:t>
            </a:r>
            <a:r>
              <a:rPr lang="en-GB" sz="5200" dirty="0" err="1"/>
              <a:t>DfE</a:t>
            </a:r>
            <a:r>
              <a:rPr lang="en-GB" sz="5200" dirty="0"/>
              <a:t>, prepared to take legal action. </a:t>
            </a:r>
          </a:p>
          <a:p>
            <a:pPr>
              <a:spcAft>
                <a:spcPts val="300"/>
              </a:spcAft>
            </a:pPr>
            <a:endParaRPr lang="en-GB" sz="5200" dirty="0"/>
          </a:p>
          <a:p>
            <a:pPr>
              <a:spcAft>
                <a:spcPts val="300"/>
              </a:spcAft>
            </a:pPr>
            <a:r>
              <a:rPr lang="en-GB" sz="5200" dirty="0"/>
              <a:t>DFE – made changes </a:t>
            </a:r>
          </a:p>
          <a:p>
            <a:pPr>
              <a:spcAft>
                <a:spcPts val="300"/>
              </a:spcAft>
            </a:pPr>
            <a:endParaRPr lang="en-GB" sz="5200" dirty="0"/>
          </a:p>
          <a:p>
            <a:pPr marL="285750" lvl="0" indent="-285750">
              <a:spcAft>
                <a:spcPts val="300"/>
              </a:spcAft>
              <a:buFont typeface="Arial" panose="020B0604020202020204" pitchFamily="34" charset="0"/>
              <a:buChar char="•"/>
            </a:pPr>
            <a:r>
              <a:rPr lang="en-GB" sz="5200" dirty="0"/>
              <a:t>if families want a video hearing, the school should not refuse one.</a:t>
            </a:r>
          </a:p>
          <a:p>
            <a:pPr marL="285750" lvl="0" indent="-285750">
              <a:spcAft>
                <a:spcPts val="300"/>
              </a:spcAft>
              <a:buFont typeface="Arial" panose="020B0604020202020204" pitchFamily="34" charset="0"/>
              <a:buChar char="•"/>
            </a:pPr>
            <a:endParaRPr lang="en-GB" sz="5200" dirty="0"/>
          </a:p>
          <a:p>
            <a:pPr marL="285750" lvl="0" indent="-285750">
              <a:spcAft>
                <a:spcPts val="300"/>
              </a:spcAft>
              <a:buFont typeface="Arial" panose="020B0604020202020204" pitchFamily="34" charset="0"/>
              <a:buChar char="•"/>
            </a:pPr>
            <a:r>
              <a:rPr lang="en-GB" sz="5200" dirty="0"/>
              <a:t>the school must take steps to facilitate access to video hearing if needed </a:t>
            </a:r>
          </a:p>
          <a:p>
            <a:pPr lvl="0">
              <a:spcAft>
                <a:spcPts val="300"/>
              </a:spcAft>
            </a:pPr>
            <a:endParaRPr lang="en-GB" sz="5200" dirty="0"/>
          </a:p>
          <a:p>
            <a:pPr lvl="0">
              <a:spcAft>
                <a:spcPts val="300"/>
              </a:spcAft>
            </a:pPr>
            <a:r>
              <a:rPr lang="en-GB" sz="5200" dirty="0"/>
              <a:t>New </a:t>
            </a:r>
            <a:r>
              <a:rPr lang="en-GB" sz="5200" dirty="0" err="1"/>
              <a:t>regs</a:t>
            </a:r>
            <a:r>
              <a:rPr lang="en-GB" sz="5200" dirty="0"/>
              <a:t> brought in from 25 September onwards have dropped the 10-day extension. Instead, panels can only delay for the shortest time possible in order to hold a hearing.  These regulations are set to last for 6 months to 24 April 2021.</a:t>
            </a:r>
          </a:p>
          <a:p>
            <a:pPr>
              <a:spcAft>
                <a:spcPts val="600"/>
              </a:spcAft>
            </a:pPr>
            <a:endParaRPr lang="en-GB" dirty="0"/>
          </a:p>
        </p:txBody>
      </p:sp>
    </p:spTree>
    <p:extLst>
      <p:ext uri="{BB962C8B-B14F-4D97-AF65-F5344CB8AC3E}">
        <p14:creationId xmlns:p14="http://schemas.microsoft.com/office/powerpoint/2010/main" val="43482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Individual Challenge – provision in EHCPs</a:t>
            </a:r>
          </a:p>
        </p:txBody>
      </p:sp>
      <p:sp>
        <p:nvSpPr>
          <p:cNvPr id="3" name="Content Placeholder 2"/>
          <p:cNvSpPr>
            <a:spLocks noGrp="1"/>
          </p:cNvSpPr>
          <p:nvPr>
            <p:ph sz="quarter" idx="13"/>
          </p:nvPr>
        </p:nvSpPr>
        <p:spPr>
          <a:xfrm>
            <a:off x="390617" y="1571349"/>
            <a:ext cx="8398275" cy="4092604"/>
          </a:xfrm>
        </p:spPr>
        <p:txBody>
          <a:bodyPr>
            <a:normAutofit fontScale="85000" lnSpcReduction="10000"/>
          </a:bodyPr>
          <a:lstStyle/>
          <a:p>
            <a:r>
              <a:rPr lang="en-GB" dirty="0"/>
              <a:t>S42 of Children and Families Act 2014 – duty was amended by Coronavirus Act 2014</a:t>
            </a:r>
          </a:p>
          <a:p>
            <a:r>
              <a:rPr lang="en-GB" dirty="0"/>
              <a:t>However, still one of reasonable endeavours</a:t>
            </a:r>
          </a:p>
          <a:p>
            <a:r>
              <a:rPr lang="en-GB" dirty="0"/>
              <a:t>Child out of school. EHCP provided for an individualised curriculum and  25 hours of 1:1 each week</a:t>
            </a:r>
          </a:p>
          <a:p>
            <a:r>
              <a:rPr lang="en-GB" dirty="0"/>
              <a:t>Access to a ‘homework app’ but the work set is the same as all other pupils and was not differentiated to take into account his particular needs</a:t>
            </a:r>
          </a:p>
          <a:p>
            <a:r>
              <a:rPr lang="en-GB" dirty="0"/>
              <a:t>Parents privately paying for a tutor. </a:t>
            </a:r>
          </a:p>
          <a:p>
            <a:r>
              <a:rPr lang="en-GB" dirty="0"/>
              <a:t>LBA sent by Irwin Mitchell – within a few days local authority agreed to pick up the funding for the tutor and provide back payments for input provided to date. Shows that changes don’t provide LEAs with an excuse to do nothing. </a:t>
            </a:r>
          </a:p>
          <a:p>
            <a:r>
              <a:rPr lang="en-GB" dirty="0"/>
              <a:t>Query – good resolution for this child but what about those whose parents were unable to bring a challenge? </a:t>
            </a:r>
          </a:p>
        </p:txBody>
      </p:sp>
    </p:spTree>
    <p:extLst>
      <p:ext uri="{BB962C8B-B14F-4D97-AF65-F5344CB8AC3E}">
        <p14:creationId xmlns:p14="http://schemas.microsoft.com/office/powerpoint/2010/main" val="1958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Potential future issues</a:t>
            </a:r>
          </a:p>
        </p:txBody>
      </p:sp>
      <p:sp>
        <p:nvSpPr>
          <p:cNvPr id="3" name="Content Placeholder 2"/>
          <p:cNvSpPr>
            <a:spLocks noGrp="1"/>
          </p:cNvSpPr>
          <p:nvPr>
            <p:ph sz="quarter" idx="13"/>
          </p:nvPr>
        </p:nvSpPr>
        <p:spPr>
          <a:xfrm>
            <a:off x="435006" y="1589103"/>
            <a:ext cx="8106539" cy="3748073"/>
          </a:xfrm>
        </p:spPr>
        <p:txBody>
          <a:bodyPr>
            <a:noAutofit/>
          </a:bodyPr>
          <a:lstStyle/>
          <a:p>
            <a:pPr marL="285750" indent="-285750">
              <a:spcAft>
                <a:spcPts val="600"/>
              </a:spcAft>
              <a:buFontTx/>
              <a:buChar char="-"/>
            </a:pPr>
            <a:r>
              <a:rPr lang="en-GB" dirty="0"/>
              <a:t>EHCPs – government could issue further notice downgrading duties</a:t>
            </a:r>
          </a:p>
          <a:p>
            <a:pPr marL="285750" indent="-285750">
              <a:spcAft>
                <a:spcPts val="600"/>
              </a:spcAft>
              <a:buFontTx/>
              <a:buChar char="-"/>
            </a:pPr>
            <a:r>
              <a:rPr lang="en-GB" dirty="0"/>
              <a:t>Backlog re annual reviews, EHC assessments</a:t>
            </a:r>
          </a:p>
          <a:p>
            <a:pPr marL="285750" indent="-285750">
              <a:spcAft>
                <a:spcPts val="600"/>
              </a:spcAft>
              <a:buFontTx/>
              <a:buChar char="-"/>
            </a:pPr>
            <a:r>
              <a:rPr lang="en-GB" dirty="0"/>
              <a:t>Children’s mental health after being out of school</a:t>
            </a:r>
          </a:p>
          <a:p>
            <a:pPr marL="285750" indent="-285750">
              <a:spcAft>
                <a:spcPts val="600"/>
              </a:spcAft>
              <a:buFontTx/>
              <a:buChar char="-"/>
            </a:pPr>
            <a:r>
              <a:rPr lang="en-GB" dirty="0"/>
              <a:t>Need to catch up for time missed </a:t>
            </a:r>
          </a:p>
          <a:p>
            <a:pPr marL="285750" indent="-285750">
              <a:spcAft>
                <a:spcPts val="600"/>
              </a:spcAft>
              <a:buFontTx/>
              <a:buChar char="-"/>
            </a:pPr>
            <a:r>
              <a:rPr lang="en-GB" dirty="0"/>
              <a:t>Some children still out of school – for example if shielding – are they getting suitable education? everything that is in their plan?</a:t>
            </a:r>
          </a:p>
          <a:p>
            <a:pPr marL="285750" indent="-285750">
              <a:spcAft>
                <a:spcPts val="600"/>
              </a:spcAft>
              <a:buFontTx/>
              <a:buChar char="-"/>
            </a:pPr>
            <a:r>
              <a:rPr lang="en-GB" dirty="0"/>
              <a:t>Suitable school transport </a:t>
            </a:r>
          </a:p>
          <a:p>
            <a:pPr marL="285750" indent="-285750">
              <a:spcAft>
                <a:spcPts val="600"/>
              </a:spcAft>
              <a:buFontTx/>
              <a:buChar char="-"/>
            </a:pPr>
            <a:r>
              <a:rPr lang="en-GB" dirty="0"/>
              <a:t>Exams in 2021</a:t>
            </a:r>
          </a:p>
          <a:p>
            <a:pPr marL="285750" indent="-285750">
              <a:spcAft>
                <a:spcPts val="600"/>
              </a:spcAft>
              <a:buFontTx/>
              <a:buChar char="-"/>
            </a:pPr>
            <a:r>
              <a:rPr lang="en-GB" dirty="0"/>
              <a:t>School dinners -  issuing coming up again</a:t>
            </a:r>
          </a:p>
          <a:p>
            <a:pPr marL="285750" indent="-285750">
              <a:spcAft>
                <a:spcPts val="600"/>
              </a:spcAft>
              <a:buFontTx/>
              <a:buChar char="-"/>
            </a:pPr>
            <a:r>
              <a:rPr lang="en-GB" dirty="0"/>
              <a:t>SEND Tribunals – continuing to operate – video hearings being used</a:t>
            </a:r>
          </a:p>
          <a:p>
            <a:pPr marL="285750" indent="-285750">
              <a:spcAft>
                <a:spcPts val="600"/>
              </a:spcAft>
              <a:buFontTx/>
              <a:buChar char="-"/>
            </a:pPr>
            <a:r>
              <a:rPr lang="en-GB" dirty="0"/>
              <a:t>Further school closures? </a:t>
            </a:r>
          </a:p>
        </p:txBody>
      </p:sp>
    </p:spTree>
    <p:extLst>
      <p:ext uri="{BB962C8B-B14F-4D97-AF65-F5344CB8AC3E}">
        <p14:creationId xmlns:p14="http://schemas.microsoft.com/office/powerpoint/2010/main" val="37259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Covid-19 and Social Care</a:t>
            </a:r>
          </a:p>
        </p:txBody>
      </p:sp>
      <p:sp>
        <p:nvSpPr>
          <p:cNvPr id="3" name="Text Placeholder 2"/>
          <p:cNvSpPr>
            <a:spLocks noGrp="1"/>
          </p:cNvSpPr>
          <p:nvPr>
            <p:ph type="body" sz="quarter" idx="13"/>
          </p:nvPr>
        </p:nvSpPr>
        <p:spPr/>
        <p:txBody>
          <a:bodyPr>
            <a:normAutofit/>
          </a:bodyPr>
          <a:lstStyle/>
          <a:p>
            <a:endParaRPr lang="en-GB" sz="3200" b="0" dirty="0"/>
          </a:p>
        </p:txBody>
      </p:sp>
    </p:spTree>
    <p:extLst>
      <p:ext uri="{BB962C8B-B14F-4D97-AF65-F5344CB8AC3E}">
        <p14:creationId xmlns:p14="http://schemas.microsoft.com/office/powerpoint/2010/main" val="423166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a:t>
            </a:r>
          </a:p>
        </p:txBody>
      </p:sp>
      <p:sp>
        <p:nvSpPr>
          <p:cNvPr id="3" name="Content Placeholder 2"/>
          <p:cNvSpPr>
            <a:spLocks noGrp="1"/>
          </p:cNvSpPr>
          <p:nvPr>
            <p:ph sz="quarter" idx="13"/>
          </p:nvPr>
        </p:nvSpPr>
        <p:spPr>
          <a:xfrm>
            <a:off x="541538" y="1793289"/>
            <a:ext cx="8060924" cy="3684233"/>
          </a:xfrm>
        </p:spPr>
        <p:txBody>
          <a:bodyPr>
            <a:normAutofit fontScale="92500" lnSpcReduction="20000"/>
          </a:bodyPr>
          <a:lstStyle/>
          <a:p>
            <a:r>
              <a:rPr lang="en-GB" dirty="0"/>
              <a:t>Section 17 Children Act 1989 and s2 Chronically Sick and Disabled Persons Act 1970 – key duties to assess and meet the needs of Disabled Children  – no changes. However, not necessarily the reality? </a:t>
            </a:r>
          </a:p>
          <a:p>
            <a:r>
              <a:rPr lang="en-GB" dirty="0"/>
              <a:t>The Adoption and Children (Coronavirus) (Amendment) Regulations 2020 – many changes to various regulations including the adoption process and safeguarding duties owed to children in care (now expired but replaced with Amendment 2 </a:t>
            </a:r>
            <a:r>
              <a:rPr lang="en-GB" dirty="0" err="1"/>
              <a:t>regs</a:t>
            </a:r>
            <a:r>
              <a:rPr lang="en-GB" dirty="0"/>
              <a:t>) </a:t>
            </a:r>
          </a:p>
          <a:p>
            <a:r>
              <a:rPr lang="en-GB" dirty="0"/>
              <a:t>Adult Social Care – provisions of the Coronavirus Act allow local authorities to apply to temporarily suspends key duties in the Care Act to meet the needs of disabled people and carers. The Act also allows health bodies to delay carrying out an assessment for eligibility for NHS continuing care. Local authorities will only have to provide care ‘if they consider it necessary’ for the purposes of avoiding a breach of the Human Rights Act. This does not provide the same level of safeguards as the Care Act – more difficult to challenge </a:t>
            </a:r>
          </a:p>
        </p:txBody>
      </p:sp>
    </p:spTree>
    <p:extLst>
      <p:ext uri="{BB962C8B-B14F-4D97-AF65-F5344CB8AC3E}">
        <p14:creationId xmlns:p14="http://schemas.microsoft.com/office/powerpoint/2010/main" val="24391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Policy Challenge  - Article 39</a:t>
            </a:r>
          </a:p>
        </p:txBody>
      </p:sp>
      <p:sp>
        <p:nvSpPr>
          <p:cNvPr id="3" name="Content Placeholder 2"/>
          <p:cNvSpPr>
            <a:spLocks noGrp="1"/>
          </p:cNvSpPr>
          <p:nvPr>
            <p:ph sz="quarter" idx="13"/>
          </p:nvPr>
        </p:nvSpPr>
        <p:spPr>
          <a:xfrm>
            <a:off x="346229" y="1580225"/>
            <a:ext cx="8451542" cy="4225771"/>
          </a:xfrm>
        </p:spPr>
        <p:txBody>
          <a:bodyPr>
            <a:normAutofit fontScale="85000" lnSpcReduction="10000"/>
          </a:bodyPr>
          <a:lstStyle/>
          <a:p>
            <a:r>
              <a:rPr lang="en-GB" dirty="0"/>
              <a:t>Challenge brought by Children’ rights charity Article 39 against the dilution of safeguards owed to children made by The Adoption and Children (Coronavirus) (Amendment) Regulations 2020 </a:t>
            </a:r>
          </a:p>
          <a:p>
            <a:r>
              <a:rPr lang="en-GB" dirty="0"/>
              <a:t>Grounds: failure to consult, the Regulations are contrary to primary legislation, particularly the Children Act 1989 (to safeguarding and promote the welfare of children in need) and that the Education Secretary breached his general duty to promote the well-being of children in England.</a:t>
            </a:r>
          </a:p>
          <a:p>
            <a:r>
              <a:rPr lang="en-GB" dirty="0"/>
              <a:t>Decision; Mrs Justice </a:t>
            </a:r>
            <a:r>
              <a:rPr lang="en-GB" dirty="0" err="1"/>
              <a:t>Lieven</a:t>
            </a:r>
            <a:r>
              <a:rPr lang="en-GB" dirty="0"/>
              <a:t>, found that  “</a:t>
            </a:r>
            <a:r>
              <a:rPr lang="en-GB" i="1" dirty="0"/>
              <a:t>In anything less than a national crisis of quite such urgency I would have been minded to find that the consultation was not lawful if the (Children’s) Commissioner was not consulted. However, given the very particular focus of what the Defendant had to decide in amending the 2020 Regulations, the extreme urgency and the scale of the issues facing the Defendant in March-April 2020, I do not think there was an error of law in not consulting either the Commissioner or the Claimant’.</a:t>
            </a:r>
          </a:p>
          <a:p>
            <a:r>
              <a:rPr lang="en-GB" dirty="0"/>
              <a:t>Shows: courts are prepared to give government some discretion</a:t>
            </a:r>
          </a:p>
          <a:p>
            <a:r>
              <a:rPr lang="en-GB" dirty="0"/>
              <a:t>However: permission to appeal was granted in respect of the consultation ground and the appeal was heard at the beginning of September. Judgment is awaited…</a:t>
            </a:r>
            <a:br>
              <a:rPr lang="en-GB" dirty="0"/>
            </a:br>
            <a:endParaRPr lang="en-GB" dirty="0"/>
          </a:p>
        </p:txBody>
      </p:sp>
    </p:spTree>
    <p:extLst>
      <p:ext uri="{BB962C8B-B14F-4D97-AF65-F5344CB8AC3E}">
        <p14:creationId xmlns:p14="http://schemas.microsoft.com/office/powerpoint/2010/main" val="198365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Individual Challenge: Re D-S (Contact with Children in Care: Covid-19) [2020] EWCA </a:t>
            </a:r>
            <a:r>
              <a:rPr lang="en-GB" dirty="0" err="1"/>
              <a:t>Civ</a:t>
            </a:r>
            <a:r>
              <a:rPr lang="en-GB" dirty="0"/>
              <a:t> 1031</a:t>
            </a:r>
          </a:p>
        </p:txBody>
      </p:sp>
      <p:sp>
        <p:nvSpPr>
          <p:cNvPr id="3" name="Content Placeholder 2"/>
          <p:cNvSpPr>
            <a:spLocks noGrp="1"/>
          </p:cNvSpPr>
          <p:nvPr>
            <p:ph sz="quarter" idx="13"/>
          </p:nvPr>
        </p:nvSpPr>
        <p:spPr>
          <a:xfrm>
            <a:off x="355108" y="1535837"/>
            <a:ext cx="8531440" cy="4279036"/>
          </a:xfrm>
        </p:spPr>
        <p:txBody>
          <a:bodyPr>
            <a:normAutofit fontScale="70000" lnSpcReduction="20000"/>
          </a:bodyPr>
          <a:lstStyle/>
          <a:p>
            <a:pPr>
              <a:spcAft>
                <a:spcPts val="600"/>
              </a:spcAft>
            </a:pPr>
            <a:r>
              <a:rPr lang="en-GB" sz="1900" dirty="0"/>
              <a:t>This case concerned family contact between a mother and her three children, all of whom were looked after under an interim care order. </a:t>
            </a:r>
          </a:p>
          <a:p>
            <a:pPr>
              <a:spcAft>
                <a:spcPts val="600"/>
              </a:spcAft>
            </a:pPr>
            <a:r>
              <a:rPr lang="en-GB" sz="1900" dirty="0"/>
              <a:t>Direct supervised contact was replaced with unsupervised telephone contact due to contact centre closing. </a:t>
            </a:r>
          </a:p>
          <a:p>
            <a:pPr>
              <a:spcAft>
                <a:spcPts val="600"/>
              </a:spcAft>
            </a:pPr>
            <a:r>
              <a:rPr lang="en-GB" sz="1900" dirty="0"/>
              <a:t>The mother asked for contact to be reinstated as restrictions were being lifted. The local authority opposed – concerns the children were too young to observe social distancing and that government guidance permitted different households to come together only in open spaces </a:t>
            </a:r>
          </a:p>
          <a:p>
            <a:pPr>
              <a:spcAft>
                <a:spcPts val="600"/>
              </a:spcAft>
            </a:pPr>
            <a:r>
              <a:rPr lang="en-GB" sz="1900" dirty="0"/>
              <a:t>Government guidance then changed to permit ‘social bubbles’ - mother applied to the Family Court for a contact order offering to form a bubble with the children’s grandmother with whom the children lived, and to meet the children under supervision in a park. This application was dismissed  - existing arrangements reasonable.</a:t>
            </a:r>
          </a:p>
          <a:p>
            <a:pPr>
              <a:spcAft>
                <a:spcPts val="600"/>
              </a:spcAft>
            </a:pPr>
            <a:r>
              <a:rPr lang="en-GB" sz="1900" dirty="0"/>
              <a:t>The mother appealed arguing the Family Court had “approached </a:t>
            </a:r>
            <a:r>
              <a:rPr lang="en-GB" sz="1900" dirty="0">
                <a:hlinkClick r:id="rId2"/>
              </a:rPr>
              <a:t>s34 of the Children Act 1989</a:t>
            </a:r>
            <a:r>
              <a:rPr lang="en-GB" sz="1900" dirty="0"/>
              <a:t> incorrectly. That the individual welfare of children had not been the basis of the  court’s decision.  </a:t>
            </a:r>
          </a:p>
          <a:p>
            <a:pPr>
              <a:spcAft>
                <a:spcPts val="600"/>
              </a:spcAft>
            </a:pPr>
            <a:r>
              <a:rPr lang="en-GB" sz="1900" dirty="0"/>
              <a:t>The Court of Appeal confirmed that “</a:t>
            </a:r>
            <a:r>
              <a:rPr lang="en-GB" sz="1900" i="1" dirty="0"/>
              <a:t>the ordinary principles governing applications for contact with children in care continue to apply during the Covid-19 pandemic, even though outcomes may well be affected by the practical difficulties</a:t>
            </a:r>
            <a:r>
              <a:rPr lang="en-GB" sz="1900" dirty="0"/>
              <a:t> ”.</a:t>
            </a:r>
          </a:p>
          <a:p>
            <a:pPr>
              <a:spcAft>
                <a:spcPts val="600"/>
              </a:spcAft>
            </a:pPr>
            <a:r>
              <a:rPr lang="en-GB" sz="1900" dirty="0"/>
              <a:t> Key principles include:</a:t>
            </a:r>
          </a:p>
          <a:p>
            <a:pPr>
              <a:spcAft>
                <a:spcPts val="600"/>
              </a:spcAft>
            </a:pPr>
            <a:endParaRPr lang="en-GB" sz="1900" dirty="0"/>
          </a:p>
          <a:p>
            <a:pPr marL="342900" indent="-342900">
              <a:spcAft>
                <a:spcPts val="600"/>
              </a:spcAft>
              <a:buFont typeface="Arial" panose="020B0604020202020204" pitchFamily="34" charset="0"/>
              <a:buChar char="•"/>
            </a:pPr>
            <a:r>
              <a:rPr lang="en-GB" sz="1900" dirty="0"/>
              <a:t>LAs under a duty to allow reasonable contact with parents (</a:t>
            </a:r>
            <a:r>
              <a:rPr lang="en-GB" sz="1900" dirty="0">
                <a:hlinkClick r:id="rId2"/>
              </a:rPr>
              <a:t>Section 34(1)</a:t>
            </a:r>
            <a:r>
              <a:rPr lang="en-GB" sz="1900" dirty="0"/>
              <a:t>).</a:t>
            </a:r>
          </a:p>
          <a:p>
            <a:pPr marL="342900" lvl="0" indent="-342900">
              <a:spcAft>
                <a:spcPts val="600"/>
              </a:spcAft>
              <a:buFont typeface="Arial" panose="020B0604020202020204" pitchFamily="34" charset="0"/>
              <a:buChar char="•"/>
            </a:pPr>
            <a:r>
              <a:rPr lang="en-GB" sz="1900" dirty="0"/>
              <a:t>LAs  must promote contact between the child and their parents unless this is “not reasonably practicable or consistent with (the child’s) welfare</a:t>
            </a:r>
            <a:r>
              <a:rPr lang="en-GB" sz="1900" i="1" dirty="0"/>
              <a:t>”</a:t>
            </a:r>
            <a:r>
              <a:rPr lang="en-GB" sz="1900" dirty="0"/>
              <a:t> (</a:t>
            </a:r>
            <a:r>
              <a:rPr lang="en-GB" sz="1900" dirty="0">
                <a:hlinkClick r:id="rId2"/>
              </a:rPr>
              <a:t>Schedule 2 para. 15 (1)</a:t>
            </a:r>
            <a:r>
              <a:rPr lang="en-GB" sz="1900" dirty="0"/>
              <a:t>).</a:t>
            </a:r>
          </a:p>
          <a:p>
            <a:pPr marL="342900" lvl="0" indent="-342900">
              <a:spcAft>
                <a:spcPts val="600"/>
              </a:spcAft>
              <a:buFont typeface="Arial" panose="020B0604020202020204" pitchFamily="34" charset="0"/>
              <a:buChar char="•"/>
            </a:pPr>
            <a:r>
              <a:rPr lang="en-GB" sz="1900" dirty="0"/>
              <a:t>The child’s welfare is the court’s paramount consideration (</a:t>
            </a:r>
            <a:r>
              <a:rPr lang="en-GB" sz="1900" dirty="0">
                <a:hlinkClick r:id="rId2"/>
              </a:rPr>
              <a:t>Section 1(1)</a:t>
            </a:r>
            <a:r>
              <a:rPr lang="en-GB" sz="1900" dirty="0"/>
              <a:t>).</a:t>
            </a:r>
          </a:p>
          <a:p>
            <a:endParaRPr lang="en-GB" dirty="0"/>
          </a:p>
        </p:txBody>
      </p:sp>
    </p:spTree>
    <p:extLst>
      <p:ext uri="{BB962C8B-B14F-4D97-AF65-F5344CB8AC3E}">
        <p14:creationId xmlns:p14="http://schemas.microsoft.com/office/powerpoint/2010/main" val="28020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Potential future issues </a:t>
            </a:r>
          </a:p>
        </p:txBody>
      </p:sp>
      <p:sp>
        <p:nvSpPr>
          <p:cNvPr id="3" name="Content Placeholder 2"/>
          <p:cNvSpPr>
            <a:spLocks noGrp="1"/>
          </p:cNvSpPr>
          <p:nvPr>
            <p:ph sz="quarter" idx="13"/>
          </p:nvPr>
        </p:nvSpPr>
        <p:spPr>
          <a:xfrm>
            <a:off x="621438" y="1748901"/>
            <a:ext cx="7920108" cy="3588275"/>
          </a:xfrm>
        </p:spPr>
        <p:txBody>
          <a:bodyPr>
            <a:normAutofit fontScale="77500" lnSpcReduction="20000"/>
          </a:bodyPr>
          <a:lstStyle/>
          <a:p>
            <a:pPr marL="285750" indent="-285750">
              <a:buFontTx/>
              <a:buChar char="-"/>
            </a:pPr>
            <a:r>
              <a:rPr lang="en-GB" dirty="0"/>
              <a:t>Further restrictions – could impact on carers ability to provide support to children and families</a:t>
            </a:r>
          </a:p>
          <a:p>
            <a:pPr marL="285750" indent="-285750">
              <a:buFontTx/>
              <a:buChar char="-"/>
            </a:pPr>
            <a:r>
              <a:rPr lang="en-GB" dirty="0"/>
              <a:t>Article 39 JR – judgment awaited</a:t>
            </a:r>
          </a:p>
          <a:p>
            <a:pPr marL="285750" indent="-285750">
              <a:buFontTx/>
              <a:buChar char="-"/>
            </a:pPr>
            <a:r>
              <a:rPr lang="en-GB" dirty="0"/>
              <a:t>If child is at home and unable to attend school – will extra support be provided</a:t>
            </a:r>
          </a:p>
          <a:p>
            <a:pPr marL="285750" indent="-285750">
              <a:buFontTx/>
              <a:buChar char="-"/>
            </a:pPr>
            <a:r>
              <a:rPr lang="en-GB" dirty="0"/>
              <a:t>Conduct of assessments during the pandemic </a:t>
            </a:r>
          </a:p>
          <a:p>
            <a:pPr marL="285750" indent="-285750">
              <a:buFontTx/>
              <a:buChar char="-"/>
            </a:pPr>
            <a:r>
              <a:rPr lang="en-GB" dirty="0"/>
              <a:t>Stretched local authority budgets – potential reduction of care packages</a:t>
            </a:r>
          </a:p>
          <a:p>
            <a:pPr marL="285750" indent="-285750">
              <a:buFontTx/>
              <a:buChar char="-"/>
            </a:pPr>
            <a:r>
              <a:rPr lang="en-GB" dirty="0"/>
              <a:t>Parents and carers being pressured to accept direct payments</a:t>
            </a:r>
          </a:p>
          <a:p>
            <a:pPr marL="285750" indent="-285750">
              <a:buFontTx/>
              <a:buChar char="-"/>
            </a:pPr>
            <a:r>
              <a:rPr lang="en-GB" dirty="0"/>
              <a:t>Local authorities taking blanket decisions </a:t>
            </a:r>
          </a:p>
          <a:p>
            <a:pPr marL="285750" indent="-285750">
              <a:buFontTx/>
              <a:buChar char="-"/>
            </a:pPr>
            <a:r>
              <a:rPr lang="en-GB" dirty="0"/>
              <a:t>Delays in transition to adult services</a:t>
            </a:r>
          </a:p>
          <a:p>
            <a:pPr marL="285750" indent="-285750">
              <a:buFontTx/>
              <a:buChar char="-"/>
            </a:pPr>
            <a:r>
              <a:rPr lang="en-GB" dirty="0"/>
              <a:t>Further lockdown restrictions?</a:t>
            </a:r>
          </a:p>
        </p:txBody>
      </p:sp>
    </p:spTree>
    <p:extLst>
      <p:ext uri="{BB962C8B-B14F-4D97-AF65-F5344CB8AC3E}">
        <p14:creationId xmlns:p14="http://schemas.microsoft.com/office/powerpoint/2010/main" val="109976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Panellists</a:t>
            </a:r>
          </a:p>
        </p:txBody>
      </p:sp>
      <p:sp>
        <p:nvSpPr>
          <p:cNvPr id="4" name="Text Placeholder 3"/>
          <p:cNvSpPr>
            <a:spLocks noGrp="1"/>
          </p:cNvSpPr>
          <p:nvPr>
            <p:ph type="body" sz="quarter" idx="14"/>
          </p:nvPr>
        </p:nvSpPr>
        <p:spPr/>
        <p:txBody>
          <a:bodyPr/>
          <a:lstStyle/>
          <a:p>
            <a:r>
              <a:rPr lang="en-GB" dirty="0"/>
              <a:t>Oliver Studdert</a:t>
            </a:r>
          </a:p>
        </p:txBody>
      </p:sp>
      <p:sp>
        <p:nvSpPr>
          <p:cNvPr id="5" name="Text Placeholder 4"/>
          <p:cNvSpPr>
            <a:spLocks noGrp="1"/>
          </p:cNvSpPr>
          <p:nvPr>
            <p:ph type="body" sz="quarter" idx="15"/>
          </p:nvPr>
        </p:nvSpPr>
        <p:spPr/>
        <p:txBody>
          <a:bodyPr/>
          <a:lstStyle/>
          <a:p>
            <a:r>
              <a:rPr lang="en-GB" dirty="0"/>
              <a:t>Partner</a:t>
            </a:r>
          </a:p>
        </p:txBody>
      </p:sp>
      <p:sp>
        <p:nvSpPr>
          <p:cNvPr id="8" name="Text Placeholder 7"/>
          <p:cNvSpPr>
            <a:spLocks noGrp="1"/>
          </p:cNvSpPr>
          <p:nvPr>
            <p:ph type="body" sz="quarter" idx="18"/>
          </p:nvPr>
        </p:nvSpPr>
        <p:spPr/>
        <p:txBody>
          <a:bodyPr/>
          <a:lstStyle/>
          <a:p>
            <a:r>
              <a:rPr lang="en-GB" dirty="0">
                <a:hlinkClick r:id="rId2"/>
              </a:rPr>
              <a:t>Oliver.Studdert@IrwinMitchell.com</a:t>
            </a:r>
            <a:r>
              <a:rPr lang="en-GB" dirty="0"/>
              <a:t> </a:t>
            </a:r>
          </a:p>
        </p:txBody>
      </p:sp>
      <p:sp>
        <p:nvSpPr>
          <p:cNvPr id="11" name="Picture Placeholder 10"/>
          <p:cNvSpPr>
            <a:spLocks noGrp="1"/>
          </p:cNvSpPr>
          <p:nvPr>
            <p:ph type="pic" sz="quarter" idx="39"/>
          </p:nvPr>
        </p:nvSpPr>
        <p:spPr/>
      </p:sp>
      <p:pic>
        <p:nvPicPr>
          <p:cNvPr id="40" name="Picture Placeholder 39"/>
          <p:cNvPicPr>
            <a:picLocks noGrp="1" noChangeAspect="1"/>
          </p:cNvPicPr>
          <p:nvPr>
            <p:ph type="pic" sz="quarter" idx="76"/>
          </p:nvPr>
        </p:nvPicPr>
        <p:blipFill>
          <a:blip r:embed="rId3">
            <a:extLst>
              <a:ext uri="{28A0092B-C50C-407E-A947-70E740481C1C}">
                <a14:useLocalDpi xmlns:a14="http://schemas.microsoft.com/office/drawing/2010/main" val="0"/>
              </a:ext>
            </a:extLst>
          </a:blip>
          <a:stretch>
            <a:fillRect/>
          </a:stretch>
        </p:blipFill>
        <p:spPr>
          <a:xfrm>
            <a:off x="4741340" y="2151529"/>
            <a:ext cx="1119600" cy="1215193"/>
          </a:xfrm>
        </p:spPr>
      </p:pic>
      <p:sp>
        <p:nvSpPr>
          <p:cNvPr id="22" name="Text Placeholder 21"/>
          <p:cNvSpPr>
            <a:spLocks noGrp="1"/>
          </p:cNvSpPr>
          <p:nvPr>
            <p:ph type="body" sz="quarter" idx="77"/>
          </p:nvPr>
        </p:nvSpPr>
        <p:spPr/>
        <p:txBody>
          <a:bodyPr/>
          <a:lstStyle/>
          <a:p>
            <a:r>
              <a:rPr lang="en-GB" dirty="0"/>
              <a:t>James Betts</a:t>
            </a:r>
          </a:p>
        </p:txBody>
      </p:sp>
      <p:sp>
        <p:nvSpPr>
          <p:cNvPr id="23" name="Text Placeholder 22"/>
          <p:cNvSpPr>
            <a:spLocks noGrp="1"/>
          </p:cNvSpPr>
          <p:nvPr>
            <p:ph type="body" sz="quarter" idx="78"/>
          </p:nvPr>
        </p:nvSpPr>
        <p:spPr/>
        <p:txBody>
          <a:bodyPr/>
          <a:lstStyle/>
          <a:p>
            <a:r>
              <a:rPr lang="en-GB" dirty="0"/>
              <a:t>Associate Solicitor</a:t>
            </a:r>
          </a:p>
        </p:txBody>
      </p:sp>
      <p:sp>
        <p:nvSpPr>
          <p:cNvPr id="26" name="Text Placeholder 25"/>
          <p:cNvSpPr>
            <a:spLocks noGrp="1"/>
          </p:cNvSpPr>
          <p:nvPr>
            <p:ph type="body" sz="quarter" idx="81"/>
          </p:nvPr>
        </p:nvSpPr>
        <p:spPr/>
        <p:txBody>
          <a:bodyPr/>
          <a:lstStyle/>
          <a:p>
            <a:r>
              <a:rPr lang="en-GB" dirty="0">
                <a:hlinkClick r:id="rId4"/>
              </a:rPr>
              <a:t>James.Betts@IrwinMitchell.com</a:t>
            </a:r>
            <a:r>
              <a:rPr lang="en-GB" dirty="0"/>
              <a:t> </a:t>
            </a:r>
          </a:p>
        </p:txBody>
      </p:sp>
      <p:sp>
        <p:nvSpPr>
          <p:cNvPr id="29" name="Picture Placeholder 28"/>
          <p:cNvSpPr>
            <a:spLocks noGrp="1"/>
          </p:cNvSpPr>
          <p:nvPr>
            <p:ph type="pic" sz="quarter" idx="84"/>
          </p:nvPr>
        </p:nvSpPr>
        <p:spPr/>
      </p:sp>
      <p:pic>
        <p:nvPicPr>
          <p:cNvPr id="7" name="Picture Placeholder 6"/>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4221" r="4221"/>
          <a:stretch>
            <a:fillRect/>
          </a:stretch>
        </p:blipFill>
        <p:spPr/>
      </p:pic>
    </p:spTree>
    <p:extLst>
      <p:ext uri="{BB962C8B-B14F-4D97-AF65-F5344CB8AC3E}">
        <p14:creationId xmlns:p14="http://schemas.microsoft.com/office/powerpoint/2010/main" val="118025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Covid-19 and Visits</a:t>
            </a:r>
          </a:p>
        </p:txBody>
      </p:sp>
      <p:sp>
        <p:nvSpPr>
          <p:cNvPr id="3" name="Text Placeholder 2"/>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23008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Coronavirus (COVID-19): guidance for children's social care services</a:t>
            </a:r>
          </a:p>
        </p:txBody>
      </p:sp>
      <p:sp>
        <p:nvSpPr>
          <p:cNvPr id="3" name="Content Placeholder 2"/>
          <p:cNvSpPr>
            <a:spLocks noGrp="1"/>
          </p:cNvSpPr>
          <p:nvPr>
            <p:ph sz="quarter" idx="13"/>
          </p:nvPr>
        </p:nvSpPr>
        <p:spPr>
          <a:xfrm>
            <a:off x="337351" y="1624615"/>
            <a:ext cx="8442665" cy="4225770"/>
          </a:xfrm>
        </p:spPr>
        <p:txBody>
          <a:bodyPr>
            <a:normAutofit fontScale="85000" lnSpcReduction="20000"/>
          </a:bodyPr>
          <a:lstStyle/>
          <a:p>
            <a:r>
              <a:rPr lang="en-GB" dirty="0"/>
              <a:t>The </a:t>
            </a:r>
            <a:r>
              <a:rPr lang="en-GB" dirty="0">
                <a:hlinkClick r:id="rId2"/>
              </a:rPr>
              <a:t>Adoption and Children (Coronavirus) (Amendment) (No 2) Regulations 2020</a:t>
            </a:r>
            <a:r>
              <a:rPr lang="en-GB" dirty="0"/>
              <a:t> (‘the temporary regulations’) temporarily amend a series of 6 regulations</a:t>
            </a:r>
          </a:p>
          <a:p>
            <a:r>
              <a:rPr lang="en-GB" dirty="0"/>
              <a:t>The temporary regulations:</a:t>
            </a:r>
          </a:p>
          <a:p>
            <a:pPr marL="285750" indent="-285750">
              <a:buFont typeface="Arial" panose="020B0604020202020204" pitchFamily="34" charset="0"/>
              <a:buChar char="•"/>
            </a:pPr>
            <a:r>
              <a:rPr lang="en-GB" dirty="0"/>
              <a:t>allow visits to looked after children to  take place over the telephone, online video </a:t>
            </a:r>
            <a:r>
              <a:rPr lang="en-GB" dirty="0" err="1"/>
              <a:t>etc</a:t>
            </a:r>
            <a:r>
              <a:rPr lang="en-GB" dirty="0"/>
              <a:t>, where face-to-face visits are not possible due to COVID-19. </a:t>
            </a:r>
          </a:p>
          <a:p>
            <a:pPr marL="285750" indent="-285750">
              <a:buFont typeface="Arial" panose="020B0604020202020204" pitchFamily="34" charset="0"/>
              <a:buChar char="•"/>
            </a:pPr>
            <a:r>
              <a:rPr lang="en-GB" dirty="0"/>
              <a:t>Children and young people should be told why a face-to-face visit is not possible and be advised of their right to advocacy or support. </a:t>
            </a:r>
          </a:p>
          <a:p>
            <a:r>
              <a:rPr lang="en-GB" dirty="0"/>
              <a:t>The temporary regulations are intended to be used where the flexibilities are still needed to provide effective support for children when:</a:t>
            </a:r>
          </a:p>
          <a:p>
            <a:pPr marL="285750" indent="-285750">
              <a:buFont typeface="Arial" panose="020B0604020202020204" pitchFamily="34" charset="0"/>
              <a:buChar char="•"/>
            </a:pPr>
            <a:r>
              <a:rPr lang="en-GB" dirty="0"/>
              <a:t>it would be contrary to any guidance relating to the incidence or transmission of COVID-19 published by Public Health England or the Secretary of State for Health and Social Care</a:t>
            </a:r>
          </a:p>
          <a:p>
            <a:pPr marL="285750" indent="-285750">
              <a:buFont typeface="Arial" panose="020B0604020202020204" pitchFamily="34" charset="0"/>
              <a:buChar char="•"/>
            </a:pPr>
            <a:r>
              <a:rPr lang="en-GB" dirty="0"/>
              <a:t>it is not reasonably practicable for a reason relating to the incidence or transmission of COVID-19</a:t>
            </a:r>
          </a:p>
          <a:p>
            <a:pPr marL="457200" lvl="1"/>
            <a:endParaRPr lang="en-GB" sz="1100" b="1" dirty="0"/>
          </a:p>
        </p:txBody>
      </p:sp>
    </p:spTree>
    <p:extLst>
      <p:ext uri="{BB962C8B-B14F-4D97-AF65-F5344CB8AC3E}">
        <p14:creationId xmlns:p14="http://schemas.microsoft.com/office/powerpoint/2010/main" val="306321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Visits</a:t>
            </a:r>
          </a:p>
        </p:txBody>
      </p:sp>
      <p:sp>
        <p:nvSpPr>
          <p:cNvPr id="3" name="Content Placeholder 2"/>
          <p:cNvSpPr>
            <a:spLocks noGrp="1"/>
          </p:cNvSpPr>
          <p:nvPr>
            <p:ph sz="quarter" idx="13"/>
          </p:nvPr>
        </p:nvSpPr>
        <p:spPr/>
        <p:txBody>
          <a:bodyPr>
            <a:normAutofit fontScale="92500" lnSpcReduction="10000"/>
          </a:bodyPr>
          <a:lstStyle/>
          <a:p>
            <a:r>
              <a:rPr lang="en-GB" dirty="0"/>
              <a:t>Before deciding to undertake a virtual visit, the nominated officer at the local authority should consider</a:t>
            </a:r>
          </a:p>
          <a:p>
            <a:pPr marL="285750" indent="-285750">
              <a:buFont typeface="Arial" panose="020B0604020202020204" pitchFamily="34" charset="0"/>
              <a:buChar char="•"/>
            </a:pPr>
            <a:r>
              <a:rPr lang="en-GB" dirty="0"/>
              <a:t>the wishes of the children and young people affected</a:t>
            </a:r>
          </a:p>
          <a:p>
            <a:pPr marL="285750" indent="-285750">
              <a:buFont typeface="Arial" panose="020B0604020202020204" pitchFamily="34" charset="0"/>
              <a:buChar char="•"/>
            </a:pPr>
            <a:r>
              <a:rPr lang="en-GB" dirty="0"/>
              <a:t>the ability of the child or young person to engage in a virtual visit due to reasons such as their age, disability, learning difficulty or use of English, for example with unaccompanied asylum-seeking children</a:t>
            </a:r>
          </a:p>
          <a:p>
            <a:pPr marL="285750" indent="-285750">
              <a:buFont typeface="Arial" panose="020B0604020202020204" pitchFamily="34" charset="0"/>
              <a:buChar char="•"/>
            </a:pPr>
            <a:r>
              <a:rPr lang="en-GB" dirty="0"/>
              <a:t>whether there is an established bond between the social worker and the child or young person</a:t>
            </a:r>
          </a:p>
          <a:p>
            <a:pPr marL="285750" indent="-285750">
              <a:buFont typeface="Arial" panose="020B0604020202020204" pitchFamily="34" charset="0"/>
              <a:buChar char="•"/>
            </a:pPr>
            <a:r>
              <a:rPr lang="en-GB" dirty="0"/>
              <a:t>any other factors the nominated officer thinks relevant</a:t>
            </a:r>
          </a:p>
          <a:p>
            <a:endParaRPr lang="en-GB" dirty="0"/>
          </a:p>
        </p:txBody>
      </p:sp>
    </p:spTree>
    <p:extLst>
      <p:ext uri="{BB962C8B-B14F-4D97-AF65-F5344CB8AC3E}">
        <p14:creationId xmlns:p14="http://schemas.microsoft.com/office/powerpoint/2010/main" val="39988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tiered restrictions – Mr Justice Hayden’s letter</a:t>
            </a:r>
          </a:p>
        </p:txBody>
      </p:sp>
      <p:sp>
        <p:nvSpPr>
          <p:cNvPr id="3" name="Content Placeholder 2"/>
          <p:cNvSpPr>
            <a:spLocks noGrp="1"/>
          </p:cNvSpPr>
          <p:nvPr>
            <p:ph sz="quarter" idx="13"/>
          </p:nvPr>
        </p:nvSpPr>
        <p:spPr>
          <a:xfrm>
            <a:off x="461640" y="1615736"/>
            <a:ext cx="8353886" cy="4145871"/>
          </a:xfrm>
        </p:spPr>
        <p:txBody>
          <a:bodyPr>
            <a:normAutofit fontScale="85000" lnSpcReduction="10000"/>
          </a:bodyPr>
          <a:lstStyle/>
          <a:p>
            <a:pPr>
              <a:spcAft>
                <a:spcPts val="600"/>
              </a:spcAft>
            </a:pPr>
            <a:r>
              <a:rPr lang="en-GB" cap="small" dirty="0"/>
              <a:t>Vice President Of The Court Of Protection  </a:t>
            </a:r>
            <a:r>
              <a:rPr lang="en-GB" dirty="0"/>
              <a:t> - issued a letter on 15 October dealing with visits to care homes following the new tier based restrictions</a:t>
            </a:r>
          </a:p>
          <a:p>
            <a:pPr>
              <a:spcAft>
                <a:spcPts val="600"/>
              </a:spcAft>
            </a:pPr>
            <a:r>
              <a:rPr lang="en-GB" dirty="0"/>
              <a:t>The new guidance: </a:t>
            </a:r>
            <a:r>
              <a:rPr lang="en-GB" b="1" dirty="0"/>
              <a:t>Health protection (Coronavirus, Local COVID-19 Alert Level) (Very High) (England) Regulations 2020 </a:t>
            </a:r>
            <a:r>
              <a:rPr lang="en-GB" dirty="0"/>
              <a:t>lists the exceptions in relation to  indoor gatherings</a:t>
            </a:r>
          </a:p>
          <a:p>
            <a:pPr>
              <a:spcAft>
                <a:spcPts val="600"/>
              </a:spcAft>
            </a:pPr>
            <a:r>
              <a:rPr lang="en-GB" dirty="0"/>
              <a:t>…</a:t>
            </a:r>
          </a:p>
          <a:p>
            <a:pPr>
              <a:spcAft>
                <a:spcPts val="600"/>
              </a:spcAft>
            </a:pPr>
            <a:r>
              <a:rPr lang="en-GB" i="1" dirty="0"/>
              <a:t>(3) Exception 2 is that the person concerned (“P”) is visiting a person (“V”) receiving treatment</a:t>
            </a:r>
          </a:p>
          <a:p>
            <a:pPr>
              <a:spcAft>
                <a:spcPts val="600"/>
              </a:spcAft>
            </a:pPr>
            <a:r>
              <a:rPr lang="en-GB" i="1" dirty="0"/>
              <a:t>in a hospital or staying in a hospice or care home, or is accompanying V to a medical appointment</a:t>
            </a:r>
          </a:p>
          <a:p>
            <a:pPr>
              <a:spcAft>
                <a:spcPts val="600"/>
              </a:spcAft>
            </a:pPr>
            <a:r>
              <a:rPr lang="en-GB" i="1" dirty="0"/>
              <a:t>and P is—</a:t>
            </a:r>
          </a:p>
          <a:p>
            <a:pPr>
              <a:spcAft>
                <a:spcPts val="600"/>
              </a:spcAft>
            </a:pPr>
            <a:r>
              <a:rPr lang="en-GB" i="1" dirty="0"/>
              <a:t>(a) a member of V’s household,</a:t>
            </a:r>
          </a:p>
          <a:p>
            <a:pPr>
              <a:spcAft>
                <a:spcPts val="600"/>
              </a:spcAft>
            </a:pPr>
            <a:r>
              <a:rPr lang="en-GB" i="1" dirty="0"/>
              <a:t>(b) a close family member of V, or</a:t>
            </a:r>
          </a:p>
          <a:p>
            <a:pPr>
              <a:spcAft>
                <a:spcPts val="600"/>
              </a:spcAft>
            </a:pPr>
            <a:r>
              <a:rPr lang="en-GB" i="1" dirty="0"/>
              <a:t>(c) a friend of V…</a:t>
            </a:r>
          </a:p>
          <a:p>
            <a:pPr>
              <a:spcAft>
                <a:spcPts val="600"/>
              </a:spcAft>
            </a:pPr>
            <a:r>
              <a:rPr lang="en-GB" dirty="0"/>
              <a:t>This </a:t>
            </a:r>
            <a:r>
              <a:rPr lang="en-GB" b="1" dirty="0"/>
              <a:t>permits</a:t>
            </a:r>
            <a:r>
              <a:rPr lang="en-GB" dirty="0"/>
              <a:t> contact with relatives </a:t>
            </a:r>
            <a:r>
              <a:rPr lang="en-GB" b="1" dirty="0"/>
              <a:t>‘staying’</a:t>
            </a:r>
            <a:r>
              <a:rPr lang="en-GB" dirty="0"/>
              <a:t> in Care Homes, under the same arrangements presently assessed as Covid-19 compliant. The actual arrangements will have to be tailored to the particular individual and the circumstances within the home</a:t>
            </a:r>
          </a:p>
          <a:p>
            <a:pPr>
              <a:spcAft>
                <a:spcPts val="600"/>
              </a:spcAft>
            </a:pPr>
            <a:r>
              <a:rPr lang="en-GB" dirty="0"/>
              <a:t>Scope to argue that the same principles should apply to visits to children? </a:t>
            </a:r>
          </a:p>
          <a:p>
            <a:endParaRPr lang="en-GB" dirty="0"/>
          </a:p>
        </p:txBody>
      </p:sp>
    </p:spTree>
    <p:extLst>
      <p:ext uri="{BB962C8B-B14F-4D97-AF65-F5344CB8AC3E}">
        <p14:creationId xmlns:p14="http://schemas.microsoft.com/office/powerpoint/2010/main" val="245579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 to consider</a:t>
            </a:r>
          </a:p>
        </p:txBody>
      </p:sp>
      <p:sp>
        <p:nvSpPr>
          <p:cNvPr id="3" name="Content Placeholder 2"/>
          <p:cNvSpPr>
            <a:spLocks noGrp="1"/>
          </p:cNvSpPr>
          <p:nvPr>
            <p:ph sz="quarter" idx="13"/>
          </p:nvPr>
        </p:nvSpPr>
        <p:spPr/>
        <p:txBody>
          <a:bodyPr/>
          <a:lstStyle/>
          <a:p>
            <a:r>
              <a:rPr lang="en-GB" dirty="0"/>
              <a:t>Providers and local authorities should not have blanket policies – must have flexibility </a:t>
            </a:r>
          </a:p>
          <a:p>
            <a:r>
              <a:rPr lang="en-GB" dirty="0"/>
              <a:t>The guidance confirms that </a:t>
            </a:r>
            <a:r>
              <a:rPr lang="en-GB" b="1" i="1" dirty="0"/>
              <a:t>‘the ongoing provision of advocacy for looked-after children is of critical importance and, as such, local authority duties to provide it remain unchanged.’ </a:t>
            </a:r>
          </a:p>
          <a:p>
            <a:r>
              <a:rPr lang="en-GB" dirty="0"/>
              <a:t>Contact with family – Hayden letter confirms importance of this along with the Re D-S case </a:t>
            </a:r>
          </a:p>
        </p:txBody>
      </p:sp>
    </p:spTree>
    <p:extLst>
      <p:ext uri="{BB962C8B-B14F-4D97-AF65-F5344CB8AC3E}">
        <p14:creationId xmlns:p14="http://schemas.microsoft.com/office/powerpoint/2010/main" val="338353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Judicial Review </a:t>
            </a:r>
          </a:p>
        </p:txBody>
      </p:sp>
      <p:sp>
        <p:nvSpPr>
          <p:cNvPr id="3" name="Text Placeholder 2"/>
          <p:cNvSpPr>
            <a:spLocks noGrp="1"/>
          </p:cNvSpPr>
          <p:nvPr>
            <p:ph type="body" sz="quarter" idx="13"/>
          </p:nvPr>
        </p:nvSpPr>
        <p:spPr/>
        <p:txBody>
          <a:bodyPr>
            <a:normAutofit/>
          </a:bodyPr>
          <a:lstStyle/>
          <a:p>
            <a:endParaRPr lang="en-GB" dirty="0"/>
          </a:p>
        </p:txBody>
      </p:sp>
    </p:spTree>
    <p:extLst>
      <p:ext uri="{BB962C8B-B14F-4D97-AF65-F5344CB8AC3E}">
        <p14:creationId xmlns:p14="http://schemas.microsoft.com/office/powerpoint/2010/main" val="9722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Judicial Review</a:t>
            </a:r>
          </a:p>
        </p:txBody>
      </p:sp>
      <p:sp>
        <p:nvSpPr>
          <p:cNvPr id="3" name="Content Placeholder 2"/>
          <p:cNvSpPr>
            <a:spLocks noGrp="1"/>
          </p:cNvSpPr>
          <p:nvPr>
            <p:ph sz="quarter" idx="13"/>
          </p:nvPr>
        </p:nvSpPr>
        <p:spPr>
          <a:xfrm>
            <a:off x="628650" y="1934309"/>
            <a:ext cx="7964934" cy="3667501"/>
          </a:xfrm>
        </p:spPr>
        <p:txBody>
          <a:bodyPr>
            <a:normAutofit/>
          </a:bodyPr>
          <a:lstStyle/>
          <a:p>
            <a:pPr>
              <a:lnSpc>
                <a:spcPct val="80000"/>
              </a:lnSpc>
              <a:defRPr/>
            </a:pPr>
            <a:r>
              <a:rPr lang="en-US" dirty="0">
                <a:latin typeface="Arial" charset="0"/>
              </a:rPr>
              <a:t>Procedure by which High Court reviews lawfulness of decisions made by public bodies.</a:t>
            </a:r>
          </a:p>
          <a:p>
            <a:pPr>
              <a:defRPr/>
            </a:pPr>
            <a:r>
              <a:rPr lang="en-US" b="1" u="sng" dirty="0">
                <a:latin typeface="Arial" charset="0"/>
              </a:rPr>
              <a:t>Time limits is 3 months from date of decision</a:t>
            </a:r>
            <a:endParaRPr lang="en-US" dirty="0">
              <a:latin typeface="Arial" charset="0"/>
            </a:endParaRPr>
          </a:p>
          <a:p>
            <a:r>
              <a:rPr lang="en-GB" dirty="0">
                <a:latin typeface="Arial" charset="0"/>
                <a:cs typeface="Arial" charset="0"/>
              </a:rPr>
              <a:t>Often negotiations during litigation may get a result that the clients want.</a:t>
            </a:r>
          </a:p>
          <a:p>
            <a:r>
              <a:rPr lang="en-GB" dirty="0">
                <a:latin typeface="Arial" charset="0"/>
                <a:cs typeface="Arial" charset="0"/>
              </a:rPr>
              <a:t>Victory will lead to the decision being overturned.</a:t>
            </a:r>
          </a:p>
          <a:p>
            <a:r>
              <a:rPr lang="en-GB" dirty="0">
                <a:latin typeface="Arial" charset="0"/>
                <a:cs typeface="Arial" charset="0"/>
              </a:rPr>
              <a:t>Overturning the decision may still mean that if the public body takes the decision again, it reaches the same conclusion that is objected to in the first place</a:t>
            </a:r>
            <a:endParaRPr lang="en-GB" dirty="0"/>
          </a:p>
        </p:txBody>
      </p:sp>
    </p:spTree>
    <p:extLst>
      <p:ext uri="{BB962C8B-B14F-4D97-AF65-F5344CB8AC3E}">
        <p14:creationId xmlns:p14="http://schemas.microsoft.com/office/powerpoint/2010/main" val="1775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JUDICIAL REVIEW – STRATEGIC/POLICY CHALLENGES</a:t>
            </a:r>
          </a:p>
        </p:txBody>
      </p:sp>
      <p:sp>
        <p:nvSpPr>
          <p:cNvPr id="3" name="Content Placeholder 2"/>
          <p:cNvSpPr>
            <a:spLocks noGrp="1"/>
          </p:cNvSpPr>
          <p:nvPr>
            <p:ph sz="quarter" idx="13"/>
          </p:nvPr>
        </p:nvSpPr>
        <p:spPr>
          <a:xfrm>
            <a:off x="371475" y="1511300"/>
            <a:ext cx="8324850" cy="4394200"/>
          </a:xfrm>
        </p:spPr>
        <p:txBody>
          <a:bodyPr>
            <a:normAutofit fontScale="85000" lnSpcReduction="10000"/>
          </a:bodyPr>
          <a:lstStyle/>
          <a:p>
            <a:r>
              <a:rPr lang="en-GB" dirty="0"/>
              <a:t>JR not just useful for individual cases – can challenge policies, guidance, regulations </a:t>
            </a:r>
            <a:r>
              <a:rPr lang="en-GB" dirty="0" err="1"/>
              <a:t>etc</a:t>
            </a:r>
            <a:endParaRPr lang="en-GB" dirty="0"/>
          </a:p>
          <a:p>
            <a:r>
              <a:rPr lang="en-GB" dirty="0"/>
              <a:t>Examples</a:t>
            </a:r>
          </a:p>
          <a:p>
            <a:pPr marL="285750" indent="-285750">
              <a:buFontTx/>
              <a:buChar char="-"/>
            </a:pPr>
            <a:r>
              <a:rPr lang="en-GB" dirty="0"/>
              <a:t>Failure to consider impact on disabled individuals when making a decision (either individual or wider decision) </a:t>
            </a:r>
          </a:p>
          <a:p>
            <a:pPr marL="285750" indent="-285750">
              <a:buFontTx/>
              <a:buChar char="-"/>
            </a:pPr>
            <a:r>
              <a:rPr lang="en-GB" dirty="0"/>
              <a:t>Local authority cuts to SEN, social care funding</a:t>
            </a:r>
          </a:p>
          <a:p>
            <a:pPr marL="285750" indent="-285750">
              <a:buFontTx/>
              <a:buChar char="-"/>
            </a:pPr>
            <a:r>
              <a:rPr lang="en-GB" dirty="0"/>
              <a:t>The amount of funding allocated by Central Government</a:t>
            </a:r>
          </a:p>
          <a:p>
            <a:pPr marL="285750" indent="-285750">
              <a:buFontTx/>
              <a:buChar char="-"/>
            </a:pPr>
            <a:r>
              <a:rPr lang="en-GB" dirty="0" err="1"/>
              <a:t>DfE</a:t>
            </a:r>
            <a:r>
              <a:rPr lang="en-GB" dirty="0"/>
              <a:t> guidance</a:t>
            </a:r>
          </a:p>
          <a:p>
            <a:pPr marL="285750" indent="-285750">
              <a:buFontTx/>
              <a:buChar char="-"/>
            </a:pPr>
            <a:r>
              <a:rPr lang="en-GB" dirty="0"/>
              <a:t>Individual local authority policies</a:t>
            </a:r>
          </a:p>
          <a:p>
            <a:pPr marL="285750" indent="-285750">
              <a:buFontTx/>
              <a:buChar char="-"/>
            </a:pPr>
            <a:r>
              <a:rPr lang="en-GB" dirty="0"/>
              <a:t>Closure of children’s centres, contact centres, respite </a:t>
            </a:r>
            <a:r>
              <a:rPr lang="en-GB" dirty="0" err="1"/>
              <a:t>etc</a:t>
            </a:r>
            <a:endParaRPr lang="en-GB" dirty="0"/>
          </a:p>
          <a:p>
            <a:pPr marL="285750" indent="-285750">
              <a:buFontTx/>
              <a:buChar char="-"/>
            </a:pPr>
            <a:r>
              <a:rPr lang="en-GB" dirty="0"/>
              <a:t>Plans to change local authority Short Breaks Services</a:t>
            </a:r>
          </a:p>
          <a:p>
            <a:pPr marL="285750" indent="-285750">
              <a:buFontTx/>
              <a:buChar char="-"/>
            </a:pPr>
            <a:endParaRPr lang="en-GB" dirty="0"/>
          </a:p>
          <a:p>
            <a:pPr marL="285750" indent="-285750">
              <a:buFontTx/>
              <a:buChar char="-"/>
            </a:pPr>
            <a:endParaRPr lang="en-GB" dirty="0"/>
          </a:p>
        </p:txBody>
      </p:sp>
      <p:pic>
        <p:nvPicPr>
          <p:cNvPr id="2050" name="Picture 2" descr="Parents protested at the High Court in J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99" y="3103485"/>
            <a:ext cx="355600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Judicial Review – STRATEGIC/POLICY CHALLENGES</a:t>
            </a:r>
          </a:p>
        </p:txBody>
      </p:sp>
      <p:sp>
        <p:nvSpPr>
          <p:cNvPr id="3" name="Content Placeholder 2"/>
          <p:cNvSpPr>
            <a:spLocks noGrp="1"/>
          </p:cNvSpPr>
          <p:nvPr>
            <p:ph sz="quarter" idx="13"/>
          </p:nvPr>
        </p:nvSpPr>
        <p:spPr>
          <a:xfrm>
            <a:off x="628650" y="1934309"/>
            <a:ext cx="7858125" cy="3402867"/>
          </a:xfrm>
        </p:spPr>
        <p:txBody>
          <a:bodyPr>
            <a:normAutofit fontScale="77500" lnSpcReduction="20000"/>
          </a:bodyPr>
          <a:lstStyle/>
          <a:p>
            <a:r>
              <a:rPr lang="en-GB" dirty="0"/>
              <a:t>Anyone potentially affected by the policy</a:t>
            </a:r>
          </a:p>
          <a:p>
            <a:r>
              <a:rPr lang="en-GB" dirty="0"/>
              <a:t>Funding options – legal aid – crowd funding </a:t>
            </a:r>
          </a:p>
          <a:p>
            <a:r>
              <a:rPr lang="en-GB" dirty="0">
                <a:hlinkClick r:id="rId2"/>
              </a:rPr>
              <a:t>https://www.crowdjustice.com/case/disabled-children-vs-secretary/</a:t>
            </a:r>
          </a:p>
          <a:p>
            <a:r>
              <a:rPr lang="en-GB" dirty="0">
                <a:hlinkClick r:id="rId2"/>
              </a:rPr>
              <a:t>https://www.crowdjustice.com/case/schoolattendancedifficulties/</a:t>
            </a:r>
            <a:r>
              <a:rPr lang="en-GB" dirty="0"/>
              <a:t> </a:t>
            </a:r>
          </a:p>
          <a:p>
            <a:r>
              <a:rPr lang="en-GB" dirty="0"/>
              <a:t>Need to act quickly – sometimes not clear when decision was made</a:t>
            </a:r>
          </a:p>
          <a:p>
            <a:r>
              <a:rPr lang="en-GB" dirty="0"/>
              <a:t>Can change law! And raise awareness! Political pressure! </a:t>
            </a:r>
          </a:p>
          <a:p>
            <a:r>
              <a:rPr lang="en-GB" dirty="0"/>
              <a:t>Can seem scary but actually little to do – mainly legal arguments </a:t>
            </a:r>
          </a:p>
          <a:p>
            <a:r>
              <a:rPr lang="en-GB" dirty="0">
                <a:hlinkClick r:id="rId2"/>
              </a:rPr>
              <a:t>https://rightsinreality.wordpress.com/2014/08/30/why-judicial-review-is-a-real-remedy-in-sen-and-disability-cases/</a:t>
            </a:r>
            <a:r>
              <a:rPr lang="en-GB" dirty="0"/>
              <a:t> </a:t>
            </a:r>
          </a:p>
        </p:txBody>
      </p:sp>
    </p:spTree>
    <p:extLst>
      <p:ext uri="{BB962C8B-B14F-4D97-AF65-F5344CB8AC3E}">
        <p14:creationId xmlns:p14="http://schemas.microsoft.com/office/powerpoint/2010/main" val="417927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4" name="Content Placeholder 3"/>
          <p:cNvSpPr>
            <a:spLocks noGrp="1"/>
          </p:cNvSpPr>
          <p:nvPr>
            <p:ph sz="quarter" idx="13"/>
          </p:nvPr>
        </p:nvSpPr>
        <p:spPr/>
        <p:txBody>
          <a:bodyPr>
            <a:normAutofit fontScale="85000" lnSpcReduction="10000"/>
          </a:bodyPr>
          <a:lstStyle/>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r>
              <a:rPr lang="en-GB" dirty="0">
                <a:solidFill>
                  <a:srgbClr val="293063"/>
                </a:solidFill>
              </a:rPr>
              <a:t>Be prepared to challenge and seek advice</a:t>
            </a:r>
          </a:p>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r>
              <a:rPr lang="en-GB" dirty="0">
                <a:solidFill>
                  <a:srgbClr val="293063"/>
                </a:solidFill>
              </a:rPr>
              <a:t>Whilst law may have changed – duties still owed – don’t assume nothing can be done </a:t>
            </a:r>
          </a:p>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r>
              <a:rPr lang="en-GB" dirty="0">
                <a:solidFill>
                  <a:srgbClr val="293063"/>
                </a:solidFill>
              </a:rPr>
              <a:t>Wider government, local authority decisions also amenable to challenge and legal aid will often be available </a:t>
            </a:r>
          </a:p>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r>
              <a:rPr lang="en-GB" dirty="0">
                <a:solidFill>
                  <a:srgbClr val="293063"/>
                </a:solidFill>
              </a:rPr>
              <a:t>This government has form for backing down when challenged</a:t>
            </a:r>
          </a:p>
          <a:p>
            <a:pPr>
              <a:lnSpc>
                <a:spcPct val="90000"/>
              </a:lnSpc>
              <a:spcAft>
                <a:spcPts val="400"/>
              </a:spcAft>
            </a:pPr>
            <a:endParaRPr lang="en-GB" dirty="0">
              <a:solidFill>
                <a:srgbClr val="293063"/>
              </a:solidFill>
            </a:endParaRPr>
          </a:p>
          <a:p>
            <a:pPr marL="285750" indent="-285750">
              <a:lnSpc>
                <a:spcPct val="90000"/>
              </a:lnSpc>
              <a:spcAft>
                <a:spcPts val="400"/>
              </a:spcAft>
              <a:buFont typeface="Arial" panose="020B0604020202020204" pitchFamily="34" charset="0"/>
              <a:buChar char="•"/>
            </a:pPr>
            <a:r>
              <a:rPr lang="en-GB" dirty="0">
                <a:solidFill>
                  <a:srgbClr val="293063"/>
                </a:solidFill>
              </a:rPr>
              <a:t>If something seems/feels wrong it may well be!</a:t>
            </a:r>
          </a:p>
          <a:p>
            <a:pPr>
              <a:lnSpc>
                <a:spcPct val="90000"/>
              </a:lnSpc>
              <a:spcAft>
                <a:spcPts val="400"/>
              </a:spcAft>
            </a:pPr>
            <a:endParaRPr lang="en-GB" dirty="0"/>
          </a:p>
          <a:p>
            <a:pPr marL="285750" indent="-285750">
              <a:lnSpc>
                <a:spcPct val="90000"/>
              </a:lnSpc>
              <a:spcAft>
                <a:spcPts val="400"/>
              </a:spcAft>
              <a:buFont typeface="Arial" panose="020B0604020202020204" pitchFamily="34" charset="0"/>
              <a:buChar char="•"/>
            </a:pPr>
            <a:r>
              <a:rPr lang="en-GB" dirty="0"/>
              <a:t>Our colleague Oliver Carter will be looking at JR in more detail at 3.30pm tomorrow under the heading </a:t>
            </a:r>
            <a:r>
              <a:rPr lang="en-GB" b="1" i="1" dirty="0"/>
              <a:t>Using Judicial Review as a tool of systemic change </a:t>
            </a:r>
            <a:endParaRPr lang="en-GB" dirty="0"/>
          </a:p>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endParaRPr lang="en-GB" dirty="0">
              <a:solidFill>
                <a:srgbClr val="293063"/>
              </a:solidFill>
            </a:endParaRPr>
          </a:p>
          <a:p>
            <a:pPr marL="285750" indent="-285750">
              <a:lnSpc>
                <a:spcPct val="90000"/>
              </a:lnSpc>
              <a:spcAft>
                <a:spcPts val="400"/>
              </a:spcAft>
              <a:buFont typeface="Arial" panose="020B0604020202020204" pitchFamily="34" charset="0"/>
              <a:buChar char="•"/>
            </a:pPr>
            <a:endParaRPr lang="en-GB" dirty="0">
              <a:solidFill>
                <a:srgbClr val="293063"/>
              </a:solidFill>
            </a:endParaRPr>
          </a:p>
          <a:p>
            <a:endParaRPr lang="en-GB" dirty="0"/>
          </a:p>
        </p:txBody>
      </p:sp>
    </p:spTree>
    <p:extLst>
      <p:ext uri="{BB962C8B-B14F-4D97-AF65-F5344CB8AC3E}">
        <p14:creationId xmlns:p14="http://schemas.microsoft.com/office/powerpoint/2010/main" val="3958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dirty="0"/>
              <a:t>What we will look at</a:t>
            </a:r>
          </a:p>
        </p:txBody>
      </p:sp>
      <p:sp>
        <p:nvSpPr>
          <p:cNvPr id="2" name="TextBox 1"/>
          <p:cNvSpPr txBox="1"/>
          <p:nvPr/>
        </p:nvSpPr>
        <p:spPr>
          <a:xfrm>
            <a:off x="479394" y="1669002"/>
            <a:ext cx="8202967" cy="4342727"/>
          </a:xfrm>
          <a:prstGeom prst="rect">
            <a:avLst/>
          </a:prstGeom>
          <a:noFill/>
        </p:spPr>
        <p:txBody>
          <a:bodyPr wrap="square" rtlCol="0">
            <a:spAutoFit/>
          </a:bodyPr>
          <a:lstStyle/>
          <a:p>
            <a:pPr marL="342900" lvl="0" indent="-342900">
              <a:buFont typeface="+mj-lt"/>
              <a:buAutoNum type="arabicPeriod"/>
            </a:pPr>
            <a:r>
              <a:rPr lang="en-GB" sz="2600" dirty="0">
                <a:solidFill>
                  <a:schemeClr val="accent1"/>
                </a:solidFill>
              </a:rPr>
              <a:t>The impact of Covid-19 </a:t>
            </a:r>
          </a:p>
          <a:p>
            <a:pPr marL="342900" lvl="0" indent="-342900">
              <a:buFont typeface="+mj-lt"/>
              <a:buAutoNum type="arabicPeriod"/>
            </a:pPr>
            <a:r>
              <a:rPr lang="en-GB" sz="2600" dirty="0">
                <a:solidFill>
                  <a:schemeClr val="accent1"/>
                </a:solidFill>
              </a:rPr>
              <a:t>What changed, challenges and potential issues to consider in the future </a:t>
            </a:r>
          </a:p>
          <a:p>
            <a:pPr marL="914400" lvl="1" indent="-457200">
              <a:buFont typeface="Arial" panose="020B0604020202020204" pitchFamily="34" charset="0"/>
              <a:buChar char="•"/>
            </a:pPr>
            <a:r>
              <a:rPr lang="en-GB" sz="2600" dirty="0">
                <a:solidFill>
                  <a:schemeClr val="accent1"/>
                </a:solidFill>
              </a:rPr>
              <a:t>Education</a:t>
            </a:r>
          </a:p>
          <a:p>
            <a:pPr marL="914400" lvl="1" indent="-457200">
              <a:buFont typeface="Arial" panose="020B0604020202020204" pitchFamily="34" charset="0"/>
              <a:buChar char="•"/>
            </a:pPr>
            <a:r>
              <a:rPr lang="en-GB" sz="2600" dirty="0">
                <a:solidFill>
                  <a:schemeClr val="accent1"/>
                </a:solidFill>
              </a:rPr>
              <a:t>Social Care</a:t>
            </a:r>
          </a:p>
          <a:p>
            <a:pPr marL="914400" lvl="1" indent="-457200">
              <a:buFont typeface="Arial" panose="020B0604020202020204" pitchFamily="34" charset="0"/>
              <a:buChar char="•"/>
            </a:pPr>
            <a:r>
              <a:rPr lang="en-GB" sz="2600" dirty="0">
                <a:solidFill>
                  <a:schemeClr val="accent1"/>
                </a:solidFill>
              </a:rPr>
              <a:t>Visits</a:t>
            </a:r>
          </a:p>
          <a:p>
            <a:pPr marL="342900" lvl="0" indent="-342900">
              <a:buFont typeface="+mj-lt"/>
              <a:buAutoNum type="arabicPeriod"/>
            </a:pPr>
            <a:r>
              <a:rPr lang="en-GB" sz="2600" dirty="0">
                <a:solidFill>
                  <a:schemeClr val="accent1"/>
                </a:solidFill>
              </a:rPr>
              <a:t>Judicial review </a:t>
            </a:r>
          </a:p>
          <a:p>
            <a:pPr marL="342900" lvl="0" indent="-342900">
              <a:buFont typeface="+mj-lt"/>
              <a:buAutoNum type="arabicPeriod"/>
            </a:pPr>
            <a:r>
              <a:rPr lang="en-GB" sz="2600" dirty="0">
                <a:solidFill>
                  <a:schemeClr val="accent1"/>
                </a:solidFill>
              </a:rPr>
              <a:t>Summary</a:t>
            </a:r>
          </a:p>
          <a:p>
            <a:pPr marL="342900" lvl="0" indent="-342900">
              <a:buFont typeface="+mj-lt"/>
              <a:buAutoNum type="arabicPeriod"/>
            </a:pPr>
            <a:r>
              <a:rPr lang="en-GB" sz="2600" dirty="0">
                <a:solidFill>
                  <a:schemeClr val="accent1"/>
                </a:solidFill>
              </a:rPr>
              <a:t>Q&amp;A</a:t>
            </a:r>
          </a:p>
          <a:p>
            <a:r>
              <a:rPr lang="en-GB" sz="2600" dirty="0"/>
              <a:t> </a:t>
            </a:r>
          </a:p>
          <a:p>
            <a:pPr marL="285750" indent="-285750">
              <a:lnSpc>
                <a:spcPct val="90000"/>
              </a:lnSpc>
              <a:spcAft>
                <a:spcPts val="400"/>
              </a:spcAft>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232375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How we can help?</a:t>
            </a:r>
          </a:p>
        </p:txBody>
      </p:sp>
      <p:sp>
        <p:nvSpPr>
          <p:cNvPr id="2" name="Content Placeholder 1"/>
          <p:cNvSpPr>
            <a:spLocks noGrp="1"/>
          </p:cNvSpPr>
          <p:nvPr>
            <p:ph sz="quarter" idx="13"/>
          </p:nvPr>
        </p:nvSpPr>
        <p:spPr/>
        <p:txBody>
          <a:bodyPr>
            <a:normAutofit/>
          </a:bodyPr>
          <a:lstStyle/>
          <a:p>
            <a:pPr marL="285750" indent="-285750">
              <a:spcAft>
                <a:spcPts val="1200"/>
              </a:spcAft>
              <a:buFont typeface="Arial" panose="020B0604020202020204" pitchFamily="34" charset="0"/>
              <a:buChar char="•"/>
            </a:pPr>
            <a:r>
              <a:rPr lang="en-GB" sz="2000" dirty="0"/>
              <a:t>Judicial Review </a:t>
            </a:r>
          </a:p>
          <a:p>
            <a:pPr marL="285750" indent="-285750">
              <a:spcAft>
                <a:spcPts val="1200"/>
              </a:spcAft>
              <a:buFont typeface="Arial" panose="020B0604020202020204" pitchFamily="34" charset="0"/>
              <a:buChar char="•"/>
            </a:pPr>
            <a:r>
              <a:rPr lang="en-GB" sz="2000" dirty="0"/>
              <a:t>Court of Protection matters for YP 16 and over that lack capacity</a:t>
            </a:r>
          </a:p>
          <a:p>
            <a:pPr marL="285750" indent="-285750">
              <a:spcAft>
                <a:spcPts val="1200"/>
              </a:spcAft>
              <a:buFont typeface="Arial" panose="020B0604020202020204" pitchFamily="34" charset="0"/>
              <a:buChar char="•"/>
            </a:pPr>
            <a:r>
              <a:rPr lang="en-GB" sz="2000" dirty="0"/>
              <a:t>Family Law cases that involve deprivation of liberty</a:t>
            </a:r>
          </a:p>
          <a:p>
            <a:pPr marL="285750" indent="-285750">
              <a:spcAft>
                <a:spcPts val="1200"/>
              </a:spcAft>
              <a:buFont typeface="Arial" panose="020B0604020202020204" pitchFamily="34" charset="0"/>
              <a:buChar char="•"/>
            </a:pPr>
            <a:r>
              <a:rPr lang="en-GB" sz="2000" dirty="0"/>
              <a:t>SEN matters still in scope! If eligible for legal aid – need to go through telephone gateway </a:t>
            </a:r>
            <a:r>
              <a:rPr lang="en-GB" sz="2000" dirty="0">
                <a:hlinkClick r:id="rId2"/>
              </a:rPr>
              <a:t>https://www.gov.uk/civil-legal-advice</a:t>
            </a:r>
            <a:endParaRPr lang="en-GB" sz="2000" dirty="0"/>
          </a:p>
          <a:p>
            <a:pPr marL="285750" indent="-285750">
              <a:spcAft>
                <a:spcPts val="1200"/>
              </a:spcAft>
              <a:buFont typeface="Arial" panose="020B0604020202020204" pitchFamily="34" charset="0"/>
              <a:buChar char="•"/>
            </a:pPr>
            <a:r>
              <a:rPr lang="en-GB" sz="2000" dirty="0"/>
              <a:t>If ineligible – we can assist on Tribunal cases on a private basis</a:t>
            </a:r>
          </a:p>
          <a:p>
            <a:pPr marL="285750" indent="-285750">
              <a:spcAft>
                <a:spcPts val="1200"/>
              </a:spcAft>
              <a:buFont typeface="Arial" panose="020B0604020202020204" pitchFamily="34" charset="0"/>
              <a:buChar char="•"/>
            </a:pPr>
            <a:r>
              <a:rPr lang="en-GB" sz="2000" dirty="0"/>
              <a:t>We have legal aid contract for Judicial Review and applications to the Court of Protection </a:t>
            </a:r>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652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Q&amp;A</a:t>
            </a:r>
          </a:p>
        </p:txBody>
      </p:sp>
      <p:pic>
        <p:nvPicPr>
          <p:cNvPr id="4" name="Content Placeholder 3" descr="C:\Users\18385\AppData\Local\Microsoft\Windows\Temporary Internet Files\Content.IE5\WVKE25YG\question_mark_PNG128[1].pn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21775" y="1933575"/>
            <a:ext cx="5727437" cy="3403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270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irwinmitchell.com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28" y="1990097"/>
            <a:ext cx="3978999"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473" y="1990097"/>
            <a:ext cx="3968829"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Panellists</a:t>
            </a:r>
          </a:p>
        </p:txBody>
      </p:sp>
      <p:sp>
        <p:nvSpPr>
          <p:cNvPr id="4" name="Text Placeholder 3"/>
          <p:cNvSpPr>
            <a:spLocks noGrp="1"/>
          </p:cNvSpPr>
          <p:nvPr>
            <p:ph type="body" sz="quarter" idx="14"/>
          </p:nvPr>
        </p:nvSpPr>
        <p:spPr/>
        <p:txBody>
          <a:bodyPr/>
          <a:lstStyle/>
          <a:p>
            <a:r>
              <a:rPr lang="en-GB" dirty="0"/>
              <a:t>Oliver Studdert</a:t>
            </a:r>
          </a:p>
        </p:txBody>
      </p:sp>
      <p:sp>
        <p:nvSpPr>
          <p:cNvPr id="5" name="Text Placeholder 4"/>
          <p:cNvSpPr>
            <a:spLocks noGrp="1"/>
          </p:cNvSpPr>
          <p:nvPr>
            <p:ph type="body" sz="quarter" idx="15"/>
          </p:nvPr>
        </p:nvSpPr>
        <p:spPr/>
        <p:txBody>
          <a:bodyPr/>
          <a:lstStyle/>
          <a:p>
            <a:r>
              <a:rPr lang="en-GB" dirty="0"/>
              <a:t>Partner</a:t>
            </a:r>
          </a:p>
        </p:txBody>
      </p:sp>
      <p:sp>
        <p:nvSpPr>
          <p:cNvPr id="8" name="Text Placeholder 7"/>
          <p:cNvSpPr>
            <a:spLocks noGrp="1"/>
          </p:cNvSpPr>
          <p:nvPr>
            <p:ph type="body" sz="quarter" idx="18"/>
          </p:nvPr>
        </p:nvSpPr>
        <p:spPr/>
        <p:txBody>
          <a:bodyPr/>
          <a:lstStyle/>
          <a:p>
            <a:r>
              <a:rPr lang="en-GB" dirty="0">
                <a:hlinkClick r:id="rId2"/>
              </a:rPr>
              <a:t>Oliver.Studdert@IrwinMitchell.com</a:t>
            </a:r>
            <a:r>
              <a:rPr lang="en-GB" dirty="0"/>
              <a:t> </a:t>
            </a:r>
          </a:p>
        </p:txBody>
      </p:sp>
      <p:sp>
        <p:nvSpPr>
          <p:cNvPr id="11" name="Picture Placeholder 10"/>
          <p:cNvSpPr>
            <a:spLocks noGrp="1"/>
          </p:cNvSpPr>
          <p:nvPr>
            <p:ph type="pic" sz="quarter" idx="39"/>
          </p:nvPr>
        </p:nvSpPr>
        <p:spPr/>
      </p:sp>
      <p:pic>
        <p:nvPicPr>
          <p:cNvPr id="40" name="Picture Placeholder 39"/>
          <p:cNvPicPr>
            <a:picLocks noGrp="1" noChangeAspect="1"/>
          </p:cNvPicPr>
          <p:nvPr>
            <p:ph type="pic" sz="quarter" idx="76"/>
          </p:nvPr>
        </p:nvPicPr>
        <p:blipFill>
          <a:blip r:embed="rId3">
            <a:extLst>
              <a:ext uri="{28A0092B-C50C-407E-A947-70E740481C1C}">
                <a14:useLocalDpi xmlns:a14="http://schemas.microsoft.com/office/drawing/2010/main" val="0"/>
              </a:ext>
            </a:extLst>
          </a:blip>
          <a:stretch>
            <a:fillRect/>
          </a:stretch>
        </p:blipFill>
        <p:spPr>
          <a:xfrm>
            <a:off x="4741340" y="2151529"/>
            <a:ext cx="1119600" cy="1215193"/>
          </a:xfrm>
        </p:spPr>
      </p:pic>
      <p:sp>
        <p:nvSpPr>
          <p:cNvPr id="22" name="Text Placeholder 21"/>
          <p:cNvSpPr>
            <a:spLocks noGrp="1"/>
          </p:cNvSpPr>
          <p:nvPr>
            <p:ph type="body" sz="quarter" idx="77"/>
          </p:nvPr>
        </p:nvSpPr>
        <p:spPr/>
        <p:txBody>
          <a:bodyPr/>
          <a:lstStyle/>
          <a:p>
            <a:r>
              <a:rPr lang="en-GB" dirty="0"/>
              <a:t>James Betts</a:t>
            </a:r>
          </a:p>
        </p:txBody>
      </p:sp>
      <p:sp>
        <p:nvSpPr>
          <p:cNvPr id="23" name="Text Placeholder 22"/>
          <p:cNvSpPr>
            <a:spLocks noGrp="1"/>
          </p:cNvSpPr>
          <p:nvPr>
            <p:ph type="body" sz="quarter" idx="78"/>
          </p:nvPr>
        </p:nvSpPr>
        <p:spPr/>
        <p:txBody>
          <a:bodyPr/>
          <a:lstStyle/>
          <a:p>
            <a:r>
              <a:rPr lang="en-GB" dirty="0"/>
              <a:t>Associate Solicitor</a:t>
            </a:r>
          </a:p>
        </p:txBody>
      </p:sp>
      <p:sp>
        <p:nvSpPr>
          <p:cNvPr id="26" name="Text Placeholder 25"/>
          <p:cNvSpPr>
            <a:spLocks noGrp="1"/>
          </p:cNvSpPr>
          <p:nvPr>
            <p:ph type="body" sz="quarter" idx="81"/>
          </p:nvPr>
        </p:nvSpPr>
        <p:spPr/>
        <p:txBody>
          <a:bodyPr/>
          <a:lstStyle/>
          <a:p>
            <a:r>
              <a:rPr lang="en-GB" dirty="0">
                <a:hlinkClick r:id="rId2"/>
              </a:rPr>
              <a:t>James.Betts@IrwinMitchell.com</a:t>
            </a:r>
            <a:r>
              <a:rPr lang="en-GB" dirty="0"/>
              <a:t> </a:t>
            </a:r>
          </a:p>
        </p:txBody>
      </p:sp>
      <p:sp>
        <p:nvSpPr>
          <p:cNvPr id="29" name="Picture Placeholder 28"/>
          <p:cNvSpPr>
            <a:spLocks noGrp="1"/>
          </p:cNvSpPr>
          <p:nvPr>
            <p:ph type="pic" sz="quarter" idx="84"/>
          </p:nvPr>
        </p:nvSpPr>
        <p:spPr/>
      </p:sp>
      <p:pic>
        <p:nvPicPr>
          <p:cNvPr id="7" name="Picture Placeholder 6"/>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4221" r="4221"/>
          <a:stretch>
            <a:fillRect/>
          </a:stretch>
        </p:blipFill>
        <p:spPr/>
      </p:pic>
    </p:spTree>
    <p:extLst>
      <p:ext uri="{BB962C8B-B14F-4D97-AF65-F5344CB8AC3E}">
        <p14:creationId xmlns:p14="http://schemas.microsoft.com/office/powerpoint/2010/main" val="304547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12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Covid</a:t>
            </a:r>
            <a:r>
              <a:rPr lang="en-GB" dirty="0"/>
              <a:t> 19: Impact on disabled children and their families </a:t>
            </a:r>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6" y="1890944"/>
            <a:ext cx="7767961" cy="3830792"/>
          </a:xfrm>
          <a:prstGeom prst="rect">
            <a:avLst/>
          </a:prstGeom>
          <a:noFill/>
        </p:spPr>
        <p:txBody>
          <a:bodyPr wrap="square" rtlCol="0">
            <a:spAutoFit/>
          </a:bodyPr>
          <a:lstStyle/>
          <a:p>
            <a:pPr marL="285750" indent="-285750">
              <a:lnSpc>
                <a:spcPct val="90000"/>
              </a:lnSpc>
              <a:spcAft>
                <a:spcPts val="400"/>
              </a:spcAft>
              <a:buFont typeface="Arial" panose="020B0604020202020204" pitchFamily="34" charset="0"/>
              <a:buChar char="•"/>
            </a:pPr>
            <a:r>
              <a:rPr lang="en-GB" dirty="0">
                <a:solidFill>
                  <a:schemeClr val="bg1"/>
                </a:solidFill>
              </a:rPr>
              <a:t>Coronavirus pandemic has created unprecedented challenges for society and policy makers, but the impact of the crisis has been particularly acute for disabled children and their families.</a:t>
            </a:r>
          </a:p>
          <a:p>
            <a:pPr marL="285750" indent="-285750">
              <a:lnSpc>
                <a:spcPct val="90000"/>
              </a:lnSpc>
              <a:spcAft>
                <a:spcPts val="400"/>
              </a:spcAft>
              <a:buFont typeface="Arial" panose="020B0604020202020204" pitchFamily="34" charset="0"/>
              <a:buChar char="•"/>
            </a:pPr>
            <a:r>
              <a:rPr lang="en-GB" dirty="0">
                <a:solidFill>
                  <a:schemeClr val="bg1"/>
                </a:solidFill>
              </a:rPr>
              <a:t>28% of disabled people feel forgotten</a:t>
            </a:r>
          </a:p>
          <a:p>
            <a:pPr marL="285750" indent="-285750">
              <a:lnSpc>
                <a:spcPct val="90000"/>
              </a:lnSpc>
              <a:spcAft>
                <a:spcPts val="400"/>
              </a:spcAft>
              <a:buFont typeface="Arial" panose="020B0604020202020204" pitchFamily="34" charset="0"/>
              <a:buChar char="•"/>
            </a:pPr>
            <a:r>
              <a:rPr lang="en-GB" dirty="0">
                <a:solidFill>
                  <a:schemeClr val="bg1"/>
                </a:solidFill>
              </a:rPr>
              <a:t>Parents of disabled children report worsening emotional and mental health for both their children and themselves </a:t>
            </a:r>
          </a:p>
          <a:p>
            <a:pPr marL="285750" indent="-285750">
              <a:lnSpc>
                <a:spcPct val="90000"/>
              </a:lnSpc>
              <a:spcAft>
                <a:spcPts val="400"/>
              </a:spcAft>
              <a:buFont typeface="Arial" panose="020B0604020202020204" pitchFamily="34" charset="0"/>
              <a:buChar char="•"/>
            </a:pPr>
            <a:r>
              <a:rPr lang="en-GB" dirty="0">
                <a:solidFill>
                  <a:schemeClr val="bg1"/>
                </a:solidFill>
              </a:rPr>
              <a:t>Over 2/3rds report that health and/or social care assessments have been delayed during the restrictions </a:t>
            </a:r>
          </a:p>
          <a:p>
            <a:pPr marL="285750" indent="-285750">
              <a:lnSpc>
                <a:spcPct val="90000"/>
              </a:lnSpc>
              <a:spcAft>
                <a:spcPts val="400"/>
              </a:spcAft>
              <a:buFont typeface="Arial" panose="020B0604020202020204" pitchFamily="34" charset="0"/>
              <a:buChar char="•"/>
            </a:pPr>
            <a:r>
              <a:rPr lang="en-GB" dirty="0">
                <a:solidFill>
                  <a:schemeClr val="bg1"/>
                </a:solidFill>
              </a:rPr>
              <a:t>Disabled people increasingly feel the government is not supporting them – 45% felt this way in April, by June increased to 60%</a:t>
            </a:r>
          </a:p>
          <a:p>
            <a:pPr marL="285750" indent="-285750">
              <a:lnSpc>
                <a:spcPct val="90000"/>
              </a:lnSpc>
              <a:spcAft>
                <a:spcPts val="400"/>
              </a:spcAft>
              <a:buFont typeface="Arial" panose="020B0604020202020204" pitchFamily="34" charset="0"/>
              <a:buChar char="•"/>
            </a:pPr>
            <a:r>
              <a:rPr lang="en-GB" dirty="0">
                <a:solidFill>
                  <a:schemeClr val="bg1"/>
                </a:solidFill>
              </a:rPr>
              <a:t>Less than 1 in 10 parents say that support from local councils and NHS has stayed the same during the pandemic</a:t>
            </a:r>
          </a:p>
          <a:p>
            <a:pPr marL="285750" indent="-285750">
              <a:lnSpc>
                <a:spcPct val="90000"/>
              </a:lnSpc>
              <a:spcAft>
                <a:spcPts val="400"/>
              </a:spcAft>
              <a:buFont typeface="Arial" panose="020B0604020202020204" pitchFamily="34" charset="0"/>
              <a:buChar char="•"/>
            </a:pPr>
            <a:endParaRPr lang="en-GB" dirty="0">
              <a:solidFill>
                <a:schemeClr val="bg1"/>
              </a:solidFill>
            </a:endParaRPr>
          </a:p>
          <a:p>
            <a:pPr>
              <a:lnSpc>
                <a:spcPct val="90000"/>
              </a:lnSpc>
              <a:spcAft>
                <a:spcPts val="400"/>
              </a:spcAft>
            </a:pPr>
            <a:r>
              <a:rPr lang="en-GB" sz="1000" dirty="0">
                <a:solidFill>
                  <a:schemeClr val="bg1"/>
                </a:solidFill>
              </a:rPr>
              <a:t>Sources – </a:t>
            </a:r>
            <a:r>
              <a:rPr lang="en-GB" sz="1000" dirty="0">
                <a:solidFill>
                  <a:schemeClr val="bg1"/>
                </a:solidFill>
                <a:hlinkClick r:id="rId3"/>
              </a:rPr>
              <a:t>Scope Disability Report </a:t>
            </a:r>
            <a:r>
              <a:rPr lang="en-GB" sz="1000" dirty="0">
                <a:solidFill>
                  <a:schemeClr val="bg1"/>
                </a:solidFill>
              </a:rPr>
              <a:t>and </a:t>
            </a:r>
            <a:r>
              <a:rPr lang="en-GB" sz="1000" dirty="0">
                <a:solidFill>
                  <a:schemeClr val="bg1"/>
                </a:solidFill>
                <a:hlinkClick r:id="rId3"/>
              </a:rPr>
              <a:t>The Activity Alliance COVID-19 and disabled people snapshot </a:t>
            </a:r>
            <a:endParaRPr lang="en-GB" sz="1000" dirty="0">
              <a:solidFill>
                <a:schemeClr val="bg1"/>
              </a:solidFill>
            </a:endParaRPr>
          </a:p>
        </p:txBody>
      </p:sp>
    </p:spTree>
    <p:custDataLst>
      <p:tags r:id="rId1"/>
    </p:custDataLst>
    <p:extLst>
      <p:ext uri="{BB962C8B-B14F-4D97-AF65-F5344CB8AC3E}">
        <p14:creationId xmlns:p14="http://schemas.microsoft.com/office/powerpoint/2010/main" val="294072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COVID-19 and Education</a:t>
            </a:r>
          </a:p>
        </p:txBody>
      </p:sp>
    </p:spTree>
    <p:extLst>
      <p:ext uri="{BB962C8B-B14F-4D97-AF65-F5344CB8AC3E}">
        <p14:creationId xmlns:p14="http://schemas.microsoft.com/office/powerpoint/2010/main" val="86540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 – what changed?</a:t>
            </a:r>
          </a:p>
        </p:txBody>
      </p:sp>
      <p:sp>
        <p:nvSpPr>
          <p:cNvPr id="5" name="Content Placeholder 4"/>
          <p:cNvSpPr>
            <a:spLocks noGrp="1"/>
          </p:cNvSpPr>
          <p:nvPr>
            <p:ph sz="quarter" idx="13"/>
          </p:nvPr>
        </p:nvSpPr>
        <p:spPr>
          <a:xfrm>
            <a:off x="602017" y="1623591"/>
            <a:ext cx="7912895" cy="3402867"/>
          </a:xfrm>
        </p:spPr>
        <p:txBody>
          <a:bodyPr>
            <a:noAutofit/>
          </a:bodyPr>
          <a:lstStyle/>
          <a:p>
            <a:pPr marL="342900" indent="-342900" fontAlgn="base">
              <a:spcAft>
                <a:spcPts val="1200"/>
              </a:spcAft>
              <a:buFont typeface="Arial" panose="020B0604020202020204" pitchFamily="34" charset="0"/>
              <a:buChar char="•"/>
            </a:pPr>
            <a:r>
              <a:rPr lang="en-GB" dirty="0">
                <a:solidFill>
                  <a:srgbClr val="293063"/>
                </a:solidFill>
              </a:rPr>
              <a:t>Schools closed at the beginning of lockdown, phased re-opening</a:t>
            </a:r>
          </a:p>
          <a:p>
            <a:pPr marL="342900" indent="-342900" fontAlgn="base">
              <a:spcAft>
                <a:spcPts val="1200"/>
              </a:spcAft>
              <a:buFont typeface="Arial" panose="020B0604020202020204" pitchFamily="34" charset="0"/>
              <a:buChar char="•"/>
            </a:pPr>
            <a:r>
              <a:rPr lang="en-GB" dirty="0">
                <a:solidFill>
                  <a:srgbClr val="293063"/>
                </a:solidFill>
              </a:rPr>
              <a:t>all schools now expected to be open and all children to return to school. Guidance has been published for </a:t>
            </a:r>
            <a:r>
              <a:rPr lang="en-GB" dirty="0">
                <a:solidFill>
                  <a:srgbClr val="293063"/>
                </a:solidFill>
                <a:hlinkClick r:id="rId2"/>
              </a:rPr>
              <a:t>mainstream </a:t>
            </a:r>
            <a:r>
              <a:rPr lang="en-GB" dirty="0">
                <a:solidFill>
                  <a:srgbClr val="293063"/>
                </a:solidFill>
              </a:rPr>
              <a:t>and </a:t>
            </a:r>
            <a:r>
              <a:rPr lang="en-GB" u="sng" dirty="0">
                <a:solidFill>
                  <a:srgbClr val="293063"/>
                </a:solidFill>
                <a:hlinkClick r:id="rId2"/>
              </a:rPr>
              <a:t>special schools</a:t>
            </a:r>
            <a:r>
              <a:rPr lang="en-GB" dirty="0">
                <a:solidFill>
                  <a:srgbClr val="293063"/>
                </a:solidFill>
              </a:rPr>
              <a:t>. </a:t>
            </a:r>
          </a:p>
          <a:p>
            <a:pPr marL="342900" indent="-342900" fontAlgn="base">
              <a:spcAft>
                <a:spcPts val="1200"/>
              </a:spcAft>
              <a:buFont typeface="Arial" panose="020B0604020202020204" pitchFamily="34" charset="0"/>
              <a:buChar char="•"/>
            </a:pPr>
            <a:r>
              <a:rPr lang="en-GB" dirty="0">
                <a:solidFill>
                  <a:srgbClr val="293063"/>
                </a:solidFill>
              </a:rPr>
              <a:t>w/c 12 October 46% of secondary and 16% of primary schools had pupils isolating from </a:t>
            </a:r>
            <a:r>
              <a:rPr lang="en-GB" dirty="0" err="1">
                <a:solidFill>
                  <a:srgbClr val="293063"/>
                </a:solidFill>
              </a:rPr>
              <a:t>Covid</a:t>
            </a:r>
            <a:r>
              <a:rPr lang="en-GB" dirty="0">
                <a:solidFill>
                  <a:srgbClr val="293063"/>
                </a:solidFill>
              </a:rPr>
              <a:t>. Overall attendance was down to 89%. </a:t>
            </a:r>
          </a:p>
          <a:p>
            <a:pPr marL="342900" indent="-342900" fontAlgn="base">
              <a:spcAft>
                <a:spcPts val="1200"/>
              </a:spcAft>
              <a:buFont typeface="Arial" panose="020B0604020202020204" pitchFamily="34" charset="0"/>
              <a:buChar char="•"/>
            </a:pPr>
            <a:r>
              <a:rPr lang="en-GB" dirty="0">
                <a:solidFill>
                  <a:srgbClr val="293063"/>
                </a:solidFill>
              </a:rPr>
              <a:t>Exams: algorithm, teacher assessed grades  </a:t>
            </a:r>
          </a:p>
          <a:p>
            <a:pPr marL="342900" indent="-342900" fontAlgn="base">
              <a:spcAft>
                <a:spcPts val="1200"/>
              </a:spcAft>
              <a:buFont typeface="Arial" panose="020B0604020202020204" pitchFamily="34" charset="0"/>
              <a:buChar char="•"/>
            </a:pPr>
            <a:r>
              <a:rPr lang="en-GB" dirty="0">
                <a:solidFill>
                  <a:srgbClr val="293063"/>
                </a:solidFill>
              </a:rPr>
              <a:t>Lots of children being educated at home – receiving suitable education?</a:t>
            </a:r>
          </a:p>
          <a:p>
            <a:pPr marL="342900" indent="-342900" fontAlgn="base">
              <a:spcAft>
                <a:spcPts val="1200"/>
              </a:spcAft>
              <a:buFont typeface="Arial" panose="020B0604020202020204" pitchFamily="34" charset="0"/>
              <a:buChar char="•"/>
            </a:pPr>
            <a:r>
              <a:rPr lang="en-GB" dirty="0">
                <a:solidFill>
                  <a:srgbClr val="293063"/>
                </a:solidFill>
              </a:rPr>
              <a:t>Duty to secure education and health provision in EHCPs downgraded to one of reasonable endeavours – monthly notices – last one in July</a:t>
            </a:r>
          </a:p>
          <a:p>
            <a:pPr marL="342900" indent="-342900" fontAlgn="base">
              <a:spcAft>
                <a:spcPts val="1200"/>
              </a:spcAft>
              <a:buFont typeface="Arial" panose="020B0604020202020204" pitchFamily="34" charset="0"/>
              <a:buChar char="•"/>
            </a:pPr>
            <a:r>
              <a:rPr lang="en-GB" dirty="0">
                <a:solidFill>
                  <a:srgbClr val="293063"/>
                </a:solidFill>
              </a:rPr>
              <a:t>Amendment Regulations: altered timescales for completion of EHC assessments, annual reviews </a:t>
            </a:r>
            <a:r>
              <a:rPr lang="en-GB" dirty="0" err="1">
                <a:solidFill>
                  <a:srgbClr val="293063"/>
                </a:solidFill>
              </a:rPr>
              <a:t>etc</a:t>
            </a:r>
            <a:r>
              <a:rPr lang="en-GB" dirty="0">
                <a:solidFill>
                  <a:srgbClr val="293063"/>
                </a:solidFill>
              </a:rPr>
              <a:t> – ended on 25 September </a:t>
            </a:r>
          </a:p>
          <a:p>
            <a:pPr marL="627300" lvl="2" indent="-342900" fontAlgn="base">
              <a:spcAft>
                <a:spcPts val="1200"/>
              </a:spcAft>
            </a:pPr>
            <a:endParaRPr lang="en-GB" dirty="0">
              <a:solidFill>
                <a:srgbClr val="293063"/>
              </a:solidFill>
            </a:endParaRPr>
          </a:p>
          <a:p>
            <a:pPr marL="342900" indent="-342900" fontAlgn="base">
              <a:spcAft>
                <a:spcPts val="1200"/>
              </a:spcAft>
              <a:buFont typeface="Arial" panose="020B0604020202020204" pitchFamily="34" charset="0"/>
              <a:buChar char="•"/>
            </a:pPr>
            <a:endParaRPr lang="en-GB" sz="2000" dirty="0">
              <a:solidFill>
                <a:srgbClr val="293063"/>
              </a:solidFill>
            </a:endParaRPr>
          </a:p>
        </p:txBody>
      </p:sp>
    </p:spTree>
    <p:extLst>
      <p:ext uri="{BB962C8B-B14F-4D97-AF65-F5344CB8AC3E}">
        <p14:creationId xmlns:p14="http://schemas.microsoft.com/office/powerpoint/2010/main" val="30758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fight back – some key cases</a:t>
            </a:r>
          </a:p>
        </p:txBody>
      </p:sp>
      <p:sp>
        <p:nvSpPr>
          <p:cNvPr id="3" name="Content Placeholder 2"/>
          <p:cNvSpPr>
            <a:spLocks noGrp="1"/>
          </p:cNvSpPr>
          <p:nvPr>
            <p:ph sz="quarter" idx="13"/>
          </p:nvPr>
        </p:nvSpPr>
        <p:spPr/>
        <p:txBody>
          <a:bodyPr/>
          <a:lstStyle/>
          <a:p>
            <a:pPr marL="285750" indent="-285750">
              <a:buFontTx/>
              <a:buChar char="-"/>
            </a:pPr>
            <a:r>
              <a:rPr lang="en-GB" dirty="0"/>
              <a:t>Challenge against downgrading of EHCP duties</a:t>
            </a:r>
          </a:p>
          <a:p>
            <a:pPr marL="285750" indent="-285750">
              <a:buFontTx/>
              <a:buChar char="-"/>
            </a:pPr>
            <a:r>
              <a:rPr lang="en-GB" dirty="0"/>
              <a:t>A-Level Grades</a:t>
            </a:r>
          </a:p>
          <a:p>
            <a:pPr marL="285750" indent="-285750">
              <a:buFontTx/>
              <a:buChar char="-"/>
            </a:pPr>
            <a:r>
              <a:rPr lang="en-GB" dirty="0"/>
              <a:t>Reliance on online learning </a:t>
            </a:r>
          </a:p>
          <a:p>
            <a:pPr marL="285750" indent="-285750">
              <a:buFontTx/>
              <a:buChar char="-"/>
            </a:pPr>
            <a:r>
              <a:rPr lang="en-GB" dirty="0"/>
              <a:t>School dinners</a:t>
            </a:r>
          </a:p>
          <a:p>
            <a:pPr marL="285750" indent="-285750">
              <a:buFontTx/>
              <a:buChar char="-"/>
            </a:pPr>
            <a:r>
              <a:rPr lang="en-GB" dirty="0"/>
              <a:t>School Exclusions</a:t>
            </a:r>
          </a:p>
          <a:p>
            <a:pPr marL="285750" indent="-285750">
              <a:buFontTx/>
              <a:buChar char="-"/>
            </a:pPr>
            <a:r>
              <a:rPr lang="en-GB" dirty="0"/>
              <a:t>Individual challenges </a:t>
            </a:r>
          </a:p>
          <a:p>
            <a:pPr marL="285750" indent="-285750">
              <a:buFontTx/>
              <a:buChar char="-"/>
            </a:pPr>
            <a:endParaRPr lang="en-GB" dirty="0"/>
          </a:p>
        </p:txBody>
      </p:sp>
    </p:spTree>
    <p:extLst>
      <p:ext uri="{BB962C8B-B14F-4D97-AF65-F5344CB8AC3E}">
        <p14:creationId xmlns:p14="http://schemas.microsoft.com/office/powerpoint/2010/main" val="354268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0" dirty="0"/>
              <a:t>Shaw and ABC v Secretary of State for Education [</a:t>
            </a:r>
            <a:r>
              <a:rPr lang="en-GB" dirty="0"/>
              <a:t>2020</a:t>
            </a:r>
            <a:r>
              <a:rPr lang="en-GB" b="0" dirty="0"/>
              <a:t>] </a:t>
            </a:r>
            <a:r>
              <a:rPr lang="en-GB" dirty="0"/>
              <a:t>EWHC 2216 (Admin)</a:t>
            </a:r>
          </a:p>
        </p:txBody>
      </p:sp>
      <p:sp>
        <p:nvSpPr>
          <p:cNvPr id="5" name="Content Placeholder 4"/>
          <p:cNvSpPr>
            <a:spLocks noGrp="1"/>
          </p:cNvSpPr>
          <p:nvPr>
            <p:ph sz="quarter" idx="13"/>
          </p:nvPr>
        </p:nvSpPr>
        <p:spPr>
          <a:xfrm>
            <a:off x="381740" y="1571348"/>
            <a:ext cx="8291743" cy="4110361"/>
          </a:xfrm>
        </p:spPr>
        <p:txBody>
          <a:bodyPr>
            <a:normAutofit fontScale="25000" lnSpcReduction="20000"/>
          </a:bodyPr>
          <a:lstStyle/>
          <a:p>
            <a:r>
              <a:rPr lang="en-GB" sz="6000" dirty="0"/>
              <a:t>JR challenge against the watering down of SEN duties </a:t>
            </a:r>
          </a:p>
          <a:p>
            <a:r>
              <a:rPr lang="en-GB" sz="6000" dirty="0"/>
              <a:t>The Children’s Commissioner had “</a:t>
            </a:r>
            <a:r>
              <a:rPr lang="en-GB" sz="6000" i="1" dirty="0"/>
              <a:t>serious concerns...that the downgrading of key duties towards children with SEND is disproportionate to the situation. The SEND system was already under considerable strain before Covid-19 and I am worried that these changes could result in local services being stripped back further.” </a:t>
            </a:r>
          </a:p>
          <a:p>
            <a:r>
              <a:rPr lang="en-GB" sz="6000" dirty="0"/>
              <a:t>Key argument was that Sec of State had failed to consult with relevant organisations representing patents, carers, and disabled children </a:t>
            </a:r>
          </a:p>
          <a:p>
            <a:r>
              <a:rPr lang="en-GB" sz="6000" dirty="0"/>
              <a:t>Following proceedings being issued, Sec of State, confirmed no intention to issue further notice. However, proceedings continued as concern rules allow for a further notice during second wave</a:t>
            </a:r>
          </a:p>
          <a:p>
            <a:r>
              <a:rPr lang="en-GB" sz="6000" dirty="0"/>
              <a:t>Judgement: found that decision not unlawful. Was a decision of parliament and not irrational. </a:t>
            </a:r>
          </a:p>
          <a:p>
            <a:r>
              <a:rPr lang="en-GB" sz="6000" dirty="0"/>
              <a:t>Under appeal – awaiting a decision on whether court will allow the appeal to proceed</a:t>
            </a:r>
          </a:p>
          <a:p>
            <a:r>
              <a:rPr lang="en-GB" sz="6000" dirty="0"/>
              <a:t>Even though not successful – would the notice have been withdrawn so quickly if not for the legal action?</a:t>
            </a:r>
          </a:p>
          <a:p>
            <a:endParaRPr lang="en-GB" dirty="0"/>
          </a:p>
          <a:p>
            <a:endParaRPr lang="en-GB" dirty="0"/>
          </a:p>
        </p:txBody>
      </p:sp>
    </p:spTree>
    <p:custDataLst>
      <p:tags r:id="rId1"/>
    </p:custDataLst>
    <p:extLst>
      <p:ext uri="{BB962C8B-B14F-4D97-AF65-F5344CB8AC3E}">
        <p14:creationId xmlns:p14="http://schemas.microsoft.com/office/powerpoint/2010/main" val="315789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Level Algorithm Challenge</a:t>
            </a:r>
          </a:p>
        </p:txBody>
      </p:sp>
      <p:sp>
        <p:nvSpPr>
          <p:cNvPr id="3" name="Content Placeholder 2"/>
          <p:cNvSpPr>
            <a:spLocks noGrp="1"/>
          </p:cNvSpPr>
          <p:nvPr>
            <p:ph sz="quarter" idx="13"/>
          </p:nvPr>
        </p:nvSpPr>
        <p:spPr>
          <a:xfrm>
            <a:off x="523783" y="1731146"/>
            <a:ext cx="8149699" cy="3808519"/>
          </a:xfrm>
        </p:spPr>
        <p:txBody>
          <a:bodyPr>
            <a:normAutofit fontScale="92500" lnSpcReduction="20000"/>
          </a:bodyPr>
          <a:lstStyle/>
          <a:p>
            <a:r>
              <a:rPr lang="en-GB" dirty="0"/>
              <a:t>A pre-action letter was sent on behalf of the Good Law Project to </a:t>
            </a:r>
            <a:r>
              <a:rPr lang="en-GB" dirty="0" err="1"/>
              <a:t>Ofqual</a:t>
            </a:r>
            <a:r>
              <a:rPr lang="en-GB" dirty="0"/>
              <a:t> and the Secretary of State for Education setting out a proposed challenge to the system, which did not allow students to appeal their awarded grades on the basis it is not a true reflection of their ability.</a:t>
            </a:r>
          </a:p>
          <a:p>
            <a:r>
              <a:rPr lang="en-GB" dirty="0"/>
              <a:t>The Claimants were a variety of students, all of whom who have been downgraded by at least two grades from their Centre Assessment Grade (i.e. the grade submitted by their school or college). For example, one claimant was awarded EEE when his Centre Assessment Grades were BBB.</a:t>
            </a:r>
          </a:p>
          <a:p>
            <a:r>
              <a:rPr lang="en-GB" dirty="0"/>
              <a:t>The proposed claim was based on breach of natural justice, procedural unfairness, irrationality, breach of </a:t>
            </a:r>
            <a:r>
              <a:rPr lang="en-GB" dirty="0" err="1"/>
              <a:t>Ofqual’s</a:t>
            </a:r>
            <a:r>
              <a:rPr lang="en-GB" dirty="0"/>
              <a:t> statutory duties and breach of the Equality Act 2010.</a:t>
            </a:r>
          </a:p>
          <a:p>
            <a:r>
              <a:rPr lang="en-GB" dirty="0"/>
              <a:t>Outcome: Sec of State quickly changed position: </a:t>
            </a:r>
            <a:r>
              <a:rPr lang="en-GB" dirty="0" err="1"/>
              <a:t>Ofqual</a:t>
            </a:r>
            <a:r>
              <a:rPr lang="en-GB" dirty="0"/>
              <a:t> standardisation algorithm withdrawn and grades awarded by teachers to be used instead. </a:t>
            </a:r>
          </a:p>
          <a:p>
            <a:endParaRPr lang="en-GB" dirty="0"/>
          </a:p>
        </p:txBody>
      </p:sp>
    </p:spTree>
    <p:extLst>
      <p:ext uri="{BB962C8B-B14F-4D97-AF65-F5344CB8AC3E}">
        <p14:creationId xmlns:p14="http://schemas.microsoft.com/office/powerpoint/2010/main" val="29754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MS_TEMPLATE_ID" val=""/>
  <p:tag name="DOCUMENTREFERENCE" val=" "/>
  <p:tag name="DOCUMENTREFERENCEVERSION" val="-"/>
  <p:tag name="CLIENTMATTER" val="-"/>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rwin Mitchell template 4x3 2020 RFU">
  <a:themeElements>
    <a:clrScheme name="Irwin Mitchell 2020">
      <a:dk1>
        <a:srgbClr val="1A3B7C"/>
      </a:dk1>
      <a:lt1>
        <a:sysClr val="window" lastClr="FFFFFF"/>
      </a:lt1>
      <a:dk2>
        <a:srgbClr val="A11B67"/>
      </a:dk2>
      <a:lt2>
        <a:srgbClr val="FFFFFF"/>
      </a:lt2>
      <a:accent1>
        <a:srgbClr val="1A3B7C"/>
      </a:accent1>
      <a:accent2>
        <a:srgbClr val="A11B67"/>
      </a:accent2>
      <a:accent3>
        <a:srgbClr val="ECA12D"/>
      </a:accent3>
      <a:accent4>
        <a:srgbClr val="17B3B4"/>
      </a:accent4>
      <a:accent5>
        <a:srgbClr val="FFBDD6"/>
      </a:accent5>
      <a:accent6>
        <a:srgbClr val="2C95D7"/>
      </a:accent6>
      <a:hlink>
        <a:srgbClr val="17B3B4"/>
      </a:hlink>
      <a:folHlink>
        <a:srgbClr val="17B3B4"/>
      </a:folHlink>
    </a:clrScheme>
    <a:fontScheme name="Irwin Mitchell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85750" indent="-285750">
          <a:lnSpc>
            <a:spcPct val="90000"/>
          </a:lnSpc>
          <a:spcAft>
            <a:spcPts val="400"/>
          </a:spcAft>
          <a:buFont typeface="Arial" panose="020B0604020202020204" pitchFamily="34" charset="0"/>
          <a:buChar cha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lnSpc>
            <a:spcPct val="90000"/>
          </a:lnSpc>
          <a:spcAft>
            <a:spcPts val="400"/>
          </a:spcAft>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Irwin Mitchell template 4x3 2020 ntv1" id="{4F85FA8C-F47D-4F71-9914-C3430AFA485E}" vid="{7610FFB4-B489-4476-908E-4227262A2F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Irwin Mitchell template 4x3 2020 RFU</Template>
  <TotalTime>0</TotalTime>
  <Words>3094</Words>
  <Application>Microsoft Office PowerPoint</Application>
  <PresentationFormat>On-screen Show (4:3)</PresentationFormat>
  <Paragraphs>226</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Bold</vt:lpstr>
      <vt:lpstr>Calibri</vt:lpstr>
      <vt:lpstr>Irwin Mitchell template 4x3 2020 RFU</vt:lpstr>
      <vt:lpstr> National Advocacy Conference 2020: Legal challenges through Covid:  an overview of cases brought  by and  on behalf of children  through the Coronavirus pandemic</vt:lpstr>
      <vt:lpstr>Your Panellists</vt:lpstr>
      <vt:lpstr>What we will look at</vt:lpstr>
      <vt:lpstr>Covid 19: Impact on disabled children and their families </vt:lpstr>
      <vt:lpstr>COVID-19 and Education</vt:lpstr>
      <vt:lpstr>Education – what changed?</vt:lpstr>
      <vt:lpstr>The fight back – some key cases</vt:lpstr>
      <vt:lpstr>Shaw and ABC v Secretary of State for Education [2020] EWHC 2216 (Admin)</vt:lpstr>
      <vt:lpstr>A Level Algorithm Challenge</vt:lpstr>
      <vt:lpstr>Education whilst out of school</vt:lpstr>
      <vt:lpstr>School dinners</vt:lpstr>
      <vt:lpstr>School Exclusions</vt:lpstr>
      <vt:lpstr>The Individual Challenge – provision in EHCPs</vt:lpstr>
      <vt:lpstr>Potential future issues</vt:lpstr>
      <vt:lpstr>Covid-19 and Social Care</vt:lpstr>
      <vt:lpstr>Changes</vt:lpstr>
      <vt:lpstr>The Policy Challenge  - Article 39</vt:lpstr>
      <vt:lpstr>The Individual Challenge: Re D-S (Contact with Children in Care: Covid-19) [2020] EWCA Civ 1031</vt:lpstr>
      <vt:lpstr>Potential future issues </vt:lpstr>
      <vt:lpstr>Covid-19 and Visits</vt:lpstr>
      <vt:lpstr>Coronavirus (COVID-19): guidance for children's social care services</vt:lpstr>
      <vt:lpstr>Visits</vt:lpstr>
      <vt:lpstr>New tiered restrictions – Mr Justice Hayden’s letter</vt:lpstr>
      <vt:lpstr>Issues to consider</vt:lpstr>
      <vt:lpstr>Judicial Review </vt:lpstr>
      <vt:lpstr>Judicial Review</vt:lpstr>
      <vt:lpstr>JUDICIAL REVIEW – STRATEGIC/POLICY CHALLENGES</vt:lpstr>
      <vt:lpstr>Judicial Review – STRATEGIC/POLICY CHALLENGES</vt:lpstr>
      <vt:lpstr>Summary</vt:lpstr>
      <vt:lpstr>How we can help?</vt:lpstr>
      <vt:lpstr>Q&amp;A</vt:lpstr>
      <vt:lpstr>irwinmitchell.com</vt:lpstr>
      <vt:lpstr>Your Panellists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2020-09-09T09:24:05Z</dcterms:created>
  <dcterms:modified xsi:type="dcterms:W3CDTF">2020-10-20T17:08:20Z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Reference">
    <vt:lpwstr/>
  </property>
  <property fmtid="{D5CDD505-2E9C-101B-9397-08002B2CF9AE}" pid="3" name="DocumentReferenceVersion">
    <vt:lpwstr/>
  </property>
  <property fmtid="{D5CDD505-2E9C-101B-9397-08002B2CF9AE}" pid="4" name="ClientMatter">
    <vt:lpwstr/>
  </property>
  <property fmtid="{D5CDD505-2E9C-101B-9397-08002B2CF9AE}" pid="5" name="ClientName">
    <vt:lpwstr/>
  </property>
  <property fmtid="{D5CDD505-2E9C-101B-9397-08002B2CF9AE}" pid="6" name="MatterName">
    <vt:lpwstr/>
  </property>
</Properties>
</file>