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38" r:id="rId4"/>
    <p:sldMasterId id="2147483759" r:id="rId5"/>
    <p:sldMasterId id="2147483763" r:id="rId6"/>
    <p:sldMasterId id="2147483767" r:id="rId7"/>
    <p:sldMasterId id="2147483771" r:id="rId8"/>
  </p:sldMasterIdLst>
  <p:notesMasterIdLst>
    <p:notesMasterId r:id="rId15"/>
  </p:notesMasterIdLst>
  <p:sldIdLst>
    <p:sldId id="256" r:id="rId9"/>
    <p:sldId id="258" r:id="rId10"/>
    <p:sldId id="261" r:id="rId11"/>
    <p:sldId id="262" r:id="rId12"/>
    <p:sldId id="263" r:id="rId13"/>
    <p:sldId id="264" r:id="rId14"/>
  </p:sldIdLst>
  <p:sldSz cx="9144000" cy="5143500" type="screen16x9"/>
  <p:notesSz cx="6669088" cy="9775825"/>
  <p:embeddedFontLs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  <a:srgbClr val="3C7793"/>
    <a:srgbClr val="77933C"/>
    <a:srgbClr val="002060"/>
    <a:srgbClr val="932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662562-6D75-4EEF-95A4-C6D745E2DFA2}" v="11" dt="2022-05-12T14:52:53.6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05" autoAdjust="0"/>
  </p:normalViewPr>
  <p:slideViewPr>
    <p:cSldViewPr snapToGrid="0">
      <p:cViewPr varScale="1">
        <p:scale>
          <a:sx n="113" d="100"/>
          <a:sy n="113" d="100"/>
        </p:scale>
        <p:origin x="480" y="9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font" Target="fonts/font3.fntdata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font" Target="fonts/font2.fntdata"/><Relationship Id="rId2" Type="http://schemas.openxmlformats.org/officeDocument/2006/relationships/customXml" Target="../customXml/item2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EDF12-5BDE-4C4D-93F5-AC046F765478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22375"/>
            <a:ext cx="5862638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05350"/>
            <a:ext cx="5335588" cy="3848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89250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285288"/>
            <a:ext cx="2889250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7B74A-BFA2-4B64-A9D6-57BA47950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792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rp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05D2C-D0CC-42E8-9949-5A5502952A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211" y="244549"/>
            <a:ext cx="7886700" cy="2327201"/>
          </a:xfrm>
          <a:prstGeom prst="rect">
            <a:avLst/>
          </a:prstGeom>
        </p:spPr>
        <p:txBody>
          <a:bodyPr/>
          <a:lstStyle>
            <a:lvl1pPr>
              <a:defRPr sz="7200" b="1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DA207B9-1364-4BEE-9442-FB1C2F89B7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3211" y="2932658"/>
            <a:ext cx="7886700" cy="720601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D2ABC5F-BF6D-4627-96BB-0F1F89C800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3211" y="3876332"/>
            <a:ext cx="7886700" cy="575741"/>
          </a:xfrm>
        </p:spPr>
        <p:txBody>
          <a:bodyPr/>
          <a:lstStyle>
            <a:lvl1pPr>
              <a:defRPr sz="3200" b="0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Month, Year</a:t>
            </a:r>
          </a:p>
        </p:txBody>
      </p:sp>
    </p:spTree>
    <p:extLst>
      <p:ext uri="{BB962C8B-B14F-4D97-AF65-F5344CB8AC3E}">
        <p14:creationId xmlns:p14="http://schemas.microsoft.com/office/powerpoint/2010/main" val="135007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det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DFEF2EA-1063-4E84-98D8-1EC3C0F80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381" y="327391"/>
            <a:ext cx="8229239" cy="993775"/>
          </a:xfrm>
          <a:prstGeom prst="rect">
            <a:avLst/>
          </a:prstGeom>
        </p:spPr>
        <p:txBody>
          <a:bodyPr/>
          <a:lstStyle>
            <a:lvl1pPr>
              <a:defRPr sz="4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hape 8">
            <a:extLst>
              <a:ext uri="{FF2B5EF4-FFF2-40B4-BE49-F238E27FC236}">
                <a16:creationId xmlns:a16="http://schemas.microsoft.com/office/drawing/2014/main" id="{628A8322-546D-4F39-A2EF-5E9FF2B148A5}"/>
              </a:ext>
            </a:extLst>
          </p:cNvPr>
          <p:cNvSpPr txBox="1">
            <a:spLocks noGrp="1"/>
          </p:cNvSpPr>
          <p:nvPr>
            <p:ph idx="1" hasCustomPrompt="1"/>
          </p:nvPr>
        </p:nvSpPr>
        <p:spPr>
          <a:xfrm>
            <a:off x="457381" y="2175647"/>
            <a:ext cx="8229239" cy="7922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3200" b="0" i="0"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/>
            <a:r>
              <a:rPr lang="en-US" dirty="0"/>
              <a:t>Key points here</a:t>
            </a:r>
          </a:p>
        </p:txBody>
      </p:sp>
    </p:spTree>
    <p:extLst>
      <p:ext uri="{BB962C8B-B14F-4D97-AF65-F5344CB8AC3E}">
        <p14:creationId xmlns:p14="http://schemas.microsoft.com/office/powerpoint/2010/main" val="308214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chapt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DE5A6C-D7BF-499E-8857-77AF16A55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4803998"/>
          </a:xfrm>
          <a:prstGeom prst="rect">
            <a:avLst/>
          </a:prstGeom>
          <a:solidFill>
            <a:srgbClr val="779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5FAFA3-BAAA-4287-B2FB-F23EA7342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46374"/>
            <a:ext cx="7886700" cy="65075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221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rp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05D2C-D0CC-42E8-9949-5A5502952A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211" y="244549"/>
            <a:ext cx="7886700" cy="2327201"/>
          </a:xfrm>
          <a:prstGeom prst="rect">
            <a:avLst/>
          </a:prstGeom>
        </p:spPr>
        <p:txBody>
          <a:bodyPr/>
          <a:lstStyle>
            <a:lvl1pPr>
              <a:defRPr sz="7200" b="1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DA207B9-1364-4BEE-9442-FB1C2F89B7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3211" y="2932658"/>
            <a:ext cx="7886700" cy="720601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D2ABC5F-BF6D-4627-96BB-0F1F89C800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3211" y="3876332"/>
            <a:ext cx="7886700" cy="575741"/>
          </a:xfrm>
        </p:spPr>
        <p:txBody>
          <a:bodyPr/>
          <a:lstStyle>
            <a:lvl1pPr>
              <a:defRPr sz="3200" b="0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Month, Year</a:t>
            </a:r>
          </a:p>
        </p:txBody>
      </p:sp>
    </p:spTree>
    <p:extLst>
      <p:ext uri="{BB962C8B-B14F-4D97-AF65-F5344CB8AC3E}">
        <p14:creationId xmlns:p14="http://schemas.microsoft.com/office/powerpoint/2010/main" val="2775400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det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DFEF2EA-1063-4E84-98D8-1EC3C0F80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381" y="327391"/>
            <a:ext cx="8229239" cy="993775"/>
          </a:xfrm>
          <a:prstGeom prst="rect">
            <a:avLst/>
          </a:prstGeom>
        </p:spPr>
        <p:txBody>
          <a:bodyPr/>
          <a:lstStyle>
            <a:lvl1pPr>
              <a:defRPr sz="4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hape 8">
            <a:extLst>
              <a:ext uri="{FF2B5EF4-FFF2-40B4-BE49-F238E27FC236}">
                <a16:creationId xmlns:a16="http://schemas.microsoft.com/office/drawing/2014/main" id="{628A8322-546D-4F39-A2EF-5E9FF2B148A5}"/>
              </a:ext>
            </a:extLst>
          </p:cNvPr>
          <p:cNvSpPr txBox="1">
            <a:spLocks noGrp="1"/>
          </p:cNvSpPr>
          <p:nvPr>
            <p:ph idx="1" hasCustomPrompt="1"/>
          </p:nvPr>
        </p:nvSpPr>
        <p:spPr>
          <a:xfrm>
            <a:off x="457381" y="2175647"/>
            <a:ext cx="8229239" cy="7922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3200" b="0" i="0"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/>
            <a:r>
              <a:rPr lang="en-US" dirty="0"/>
              <a:t>Key points here</a:t>
            </a:r>
          </a:p>
        </p:txBody>
      </p:sp>
    </p:spTree>
    <p:extLst>
      <p:ext uri="{BB962C8B-B14F-4D97-AF65-F5344CB8AC3E}">
        <p14:creationId xmlns:p14="http://schemas.microsoft.com/office/powerpoint/2010/main" val="653511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chapt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DE5A6C-D7BF-499E-8857-77AF16A55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4803998"/>
          </a:xfrm>
          <a:prstGeom prst="rect">
            <a:avLst/>
          </a:prstGeom>
          <a:solidFill>
            <a:srgbClr val="3C77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5FAFA3-BAAA-4287-B2FB-F23EA7342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46374"/>
            <a:ext cx="7886700" cy="65075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56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det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DFEF2EA-1063-4E84-98D8-1EC3C0F80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381" y="327391"/>
            <a:ext cx="8229239" cy="993775"/>
          </a:xfrm>
          <a:prstGeom prst="rect">
            <a:avLst/>
          </a:prstGeom>
        </p:spPr>
        <p:txBody>
          <a:bodyPr/>
          <a:lstStyle>
            <a:lvl1pPr>
              <a:defRPr sz="4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hape 8">
            <a:extLst>
              <a:ext uri="{FF2B5EF4-FFF2-40B4-BE49-F238E27FC236}">
                <a16:creationId xmlns:a16="http://schemas.microsoft.com/office/drawing/2014/main" id="{628A8322-546D-4F39-A2EF-5E9FF2B148A5}"/>
              </a:ext>
            </a:extLst>
          </p:cNvPr>
          <p:cNvSpPr txBox="1">
            <a:spLocks noGrp="1"/>
          </p:cNvSpPr>
          <p:nvPr>
            <p:ph idx="1" hasCustomPrompt="1"/>
          </p:nvPr>
        </p:nvSpPr>
        <p:spPr>
          <a:xfrm>
            <a:off x="457381" y="2175647"/>
            <a:ext cx="8229239" cy="7922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3200" b="0" i="0"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/>
            <a:r>
              <a:rPr lang="en-US" dirty="0"/>
              <a:t>Key points here</a:t>
            </a:r>
          </a:p>
        </p:txBody>
      </p:sp>
    </p:spTree>
    <p:extLst>
      <p:ext uri="{BB962C8B-B14F-4D97-AF65-F5344CB8AC3E}">
        <p14:creationId xmlns:p14="http://schemas.microsoft.com/office/powerpoint/2010/main" val="1125982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rp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05D2C-D0CC-42E8-9949-5A5502952A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211" y="244549"/>
            <a:ext cx="7886700" cy="2327201"/>
          </a:xfrm>
          <a:prstGeom prst="rect">
            <a:avLst/>
          </a:prstGeom>
        </p:spPr>
        <p:txBody>
          <a:bodyPr/>
          <a:lstStyle>
            <a:lvl1pPr>
              <a:defRPr sz="7200" b="1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DA207B9-1364-4BEE-9442-FB1C2F89B7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3211" y="2932658"/>
            <a:ext cx="7886700" cy="720601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D2ABC5F-BF6D-4627-96BB-0F1F89C800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3211" y="3876332"/>
            <a:ext cx="7886700" cy="575741"/>
          </a:xfrm>
        </p:spPr>
        <p:txBody>
          <a:bodyPr/>
          <a:lstStyle>
            <a:lvl1pPr>
              <a:defRPr sz="3200" b="0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Month, Year</a:t>
            </a:r>
          </a:p>
        </p:txBody>
      </p:sp>
    </p:spTree>
    <p:extLst>
      <p:ext uri="{BB962C8B-B14F-4D97-AF65-F5344CB8AC3E}">
        <p14:creationId xmlns:p14="http://schemas.microsoft.com/office/powerpoint/2010/main" val="42807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det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DFEF2EA-1063-4E84-98D8-1EC3C0F80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381" y="327391"/>
            <a:ext cx="8229239" cy="993775"/>
          </a:xfrm>
          <a:prstGeom prst="rect">
            <a:avLst/>
          </a:prstGeom>
        </p:spPr>
        <p:txBody>
          <a:bodyPr/>
          <a:lstStyle>
            <a:lvl1pPr>
              <a:defRPr sz="4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hape 8">
            <a:extLst>
              <a:ext uri="{FF2B5EF4-FFF2-40B4-BE49-F238E27FC236}">
                <a16:creationId xmlns:a16="http://schemas.microsoft.com/office/drawing/2014/main" id="{628A8322-546D-4F39-A2EF-5E9FF2B148A5}"/>
              </a:ext>
            </a:extLst>
          </p:cNvPr>
          <p:cNvSpPr txBox="1">
            <a:spLocks noGrp="1"/>
          </p:cNvSpPr>
          <p:nvPr>
            <p:ph idx="1" hasCustomPrompt="1"/>
          </p:nvPr>
        </p:nvSpPr>
        <p:spPr>
          <a:xfrm>
            <a:off x="457381" y="2175647"/>
            <a:ext cx="8229239" cy="7922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3200" b="0" i="0"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/>
            <a:r>
              <a:rPr lang="en-US" dirty="0"/>
              <a:t>Key points here</a:t>
            </a:r>
          </a:p>
        </p:txBody>
      </p:sp>
    </p:spTree>
    <p:extLst>
      <p:ext uri="{BB962C8B-B14F-4D97-AF65-F5344CB8AC3E}">
        <p14:creationId xmlns:p14="http://schemas.microsoft.com/office/powerpoint/2010/main" val="85383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chapt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DE5A6C-D7BF-499E-8857-77AF16A55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4803998"/>
          </a:xfrm>
          <a:prstGeom prst="rect">
            <a:avLst/>
          </a:prstGeom>
          <a:solidFill>
            <a:srgbClr val="9325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5FAFA3-BAAA-4287-B2FB-F23EA7342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46374"/>
            <a:ext cx="7886700" cy="65075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62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rp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05D2C-D0CC-42E8-9949-5A5502952A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211" y="244549"/>
            <a:ext cx="7886700" cy="2327201"/>
          </a:xfrm>
          <a:prstGeom prst="rect">
            <a:avLst/>
          </a:prstGeom>
        </p:spPr>
        <p:txBody>
          <a:bodyPr/>
          <a:lstStyle>
            <a:lvl1pPr>
              <a:defRPr sz="7200" b="1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DA207B9-1364-4BEE-9442-FB1C2F89B7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3211" y="2932658"/>
            <a:ext cx="7886700" cy="720601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D2ABC5F-BF6D-4627-96BB-0F1F89C800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3211" y="3876332"/>
            <a:ext cx="7886700" cy="575741"/>
          </a:xfrm>
        </p:spPr>
        <p:txBody>
          <a:bodyPr/>
          <a:lstStyle>
            <a:lvl1pPr>
              <a:defRPr sz="3200" b="0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Month, Year</a:t>
            </a:r>
          </a:p>
        </p:txBody>
      </p:sp>
    </p:spTree>
    <p:extLst>
      <p:ext uri="{BB962C8B-B14F-4D97-AF65-F5344CB8AC3E}">
        <p14:creationId xmlns:p14="http://schemas.microsoft.com/office/powerpoint/2010/main" val="315426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det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DFEF2EA-1063-4E84-98D8-1EC3C0F80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381" y="327391"/>
            <a:ext cx="8229239" cy="993775"/>
          </a:xfrm>
          <a:prstGeom prst="rect">
            <a:avLst/>
          </a:prstGeom>
        </p:spPr>
        <p:txBody>
          <a:bodyPr/>
          <a:lstStyle>
            <a:lvl1pPr>
              <a:defRPr sz="4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hape 8">
            <a:extLst>
              <a:ext uri="{FF2B5EF4-FFF2-40B4-BE49-F238E27FC236}">
                <a16:creationId xmlns:a16="http://schemas.microsoft.com/office/drawing/2014/main" id="{628A8322-546D-4F39-A2EF-5E9FF2B148A5}"/>
              </a:ext>
            </a:extLst>
          </p:cNvPr>
          <p:cNvSpPr txBox="1">
            <a:spLocks noGrp="1"/>
          </p:cNvSpPr>
          <p:nvPr>
            <p:ph idx="1" hasCustomPrompt="1"/>
          </p:nvPr>
        </p:nvSpPr>
        <p:spPr>
          <a:xfrm>
            <a:off x="457381" y="2175647"/>
            <a:ext cx="8229239" cy="7922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3200" b="0" i="0"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/>
            <a:r>
              <a:rPr lang="en-US" dirty="0"/>
              <a:t>Key points here</a:t>
            </a:r>
          </a:p>
        </p:txBody>
      </p:sp>
    </p:spTree>
    <p:extLst>
      <p:ext uri="{BB962C8B-B14F-4D97-AF65-F5344CB8AC3E}">
        <p14:creationId xmlns:p14="http://schemas.microsoft.com/office/powerpoint/2010/main" val="140064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chapt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DE5A6C-D7BF-499E-8857-77AF16A55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48039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5FAFA3-BAAA-4287-B2FB-F23EA7342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46374"/>
            <a:ext cx="7886700" cy="65075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16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rp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05D2C-D0CC-42E8-9949-5A5502952A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211" y="244549"/>
            <a:ext cx="7886700" cy="2327201"/>
          </a:xfrm>
          <a:prstGeom prst="rect">
            <a:avLst/>
          </a:prstGeom>
        </p:spPr>
        <p:txBody>
          <a:bodyPr/>
          <a:lstStyle>
            <a:lvl1pPr>
              <a:defRPr sz="7200" b="1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DA207B9-1364-4BEE-9442-FB1C2F89B7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3211" y="2932658"/>
            <a:ext cx="7886700" cy="720601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D2ABC5F-BF6D-4627-96BB-0F1F89C800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3211" y="3876332"/>
            <a:ext cx="7886700" cy="575741"/>
          </a:xfrm>
        </p:spPr>
        <p:txBody>
          <a:bodyPr/>
          <a:lstStyle>
            <a:lvl1pPr>
              <a:defRPr sz="3200" b="0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Month, Year</a:t>
            </a:r>
          </a:p>
        </p:txBody>
      </p:sp>
    </p:spTree>
    <p:extLst>
      <p:ext uri="{BB962C8B-B14F-4D97-AF65-F5344CB8AC3E}">
        <p14:creationId xmlns:p14="http://schemas.microsoft.com/office/powerpoint/2010/main" val="300633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457200" y="1203479"/>
            <a:ext cx="8229239" cy="29829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GB" dirty="0"/>
              <a:t>Key points here</a:t>
            </a:r>
            <a:br>
              <a:rPr lang="en-GB" dirty="0"/>
            </a:br>
            <a:r>
              <a:rPr lang="en-GB" dirty="0"/>
              <a:t>(minimum font size 32)</a:t>
            </a:r>
            <a:endParaRPr dirty="0"/>
          </a:p>
        </p:txBody>
      </p:sp>
      <p:sp>
        <p:nvSpPr>
          <p:cNvPr id="5" name="Shap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 flipH="1">
            <a:off x="1" y="4731990"/>
            <a:ext cx="9144000" cy="421409"/>
          </a:xfrm>
          <a:prstGeom prst="rect">
            <a:avLst/>
          </a:prstGeom>
          <a:solidFill>
            <a:srgbClr val="5F286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A978B9-95F6-4A52-A7AD-8F58E33528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8384" y="4803998"/>
            <a:ext cx="1008112" cy="319023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740" r:id="rId1"/>
    <p:sldLayoutId id="2147483739" r:id="rId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4000" b="1" i="0" u="none" strike="noStrike" cap="none" baseline="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3F3F3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457200" y="1203479"/>
            <a:ext cx="8229239" cy="29829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GB" dirty="0"/>
              <a:t>Key points here</a:t>
            </a:r>
            <a:br>
              <a:rPr lang="en-GB" dirty="0"/>
            </a:br>
            <a:r>
              <a:rPr lang="en-GB" dirty="0"/>
              <a:t>(minimum font size 32)</a:t>
            </a:r>
            <a:endParaRPr dirty="0"/>
          </a:p>
        </p:txBody>
      </p:sp>
      <p:sp>
        <p:nvSpPr>
          <p:cNvPr id="5" name="Shap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 flipH="1">
            <a:off x="1" y="4731990"/>
            <a:ext cx="9144000" cy="421409"/>
          </a:xfrm>
          <a:prstGeom prst="rect">
            <a:avLst/>
          </a:prstGeom>
          <a:solidFill>
            <a:srgbClr val="93259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A978B9-95F6-4A52-A7AD-8F58E33528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8384" y="4803998"/>
            <a:ext cx="1008112" cy="31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61482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4000" b="1" i="0" u="none" strike="noStrike" cap="none" baseline="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3F3F3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457200" y="1203479"/>
            <a:ext cx="8229239" cy="29829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GB" dirty="0"/>
              <a:t>Key points here</a:t>
            </a:r>
            <a:br>
              <a:rPr lang="en-GB" dirty="0"/>
            </a:br>
            <a:r>
              <a:rPr lang="en-GB" dirty="0"/>
              <a:t>(minimum font size 32)</a:t>
            </a:r>
            <a:endParaRPr dirty="0"/>
          </a:p>
        </p:txBody>
      </p:sp>
      <p:sp>
        <p:nvSpPr>
          <p:cNvPr id="5" name="Shap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 flipH="1">
            <a:off x="1" y="4731990"/>
            <a:ext cx="9144000" cy="42140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A978B9-95F6-4A52-A7AD-8F58E33528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8384" y="4803998"/>
            <a:ext cx="1008112" cy="31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51847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4000" b="1" i="0" u="none" strike="noStrike" cap="none" baseline="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3F3F3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457200" y="1203479"/>
            <a:ext cx="8229239" cy="29829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GB" dirty="0"/>
              <a:t>Key points here</a:t>
            </a:r>
            <a:br>
              <a:rPr lang="en-GB" dirty="0"/>
            </a:br>
            <a:r>
              <a:rPr lang="en-GB" dirty="0"/>
              <a:t>(minimum font size 32)</a:t>
            </a:r>
            <a:endParaRPr dirty="0"/>
          </a:p>
        </p:txBody>
      </p:sp>
      <p:sp>
        <p:nvSpPr>
          <p:cNvPr id="5" name="Shap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 flipH="1">
            <a:off x="1" y="4731990"/>
            <a:ext cx="9144000" cy="421409"/>
          </a:xfrm>
          <a:prstGeom prst="rect">
            <a:avLst/>
          </a:prstGeom>
          <a:solidFill>
            <a:srgbClr val="77933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A978B9-95F6-4A52-A7AD-8F58E33528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8384" y="4803998"/>
            <a:ext cx="1008112" cy="31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38648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4000" b="1" i="0" u="none" strike="noStrike" cap="none" baseline="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3F3F3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457200" y="1203479"/>
            <a:ext cx="8229239" cy="29829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GB" dirty="0"/>
              <a:t>Key points here</a:t>
            </a:r>
            <a:br>
              <a:rPr lang="en-GB" dirty="0"/>
            </a:br>
            <a:r>
              <a:rPr lang="en-GB" dirty="0"/>
              <a:t>(minimum font size 32)</a:t>
            </a:r>
            <a:endParaRPr dirty="0"/>
          </a:p>
        </p:txBody>
      </p:sp>
      <p:sp>
        <p:nvSpPr>
          <p:cNvPr id="5" name="Shap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 flipH="1">
            <a:off x="1" y="4731990"/>
            <a:ext cx="9144000" cy="421409"/>
          </a:xfrm>
          <a:prstGeom prst="rect">
            <a:avLst/>
          </a:prstGeom>
          <a:solidFill>
            <a:srgbClr val="3C779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A978B9-95F6-4A52-A7AD-8F58E33528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8384" y="4803998"/>
            <a:ext cx="1008112" cy="31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15290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4000" b="1" i="0" u="none" strike="noStrike" cap="none" baseline="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396E8-DFEC-4D88-8859-0FA44E5C5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CQC &amp; </a:t>
            </a:r>
            <a:r>
              <a:rPr lang="en-GB" dirty="0" err="1"/>
              <a:t>Seni’s</a:t>
            </a:r>
            <a:r>
              <a:rPr lang="en-GB" dirty="0"/>
              <a:t> law</a:t>
            </a:r>
            <a:endParaRPr lang="en-GB" sz="6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68476-28AC-429D-A6B6-ED8065E8AC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Guy Cross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D4BF96-5ADE-4414-8FD7-6025F5B875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Regulatory Policy Officer</a:t>
            </a:r>
          </a:p>
        </p:txBody>
      </p:sp>
    </p:spTree>
    <p:extLst>
      <p:ext uri="{BB962C8B-B14F-4D97-AF65-F5344CB8AC3E}">
        <p14:creationId xmlns:p14="http://schemas.microsoft.com/office/powerpoint/2010/main" val="412648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: How to use this deck">
            <a:extLst>
              <a:ext uri="{FF2B5EF4-FFF2-40B4-BE49-F238E27FC236}">
                <a16:creationId xmlns:a16="http://schemas.microsoft.com/office/drawing/2014/main" id="{DAA8FEB7-5E1A-4B04-AD92-461B2842F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CQC regulations and restrictive practice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B39EF7-9CC0-4AC9-8C30-5A3F2FA4EBC2}"/>
              </a:ext>
            </a:extLst>
          </p:cNvPr>
          <p:cNvSpPr/>
          <p:nvPr/>
        </p:nvSpPr>
        <p:spPr>
          <a:xfrm>
            <a:off x="457380" y="1223434"/>
            <a:ext cx="79881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Regulation 12 safe care and treatment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Regulation 13 safeguarding service users from improper treatment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Regulation 16 receiving and acting on complaints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Regulation 17 good governance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Regulation 18 staffing </a:t>
            </a:r>
          </a:p>
        </p:txBody>
      </p:sp>
    </p:spTree>
    <p:extLst>
      <p:ext uri="{BB962C8B-B14F-4D97-AF65-F5344CB8AC3E}">
        <p14:creationId xmlns:p14="http://schemas.microsoft.com/office/powerpoint/2010/main" val="222830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: How to use this deck">
            <a:extLst>
              <a:ext uri="{FF2B5EF4-FFF2-40B4-BE49-F238E27FC236}">
                <a16:creationId xmlns:a16="http://schemas.microsoft.com/office/drawing/2014/main" id="{DAA8FEB7-5E1A-4B04-AD92-461B2842F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MHA monitoring </a:t>
            </a:r>
            <a:br>
              <a:rPr lang="en-GB" dirty="0"/>
            </a:br>
            <a:r>
              <a:rPr lang="en-GB" dirty="0"/>
              <a:t> </a:t>
            </a:r>
            <a:endParaRPr lang="en-GB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B39EF7-9CC0-4AC9-8C30-5A3F2FA4EBC2}"/>
              </a:ext>
            </a:extLst>
          </p:cNvPr>
          <p:cNvSpPr/>
          <p:nvPr/>
        </p:nvSpPr>
        <p:spPr>
          <a:xfrm>
            <a:off x="457381" y="1494368"/>
            <a:ext cx="84368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Least restrictive principle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Empowerment and involvement principle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Chapter 26 MHA Code of Practice </a:t>
            </a:r>
          </a:p>
        </p:txBody>
      </p:sp>
    </p:spTree>
    <p:extLst>
      <p:ext uri="{BB962C8B-B14F-4D97-AF65-F5344CB8AC3E}">
        <p14:creationId xmlns:p14="http://schemas.microsoft.com/office/powerpoint/2010/main" val="693699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: How to use this deck">
            <a:extLst>
              <a:ext uri="{FF2B5EF4-FFF2-40B4-BE49-F238E27FC236}">
                <a16:creationId xmlns:a16="http://schemas.microsoft.com/office/drawing/2014/main" id="{DAA8FEB7-5E1A-4B04-AD92-461B2842F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CQC and </a:t>
            </a:r>
            <a:r>
              <a:rPr lang="en-GB" sz="3200" dirty="0" err="1"/>
              <a:t>Seni’s</a:t>
            </a:r>
            <a:r>
              <a:rPr lang="en-GB" sz="3200" dirty="0"/>
              <a:t> law </a:t>
            </a:r>
            <a:br>
              <a:rPr lang="en-GB" dirty="0"/>
            </a:br>
            <a:r>
              <a:rPr lang="en-GB" dirty="0"/>
              <a:t> </a:t>
            </a:r>
            <a:endParaRPr lang="en-GB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B39EF7-9CC0-4AC9-8C30-5A3F2FA4EBC2}"/>
              </a:ext>
            </a:extLst>
          </p:cNvPr>
          <p:cNvSpPr/>
          <p:nvPr/>
        </p:nvSpPr>
        <p:spPr>
          <a:xfrm>
            <a:off x="457381" y="1494368"/>
            <a:ext cx="84368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Involvement in drafting the statutory code of practice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Referenced as the monitoring organisation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No new powers </a:t>
            </a:r>
          </a:p>
        </p:txBody>
      </p:sp>
    </p:spTree>
    <p:extLst>
      <p:ext uri="{BB962C8B-B14F-4D97-AF65-F5344CB8AC3E}">
        <p14:creationId xmlns:p14="http://schemas.microsoft.com/office/powerpoint/2010/main" val="944686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: How to use this deck">
            <a:extLst>
              <a:ext uri="{FF2B5EF4-FFF2-40B4-BE49-F238E27FC236}">
                <a16:creationId xmlns:a16="http://schemas.microsoft.com/office/drawing/2014/main" id="{DAA8FEB7-5E1A-4B04-AD92-461B2842F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Work to date </a:t>
            </a:r>
            <a:br>
              <a:rPr lang="en-GB" dirty="0"/>
            </a:br>
            <a:r>
              <a:rPr lang="en-GB" dirty="0"/>
              <a:t> </a:t>
            </a:r>
            <a:endParaRPr lang="en-GB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B39EF7-9CC0-4AC9-8C30-5A3F2FA4EBC2}"/>
              </a:ext>
            </a:extLst>
          </p:cNvPr>
          <p:cNvSpPr/>
          <p:nvPr/>
        </p:nvSpPr>
        <p:spPr>
          <a:xfrm>
            <a:off x="457381" y="1494368"/>
            <a:ext cx="84368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Brief guide for inspectors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Awareness raising for inspectors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Hospitals bulletin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Engagement with providers</a:t>
            </a:r>
          </a:p>
        </p:txBody>
      </p:sp>
    </p:spTree>
    <p:extLst>
      <p:ext uri="{BB962C8B-B14F-4D97-AF65-F5344CB8AC3E}">
        <p14:creationId xmlns:p14="http://schemas.microsoft.com/office/powerpoint/2010/main" val="1809182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: How to use this deck">
            <a:extLst>
              <a:ext uri="{FF2B5EF4-FFF2-40B4-BE49-F238E27FC236}">
                <a16:creationId xmlns:a16="http://schemas.microsoft.com/office/drawing/2014/main" id="{DAA8FEB7-5E1A-4B04-AD92-461B2842F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Going forward</a:t>
            </a:r>
            <a:br>
              <a:rPr lang="en-GB" dirty="0"/>
            </a:br>
            <a:r>
              <a:rPr lang="en-GB" dirty="0"/>
              <a:t> </a:t>
            </a:r>
            <a:endParaRPr lang="en-GB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B39EF7-9CC0-4AC9-8C30-5A3F2FA4EBC2}"/>
              </a:ext>
            </a:extLst>
          </p:cNvPr>
          <p:cNvSpPr/>
          <p:nvPr/>
        </p:nvSpPr>
        <p:spPr>
          <a:xfrm>
            <a:off x="457381" y="1494368"/>
            <a:ext cx="84368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Continued engagement with providers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Blogs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Independent voice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/>
              <a:t>Enforcement </a:t>
            </a:r>
          </a:p>
        </p:txBody>
      </p:sp>
    </p:spTree>
    <p:extLst>
      <p:ext uri="{BB962C8B-B14F-4D97-AF65-F5344CB8AC3E}">
        <p14:creationId xmlns:p14="http://schemas.microsoft.com/office/powerpoint/2010/main" val="251754742"/>
      </p:ext>
    </p:extLst>
  </p:cSld>
  <p:clrMapOvr>
    <a:masterClrMapping/>
  </p:clrMapOvr>
</p:sld>
</file>

<file path=ppt/theme/theme1.xml><?xml version="1.0" encoding="utf-8"?>
<a:theme xmlns:a="http://schemas.openxmlformats.org/drawingml/2006/main" name="GDS style presentation template (letterbox version)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 with accessibility tips  -  Read-Only" id="{E3841A0B-DF85-4744-BF54-053FBCDB19C0}" vid="{BD133F73-A8D9-4FC8-91B2-B21B02AF7105}"/>
    </a:ext>
  </a:extLst>
</a:theme>
</file>

<file path=ppt/theme/theme2.xml><?xml version="1.0" encoding="utf-8"?>
<a:theme xmlns:a="http://schemas.openxmlformats.org/drawingml/2006/main" name="1_GDS style presentation template (letterbox version)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 with accessibility tips  -  Read-Only" id="{E3841A0B-DF85-4744-BF54-053FBCDB19C0}" vid="{443F7BE2-3A29-4235-B3C0-5DE3761D102E}"/>
    </a:ext>
  </a:extLst>
</a:theme>
</file>

<file path=ppt/theme/theme3.xml><?xml version="1.0" encoding="utf-8"?>
<a:theme xmlns:a="http://schemas.openxmlformats.org/drawingml/2006/main" name="2_GDS style presentation template (letterbox version)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 with accessibility tips  -  Read-Only" id="{E3841A0B-DF85-4744-BF54-053FBCDB19C0}" vid="{1B066629-8896-4C93-9BAE-11BF5AAB6A20}"/>
    </a:ext>
  </a:extLst>
</a:theme>
</file>

<file path=ppt/theme/theme4.xml><?xml version="1.0" encoding="utf-8"?>
<a:theme xmlns:a="http://schemas.openxmlformats.org/drawingml/2006/main" name="3_GDS style presentation template (letterbox version)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 with accessibility tips  -  Read-Only" id="{E3841A0B-DF85-4744-BF54-053FBCDB19C0}" vid="{282B53A6-EEC6-481D-AF6F-48D8B6609E61}"/>
    </a:ext>
  </a:extLst>
</a:theme>
</file>

<file path=ppt/theme/theme5.xml><?xml version="1.0" encoding="utf-8"?>
<a:theme xmlns:a="http://schemas.openxmlformats.org/drawingml/2006/main" name="4_GDS style presentation template (letterbox version)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 with accessibility tips  -  Read-Only" id="{E3841A0B-DF85-4744-BF54-053FBCDB19C0}" vid="{EFC6AD21-2E46-4EC7-ADA3-FCEB5C8A0CD9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E6592CC63D2147AE65EACDDBB18127" ma:contentTypeVersion="13" ma:contentTypeDescription="Create a new document." ma:contentTypeScope="" ma:versionID="2a34ae1bb1b5d1587cbfe0cd40013938">
  <xsd:schema xmlns:xsd="http://www.w3.org/2001/XMLSchema" xmlns:xs="http://www.w3.org/2001/XMLSchema" xmlns:p="http://schemas.microsoft.com/office/2006/metadata/properties" xmlns:ns3="e3d97a5c-ce42-4b4a-b38e-f974ae88b7ce" xmlns:ns4="dee707e8-2b65-4b7e-ba16-289dfe4538dd" targetNamespace="http://schemas.microsoft.com/office/2006/metadata/properties" ma:root="true" ma:fieldsID="5b429bead3b6496474510c577f724355" ns3:_="" ns4:_="">
    <xsd:import namespace="e3d97a5c-ce42-4b4a-b38e-f974ae88b7ce"/>
    <xsd:import namespace="dee707e8-2b65-4b7e-ba16-289dfe4538d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d97a5c-ce42-4b4a-b38e-f974ae88b7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e707e8-2b65-4b7e-ba16-289dfe4538d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BE3160-35D2-4D19-BEBB-F86A286FCB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C0F266-D819-4884-AAB8-81EE0B5CB73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D6A6C73-4DC1-4D46-974C-D73211E8E1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d97a5c-ce42-4b4a-b38e-f974ae88b7ce"/>
    <ds:schemaRef ds:uri="dee707e8-2b65-4b7e-ba16-289dfe4538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with accessibility tips</Template>
  <TotalTime>66</TotalTime>
  <Words>111</Words>
  <Application>Microsoft Office PowerPoint</Application>
  <PresentationFormat>On-screen Show (16:9)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GDS style presentation template (letterbox version)</vt:lpstr>
      <vt:lpstr>1_GDS style presentation template (letterbox version)</vt:lpstr>
      <vt:lpstr>2_GDS style presentation template (letterbox version)</vt:lpstr>
      <vt:lpstr>3_GDS style presentation template (letterbox version)</vt:lpstr>
      <vt:lpstr>4_GDS style presentation template (letterbox version)</vt:lpstr>
      <vt:lpstr>CQC &amp; Seni’s law</vt:lpstr>
      <vt:lpstr>CQC regulations and restrictive practice  </vt:lpstr>
      <vt:lpstr>MHA monitoring   </vt:lpstr>
      <vt:lpstr>CQC and Seni’s law   </vt:lpstr>
      <vt:lpstr>Work to date   </vt:lpstr>
      <vt:lpstr>Going forward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Allen, Samantha</dc:creator>
  <cp:lastModifiedBy>Cross, Guy</cp:lastModifiedBy>
  <cp:revision>2</cp:revision>
  <dcterms:created xsi:type="dcterms:W3CDTF">2022-05-12T10:45:18Z</dcterms:created>
  <dcterms:modified xsi:type="dcterms:W3CDTF">2022-05-12T15:16:30Z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0x01010037E6592CC63D2147AE65EACDDBB18127</vt:lpwstr>
  </property>
</Properties>
</file>