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4"/>
  </p:sldMasterIdLst>
  <p:notesMasterIdLst>
    <p:notesMasterId r:id="rId14"/>
  </p:notesMasterIdLst>
  <p:sldIdLst>
    <p:sldId id="3842" r:id="rId5"/>
    <p:sldId id="262" r:id="rId6"/>
    <p:sldId id="3843" r:id="rId7"/>
    <p:sldId id="3844" r:id="rId8"/>
    <p:sldId id="279" r:id="rId9"/>
    <p:sldId id="3838" r:id="rId10"/>
    <p:sldId id="3845" r:id="rId11"/>
    <p:sldId id="3846" r:id="rId12"/>
    <p:sldId id="3834" r:id="rId13"/>
  </p:sldIdLst>
  <p:sldSz cx="12192000" cy="6858000"/>
  <p:notesSz cx="6858000" cy="9144000"/>
  <p:custDataLst>
    <p:tags r:id="rId15"/>
  </p:custData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108B"/>
    <a:srgbClr val="23D1A8"/>
    <a:srgbClr val="363A74"/>
    <a:srgbClr val="FFA53B"/>
    <a:srgbClr val="0EBAAA"/>
    <a:srgbClr val="267BE1"/>
    <a:srgbClr val="ED3FAA"/>
    <a:srgbClr val="FFA53C"/>
    <a:srgbClr val="AA286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1497"/>
  </p:normalViewPr>
  <p:slideViewPr>
    <p:cSldViewPr snapToGrid="0">
      <p:cViewPr varScale="1">
        <p:scale>
          <a:sx n="109" d="100"/>
          <a:sy n="109" d="100"/>
        </p:scale>
        <p:origin x="21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6AFC6-3E6B-D24A-AA20-45CF1593ABF8}" type="datetimeFigureOut">
              <a:rPr lang="en-US" smtClean="0"/>
              <a:t>11/2/23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6D56D-F912-3149-B842-3BED63B99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12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44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86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15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64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2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4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4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3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5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0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4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5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dti.org.uk/assets/files/What-are-small-supports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
<Relationships xmlns="http://schemas.openxmlformats.org/package/2006/relationships"><Relationship Id="rId8" Type="http://schemas.openxmlformats.org/officeDocument/2006/relationships/hyperlink" Target="about:blank" TargetMode="External"/><Relationship Id="rId3" Type="http://schemas.openxmlformats.org/officeDocument/2006/relationships/hyperlink" Target="about:blank" TargetMode="External"/><Relationship Id="rId7" Type="http://schemas.openxmlformats.org/officeDocument/2006/relationships/hyperlink" Target="about:blan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hyperlink" Target="about:blank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
</file>

<file path=ppt/slides/_rels/slide5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
<Relationships xmlns="http://schemas.openxmlformats.org/package/2006/relationships"><Relationship Id="rId8" Type="http://schemas.openxmlformats.org/officeDocument/2006/relationships/hyperlink" Target="about:blank" TargetMode="External"/><Relationship Id="rId3" Type="http://schemas.openxmlformats.org/officeDocument/2006/relationships/hyperlink" Target="about:blank" TargetMode="External"/><Relationship Id="rId7" Type="http://schemas.openxmlformats.org/officeDocument/2006/relationships/image" Target="../media/image4.png"/><Relationship Id="rId12" Type="http://schemas.openxmlformats.org/officeDocument/2006/relationships/hyperlink" Target="about:blank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about:blank" TargetMode="External"/><Relationship Id="rId11" Type="http://schemas.openxmlformats.org/officeDocument/2006/relationships/image" Target="../media/image9.png"/><Relationship Id="rId5" Type="http://schemas.openxmlformats.org/officeDocument/2006/relationships/hyperlink" Target="about:blank" TargetMode="External"/><Relationship Id="rId10" Type="http://schemas.openxmlformats.org/officeDocument/2006/relationships/image" Target="../media/image8.png"/><Relationship Id="rId4" Type="http://schemas.openxmlformats.org/officeDocument/2006/relationships/hyperlink" Target="about:blank" TargetMode="External"/><Relationship Id="rId9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105D7-CE45-408D-45A2-8BDBAE6D4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1617"/>
            <a:ext cx="10515600" cy="446478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What really matters to you?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What helps when life feels stressful?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Who or what offers comfort?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What makes for a good life for you?</a:t>
            </a:r>
          </a:p>
        </p:txBody>
      </p:sp>
    </p:spTree>
    <p:extLst>
      <p:ext uri="{BB962C8B-B14F-4D97-AF65-F5344CB8AC3E}">
        <p14:creationId xmlns:p14="http://schemas.microsoft.com/office/powerpoint/2010/main" val="1590318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lorful strings being woven togehter">
            <a:extLst>
              <a:ext uri="{FF2B5EF4-FFF2-40B4-BE49-F238E27FC236}">
                <a16:creationId xmlns:a16="http://schemas.microsoft.com/office/drawing/2014/main" id="{131ADE1E-21DC-4770-85E5-C770199B9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40115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A733D8-A0DD-EAD3-858C-223D626AF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328" y="360625"/>
            <a:ext cx="3214671" cy="33903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A3CA25E-A3CA-07E6-2CD3-2DEF0CF56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1" y="5563673"/>
            <a:ext cx="11936667" cy="113929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C82EEBB-378E-5BCF-2A07-54705C955990}"/>
              </a:ext>
            </a:extLst>
          </p:cNvPr>
          <p:cNvSpPr txBox="1"/>
          <p:nvPr/>
        </p:nvSpPr>
        <p:spPr>
          <a:xfrm>
            <a:off x="99631" y="4202842"/>
            <a:ext cx="89321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 relentless focus on the person …no matter what!!</a:t>
            </a:r>
          </a:p>
          <a:p>
            <a:r>
              <a:rPr lang="en-US" sz="2400" dirty="0"/>
              <a:t>Nic Crosby, Programme Lead</a:t>
            </a:r>
          </a:p>
        </p:txBody>
      </p:sp>
    </p:spTree>
    <p:extLst>
      <p:ext uri="{BB962C8B-B14F-4D97-AF65-F5344CB8AC3E}">
        <p14:creationId xmlns:p14="http://schemas.microsoft.com/office/powerpoint/2010/main" val="1819105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40251F9F-F463-5C4B-85FC-9CEC80A273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18" b="19937"/>
          <a:stretch/>
        </p:blipFill>
        <p:spPr>
          <a:xfrm>
            <a:off x="10987313" y="5667680"/>
            <a:ext cx="766101" cy="7437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4E2FD01-426E-8F46-9756-3F0E6AE49A41}"/>
              </a:ext>
            </a:extLst>
          </p:cNvPr>
          <p:cNvSpPr/>
          <p:nvPr/>
        </p:nvSpPr>
        <p:spPr>
          <a:xfrm>
            <a:off x="0" y="0"/>
            <a:ext cx="31087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D2F50EA-A773-7745-B0BF-2E997BA15DC2}"/>
              </a:ext>
            </a:extLst>
          </p:cNvPr>
          <p:cNvSpPr txBox="1">
            <a:spLocks/>
          </p:cNvSpPr>
          <p:nvPr/>
        </p:nvSpPr>
        <p:spPr>
          <a:xfrm>
            <a:off x="112640" y="582371"/>
            <a:ext cx="2883432" cy="59246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700" b="1" dirty="0">
                <a:solidFill>
                  <a:srgbClr val="FFFFFF"/>
                </a:solidFill>
                <a:latin typeface="Muli" panose="00000500000000000000" pitchFamily="2" charset="0"/>
                <a:cs typeface="Baloo Da" panose="03080902040302020200" pitchFamily="66" charset="77"/>
              </a:rPr>
              <a:t>A core of human rights</a:t>
            </a:r>
          </a:p>
          <a:p>
            <a:endParaRPr lang="en-GB" sz="3200" i="1" dirty="0">
              <a:solidFill>
                <a:srgbClr val="FFFFFF"/>
              </a:solidFill>
              <a:latin typeface="Muli" panose="00000500000000000000" pitchFamily="2" charset="0"/>
              <a:cs typeface="Baloo Da" panose="03080902040302020200" pitchFamily="66" charset="77"/>
            </a:endParaRPr>
          </a:p>
          <a:p>
            <a:endParaRPr lang="en-GB" sz="3200" i="1" dirty="0">
              <a:solidFill>
                <a:srgbClr val="FFFFFF"/>
              </a:solidFill>
              <a:latin typeface="Muli" panose="00000500000000000000" pitchFamily="2" charset="0"/>
              <a:cs typeface="Baloo Da" panose="03080902040302020200" pitchFamily="66" charset="77"/>
            </a:endParaRPr>
          </a:p>
          <a:p>
            <a:endParaRPr lang="en-GB" sz="3200" i="1" dirty="0">
              <a:solidFill>
                <a:schemeClr val="accent6">
                  <a:lumMod val="75000"/>
                </a:schemeClr>
              </a:solidFill>
              <a:latin typeface="Muli" panose="00000500000000000000" pitchFamily="2" charset="0"/>
              <a:cs typeface="Baloo Da" panose="03080902040302020200" pitchFamily="66" charset="77"/>
            </a:endParaRPr>
          </a:p>
          <a:p>
            <a:r>
              <a:rPr lang="en-GB" sz="3200" i="1" dirty="0">
                <a:solidFill>
                  <a:schemeClr val="accent6">
                    <a:lumMod val="75000"/>
                  </a:schemeClr>
                </a:solidFill>
                <a:latin typeface="Muli" panose="00000500000000000000" pitchFamily="2" charset="0"/>
                <a:cs typeface="Baloo Da" panose="03080902040302020200" pitchFamily="66" charset="77"/>
              </a:rPr>
              <a:t>Supporting people with complicated lives, traumatic life histories, experiences of institutionalisation and complicated support needs</a:t>
            </a:r>
          </a:p>
          <a:p>
            <a:endParaRPr lang="en-GB" sz="3200" i="1" dirty="0">
              <a:solidFill>
                <a:schemeClr val="accent6">
                  <a:lumMod val="75000"/>
                </a:schemeClr>
              </a:solidFill>
              <a:latin typeface="Muli" panose="00000500000000000000" pitchFamily="2" charset="0"/>
              <a:cs typeface="Baloo Da" panose="03080902040302020200" pitchFamily="66" charset="77"/>
            </a:endParaRPr>
          </a:p>
          <a:p>
            <a:endParaRPr lang="en-GB" sz="3200" i="1" dirty="0">
              <a:solidFill>
                <a:schemeClr val="accent6">
                  <a:lumMod val="75000"/>
                </a:schemeClr>
              </a:solidFill>
              <a:latin typeface="Muli" panose="00000500000000000000" pitchFamily="2" charset="0"/>
              <a:cs typeface="Baloo Da" panose="03080902040302020200" pitchFamily="66" charset="77"/>
            </a:endParaRPr>
          </a:p>
          <a:p>
            <a:r>
              <a:rPr lang="en-GB" sz="3200" i="1" dirty="0">
                <a:solidFill>
                  <a:schemeClr val="accent6">
                    <a:lumMod val="75000"/>
                  </a:schemeClr>
                </a:solidFill>
                <a:latin typeface="Muli" panose="00000500000000000000" pitchFamily="2" charset="0"/>
                <a:cs typeface="Baloo Da" panose="03080902040302020200" pitchFamily="66" charset="77"/>
              </a:rPr>
              <a:t>Supporting people ‘to move out of / or at risk of being placed in’, a secure/forensic long-stay institution</a:t>
            </a:r>
          </a:p>
          <a:p>
            <a:endParaRPr lang="en-GB" sz="3200" i="1" dirty="0">
              <a:solidFill>
                <a:schemeClr val="accent6">
                  <a:lumMod val="75000"/>
                </a:schemeClr>
              </a:solidFill>
              <a:latin typeface="Muli" panose="00000500000000000000" pitchFamily="2" charset="0"/>
              <a:cs typeface="Baloo Da" panose="03080902040302020200" pitchFamily="66" charset="77"/>
            </a:endParaRPr>
          </a:p>
          <a:p>
            <a:r>
              <a:rPr lang="en-GB" sz="3200" i="1" dirty="0">
                <a:solidFill>
                  <a:schemeClr val="accent6">
                    <a:lumMod val="75000"/>
                  </a:schemeClr>
                </a:solidFill>
                <a:latin typeface="Muli" panose="00000500000000000000" pitchFamily="2" charset="0"/>
                <a:cs typeface="Baloo Da" panose="03080902040302020200" pitchFamily="66" charset="77"/>
                <a:hlinkClick r:id="rId3"/>
              </a:rPr>
              <a:t>LINK to info</a:t>
            </a:r>
            <a:endParaRPr lang="en-GB" sz="3200" i="1" dirty="0">
              <a:solidFill>
                <a:schemeClr val="accent6">
                  <a:lumMod val="75000"/>
                </a:schemeClr>
              </a:solidFill>
              <a:latin typeface="Muli" panose="00000500000000000000" pitchFamily="2" charset="0"/>
              <a:cs typeface="Baloo Da" panose="03080902040302020200" pitchFamily="66" charset="77"/>
            </a:endParaRPr>
          </a:p>
          <a:p>
            <a:endParaRPr lang="en-GB" sz="4000" dirty="0">
              <a:solidFill>
                <a:srgbClr val="FFFFFF"/>
              </a:solidFill>
              <a:latin typeface="Muli" panose="00000500000000000000" pitchFamily="2" charset="0"/>
              <a:cs typeface="Baloo Da" panose="03080902040302020200" pitchFamily="66" charset="77"/>
            </a:endParaRPr>
          </a:p>
          <a:p>
            <a:endParaRPr lang="en-GB" sz="4000" dirty="0">
              <a:solidFill>
                <a:srgbClr val="FFFFFF"/>
              </a:solidFill>
              <a:latin typeface="Baloo Da" panose="03080902040302020200" pitchFamily="66" charset="77"/>
              <a:cs typeface="Baloo Da" panose="03080902040302020200" pitchFamily="66" charset="77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97C8D2A-0AC4-42E9-A89E-F0FFA73CA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104" y="827070"/>
            <a:ext cx="8182310" cy="5435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solidFill>
                  <a:schemeClr val="accent2"/>
                </a:solidFill>
                <a:latin typeface="Muli" panose="02000503040000020004" pitchFamily="2" charset="0"/>
              </a:rPr>
              <a:t>Article 19, United Nations Convention on the Rights of Persons with Disabilities</a:t>
            </a:r>
          </a:p>
          <a:p>
            <a:pPr marL="0" indent="0">
              <a:buNone/>
            </a:pPr>
            <a:r>
              <a:rPr lang="en-GB" sz="1800" i="1" dirty="0">
                <a:solidFill>
                  <a:schemeClr val="accent2"/>
                </a:solidFill>
                <a:latin typeface="Muli" panose="02000503040000020004" pitchFamily="2" charset="0"/>
              </a:rPr>
              <a:t>(this includes people with psycho-social disabilities, i.e. mental health support needs)</a:t>
            </a:r>
          </a:p>
          <a:p>
            <a:pPr marL="0" indent="0">
              <a:buNone/>
            </a:pPr>
            <a:endParaRPr lang="en-GB" sz="3600" dirty="0">
              <a:solidFill>
                <a:schemeClr val="accent2"/>
              </a:solidFill>
              <a:latin typeface="Muli" panose="02000503040000020004" pitchFamily="2" charset="0"/>
            </a:endParaRPr>
          </a:p>
          <a:p>
            <a:pPr marL="0" indent="0">
              <a:buNone/>
            </a:pPr>
            <a:r>
              <a:rPr lang="en-GB" sz="3600" dirty="0">
                <a:solidFill>
                  <a:schemeClr val="accent2"/>
                </a:solidFill>
                <a:latin typeface="Muli" panose="02000503040000020004" pitchFamily="2" charset="0"/>
              </a:rPr>
              <a:t>‘The Right to live independently and to be included in the community’</a:t>
            </a:r>
          </a:p>
          <a:p>
            <a:pPr marL="0" indent="0">
              <a:buNone/>
            </a:pPr>
            <a:r>
              <a:rPr lang="en-GB" sz="3600" dirty="0">
                <a:solidFill>
                  <a:schemeClr val="accent2"/>
                </a:solidFill>
                <a:latin typeface="Muli" panose="02000503040000020004" pitchFamily="2" charset="0"/>
              </a:rPr>
              <a:t>	- Home</a:t>
            </a:r>
          </a:p>
          <a:p>
            <a:pPr marL="0" indent="0">
              <a:buNone/>
            </a:pPr>
            <a:r>
              <a:rPr lang="en-GB" sz="3600" dirty="0">
                <a:solidFill>
                  <a:schemeClr val="accent2"/>
                </a:solidFill>
                <a:latin typeface="Muli" panose="02000503040000020004" pitchFamily="2" charset="0"/>
              </a:rPr>
              <a:t>	- Support</a:t>
            </a:r>
          </a:p>
          <a:p>
            <a:pPr marL="0" indent="0">
              <a:buNone/>
            </a:pPr>
            <a:r>
              <a:rPr lang="en-GB" sz="3600" dirty="0">
                <a:solidFill>
                  <a:schemeClr val="accent2"/>
                </a:solidFill>
                <a:latin typeface="Muli" panose="02000503040000020004" pitchFamily="2" charset="0"/>
              </a:rPr>
              <a:t>	- Community</a:t>
            </a:r>
          </a:p>
        </p:txBody>
      </p:sp>
    </p:spTree>
    <p:extLst>
      <p:ext uri="{BB962C8B-B14F-4D97-AF65-F5344CB8AC3E}">
        <p14:creationId xmlns:p14="http://schemas.microsoft.com/office/powerpoint/2010/main" val="4014125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40251F9F-F463-5C4B-85FC-9CEC80A273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18" b="19937"/>
          <a:stretch/>
        </p:blipFill>
        <p:spPr>
          <a:xfrm>
            <a:off x="10987313" y="5667680"/>
            <a:ext cx="766101" cy="7437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4E2FD01-426E-8F46-9756-3F0E6AE49A41}"/>
              </a:ext>
            </a:extLst>
          </p:cNvPr>
          <p:cNvSpPr/>
          <p:nvPr/>
        </p:nvSpPr>
        <p:spPr>
          <a:xfrm>
            <a:off x="0" y="0"/>
            <a:ext cx="31087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D2F50EA-A773-7745-B0BF-2E997BA15DC2}"/>
              </a:ext>
            </a:extLst>
          </p:cNvPr>
          <p:cNvSpPr txBox="1">
            <a:spLocks/>
          </p:cNvSpPr>
          <p:nvPr/>
        </p:nvSpPr>
        <p:spPr>
          <a:xfrm>
            <a:off x="112640" y="582371"/>
            <a:ext cx="2883432" cy="5924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100" dirty="0">
                <a:solidFill>
                  <a:srgbClr val="FFFFFF"/>
                </a:solidFill>
                <a:latin typeface="Muli" panose="00000500000000000000" pitchFamily="2" charset="0"/>
                <a:cs typeface="Baloo Da" panose="03080902040302020200" pitchFamily="66" charset="77"/>
              </a:rPr>
              <a:t>Our roots…</a:t>
            </a:r>
            <a:endParaRPr lang="en-GB" sz="3200" i="1" dirty="0">
              <a:solidFill>
                <a:schemeClr val="accent6">
                  <a:lumMod val="75000"/>
                </a:schemeClr>
              </a:solidFill>
              <a:latin typeface="Muli" panose="00000500000000000000" pitchFamily="2" charset="0"/>
              <a:cs typeface="Baloo Da" panose="03080902040302020200" pitchFamily="66" charset="77"/>
            </a:endParaRPr>
          </a:p>
          <a:p>
            <a:endParaRPr lang="en-GB" sz="4000" dirty="0">
              <a:solidFill>
                <a:srgbClr val="FFFFFF"/>
              </a:solidFill>
              <a:latin typeface="Muli" panose="00000500000000000000" pitchFamily="2" charset="0"/>
              <a:cs typeface="Baloo Da" panose="03080902040302020200" pitchFamily="66" charset="77"/>
            </a:endParaRPr>
          </a:p>
          <a:p>
            <a:endParaRPr lang="en-GB" sz="4000" dirty="0">
              <a:solidFill>
                <a:srgbClr val="FFFFFF"/>
              </a:solidFill>
              <a:latin typeface="Baloo Da" panose="03080902040302020200" pitchFamily="66" charset="77"/>
              <a:cs typeface="Baloo Da" panose="03080902040302020200" pitchFamily="66" charset="77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97C8D2A-0AC4-42E9-A89E-F0FFA73CA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1353" y="796676"/>
            <a:ext cx="4358607" cy="2196612"/>
          </a:xfrm>
        </p:spPr>
        <p:txBody>
          <a:bodyPr>
            <a:normAutofit lnSpcReduction="10000"/>
          </a:bodyPr>
          <a:lstStyle/>
          <a:p>
            <a:pPr marL="0" indent="0" algn="ctr" rtl="0">
              <a:buNone/>
            </a:pPr>
            <a:r>
              <a:rPr lang="en-GB" dirty="0">
                <a:solidFill>
                  <a:schemeClr val="accent2"/>
                </a:solidFill>
              </a:rPr>
              <a:t>The closure of Lennox Castle Hospital, an institution  for people with learning disabilities, Glasgow, 1990’s </a:t>
            </a:r>
            <a:endParaRPr lang="en-GB" sz="3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GB" sz="3600" dirty="0">
              <a:solidFill>
                <a:schemeClr val="accent2"/>
              </a:solidFill>
              <a:latin typeface="Muli" panose="0200050304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91E394-81C2-FBE1-193A-2090BE81941D}"/>
              </a:ext>
            </a:extLst>
          </p:cNvPr>
          <p:cNvSpPr txBox="1"/>
          <p:nvPr/>
        </p:nvSpPr>
        <p:spPr>
          <a:xfrm>
            <a:off x="305932" y="3181914"/>
            <a:ext cx="2414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hlinkClick r:id="rId3"/>
              </a:rPr>
              <a:t>Link to story and </a:t>
            </a:r>
            <a:r>
              <a:rPr lang="en-US" sz="2800" b="1" dirty="0" err="1">
                <a:hlinkClick r:id="rId3"/>
              </a:rPr>
              <a:t>youtube</a:t>
            </a:r>
            <a:r>
              <a:rPr lang="en-US" sz="2800" b="1" dirty="0">
                <a:hlinkClick r:id="rId3"/>
              </a:rPr>
              <a:t> video</a:t>
            </a:r>
            <a:endParaRPr lang="en-US" sz="2800" b="1" dirty="0"/>
          </a:p>
        </p:txBody>
      </p:sp>
      <p:pic>
        <p:nvPicPr>
          <p:cNvPr id="4" name="Picture 3" descr="Long shot of several beds&#10;&#10;Description automatically generated">
            <a:extLst>
              <a:ext uri="{FF2B5EF4-FFF2-40B4-BE49-F238E27FC236}">
                <a16:creationId xmlns:a16="http://schemas.microsoft.com/office/drawing/2014/main" id="{7461A37C-CE3E-5008-855B-418C48748B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916" y="243982"/>
            <a:ext cx="3594100" cy="3302000"/>
          </a:xfrm>
          <a:prstGeom prst="rect">
            <a:avLst/>
          </a:prstGeom>
        </p:spPr>
      </p:pic>
      <p:pic>
        <p:nvPicPr>
          <p:cNvPr id="6" name="Picture 5" descr="A couple of men standing outside a fence&#10;&#10;Description automatically generated">
            <a:extLst>
              <a:ext uri="{FF2B5EF4-FFF2-40B4-BE49-F238E27FC236}">
                <a16:creationId xmlns:a16="http://schemas.microsoft.com/office/drawing/2014/main" id="{BA591BD4-CF52-9E58-CF04-7A5FFEDA01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965" y="3640381"/>
            <a:ext cx="5146266" cy="27710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0B4560-ECB1-2830-EF64-9D94BF0F5D3C}"/>
              </a:ext>
            </a:extLst>
          </p:cNvPr>
          <p:cNvSpPr txBox="1"/>
          <p:nvPr/>
        </p:nvSpPr>
        <p:spPr>
          <a:xfrm>
            <a:off x="-8739" y="4798301"/>
            <a:ext cx="30442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Our partners: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Beyond Limits </a:t>
            </a:r>
            <a:r>
              <a:rPr lang="en-US" dirty="0">
                <a:solidFill>
                  <a:schemeClr val="accent2"/>
                </a:solidFill>
                <a:hlinkClick r:id="rId6"/>
              </a:rPr>
              <a:t>(LINK)</a:t>
            </a:r>
            <a:endParaRPr lang="en-US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Positive Support for You </a:t>
            </a:r>
            <a:r>
              <a:rPr lang="en-US" dirty="0">
                <a:solidFill>
                  <a:schemeClr val="accent2"/>
                </a:solidFill>
                <a:hlinkClick r:id="rId7"/>
              </a:rPr>
              <a:t>(LINK)</a:t>
            </a:r>
            <a:endParaRPr lang="en-US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C-Change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  <a:hlinkClick r:id="rId8"/>
              </a:rPr>
              <a:t>(LINK)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16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40251F9F-F463-5C4B-85FC-9CEC80A273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18" b="19937"/>
          <a:stretch/>
        </p:blipFill>
        <p:spPr>
          <a:xfrm>
            <a:off x="10987313" y="5667680"/>
            <a:ext cx="766101" cy="7437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4E2FD01-426E-8F46-9756-3F0E6AE49A41}"/>
              </a:ext>
            </a:extLst>
          </p:cNvPr>
          <p:cNvSpPr/>
          <p:nvPr/>
        </p:nvSpPr>
        <p:spPr>
          <a:xfrm>
            <a:off x="0" y="0"/>
            <a:ext cx="31087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D2F50EA-A773-7745-B0BF-2E997BA15DC2}"/>
              </a:ext>
            </a:extLst>
          </p:cNvPr>
          <p:cNvSpPr txBox="1">
            <a:spLocks/>
          </p:cNvSpPr>
          <p:nvPr/>
        </p:nvSpPr>
        <p:spPr>
          <a:xfrm>
            <a:off x="112640" y="582371"/>
            <a:ext cx="2883432" cy="59246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dirty="0">
              <a:solidFill>
                <a:srgbClr val="FFFFFF"/>
              </a:solidFill>
              <a:latin typeface="Muli" panose="00000500000000000000" pitchFamily="2" charset="0"/>
              <a:cs typeface="Baloo Da" panose="03080902040302020200" pitchFamily="66" charset="77"/>
            </a:endParaRPr>
          </a:p>
          <a:p>
            <a:r>
              <a:rPr lang="en-GB" sz="5100" dirty="0">
                <a:solidFill>
                  <a:srgbClr val="FFFFFF"/>
                </a:solidFill>
                <a:latin typeface="Muli" panose="00000500000000000000" pitchFamily="2" charset="0"/>
                <a:cs typeface="Baloo Da" panose="03080902040302020200" pitchFamily="66" charset="77"/>
              </a:rPr>
              <a:t>What is a Small Support Organisation?</a:t>
            </a:r>
          </a:p>
          <a:p>
            <a:endParaRPr lang="en-GB" sz="3200" i="1" dirty="0">
              <a:solidFill>
                <a:srgbClr val="FFFFFF"/>
              </a:solidFill>
              <a:latin typeface="Muli" panose="00000500000000000000" pitchFamily="2" charset="0"/>
              <a:cs typeface="Baloo Da" panose="03080902040302020200" pitchFamily="66" charset="77"/>
            </a:endParaRPr>
          </a:p>
          <a:p>
            <a:endParaRPr lang="en-GB" sz="3200" i="1" dirty="0">
              <a:solidFill>
                <a:srgbClr val="FFFFFF"/>
              </a:solidFill>
              <a:latin typeface="Muli" panose="00000500000000000000" pitchFamily="2" charset="0"/>
              <a:cs typeface="Baloo Da" panose="03080902040302020200" pitchFamily="66" charset="77"/>
            </a:endParaRPr>
          </a:p>
          <a:p>
            <a:endParaRPr lang="en-GB" sz="3200" i="1" dirty="0">
              <a:solidFill>
                <a:schemeClr val="accent6">
                  <a:lumMod val="75000"/>
                </a:schemeClr>
              </a:solidFill>
              <a:latin typeface="Muli" panose="00000500000000000000" pitchFamily="2" charset="0"/>
              <a:cs typeface="Baloo Da" panose="03080902040302020200" pitchFamily="66" charset="77"/>
            </a:endParaRPr>
          </a:p>
          <a:p>
            <a:r>
              <a:rPr lang="en-GB" sz="3200" i="1" dirty="0">
                <a:solidFill>
                  <a:schemeClr val="accent6">
                    <a:lumMod val="75000"/>
                  </a:schemeClr>
                </a:solidFill>
                <a:latin typeface="Muli" panose="00000500000000000000" pitchFamily="2" charset="0"/>
                <a:cs typeface="Baloo Da" panose="03080902040302020200" pitchFamily="66" charset="77"/>
              </a:rPr>
              <a:t>Supporting people with complicated lives, traumatic life histories, experiences of institutionalisation and complicated support needs</a:t>
            </a:r>
          </a:p>
          <a:p>
            <a:endParaRPr lang="en-GB" sz="3200" i="1" dirty="0">
              <a:solidFill>
                <a:schemeClr val="accent6">
                  <a:lumMod val="75000"/>
                </a:schemeClr>
              </a:solidFill>
              <a:latin typeface="Muli" panose="00000500000000000000" pitchFamily="2" charset="0"/>
              <a:cs typeface="Baloo Da" panose="03080902040302020200" pitchFamily="66" charset="77"/>
            </a:endParaRPr>
          </a:p>
          <a:p>
            <a:endParaRPr lang="en-GB" sz="3200" i="1" dirty="0">
              <a:solidFill>
                <a:schemeClr val="accent6">
                  <a:lumMod val="75000"/>
                </a:schemeClr>
              </a:solidFill>
              <a:latin typeface="Muli" panose="00000500000000000000" pitchFamily="2" charset="0"/>
              <a:cs typeface="Baloo Da" panose="03080902040302020200" pitchFamily="66" charset="77"/>
            </a:endParaRPr>
          </a:p>
          <a:p>
            <a:r>
              <a:rPr lang="en-GB" sz="3200" i="1" dirty="0">
                <a:solidFill>
                  <a:schemeClr val="accent6">
                    <a:lumMod val="75000"/>
                  </a:schemeClr>
                </a:solidFill>
                <a:latin typeface="Muli" panose="00000500000000000000" pitchFamily="2" charset="0"/>
                <a:cs typeface="Baloo Da" panose="03080902040302020200" pitchFamily="66" charset="77"/>
              </a:rPr>
              <a:t>Supporting people ‘to move out of / or at risk of being placed in’, a secure/forensic long-stay institution</a:t>
            </a:r>
          </a:p>
          <a:p>
            <a:endParaRPr lang="en-GB" sz="3200" i="1" dirty="0">
              <a:solidFill>
                <a:schemeClr val="accent6">
                  <a:lumMod val="75000"/>
                </a:schemeClr>
              </a:solidFill>
              <a:latin typeface="Muli" panose="00000500000000000000" pitchFamily="2" charset="0"/>
              <a:cs typeface="Baloo Da" panose="03080902040302020200" pitchFamily="66" charset="77"/>
            </a:endParaRPr>
          </a:p>
          <a:p>
            <a:r>
              <a:rPr lang="en-GB" sz="3200" i="1" dirty="0">
                <a:solidFill>
                  <a:schemeClr val="accent6">
                    <a:lumMod val="75000"/>
                  </a:schemeClr>
                </a:solidFill>
                <a:latin typeface="Muli" panose="00000500000000000000" pitchFamily="2" charset="0"/>
                <a:cs typeface="Baloo Da" panose="03080902040302020200" pitchFamily="66" charset="77"/>
                <a:hlinkClick r:id="rId3"/>
              </a:rPr>
              <a:t>LINK to info</a:t>
            </a:r>
            <a:endParaRPr lang="en-GB" sz="3200" i="1" dirty="0">
              <a:solidFill>
                <a:schemeClr val="accent6">
                  <a:lumMod val="75000"/>
                </a:schemeClr>
              </a:solidFill>
              <a:latin typeface="Muli" panose="00000500000000000000" pitchFamily="2" charset="0"/>
              <a:cs typeface="Baloo Da" panose="03080902040302020200" pitchFamily="66" charset="77"/>
            </a:endParaRPr>
          </a:p>
          <a:p>
            <a:endParaRPr lang="en-GB" sz="4000" dirty="0">
              <a:solidFill>
                <a:srgbClr val="FFFFFF"/>
              </a:solidFill>
              <a:latin typeface="Muli" panose="00000500000000000000" pitchFamily="2" charset="0"/>
              <a:cs typeface="Baloo Da" panose="03080902040302020200" pitchFamily="66" charset="77"/>
            </a:endParaRPr>
          </a:p>
          <a:p>
            <a:endParaRPr lang="en-GB" sz="4000" dirty="0">
              <a:solidFill>
                <a:srgbClr val="FFFFFF"/>
              </a:solidFill>
              <a:latin typeface="Baloo Da" panose="03080902040302020200" pitchFamily="66" charset="77"/>
              <a:cs typeface="Baloo Da" panose="03080902040302020200" pitchFamily="66" charset="77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97C8D2A-0AC4-42E9-A89E-F0FFA73CA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104" y="827070"/>
            <a:ext cx="8182310" cy="5435251"/>
          </a:xfrm>
        </p:spPr>
        <p:txBody>
          <a:bodyPr>
            <a:normAutofit lnSpcReduction="10000"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</a:rPr>
              <a:t>The person and their loved ones are at the centre</a:t>
            </a:r>
            <a:endParaRPr lang="en-GB" sz="3200" dirty="0">
              <a:solidFill>
                <a:schemeClr val="accent2"/>
              </a:solidFill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2"/>
                </a:solidFill>
              </a:rPr>
              <a:t>A team of people recruited to support the person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2"/>
                </a:solidFill>
              </a:rPr>
              <a:t>A home of their own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2"/>
                </a:solidFill>
              </a:rPr>
              <a:t>Investment in positive and supportive relationships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</a:rPr>
              <a:t>A person centred approach to safeguarding and risk</a:t>
            </a:r>
            <a:endParaRPr lang="en-GB" sz="3200" dirty="0">
              <a:solidFill>
                <a:schemeClr val="accent2"/>
              </a:solidFill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2"/>
                </a:solidFill>
              </a:rPr>
              <a:t>Great outcomes for people and families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</a:rPr>
              <a:t>Investing local area</a:t>
            </a:r>
            <a:endParaRPr lang="en-GB" sz="3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GB" sz="3600" dirty="0">
              <a:solidFill>
                <a:schemeClr val="accent2"/>
              </a:solidFill>
              <a:latin typeface="Muli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445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40251F9F-F463-5C4B-85FC-9CEC80A273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18" b="19937"/>
          <a:stretch/>
        </p:blipFill>
        <p:spPr>
          <a:xfrm>
            <a:off x="10987313" y="5667680"/>
            <a:ext cx="766101" cy="7437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4E2FD01-426E-8F46-9756-3F0E6AE49A41}"/>
              </a:ext>
            </a:extLst>
          </p:cNvPr>
          <p:cNvSpPr/>
          <p:nvPr/>
        </p:nvSpPr>
        <p:spPr>
          <a:xfrm>
            <a:off x="0" y="0"/>
            <a:ext cx="31087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D2F50EA-A773-7745-B0BF-2E997BA15DC2}"/>
              </a:ext>
            </a:extLst>
          </p:cNvPr>
          <p:cNvSpPr txBox="1">
            <a:spLocks/>
          </p:cNvSpPr>
          <p:nvPr/>
        </p:nvSpPr>
        <p:spPr>
          <a:xfrm>
            <a:off x="134628" y="885239"/>
            <a:ext cx="2839455" cy="45981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dirty="0">
              <a:solidFill>
                <a:srgbClr val="FFFFFF"/>
              </a:solidFill>
              <a:latin typeface="Muli" panose="00000500000000000000" pitchFamily="2" charset="0"/>
              <a:cs typeface="Baloo Da" panose="03080902040302020200" pitchFamily="66" charset="77"/>
            </a:endParaRPr>
          </a:p>
          <a:p>
            <a:r>
              <a:rPr lang="en-GB" sz="4000" dirty="0">
                <a:solidFill>
                  <a:srgbClr val="FFFFFF"/>
                </a:solidFill>
                <a:latin typeface="Muli" panose="00000500000000000000" pitchFamily="2" charset="0"/>
                <a:cs typeface="Baloo Da" panose="03080902040302020200" pitchFamily="66" charset="77"/>
              </a:rPr>
              <a:t>Why ‘</a:t>
            </a:r>
            <a:r>
              <a:rPr lang="en-GB" sz="4000" b="1" dirty="0">
                <a:solidFill>
                  <a:srgbClr val="FFFFFF"/>
                </a:solidFill>
                <a:latin typeface="Muli" panose="00000500000000000000" pitchFamily="2" charset="0"/>
                <a:cs typeface="Baloo Da" panose="03080902040302020200" pitchFamily="66" charset="77"/>
              </a:rPr>
              <a:t>small</a:t>
            </a:r>
            <a:r>
              <a:rPr lang="en-GB" sz="4000" dirty="0">
                <a:solidFill>
                  <a:srgbClr val="FFFFFF"/>
                </a:solidFill>
                <a:latin typeface="Muli" panose="00000500000000000000" pitchFamily="2" charset="0"/>
                <a:cs typeface="Baloo Da" panose="03080902040302020200" pitchFamily="66" charset="77"/>
              </a:rPr>
              <a:t>’?</a:t>
            </a:r>
          </a:p>
          <a:p>
            <a:endParaRPr lang="en-GB" sz="4000" dirty="0">
              <a:solidFill>
                <a:srgbClr val="FFFFFF"/>
              </a:solidFill>
              <a:latin typeface="Muli" panose="00000500000000000000" pitchFamily="2" charset="0"/>
              <a:cs typeface="Baloo Da" panose="03080902040302020200" pitchFamily="66" charset="77"/>
            </a:endParaRPr>
          </a:p>
          <a:p>
            <a:r>
              <a:rPr lang="en-GB" sz="2400" i="1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Muli"/>
              </a:rPr>
              <a:t>"Where, after all, do human rights begin? In small places, close to home – so close and small that they cannot be seen on any maps of the world. Yet they are the world.”</a:t>
            </a:r>
          </a:p>
          <a:p>
            <a:r>
              <a:rPr lang="en-GB" sz="1900" i="1" u="none" strike="noStrike" dirty="0">
                <a:solidFill>
                  <a:schemeClr val="accent6">
                    <a:lumMod val="75000"/>
                  </a:schemeClr>
                </a:solidFill>
                <a:effectLst/>
                <a:latin typeface="Muli"/>
              </a:rPr>
              <a:t>Eleanor Roosevelt</a:t>
            </a:r>
          </a:p>
          <a:p>
            <a:endParaRPr lang="en-GB" sz="1900" i="1" dirty="0">
              <a:solidFill>
                <a:schemeClr val="accent6">
                  <a:lumMod val="75000"/>
                </a:schemeClr>
              </a:solidFill>
              <a:latin typeface="Muli"/>
            </a:endParaRPr>
          </a:p>
          <a:p>
            <a:endParaRPr lang="en-GB" sz="2000" dirty="0">
              <a:solidFill>
                <a:srgbClr val="FFFFFF"/>
              </a:solidFill>
              <a:latin typeface="Baloo Da" panose="03080902040302020200" pitchFamily="66" charset="77"/>
              <a:cs typeface="Baloo Da" panose="03080902040302020200" pitchFamily="66" charset="77"/>
            </a:endParaRPr>
          </a:p>
          <a:p>
            <a:endParaRPr lang="en-GB" sz="1900" i="1" u="none" strike="noStrike" dirty="0">
              <a:solidFill>
                <a:schemeClr val="accent6">
                  <a:lumMod val="75000"/>
                </a:schemeClr>
              </a:solidFill>
              <a:effectLst/>
              <a:latin typeface="Muli"/>
            </a:endParaRPr>
          </a:p>
          <a:p>
            <a:endParaRPr lang="en-GB" sz="4000" dirty="0">
              <a:solidFill>
                <a:srgbClr val="FFFFFF"/>
              </a:solidFill>
              <a:latin typeface="Muli" panose="00000500000000000000" pitchFamily="2" charset="0"/>
              <a:cs typeface="Baloo Da" panose="03080902040302020200" pitchFamily="66" charset="77"/>
            </a:endParaRPr>
          </a:p>
          <a:p>
            <a:endParaRPr lang="en-GB" sz="4000" dirty="0">
              <a:solidFill>
                <a:srgbClr val="FFFFFF"/>
              </a:solidFill>
              <a:latin typeface="Baloo Da" panose="03080902040302020200" pitchFamily="66" charset="77"/>
              <a:cs typeface="Baloo Da" panose="03080902040302020200" pitchFamily="66" charset="77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97C8D2A-0AC4-42E9-A89E-F0FFA73CA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103" y="794055"/>
            <a:ext cx="8182310" cy="5223568"/>
          </a:xfrm>
        </p:spPr>
        <p:txBody>
          <a:bodyPr>
            <a:normAutofit fontScale="92500" lnSpcReduction="20000"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</a:rPr>
              <a:t>A common feature of successful support organisations working with this group of people (success = person centred, human rights at the core, sustaining long term support and relationships)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2"/>
              </a:solidFill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</a:rPr>
              <a:t>Central effort on developing and sustaining positive and supportive relationships with the whole team and the person – everyone knows everyone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accent2"/>
              </a:solidFill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2"/>
                </a:solidFill>
              </a:rPr>
              <a:t>Individual planning – Individual Funding – Individual support ‘</a:t>
            </a:r>
            <a:r>
              <a:rPr lang="en-GB" sz="3200" i="1" dirty="0">
                <a:solidFill>
                  <a:schemeClr val="accent2"/>
                </a:solidFill>
              </a:rPr>
              <a:t>relentless</a:t>
            </a:r>
            <a:r>
              <a:rPr lang="en-GB" sz="3200" dirty="0">
                <a:solidFill>
                  <a:schemeClr val="accent2"/>
                </a:solidFill>
              </a:rPr>
              <a:t>’ and ‘</a:t>
            </a:r>
            <a:r>
              <a:rPr lang="en-GB" sz="3200" i="1" dirty="0">
                <a:solidFill>
                  <a:schemeClr val="accent2"/>
                </a:solidFill>
              </a:rPr>
              <a:t>uncompromising</a:t>
            </a:r>
            <a:r>
              <a:rPr lang="en-GB" sz="3200" dirty="0">
                <a:solidFill>
                  <a:schemeClr val="accent2"/>
                </a:solidFill>
              </a:rPr>
              <a:t>’ person centred working</a:t>
            </a:r>
          </a:p>
          <a:p>
            <a:pPr marL="0" indent="0">
              <a:buNone/>
            </a:pPr>
            <a:endParaRPr lang="en-GB" sz="3600" dirty="0">
              <a:solidFill>
                <a:schemeClr val="accent2"/>
              </a:solidFill>
              <a:latin typeface="Muli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137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40251F9F-F463-5C4B-85FC-9CEC80A273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18" b="19937"/>
          <a:stretch/>
        </p:blipFill>
        <p:spPr>
          <a:xfrm>
            <a:off x="10987313" y="5667680"/>
            <a:ext cx="766101" cy="7437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4E2FD01-426E-8F46-9756-3F0E6AE49A41}"/>
              </a:ext>
            </a:extLst>
          </p:cNvPr>
          <p:cNvSpPr/>
          <p:nvPr/>
        </p:nvSpPr>
        <p:spPr>
          <a:xfrm>
            <a:off x="0" y="0"/>
            <a:ext cx="31087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D2F50EA-A773-7745-B0BF-2E997BA15DC2}"/>
              </a:ext>
            </a:extLst>
          </p:cNvPr>
          <p:cNvSpPr txBox="1">
            <a:spLocks/>
          </p:cNvSpPr>
          <p:nvPr/>
        </p:nvSpPr>
        <p:spPr>
          <a:xfrm>
            <a:off x="118213" y="667378"/>
            <a:ext cx="2839455" cy="4598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dirty="0">
              <a:solidFill>
                <a:srgbClr val="FFFFFF"/>
              </a:solidFill>
              <a:latin typeface="Muli" panose="00000500000000000000" pitchFamily="2" charset="0"/>
              <a:cs typeface="Baloo Da" panose="03080902040302020200" pitchFamily="66" charset="77"/>
            </a:endParaRPr>
          </a:p>
          <a:p>
            <a:r>
              <a:rPr lang="en-GB" sz="2800" dirty="0">
                <a:solidFill>
                  <a:srgbClr val="FFFFFF"/>
                </a:solidFill>
                <a:latin typeface="Muli" panose="00000500000000000000" pitchFamily="2" charset="0"/>
                <a:cs typeface="Baloo Da" panose="03080902040302020200" pitchFamily="66" charset="77"/>
              </a:rPr>
              <a:t>‘relentless’</a:t>
            </a:r>
          </a:p>
          <a:p>
            <a:r>
              <a:rPr lang="en-GB" sz="2800" dirty="0">
                <a:solidFill>
                  <a:srgbClr val="FFFFFF"/>
                </a:solidFill>
                <a:latin typeface="Muli" panose="00000500000000000000" pitchFamily="2" charset="0"/>
                <a:cs typeface="Baloo Da" panose="03080902040302020200" pitchFamily="66" charset="77"/>
              </a:rPr>
              <a:t>’uncompromising’ </a:t>
            </a:r>
          </a:p>
          <a:p>
            <a:endParaRPr lang="en-GB" sz="2800" dirty="0">
              <a:solidFill>
                <a:srgbClr val="FFFFFF"/>
              </a:solidFill>
              <a:latin typeface="Muli" panose="00000500000000000000" pitchFamily="2" charset="0"/>
              <a:cs typeface="Baloo Da" panose="03080902040302020200" pitchFamily="66" charset="77"/>
            </a:endParaRPr>
          </a:p>
          <a:p>
            <a:endParaRPr lang="en-GB" sz="2800" dirty="0">
              <a:solidFill>
                <a:srgbClr val="FFFFFF"/>
              </a:solidFill>
              <a:latin typeface="Muli" panose="00000500000000000000" pitchFamily="2" charset="0"/>
              <a:cs typeface="Baloo Da" panose="03080902040302020200" pitchFamily="66" charset="77"/>
            </a:endParaRPr>
          </a:p>
          <a:p>
            <a:r>
              <a:rPr lang="en-GB" sz="2800" dirty="0">
                <a:solidFill>
                  <a:srgbClr val="FFFFFF"/>
                </a:solidFill>
                <a:latin typeface="Muli" panose="00000500000000000000" pitchFamily="2" charset="0"/>
                <a:cs typeface="Baloo Da" panose="03080902040302020200" pitchFamily="66" charset="77"/>
              </a:rPr>
              <a:t>…How?</a:t>
            </a:r>
          </a:p>
          <a:p>
            <a:endParaRPr lang="en-GB" sz="4000" dirty="0">
              <a:solidFill>
                <a:srgbClr val="FFFFFF"/>
              </a:solidFill>
              <a:latin typeface="Muli" panose="00000500000000000000" pitchFamily="2" charset="0"/>
              <a:cs typeface="Baloo Da" panose="03080902040302020200" pitchFamily="66" charset="77"/>
            </a:endParaRPr>
          </a:p>
          <a:p>
            <a:endParaRPr lang="en-GB" sz="1900" i="1" dirty="0">
              <a:solidFill>
                <a:schemeClr val="accent6">
                  <a:lumMod val="75000"/>
                </a:schemeClr>
              </a:solidFill>
              <a:latin typeface="Muli"/>
            </a:endParaRPr>
          </a:p>
          <a:p>
            <a:endParaRPr lang="en-GB" sz="2000" dirty="0">
              <a:solidFill>
                <a:srgbClr val="FFFFFF"/>
              </a:solidFill>
              <a:latin typeface="Baloo Da" panose="03080902040302020200" pitchFamily="66" charset="77"/>
              <a:cs typeface="Baloo Da" panose="03080902040302020200" pitchFamily="66" charset="77"/>
            </a:endParaRPr>
          </a:p>
          <a:p>
            <a:endParaRPr lang="en-GB" sz="1900" i="1" u="none" strike="noStrike" dirty="0">
              <a:solidFill>
                <a:schemeClr val="accent6">
                  <a:lumMod val="75000"/>
                </a:schemeClr>
              </a:solidFill>
              <a:effectLst/>
              <a:latin typeface="Muli"/>
            </a:endParaRPr>
          </a:p>
          <a:p>
            <a:endParaRPr lang="en-GB" sz="4000" dirty="0">
              <a:solidFill>
                <a:srgbClr val="FFFFFF"/>
              </a:solidFill>
              <a:latin typeface="Muli" panose="00000500000000000000" pitchFamily="2" charset="0"/>
              <a:cs typeface="Baloo Da" panose="03080902040302020200" pitchFamily="66" charset="77"/>
            </a:endParaRPr>
          </a:p>
          <a:p>
            <a:endParaRPr lang="en-GB" sz="4000" dirty="0">
              <a:solidFill>
                <a:srgbClr val="FFFFFF"/>
              </a:solidFill>
              <a:latin typeface="Baloo Da" panose="03080902040302020200" pitchFamily="66" charset="77"/>
              <a:cs typeface="Baloo Da" panose="03080902040302020200" pitchFamily="66" charset="77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97C8D2A-0AC4-42E9-A89E-F0FFA73CA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104" y="3903785"/>
            <a:ext cx="8182310" cy="2723438"/>
          </a:xfrm>
        </p:spPr>
        <p:txBody>
          <a:bodyPr>
            <a:normAutofit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accent2"/>
              </a:solidFill>
            </a:endParaRPr>
          </a:p>
          <a:p>
            <a:pPr marL="0" indent="0" algn="ctr" rtl="0">
              <a:buNone/>
            </a:pPr>
            <a:r>
              <a:rPr lang="en-GB" sz="3200" dirty="0">
                <a:solidFill>
                  <a:schemeClr val="accent2"/>
                </a:solidFill>
              </a:rPr>
              <a:t>Individual planning – Individual Funding – Individual support</a:t>
            </a:r>
            <a:endParaRPr lang="en-GB" dirty="0">
              <a:solidFill>
                <a:schemeClr val="accent2"/>
              </a:solidFill>
            </a:endParaRPr>
          </a:p>
          <a:p>
            <a:pPr marL="0" indent="0" algn="ctr" rtl="0">
              <a:buNone/>
            </a:pPr>
            <a:r>
              <a:rPr lang="en-GB" sz="3200" b="1" i="1" dirty="0">
                <a:solidFill>
                  <a:schemeClr val="accent2"/>
                </a:solidFill>
              </a:rPr>
              <a:t>‘we never walk away’</a:t>
            </a:r>
          </a:p>
          <a:p>
            <a:pPr marL="0" indent="0" algn="ctr" rtl="0">
              <a:buNone/>
            </a:pPr>
            <a:r>
              <a:rPr lang="en-GB" sz="2000" i="1" dirty="0">
                <a:solidFill>
                  <a:schemeClr val="accent2"/>
                </a:solidFill>
              </a:rPr>
              <a:t>(Doreen Kelly, Beyond Limits)</a:t>
            </a:r>
          </a:p>
          <a:p>
            <a:pPr marL="0" indent="0">
              <a:buNone/>
            </a:pPr>
            <a:endParaRPr lang="en-GB" sz="3600" dirty="0">
              <a:solidFill>
                <a:schemeClr val="accent2"/>
              </a:solidFill>
              <a:latin typeface="Muli" panose="02000503040000020004" pitchFamily="2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1CBCC77-BC3A-0B40-5057-9EE67DE8950A}"/>
              </a:ext>
            </a:extLst>
          </p:cNvPr>
          <p:cNvSpPr/>
          <p:nvPr/>
        </p:nvSpPr>
        <p:spPr>
          <a:xfrm>
            <a:off x="3571104" y="1509345"/>
            <a:ext cx="1019907" cy="24852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The person’s story, what works – the voice of the person and their loved ones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C864B29-8287-B59F-70BD-476ED69F44C9}"/>
              </a:ext>
            </a:extLst>
          </p:cNvPr>
          <p:cNvSpPr/>
          <p:nvPr/>
        </p:nvSpPr>
        <p:spPr>
          <a:xfrm>
            <a:off x="4824419" y="2614246"/>
            <a:ext cx="1019907" cy="92612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Personal Plan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94C38E3-3791-3B15-3BF6-BA5B22320418}"/>
              </a:ext>
            </a:extLst>
          </p:cNvPr>
          <p:cNvSpPr/>
          <p:nvPr/>
        </p:nvSpPr>
        <p:spPr>
          <a:xfrm>
            <a:off x="5346095" y="1541584"/>
            <a:ext cx="1019907" cy="92612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Service Design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E8EC071-7449-E587-BAAB-CC16599EC087}"/>
              </a:ext>
            </a:extLst>
          </p:cNvPr>
          <p:cNvSpPr/>
          <p:nvPr/>
        </p:nvSpPr>
        <p:spPr>
          <a:xfrm>
            <a:off x="6067065" y="2552699"/>
            <a:ext cx="1019907" cy="92612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Working policies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B037EFF-0245-39EB-2D79-9753CB5F1CA4}"/>
              </a:ext>
            </a:extLst>
          </p:cNvPr>
          <p:cNvSpPr/>
          <p:nvPr/>
        </p:nvSpPr>
        <p:spPr>
          <a:xfrm>
            <a:off x="6731702" y="1078815"/>
            <a:ext cx="1019907" cy="13362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Personal</a:t>
            </a:r>
            <a:r>
              <a:rPr lang="en-US" dirty="0"/>
              <a:t> </a:t>
            </a:r>
            <a:r>
              <a:rPr lang="en-US" sz="1400" dirty="0"/>
              <a:t>Budget / Personal Health Budget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73D2333-9AD7-59A9-A8FA-6E37718BB9B0}"/>
              </a:ext>
            </a:extLst>
          </p:cNvPr>
          <p:cNvSpPr/>
          <p:nvPr/>
        </p:nvSpPr>
        <p:spPr>
          <a:xfrm>
            <a:off x="7296284" y="2751991"/>
            <a:ext cx="1266741" cy="92612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Matching and recruitment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A3F2ECA-30B6-62EF-EB81-3158A13901B1}"/>
              </a:ext>
            </a:extLst>
          </p:cNvPr>
          <p:cNvSpPr/>
          <p:nvPr/>
        </p:nvSpPr>
        <p:spPr>
          <a:xfrm>
            <a:off x="7834965" y="1336503"/>
            <a:ext cx="1019907" cy="13362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Direct payments or Individual Service Fund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DCEC06E-7945-F98B-24B6-62FCA465AEA8}"/>
              </a:ext>
            </a:extLst>
          </p:cNvPr>
          <p:cNvSpPr/>
          <p:nvPr/>
        </p:nvSpPr>
        <p:spPr>
          <a:xfrm>
            <a:off x="9006628" y="2751990"/>
            <a:ext cx="1019907" cy="92612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 Support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8DF3F2B-C746-1A4F-FF54-589072969947}"/>
              </a:ext>
            </a:extLst>
          </p:cNvPr>
          <p:cNvSpPr/>
          <p:nvPr/>
        </p:nvSpPr>
        <p:spPr>
          <a:xfrm>
            <a:off x="10392880" y="1696914"/>
            <a:ext cx="1414099" cy="133628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 Life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493AF1E-65E0-196A-8F6A-C54E0493D127}"/>
              </a:ext>
            </a:extLst>
          </p:cNvPr>
          <p:cNvSpPr/>
          <p:nvPr/>
        </p:nvSpPr>
        <p:spPr>
          <a:xfrm>
            <a:off x="9006628" y="1655879"/>
            <a:ext cx="1019907" cy="92612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 Home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0EC8F2-0F4B-0F92-13B7-598DA5F82245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4560671" y="3077308"/>
            <a:ext cx="263748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00A45DA9-3BE4-B7CD-F7AE-6E641ECB89EA}"/>
              </a:ext>
            </a:extLst>
          </p:cNvPr>
          <p:cNvCxnSpPr>
            <a:cxnSpLocks/>
            <a:stCxn id="4" idx="3"/>
            <a:endCxn id="5" idx="0"/>
          </p:cNvCxnSpPr>
          <p:nvPr/>
        </p:nvCxnSpPr>
        <p:spPr>
          <a:xfrm>
            <a:off x="6366002" y="2004646"/>
            <a:ext cx="211017" cy="548053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A7BD5AF8-5397-3AFC-5FC0-0DC31A7E4D57}"/>
              </a:ext>
            </a:extLst>
          </p:cNvPr>
          <p:cNvCxnSpPr/>
          <p:nvPr/>
        </p:nvCxnSpPr>
        <p:spPr>
          <a:xfrm flipV="1">
            <a:off x="6365150" y="1509345"/>
            <a:ext cx="366552" cy="331178"/>
          </a:xfrm>
          <a:prstGeom prst="bentConnector3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EB3791BD-39E5-C20E-A4CD-5D5583A9E410}"/>
              </a:ext>
            </a:extLst>
          </p:cNvPr>
          <p:cNvCxnSpPr>
            <a:endCxn id="4" idx="1"/>
          </p:cNvCxnSpPr>
          <p:nvPr/>
        </p:nvCxnSpPr>
        <p:spPr>
          <a:xfrm rot="5400000" flipH="1" flipV="1">
            <a:off x="4919046" y="2172542"/>
            <a:ext cx="594945" cy="259154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9CF5C5A-D06A-FD6C-1009-822F381F598B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7086972" y="3015761"/>
            <a:ext cx="222739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28892F74-C4EB-6F63-6C04-BD90BC1483B1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7751609" y="1195754"/>
            <a:ext cx="593310" cy="140749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F3BC4603-F8BD-FA95-C7EB-68FFD63C159B}"/>
              </a:ext>
            </a:extLst>
          </p:cNvPr>
          <p:cNvCxnSpPr>
            <a:endCxn id="10" idx="1"/>
          </p:cNvCxnSpPr>
          <p:nvPr/>
        </p:nvCxnSpPr>
        <p:spPr>
          <a:xfrm rot="16200000" flipH="1">
            <a:off x="8575582" y="2784005"/>
            <a:ext cx="542265" cy="319828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9CDED2B-F244-0AF3-56B3-8CFB4ED7E9CF}"/>
              </a:ext>
            </a:extLst>
          </p:cNvPr>
          <p:cNvCxnSpPr>
            <a:stCxn id="13" idx="3"/>
          </p:cNvCxnSpPr>
          <p:nvPr/>
        </p:nvCxnSpPr>
        <p:spPr>
          <a:xfrm>
            <a:off x="10026535" y="2118941"/>
            <a:ext cx="366345" cy="2936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63FBEF3B-9CE1-0D51-4D8C-BD5094BDCC24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 flipV="1">
            <a:off x="10026535" y="2365056"/>
            <a:ext cx="366345" cy="849996"/>
          </a:xfrm>
          <a:prstGeom prst="bentConnector3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5A0B2F5-DA62-A121-AE78-24B74216001C}"/>
              </a:ext>
            </a:extLst>
          </p:cNvPr>
          <p:cNvCxnSpPr/>
          <p:nvPr/>
        </p:nvCxnSpPr>
        <p:spPr>
          <a:xfrm>
            <a:off x="8563025" y="3429000"/>
            <a:ext cx="443603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081538F-55F9-FFD6-490C-EAB84ED2F86F}"/>
              </a:ext>
            </a:extLst>
          </p:cNvPr>
          <p:cNvSpPr txBox="1"/>
          <p:nvPr/>
        </p:nvSpPr>
        <p:spPr>
          <a:xfrm>
            <a:off x="134628" y="4325815"/>
            <a:ext cx="24013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…if only it were as simple as a flow chart!!</a:t>
            </a:r>
          </a:p>
          <a:p>
            <a:endParaRPr lang="en-US" dirty="0"/>
          </a:p>
          <a:p>
            <a:r>
              <a:rPr lang="en-US" dirty="0"/>
              <a:t>Standing shoulder to shoulder with the person and their loved ones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9F082B2-4509-D024-F36E-8818B90DBF58}"/>
              </a:ext>
            </a:extLst>
          </p:cNvPr>
          <p:cNvSpPr/>
          <p:nvPr/>
        </p:nvSpPr>
        <p:spPr>
          <a:xfrm>
            <a:off x="3434862" y="1418492"/>
            <a:ext cx="1019907" cy="92612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19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40251F9F-F463-5C4B-85FC-9CEC80A273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18" b="19937"/>
          <a:stretch/>
        </p:blipFill>
        <p:spPr>
          <a:xfrm>
            <a:off x="10987313" y="5667680"/>
            <a:ext cx="766101" cy="7437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4E2FD01-426E-8F46-9756-3F0E6AE49A41}"/>
              </a:ext>
            </a:extLst>
          </p:cNvPr>
          <p:cNvSpPr/>
          <p:nvPr/>
        </p:nvSpPr>
        <p:spPr>
          <a:xfrm>
            <a:off x="0" y="0"/>
            <a:ext cx="31087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D2F50EA-A773-7745-B0BF-2E997BA15DC2}"/>
              </a:ext>
            </a:extLst>
          </p:cNvPr>
          <p:cNvSpPr txBox="1">
            <a:spLocks/>
          </p:cNvSpPr>
          <p:nvPr/>
        </p:nvSpPr>
        <p:spPr>
          <a:xfrm>
            <a:off x="134628" y="1395045"/>
            <a:ext cx="2839455" cy="40883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dirty="0">
              <a:solidFill>
                <a:srgbClr val="FFFFFF"/>
              </a:solidFill>
              <a:latin typeface="Muli" panose="00000500000000000000" pitchFamily="2" charset="0"/>
              <a:cs typeface="Baloo Da" panose="03080902040302020200" pitchFamily="66" charset="77"/>
            </a:endParaRPr>
          </a:p>
          <a:p>
            <a:r>
              <a:rPr lang="en-GB" sz="4000" dirty="0">
                <a:solidFill>
                  <a:srgbClr val="FFFFFF"/>
                </a:solidFill>
                <a:latin typeface="Muli" panose="00000500000000000000" pitchFamily="2" charset="0"/>
                <a:cs typeface="Baloo Da" panose="03080902040302020200" pitchFamily="66" charset="77"/>
              </a:rPr>
              <a:t>What does all this mean if you are an advocate?</a:t>
            </a:r>
            <a:endParaRPr lang="en-GB" sz="1900" i="1" u="none" strike="noStrike" dirty="0">
              <a:solidFill>
                <a:schemeClr val="accent6">
                  <a:lumMod val="75000"/>
                </a:schemeClr>
              </a:solidFill>
              <a:effectLst/>
              <a:latin typeface="Muli"/>
            </a:endParaRPr>
          </a:p>
          <a:p>
            <a:endParaRPr lang="en-GB" sz="1900" i="1" dirty="0">
              <a:solidFill>
                <a:schemeClr val="accent6">
                  <a:lumMod val="75000"/>
                </a:schemeClr>
              </a:solidFill>
              <a:latin typeface="Muli"/>
            </a:endParaRPr>
          </a:p>
          <a:p>
            <a:endParaRPr lang="en-GB" sz="2000" dirty="0">
              <a:solidFill>
                <a:srgbClr val="FFFFFF"/>
              </a:solidFill>
              <a:latin typeface="Baloo Da" panose="03080902040302020200" pitchFamily="66" charset="77"/>
              <a:cs typeface="Baloo Da" panose="03080902040302020200" pitchFamily="66" charset="77"/>
            </a:endParaRPr>
          </a:p>
          <a:p>
            <a:endParaRPr lang="en-GB" sz="1900" i="1" u="none" strike="noStrike" dirty="0">
              <a:solidFill>
                <a:schemeClr val="accent6">
                  <a:lumMod val="75000"/>
                </a:schemeClr>
              </a:solidFill>
              <a:effectLst/>
              <a:latin typeface="Muli"/>
            </a:endParaRPr>
          </a:p>
          <a:p>
            <a:endParaRPr lang="en-GB" sz="4000" dirty="0">
              <a:solidFill>
                <a:srgbClr val="FFFFFF"/>
              </a:solidFill>
              <a:latin typeface="Muli" panose="00000500000000000000" pitchFamily="2" charset="0"/>
              <a:cs typeface="Baloo Da" panose="03080902040302020200" pitchFamily="66" charset="77"/>
            </a:endParaRPr>
          </a:p>
          <a:p>
            <a:endParaRPr lang="en-GB" sz="4000" dirty="0">
              <a:solidFill>
                <a:srgbClr val="FFFFFF"/>
              </a:solidFill>
              <a:latin typeface="Baloo Da" panose="03080902040302020200" pitchFamily="66" charset="77"/>
              <a:cs typeface="Baloo Da" panose="03080902040302020200" pitchFamily="66" charset="77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97C8D2A-0AC4-42E9-A89E-F0FFA73CA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103" y="794055"/>
            <a:ext cx="8182310" cy="5223568"/>
          </a:xfrm>
        </p:spPr>
        <p:txBody>
          <a:bodyPr>
            <a:normAutofit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</a:rPr>
              <a:t>Are you relentless and uncompromising?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accent2"/>
              </a:solidFill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</a:rPr>
              <a:t>Human rights?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accent2"/>
              </a:solidFill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2"/>
                </a:solidFill>
              </a:rPr>
              <a:t>Thinking about the trauma the person has been exposed to by being placed in an institution …and removed from familiar surroundings and important people …at a very difficult time?</a:t>
            </a:r>
            <a:endParaRPr lang="en-GB" sz="32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GB" sz="3600" dirty="0">
              <a:solidFill>
                <a:schemeClr val="accent2"/>
              </a:solidFill>
              <a:latin typeface="Muli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63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94333-BCC0-92A2-39B6-16BB48DC1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517" y="987425"/>
            <a:ext cx="6172200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Our partners: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Beyond Limits </a:t>
            </a:r>
            <a:r>
              <a:rPr lang="en-US" dirty="0">
                <a:solidFill>
                  <a:schemeClr val="accent2"/>
                </a:solidFill>
                <a:hlinkClick r:id="rId2"/>
              </a:rPr>
              <a:t>(LINK)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Positive Support for You </a:t>
            </a:r>
            <a:r>
              <a:rPr lang="en-US" dirty="0">
                <a:solidFill>
                  <a:schemeClr val="accent2"/>
                </a:solidFill>
                <a:hlinkClick r:id="rId3"/>
              </a:rPr>
              <a:t>(LINK)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C-Change </a:t>
            </a:r>
            <a:r>
              <a:rPr lang="en-US" dirty="0">
                <a:solidFill>
                  <a:schemeClr val="accent2"/>
                </a:solidFill>
                <a:hlinkClick r:id="rId4"/>
              </a:rPr>
              <a:t>(LINK)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LGA </a:t>
            </a:r>
            <a:r>
              <a:rPr lang="en-US" dirty="0">
                <a:solidFill>
                  <a:schemeClr val="accent2"/>
                </a:solidFill>
                <a:hlinkClick r:id="rId5"/>
              </a:rPr>
              <a:t>(LINK)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Webpages: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Small Supports </a:t>
            </a:r>
            <a:r>
              <a:rPr lang="en-US" dirty="0">
                <a:solidFill>
                  <a:schemeClr val="accent2"/>
                </a:solidFill>
                <a:hlinkClick r:id="rId6"/>
              </a:rPr>
              <a:t>(LINK)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21AC33-3CB6-85C2-0794-0D7FA471ADDC}"/>
              </a:ext>
            </a:extLst>
          </p:cNvPr>
          <p:cNvSpPr/>
          <p:nvPr/>
        </p:nvSpPr>
        <p:spPr>
          <a:xfrm>
            <a:off x="1" y="-1"/>
            <a:ext cx="43536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16CDCD73-A1BE-0FD0-CC53-9C94EB9204B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18" b="19937"/>
          <a:stretch/>
        </p:blipFill>
        <p:spPr>
          <a:xfrm>
            <a:off x="10987313" y="5667680"/>
            <a:ext cx="766101" cy="743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011542-4F84-2173-DC3D-6AE78FE7FD99}"/>
              </a:ext>
            </a:extLst>
          </p:cNvPr>
          <p:cNvSpPr txBox="1"/>
          <p:nvPr/>
        </p:nvSpPr>
        <p:spPr>
          <a:xfrm>
            <a:off x="4679517" y="5684837"/>
            <a:ext cx="2848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Nic Crosby – </a:t>
            </a:r>
            <a:r>
              <a:rPr lang="en-US" dirty="0">
                <a:hlinkClick r:id="rId8"/>
              </a:rPr>
              <a:t>nic.crosby@ndti.org.uk</a:t>
            </a:r>
            <a:r>
              <a:rPr lang="en-US" dirty="0"/>
              <a:t> </a:t>
            </a:r>
          </a:p>
          <a:p>
            <a:r>
              <a:rPr lang="en-US" dirty="0"/>
              <a:t>or phone 07854 331 487</a:t>
            </a:r>
          </a:p>
        </p:txBody>
      </p:sp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375ED289-85B6-D123-8585-8437F2D8EF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08" y="1411186"/>
            <a:ext cx="2707552" cy="1359456"/>
          </a:xfrm>
          <a:prstGeom prst="rect">
            <a:avLst/>
          </a:prstGeom>
        </p:spPr>
      </p:pic>
      <p:pic>
        <p:nvPicPr>
          <p:cNvPr id="9" name="Picture 8" descr="A white card with blue text&#10;&#10;Description automatically generated">
            <a:extLst>
              <a:ext uri="{FF2B5EF4-FFF2-40B4-BE49-F238E27FC236}">
                <a16:creationId xmlns:a16="http://schemas.microsoft.com/office/drawing/2014/main" id="{1BF4EA29-BC1B-C616-8932-12875E9DF5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29" y="2866503"/>
            <a:ext cx="2722731" cy="1359456"/>
          </a:xfrm>
          <a:prstGeom prst="rect">
            <a:avLst/>
          </a:prstGeom>
        </p:spPr>
      </p:pic>
      <p:pic>
        <p:nvPicPr>
          <p:cNvPr id="11" name="Picture 10" descr="A close-up of a message&#10;&#10;Description automatically generated">
            <a:extLst>
              <a:ext uri="{FF2B5EF4-FFF2-40B4-BE49-F238E27FC236}">
                <a16:creationId xmlns:a16="http://schemas.microsoft.com/office/drawing/2014/main" id="{A7AFD518-7BD8-044E-2208-534D87F22E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15" y="4312783"/>
            <a:ext cx="2721245" cy="13548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00A080-0051-777E-538E-274ADDB20E55}"/>
              </a:ext>
            </a:extLst>
          </p:cNvPr>
          <p:cNvSpPr txBox="1"/>
          <p:nvPr/>
        </p:nvSpPr>
        <p:spPr>
          <a:xfrm>
            <a:off x="469654" y="5667680"/>
            <a:ext cx="3235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linkClick r:id="rId12"/>
              </a:rPr>
              <a:t>Link to information about the autumn series of lunchtime webinars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8EAFD4-EDAC-6EA2-BE4D-E4782B3F2335}"/>
              </a:ext>
            </a:extLst>
          </p:cNvPr>
          <p:cNvSpPr txBox="1"/>
          <p:nvPr/>
        </p:nvSpPr>
        <p:spPr>
          <a:xfrm>
            <a:off x="476500" y="114996"/>
            <a:ext cx="3235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Small Supports</a:t>
            </a:r>
          </a:p>
          <a:p>
            <a:pPr algn="ctr"/>
            <a:r>
              <a:rPr lang="en-US" sz="2400" b="1" dirty="0"/>
              <a:t>Big Differences</a:t>
            </a:r>
          </a:p>
          <a:p>
            <a:pPr algn="ctr"/>
            <a:r>
              <a:rPr lang="en-US" sz="2400" b="1" dirty="0"/>
              <a:t>Better Lives</a:t>
            </a:r>
          </a:p>
        </p:txBody>
      </p:sp>
    </p:spTree>
    <p:extLst>
      <p:ext uri="{BB962C8B-B14F-4D97-AF65-F5344CB8AC3E}">
        <p14:creationId xmlns:p14="http://schemas.microsoft.com/office/powerpoint/2010/main" val="8537015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81af5892-acbe-4a20-8e62-18c129644f24"/>
</p:tagLst>
</file>

<file path=ppt/theme/theme1.xml><?xml version="1.0" encoding="utf-8"?>
<a:theme xmlns:a="http://schemas.openxmlformats.org/drawingml/2006/main" name="Office Theme">
  <a:themeElements>
    <a:clrScheme name="Custom 2">
      <a:dk1>
        <a:srgbClr val="2AD2A9"/>
      </a:dk1>
      <a:lt1>
        <a:sysClr val="window" lastClr="FFFFFF"/>
      </a:lt1>
      <a:dk2>
        <a:srgbClr val="363B73"/>
      </a:dk2>
      <a:lt2>
        <a:srgbClr val="FFFFFF"/>
      </a:lt2>
      <a:accent1>
        <a:srgbClr val="2AD2A9"/>
      </a:accent1>
      <a:accent2>
        <a:srgbClr val="363B73"/>
      </a:accent2>
      <a:accent3>
        <a:srgbClr val="2A7DE1"/>
      </a:accent3>
      <a:accent4>
        <a:srgbClr val="ED40A9"/>
      </a:accent4>
      <a:accent5>
        <a:srgbClr val="FFA53C"/>
      </a:accent5>
      <a:accent6>
        <a:srgbClr val="2AD2A9"/>
      </a:accent6>
      <a:hlink>
        <a:srgbClr val="2AD2A9"/>
      </a:hlink>
      <a:folHlink>
        <a:srgbClr val="FFA53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4BBAF81-EB18-4862-A930-5FA0C66FDCAB}" vid="{8CEC2DD6-2DAB-457A-A686-E8E541814B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ource_x0020_Type xmlns="02890deb-9f42-4484-9a75-16ade55f106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7B0961A05D904AA2A596E914244767" ma:contentTypeVersion="8" ma:contentTypeDescription="Create a new document." ma:contentTypeScope="" ma:versionID="a446216a3bce359ad3e299ca245e1385">
  <xsd:schema xmlns:xsd="http://www.w3.org/2001/XMLSchema" xmlns:xs="http://www.w3.org/2001/XMLSchema" xmlns:p="http://schemas.microsoft.com/office/2006/metadata/properties" xmlns:ns2="02890deb-9f42-4484-9a75-16ade55f1062" xmlns:ns3="57b5894c-63f1-4d52-bfb2-6f3155f8220b" targetNamespace="http://schemas.microsoft.com/office/2006/metadata/properties" ma:root="true" ma:fieldsID="e25eb67fadc1d9408ef675a44cca7cd5" ns2:_="" ns3:_="">
    <xsd:import namespace="02890deb-9f42-4484-9a75-16ade55f1062"/>
    <xsd:import namespace="57b5894c-63f1-4d52-bfb2-6f3155f822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Resource_x0020_Typ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890deb-9f42-4484-9a75-16ade55f10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Resource_x0020_Type" ma:index="10" nillable="true" ma:displayName="Resource Type" ma:format="Dropdown" ma:internalName="Resource_x0020_Type">
      <xsd:simpleType>
        <xsd:restriction base="dms:Choice">
          <xsd:enumeration value="Template"/>
          <xsd:enumeration value="Form"/>
          <xsd:enumeration value="Guide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b5894c-63f1-4d52-bfb2-6f3155f8220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C07C20-158F-42D3-9916-32F931EB0FDD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02890deb-9f42-4484-9a75-16ade55f1062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57b5894c-63f1-4d52-bfb2-6f3155f8220b"/>
  </ds:schemaRefs>
</ds:datastoreItem>
</file>

<file path=customXml/itemProps2.xml><?xml version="1.0" encoding="utf-8"?>
<ds:datastoreItem xmlns:ds="http://schemas.openxmlformats.org/officeDocument/2006/customXml" ds:itemID="{8C982E9F-06D6-4615-BEE4-EC0BCE4892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FC749C-3662-4329-9E8B-558E157B3B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890deb-9f42-4484-9a75-16ade55f1062"/>
    <ds:schemaRef ds:uri="57b5894c-63f1-4d52-bfb2-6f3155f822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58578</TotalTime>
  <Words>617</Words>
  <Application>Microsoft Macintosh PowerPoint</Application>
  <PresentationFormat>Widescreen</PresentationFormat>
  <Paragraphs>109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Baloo Da</vt:lpstr>
      <vt:lpstr>Calibri</vt:lpstr>
      <vt:lpstr>Calibri Light</vt:lpstr>
      <vt:lpstr>Muli</vt:lpstr>
      <vt:lpstr>Office Theme</vt:lpstr>
      <vt:lpstr>What really matters to you? What helps when life feels stressful? Who or what offers comfort? What makes for a good life for you?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Bill Love</dc:creator>
  <cp:lastModifiedBy>Nic Crosby</cp:lastModifiedBy>
  <cp:revision>41</cp:revision>
  <dcterms:created xsi:type="dcterms:W3CDTF">2022-12-09T11:39:30Z</dcterms:created>
  <dcterms:modified xsi:type="dcterms:W3CDTF">2023-11-02T14:05:08Z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0x0101002E7B0961A05D904AA2A596E914244767</vt:lpwstr>
  </property>
</Properties>
</file>