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Ref idx="major">
          <a:srgbClr val="E17D50"/>
        </a:fontRef>
        <a:srgbClr val="E17D50"/>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D4D4D4"/>
          </a:solidFill>
        </a:fill>
      </a:tcStyle>
    </a:wholeTbl>
    <a:band2H>
      <a:tcTxStyle b="def" i="def"/>
      <a:tcStyle>
        <a:tcBdr/>
        <a:fill>
          <a:solidFill>
            <a:schemeClr val="accent6">
              <a:lumOff val="8039"/>
            </a:schemeClr>
          </a:solidFill>
        </a:fill>
      </a:tcStyle>
    </a:band2H>
    <a:firstCol>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1"/>
          </a:solidFill>
        </a:fill>
      </a:tcStyle>
    </a:firstCol>
    <a:la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381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1"/>
          </a:solidFill>
        </a:fill>
      </a:tcStyle>
    </a:lastRow>
    <a:fir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381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1"/>
          </a:solidFill>
        </a:fill>
      </a:tcStyle>
    </a:firstRow>
  </a:tblStyle>
  <a:tblStyle styleId="{C7B018BB-80A7-4F77-B60F-C8B233D01FF8}" styleName="">
    <a:tblBg/>
    <a:wholeTbl>
      <a:tcTxStyle b="on" i="off">
        <a:fontRef idx="major">
          <a:srgbClr val="E17D50"/>
        </a:fontRef>
        <a:srgbClr val="E17D50"/>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E2E2E2"/>
          </a:solidFill>
        </a:fill>
      </a:tcStyle>
    </a:wholeTbl>
    <a:band2H>
      <a:tcTxStyle b="def" i="def"/>
      <a:tcStyle>
        <a:tcBdr/>
        <a:fill>
          <a:solidFill>
            <a:schemeClr val="accent2">
              <a:lumOff val="1862"/>
            </a:schemeClr>
          </a:solidFill>
        </a:fill>
      </a:tcStyle>
    </a:band2H>
    <a:firstCol>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3"/>
          </a:solidFill>
        </a:fill>
      </a:tcStyle>
    </a:firstCol>
    <a:la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381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3"/>
          </a:solidFill>
        </a:fill>
      </a:tcStyle>
    </a:lastRow>
    <a:fir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381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3"/>
          </a:solidFill>
        </a:fill>
      </a:tcStyle>
    </a:firstRow>
  </a:tblStyle>
  <a:tblStyle styleId="{EEE7283C-3CF3-47DC-8721-378D4A62B228}" styleName="">
    <a:tblBg/>
    <a:wholeTbl>
      <a:tcTxStyle b="on" i="off">
        <a:fontRef idx="major">
          <a:srgbClr val="E17D50"/>
        </a:fontRef>
        <a:srgbClr val="E17D50"/>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1">
              <a:lumOff val="50167"/>
            </a:schemeClr>
          </a:solidFill>
        </a:fill>
      </a:tcStyle>
    </a:wholeTbl>
    <a:band2H>
      <a:tcTxStyle b="def" i="def"/>
      <a:tcStyle>
        <a:tcBdr/>
        <a:fill>
          <a:solidFill>
            <a:srgbClr val="F7F7F7"/>
          </a:solidFill>
        </a:fill>
      </a:tcStyle>
    </a:band2H>
    <a:firstCol>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6"/>
          </a:solidFill>
        </a:fill>
      </a:tcStyle>
    </a:firstCol>
    <a:la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381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6"/>
          </a:solidFill>
        </a:fill>
      </a:tcStyle>
    </a:lastRow>
    <a:fir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381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chemeClr val="accent6"/>
          </a:solidFill>
        </a:fill>
      </a:tcStyle>
    </a:firstRow>
  </a:tblStyle>
  <a:tblStyle styleId="{CF821DB8-F4EB-4A41-A1BA-3FCAFE7338EE}" styleName="">
    <a:tblBg/>
    <a:wholeTbl>
      <a:tcTxStyle b="on" i="off">
        <a:fontRef idx="major">
          <a:srgbClr val="E17D50"/>
        </a:fontRef>
        <a:srgbClr val="E17D5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9ECE8"/>
          </a:solidFill>
        </a:fill>
      </a:tcStyle>
    </a:wholeTbl>
    <a:band2H>
      <a:tcTxStyle b="def" i="def"/>
      <a:tcStyle>
        <a:tcBdr/>
        <a:fill>
          <a:solidFill>
            <a:srgbClr val="91C8E1"/>
          </a:solidFill>
        </a:fill>
      </a:tcStyle>
    </a:band2H>
    <a:firstCol>
      <a:tcTxStyle b="on" i="off">
        <a:fontRef idx="major">
          <a:srgbClr val="91C8E1"/>
        </a:fontRef>
        <a:srgbClr val="91C8E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E17D50"/>
        </a:fontRef>
        <a:srgbClr val="E17D50"/>
      </a:tcTxStyle>
      <a:tcStyle>
        <a:tcBdr>
          <a:left>
            <a:ln w="12700" cap="flat">
              <a:noFill/>
              <a:miter lim="400000"/>
            </a:ln>
          </a:left>
          <a:right>
            <a:ln w="12700" cap="flat">
              <a:noFill/>
              <a:miter lim="400000"/>
            </a:ln>
          </a:right>
          <a:top>
            <a:ln w="50800" cap="flat">
              <a:solidFill>
                <a:srgbClr val="E17D50"/>
              </a:solidFill>
              <a:prstDash val="solid"/>
              <a:round/>
            </a:ln>
          </a:top>
          <a:bottom>
            <a:ln w="25400" cap="flat">
              <a:solidFill>
                <a:srgbClr val="E17D50"/>
              </a:solidFill>
              <a:prstDash val="solid"/>
              <a:round/>
            </a:ln>
          </a:bottom>
          <a:insideH>
            <a:ln w="12700" cap="flat">
              <a:noFill/>
              <a:miter lim="400000"/>
            </a:ln>
          </a:insideH>
          <a:insideV>
            <a:ln w="12700" cap="flat">
              <a:noFill/>
              <a:miter lim="400000"/>
            </a:ln>
          </a:insideV>
        </a:tcBdr>
        <a:fill>
          <a:solidFill>
            <a:srgbClr val="91C8E1"/>
          </a:solidFill>
        </a:fill>
      </a:tcStyle>
    </a:lastRow>
    <a:firstRow>
      <a:tcTxStyle b="on" i="off">
        <a:fontRef idx="major">
          <a:srgbClr val="91C8E1"/>
        </a:fontRef>
        <a:srgbClr val="91C8E1"/>
      </a:tcTxStyle>
      <a:tcStyle>
        <a:tcBdr>
          <a:left>
            <a:ln w="12700" cap="flat">
              <a:noFill/>
              <a:miter lim="400000"/>
            </a:ln>
          </a:left>
          <a:right>
            <a:ln w="12700" cap="flat">
              <a:noFill/>
              <a:miter lim="400000"/>
            </a:ln>
          </a:right>
          <a:top>
            <a:ln w="25400" cap="flat">
              <a:solidFill>
                <a:srgbClr val="E17D50"/>
              </a:solidFill>
              <a:prstDash val="solid"/>
              <a:round/>
            </a:ln>
          </a:top>
          <a:bottom>
            <a:ln w="25400" cap="flat">
              <a:solidFill>
                <a:srgbClr val="E17D5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E17D50"/>
        </a:fontRef>
        <a:srgbClr val="E17D50"/>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F4D6CF"/>
          </a:solidFill>
        </a:fill>
      </a:tcStyle>
    </a:wholeTbl>
    <a:band2H>
      <a:tcTxStyle b="def" i="def"/>
      <a:tcStyle>
        <a:tcBdr/>
        <a:fill>
          <a:solidFill>
            <a:srgbClr val="F9ECE8"/>
          </a:solidFill>
        </a:fill>
      </a:tcStyle>
    </a:band2H>
    <a:firstCol>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E17D50"/>
          </a:solidFill>
        </a:fill>
      </a:tcStyle>
    </a:firstCol>
    <a:la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381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E17D50"/>
          </a:solidFill>
        </a:fill>
      </a:tcStyle>
    </a:lastRow>
    <a:fir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381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E17D50"/>
          </a:solidFill>
        </a:fill>
      </a:tcStyle>
    </a:firstRow>
  </a:tblStyle>
  <a:tblStyle styleId="{2708684C-4D16-4618-839F-0558EEFCDFE6}" styleName="">
    <a:tblBg/>
    <a:wholeTbl>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91C8E1">
              <a:alpha val="20000"/>
            </a:srgbClr>
          </a:solidFill>
        </a:fill>
      </a:tcStyle>
    </a:wholeTbl>
    <a:band2H>
      <a:tcTxStyle b="def" i="def"/>
      <a:tcStyle>
        <a:tcBdr/>
        <a:fill>
          <a:solidFill>
            <a:srgbClr val="FFFFFF"/>
          </a:solidFill>
        </a:fill>
      </a:tcStyle>
    </a:band2H>
    <a:firstCol>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solidFill>
            <a:srgbClr val="91C8E1">
              <a:alpha val="20000"/>
            </a:srgbClr>
          </a:solidFill>
        </a:fill>
      </a:tcStyle>
    </a:firstCol>
    <a:la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50800" cap="flat">
              <a:solidFill>
                <a:srgbClr val="91C8E1"/>
              </a:solidFill>
              <a:prstDash val="solid"/>
              <a:round/>
            </a:ln>
          </a:top>
          <a:bottom>
            <a:ln w="127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noFill/>
        </a:fill>
      </a:tcStyle>
    </a:lastRow>
    <a:firstRow>
      <a:tcTxStyle b="on" i="off">
        <a:fontRef idx="major">
          <a:srgbClr val="91C8E1"/>
        </a:fontRef>
        <a:srgbClr val="91C8E1"/>
      </a:tcTxStyle>
      <a:tcStyle>
        <a:tcBdr>
          <a:left>
            <a:ln w="12700" cap="flat">
              <a:solidFill>
                <a:srgbClr val="91C8E1"/>
              </a:solidFill>
              <a:prstDash val="solid"/>
              <a:round/>
            </a:ln>
          </a:left>
          <a:right>
            <a:ln w="12700" cap="flat">
              <a:solidFill>
                <a:srgbClr val="91C8E1"/>
              </a:solidFill>
              <a:prstDash val="solid"/>
              <a:round/>
            </a:ln>
          </a:right>
          <a:top>
            <a:ln w="12700" cap="flat">
              <a:solidFill>
                <a:srgbClr val="91C8E1"/>
              </a:solidFill>
              <a:prstDash val="solid"/>
              <a:round/>
            </a:ln>
          </a:top>
          <a:bottom>
            <a:ln w="25400" cap="flat">
              <a:solidFill>
                <a:srgbClr val="91C8E1"/>
              </a:solidFill>
              <a:prstDash val="solid"/>
              <a:round/>
            </a:ln>
          </a:bottom>
          <a:insideH>
            <a:ln w="12700" cap="flat">
              <a:solidFill>
                <a:srgbClr val="91C8E1"/>
              </a:solidFill>
              <a:prstDash val="solid"/>
              <a:round/>
            </a:ln>
          </a:insideH>
          <a:insideV>
            <a:ln w="12700" cap="flat">
              <a:solidFill>
                <a:srgbClr val="91C8E1"/>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7" name="Shape 37"/>
          <p:cNvSpPr/>
          <p:nvPr>
            <p:ph type="sldImg"/>
          </p:nvPr>
        </p:nvSpPr>
        <p:spPr>
          <a:xfrm>
            <a:off x="1143000" y="685800"/>
            <a:ext cx="4572000" cy="3429000"/>
          </a:xfrm>
          <a:prstGeom prst="rect">
            <a:avLst/>
          </a:prstGeom>
        </p:spPr>
        <p:txBody>
          <a:bodyPr/>
          <a:lstStyle/>
          <a:p>
            <a:pPr/>
          </a:p>
        </p:txBody>
      </p:sp>
      <p:sp>
        <p:nvSpPr>
          <p:cNvPr id="38" name="Shape 3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395536" y="1412775"/>
            <a:ext cx="7200801" cy="1728193"/>
          </a:xfrm>
          <a:prstGeom prst="rect">
            <a:avLst/>
          </a:prstGeom>
        </p:spPr>
        <p:txBody>
          <a:bodyPr anchor="b"/>
          <a:lstStyle/>
          <a:p>
            <a:pPr/>
            <a:r>
              <a:t>Title Text</a:t>
            </a:r>
          </a:p>
        </p:txBody>
      </p:sp>
      <p:sp>
        <p:nvSpPr>
          <p:cNvPr id="12" name="Body Level One…"/>
          <p:cNvSpPr txBox="1"/>
          <p:nvPr>
            <p:ph type="body" sz="quarter" idx="1"/>
          </p:nvPr>
        </p:nvSpPr>
        <p:spPr>
          <a:xfrm>
            <a:off x="394839" y="3212850"/>
            <a:ext cx="7201498" cy="1152527"/>
          </a:xfrm>
          <a:prstGeom prst="rect">
            <a:avLst/>
          </a:prstGeom>
        </p:spPr>
        <p:txBody>
          <a:bodyPr/>
          <a:lstStyle>
            <a:lvl1pPr marL="0" indent="0">
              <a:spcBef>
                <a:spcPts val="500"/>
              </a:spcBef>
              <a:buClrTx/>
              <a:buSzTx/>
              <a:buNone/>
              <a:defRPr sz="2400"/>
            </a:lvl1pPr>
            <a:lvl2pPr marL="0" indent="0">
              <a:spcBef>
                <a:spcPts val="500"/>
              </a:spcBef>
              <a:buClrTx/>
              <a:buSzTx/>
              <a:buNone/>
              <a:defRPr sz="2400"/>
            </a:lvl2pPr>
            <a:lvl3pPr marL="0" indent="0">
              <a:spcBef>
                <a:spcPts val="500"/>
              </a:spcBef>
              <a:buClrTx/>
              <a:buSzTx/>
              <a:buNone/>
              <a:defRPr sz="2400"/>
            </a:lvl3pPr>
            <a:lvl4pPr marL="0" indent="0">
              <a:spcBef>
                <a:spcPts val="500"/>
              </a:spcBef>
              <a:buClrTx/>
              <a:buSzTx/>
              <a:buNone/>
              <a:defRPr sz="2400"/>
            </a:lvl4pPr>
            <a:lvl5pPr marL="0" indent="0">
              <a:spcBef>
                <a:spcPts val="500"/>
              </a:spcBef>
              <a:buClrTx/>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p>
            <a:pPr/>
            <a:r>
              <a:t>Title Text</a:t>
            </a:r>
          </a:p>
        </p:txBody>
      </p:sp>
      <p:sp>
        <p:nvSpPr>
          <p:cNvPr id="30" name="Body Level One…"/>
          <p:cNvSpPr txBox="1"/>
          <p:nvPr>
            <p:ph type="body" idx="1"/>
          </p:nvPr>
        </p:nvSpPr>
        <p:spPr>
          <a:xfrm>
            <a:off x="396875" y="1844824"/>
            <a:ext cx="7772400" cy="410445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396875" y="476672"/>
            <a:ext cx="77724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396875" y="1844824"/>
            <a:ext cx="7772400" cy="388843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279546" y="6224224"/>
            <a:ext cx="273654" cy="264253"/>
          </a:xfrm>
          <a:prstGeom prst="rect">
            <a:avLst/>
          </a:prstGeom>
          <a:ln w="12700">
            <a:miter lim="400000"/>
          </a:ln>
        </p:spPr>
        <p:txBody>
          <a:bodyPr wrap="none" lIns="45718" tIns="45718" rIns="45718" bIns="45718" anchor="ctr">
            <a:spAutoFit/>
          </a:bodyPr>
          <a:lstStyle>
            <a:lvl1pPr algn="r">
              <a:defRPr sz="1200">
                <a:solidFill>
                  <a:schemeClr val="accent6">
                    <a:lumOff val="8039"/>
                  </a:schemeClr>
                </a:solidFill>
                <a:latin typeface="Arial"/>
                <a:ea typeface="Arial"/>
                <a:cs typeface="Arial"/>
                <a:sym typeface="Aria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5pPr>
      <a:lvl6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6pPr>
      <a:lvl7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7pPr>
      <a:lvl8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8pPr>
      <a:lvl9pPr marL="0" marR="0" indent="0" algn="l" defTabSz="914400" rtl="0" latinLnBrk="0">
        <a:lnSpc>
          <a:spcPct val="100000"/>
        </a:lnSpc>
        <a:spcBef>
          <a:spcPts val="0"/>
        </a:spcBef>
        <a:spcAft>
          <a:spcPts val="0"/>
        </a:spcAft>
        <a:buClrTx/>
        <a:buSzTx/>
        <a:buFontTx/>
        <a:buNone/>
        <a:tabLst/>
        <a:defRPr b="0" baseline="0" cap="none" i="0" spc="0" strike="noStrike" sz="4000" u="none">
          <a:solidFill>
            <a:srgbClr val="0A648F"/>
          </a:solidFill>
          <a:uFillTx/>
          <a:latin typeface="Georgia"/>
          <a:ea typeface="Georgia"/>
          <a:cs typeface="Georgia"/>
          <a:sym typeface="Georgia"/>
        </a:defRPr>
      </a:lvl9pPr>
    </p:titleStyle>
    <p:bodyStyle>
      <a:lvl1pPr marL="342900" marR="0" indent="-342900" algn="l" defTabSz="914400" rtl="0" latinLnBrk="0">
        <a:lnSpc>
          <a:spcPct val="100000"/>
        </a:lnSpc>
        <a:spcBef>
          <a:spcPts val="600"/>
        </a:spcBef>
        <a:spcAft>
          <a:spcPts val="0"/>
        </a:spcAft>
        <a:buClr>
          <a:srgbClr val="0A648F"/>
        </a:buClr>
        <a:buSzPct val="80000"/>
        <a:buFontTx/>
        <a:buChar char="□"/>
        <a:tabLst/>
        <a:defRPr b="0" baseline="0" cap="none" i="0" spc="0" strike="noStrike" sz="2800" u="none">
          <a:solidFill>
            <a:srgbClr val="000000"/>
          </a:solidFill>
          <a:uFillTx/>
          <a:latin typeface="Arial"/>
          <a:ea typeface="Arial"/>
          <a:cs typeface="Arial"/>
          <a:sym typeface="Arial"/>
        </a:defRPr>
      </a:lvl1pPr>
      <a:lvl2pPr marL="742950" marR="0" indent="-285750" algn="l" defTabSz="914400" rtl="0" latinLnBrk="0">
        <a:lnSpc>
          <a:spcPct val="100000"/>
        </a:lnSpc>
        <a:spcBef>
          <a:spcPts val="600"/>
        </a:spcBef>
        <a:spcAft>
          <a:spcPts val="0"/>
        </a:spcAft>
        <a:buClr>
          <a:srgbClr val="0A648F"/>
        </a:buClr>
        <a:buSzPct val="100000"/>
        <a:buFontTx/>
        <a:buChar char="–"/>
        <a:tabLst/>
        <a:defRPr b="0" baseline="0" cap="none" i="0" spc="0" strike="noStrike" sz="2800" u="none">
          <a:solidFill>
            <a:srgbClr val="000000"/>
          </a:solidFill>
          <a:uFillTx/>
          <a:latin typeface="Arial"/>
          <a:ea typeface="Arial"/>
          <a:cs typeface="Arial"/>
          <a:sym typeface="Arial"/>
        </a:defRPr>
      </a:lvl2pPr>
      <a:lvl3pPr marL="1143000" marR="0" indent="-228600" algn="l" defTabSz="914400" rtl="0" latinLnBrk="0">
        <a:lnSpc>
          <a:spcPct val="100000"/>
        </a:lnSpc>
        <a:spcBef>
          <a:spcPts val="600"/>
        </a:spcBef>
        <a:spcAft>
          <a:spcPts val="0"/>
        </a:spcAft>
        <a:buClr>
          <a:srgbClr val="0A648F"/>
        </a:buClr>
        <a:buSzPct val="65000"/>
        <a:buFontTx/>
        <a:buChar char="□"/>
        <a:tabLst/>
        <a:defRPr b="0" baseline="0" cap="none" i="0" spc="0" strike="noStrike" sz="2800" u="none">
          <a:solidFill>
            <a:srgbClr val="000000"/>
          </a:solidFill>
          <a:uFillTx/>
          <a:latin typeface="Arial"/>
          <a:ea typeface="Arial"/>
          <a:cs typeface="Arial"/>
          <a:sym typeface="Arial"/>
        </a:defRPr>
      </a:lvl3pPr>
      <a:lvl4pPr marL="1600200" marR="0" indent="-228600" algn="l" defTabSz="914400" rtl="0" latinLnBrk="0">
        <a:lnSpc>
          <a:spcPct val="100000"/>
        </a:lnSpc>
        <a:spcBef>
          <a:spcPts val="600"/>
        </a:spcBef>
        <a:spcAft>
          <a:spcPts val="0"/>
        </a:spcAft>
        <a:buClr>
          <a:srgbClr val="0A648F"/>
        </a:buClr>
        <a:buSzPct val="80000"/>
        <a:buFontTx/>
        <a:buChar char="–"/>
        <a:tabLst/>
        <a:defRPr b="0" baseline="0" cap="none" i="0" spc="0" strike="noStrike" sz="2800" u="none">
          <a:solidFill>
            <a:srgbClr val="000000"/>
          </a:solidFill>
          <a:uFillTx/>
          <a:latin typeface="Arial"/>
          <a:ea typeface="Arial"/>
          <a:cs typeface="Arial"/>
          <a:sym typeface="Arial"/>
        </a:defRPr>
      </a:lvl4pPr>
      <a:lvl5pPr marL="2057400" marR="0" indent="-228600" algn="l" defTabSz="914400" rtl="0" latinLnBrk="0">
        <a:lnSpc>
          <a:spcPct val="100000"/>
        </a:lnSpc>
        <a:spcBef>
          <a:spcPts val="600"/>
        </a:spcBef>
        <a:spcAft>
          <a:spcPts val="0"/>
        </a:spcAft>
        <a:buClr>
          <a:srgbClr val="0A648F"/>
        </a:buClr>
        <a:buSzPct val="90000"/>
        <a:buFontTx/>
        <a:buChar char="»"/>
        <a:tabLst/>
        <a:defRPr b="0" baseline="0" cap="none" i="0" spc="0" strike="noStrike" sz="2800" u="none">
          <a:solidFill>
            <a:srgbClr val="000000"/>
          </a:solidFill>
          <a:uFillTx/>
          <a:latin typeface="Arial"/>
          <a:ea typeface="Arial"/>
          <a:cs typeface="Arial"/>
          <a:sym typeface="Arial"/>
        </a:defRPr>
      </a:lvl5pPr>
      <a:lvl6pPr marL="2514600" marR="0" indent="-228600" algn="l" defTabSz="914400" rtl="0" latinLnBrk="0">
        <a:lnSpc>
          <a:spcPct val="100000"/>
        </a:lnSpc>
        <a:spcBef>
          <a:spcPts val="600"/>
        </a:spcBef>
        <a:spcAft>
          <a:spcPts val="0"/>
        </a:spcAft>
        <a:buClr>
          <a:srgbClr val="0A648F"/>
        </a:buClr>
        <a:buSzPct val="90000"/>
        <a:buFontTx/>
        <a:buChar char="»"/>
        <a:tabLst/>
        <a:defRPr b="0" baseline="0" cap="none" i="0" spc="0" strike="noStrike" sz="2800" u="none">
          <a:solidFill>
            <a:srgbClr val="000000"/>
          </a:solidFill>
          <a:uFillTx/>
          <a:latin typeface="Arial"/>
          <a:ea typeface="Arial"/>
          <a:cs typeface="Arial"/>
          <a:sym typeface="Arial"/>
        </a:defRPr>
      </a:lvl6pPr>
      <a:lvl7pPr marL="2971800" marR="0" indent="-228600" algn="l" defTabSz="914400" rtl="0" latinLnBrk="0">
        <a:lnSpc>
          <a:spcPct val="100000"/>
        </a:lnSpc>
        <a:spcBef>
          <a:spcPts val="600"/>
        </a:spcBef>
        <a:spcAft>
          <a:spcPts val="0"/>
        </a:spcAft>
        <a:buClr>
          <a:srgbClr val="0A648F"/>
        </a:buClr>
        <a:buSzPct val="90000"/>
        <a:buFontTx/>
        <a:buChar char="»"/>
        <a:tabLst/>
        <a:defRPr b="0" baseline="0" cap="none" i="0" spc="0" strike="noStrike" sz="2800" u="none">
          <a:solidFill>
            <a:srgbClr val="000000"/>
          </a:solidFill>
          <a:uFillTx/>
          <a:latin typeface="Arial"/>
          <a:ea typeface="Arial"/>
          <a:cs typeface="Arial"/>
          <a:sym typeface="Arial"/>
        </a:defRPr>
      </a:lvl7pPr>
      <a:lvl8pPr marL="3429000" marR="0" indent="-228600" algn="l" defTabSz="914400" rtl="0" latinLnBrk="0">
        <a:lnSpc>
          <a:spcPct val="100000"/>
        </a:lnSpc>
        <a:spcBef>
          <a:spcPts val="600"/>
        </a:spcBef>
        <a:spcAft>
          <a:spcPts val="0"/>
        </a:spcAft>
        <a:buClr>
          <a:srgbClr val="0A648F"/>
        </a:buClr>
        <a:buSzPct val="90000"/>
        <a:buFontTx/>
        <a:buChar char="»"/>
        <a:tabLst/>
        <a:defRPr b="0" baseline="0" cap="none" i="0" spc="0" strike="noStrike" sz="2800" u="none">
          <a:solidFill>
            <a:srgbClr val="000000"/>
          </a:solidFill>
          <a:uFillTx/>
          <a:latin typeface="Arial"/>
          <a:ea typeface="Arial"/>
          <a:cs typeface="Arial"/>
          <a:sym typeface="Arial"/>
        </a:defRPr>
      </a:lvl8pPr>
      <a:lvl9pPr marL="3886200" marR="0" indent="-228600" algn="l" defTabSz="914400" rtl="0" latinLnBrk="0">
        <a:lnSpc>
          <a:spcPct val="100000"/>
        </a:lnSpc>
        <a:spcBef>
          <a:spcPts val="600"/>
        </a:spcBef>
        <a:spcAft>
          <a:spcPts val="0"/>
        </a:spcAft>
        <a:buClr>
          <a:srgbClr val="0A648F"/>
        </a:buClr>
        <a:buSzPct val="90000"/>
        <a:buFontTx/>
        <a:buChar char="»"/>
        <a:tabLst/>
        <a:defRPr b="0" baseline="0" cap="none" i="0" spc="0" strike="noStrike" sz="2800" u="none">
          <a:solidFill>
            <a:srgbClr val="00000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1"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HlAXepkh5cc"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www.birmingham.ac.uk/schools/social-policy/departments/social-work-social-care/research/why-are-we-stuck-in-hospital.aspx" TargetMode="Externa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0" name="Title 1"/>
          <p:cNvSpPr txBox="1"/>
          <p:nvPr>
            <p:ph type="ctrTitle"/>
          </p:nvPr>
        </p:nvSpPr>
        <p:spPr>
          <a:xfrm>
            <a:off x="395535" y="2027959"/>
            <a:ext cx="8568954" cy="1656186"/>
          </a:xfrm>
          <a:prstGeom prst="rect">
            <a:avLst/>
          </a:prstGeom>
        </p:spPr>
        <p:txBody>
          <a:bodyPr/>
          <a:lstStyle/>
          <a:p>
            <a:pPr algn="ctr">
              <a:defRPr b="1" sz="3600"/>
            </a:pPr>
            <a:r>
              <a:t>Where’s the oomph!</a:t>
            </a:r>
          </a:p>
          <a:p>
            <a:pPr algn="ctr">
              <a:defRPr b="1" sz="3600"/>
            </a:pPr>
            <a:r>
              <a:t>Lessons from research</a:t>
            </a:r>
          </a:p>
        </p:txBody>
      </p:sp>
      <p:sp>
        <p:nvSpPr>
          <p:cNvPr id="41" name="TextBox 4"/>
          <p:cNvSpPr txBox="1"/>
          <p:nvPr/>
        </p:nvSpPr>
        <p:spPr>
          <a:xfrm>
            <a:off x="895945" y="3933057"/>
            <a:ext cx="7181368" cy="129900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a:solidFill>
                  <a:srgbClr val="0A648F"/>
                </a:solidFill>
                <a:latin typeface="Arial"/>
                <a:ea typeface="Arial"/>
                <a:cs typeface="Arial"/>
                <a:sym typeface="Arial"/>
              </a:defRPr>
            </a:pPr>
            <a:r>
              <a:t>Zeze Sohawon</a:t>
            </a:r>
          </a:p>
          <a:p>
            <a:pPr>
              <a:defRPr>
                <a:solidFill>
                  <a:srgbClr val="0A648F"/>
                </a:solidFill>
                <a:latin typeface="Arial"/>
                <a:ea typeface="Arial"/>
                <a:cs typeface="Arial"/>
                <a:sym typeface="Arial"/>
              </a:defRPr>
            </a:pPr>
          </a:p>
          <a:p>
            <a:pPr>
              <a:defRPr>
                <a:solidFill>
                  <a:srgbClr val="0A648F"/>
                </a:solidFill>
                <a:latin typeface="Arial"/>
                <a:ea typeface="Arial"/>
                <a:cs typeface="Arial"/>
                <a:sym typeface="Arial"/>
              </a:defRPr>
            </a:pPr>
            <a:r>
              <a:t>Anne-Marie Glasby, November 2023</a:t>
            </a:r>
          </a:p>
        </p:txBody>
      </p:sp>
      <p:pic>
        <p:nvPicPr>
          <p:cNvPr id="42" name="Picture 2" descr="Picture 2"/>
          <p:cNvPicPr>
            <a:picLocks noChangeAspect="1"/>
          </p:cNvPicPr>
          <p:nvPr/>
        </p:nvPicPr>
        <p:blipFill>
          <a:blip r:embed="rId2">
            <a:extLst/>
          </a:blip>
          <a:stretch>
            <a:fillRect/>
          </a:stretch>
        </p:blipFill>
        <p:spPr>
          <a:xfrm>
            <a:off x="6228184" y="199531"/>
            <a:ext cx="1872210" cy="739445"/>
          </a:xfrm>
          <a:prstGeom prst="rect">
            <a:avLst/>
          </a:prstGeom>
          <a:ln w="12700">
            <a:miter lim="400000"/>
          </a:ln>
        </p:spPr>
      </p:pic>
      <p:pic>
        <p:nvPicPr>
          <p:cNvPr id="43" name="Image" descr="Image"/>
          <p:cNvPicPr>
            <a:picLocks noChangeAspect="1"/>
          </p:cNvPicPr>
          <p:nvPr/>
        </p:nvPicPr>
        <p:blipFill>
          <a:blip r:embed="rId3">
            <a:extLst/>
          </a:blip>
          <a:stretch>
            <a:fillRect/>
          </a:stretch>
        </p:blipFill>
        <p:spPr>
          <a:xfrm>
            <a:off x="25867" y="64884"/>
            <a:ext cx="3390042" cy="1331418"/>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77" name="Title 1"/>
          <p:cNvSpPr txBox="1"/>
          <p:nvPr>
            <p:ph type="title"/>
          </p:nvPr>
        </p:nvSpPr>
        <p:spPr>
          <a:xfrm>
            <a:off x="396874" y="476672"/>
            <a:ext cx="8495605" cy="1143001"/>
          </a:xfrm>
          <a:prstGeom prst="rect">
            <a:avLst/>
          </a:prstGeom>
        </p:spPr>
        <p:txBody>
          <a:bodyPr/>
          <a:lstStyle>
            <a:lvl1pPr algn="ctr"/>
          </a:lstStyle>
          <a:p>
            <a:pPr/>
            <a:r>
              <a:t>How can people become ‘unstuck’?</a:t>
            </a:r>
          </a:p>
        </p:txBody>
      </p:sp>
      <p:sp>
        <p:nvSpPr>
          <p:cNvPr id="78" name="Content Placeholder 2"/>
          <p:cNvSpPr txBox="1"/>
          <p:nvPr>
            <p:ph type="body" sz="quarter" idx="1"/>
          </p:nvPr>
        </p:nvSpPr>
        <p:spPr>
          <a:xfrm>
            <a:off x="108843" y="2892248"/>
            <a:ext cx="3959101" cy="1728194"/>
          </a:xfrm>
          <a:prstGeom prst="rect">
            <a:avLst/>
          </a:prstGeom>
        </p:spPr>
        <p:txBody>
          <a:bodyPr/>
          <a:lstStyle>
            <a:lvl1pPr marL="0" indent="0" algn="ctr">
              <a:buSzTx/>
              <a:buNone/>
              <a:defRPr i="1">
                <a:solidFill>
                  <a:srgbClr val="0A648F"/>
                </a:solidFill>
              </a:defRPr>
            </a:lvl1pPr>
          </a:lstStyle>
          <a:p>
            <a:pPr/>
            <a:r>
              <a:t>Help hospital staff know what’s available in the community</a:t>
            </a:r>
          </a:p>
        </p:txBody>
      </p:sp>
      <p:sp>
        <p:nvSpPr>
          <p:cNvPr id="79" name="Content Placeholder 2"/>
          <p:cNvSpPr/>
          <p:nvPr/>
        </p:nvSpPr>
        <p:spPr>
          <a:xfrm>
            <a:off x="5234945" y="4620440"/>
            <a:ext cx="3959103" cy="956048"/>
          </a:xfrm>
          <a:prstGeom prst="rect">
            <a:avLst/>
          </a:prstGeom>
          <a:solidFill>
            <a:srgbClr val="FFFFFE"/>
          </a:solidFill>
          <a:ln w="12700">
            <a:miter lim="400000"/>
          </a:ln>
        </p:spPr>
        <p:txBody>
          <a:bodyPr lIns="45718" tIns="45718" rIns="45718" bIns="45718"/>
          <a:lstStyle/>
          <a:p>
            <a:pPr algn="ctr">
              <a:spcBef>
                <a:spcPts val="600"/>
              </a:spcBef>
              <a:defRPr b="0">
                <a:solidFill>
                  <a:srgbClr val="000000"/>
                </a:solidFill>
                <a:latin typeface="Arial"/>
                <a:ea typeface="Arial"/>
                <a:cs typeface="Arial"/>
                <a:sym typeface="Arial"/>
              </a:defRPr>
            </a:pPr>
          </a:p>
        </p:txBody>
      </p:sp>
      <p:pic>
        <p:nvPicPr>
          <p:cNvPr id="80" name="Picture 6" descr="Picture 6"/>
          <p:cNvPicPr>
            <a:picLocks noChangeAspect="1"/>
          </p:cNvPicPr>
          <p:nvPr/>
        </p:nvPicPr>
        <p:blipFill>
          <a:blip r:embed="rId2">
            <a:extLst/>
          </a:blip>
          <a:stretch>
            <a:fillRect/>
          </a:stretch>
        </p:blipFill>
        <p:spPr>
          <a:xfrm>
            <a:off x="4093586" y="1988839"/>
            <a:ext cx="4990370" cy="297716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82" name="Title 1"/>
          <p:cNvSpPr txBox="1"/>
          <p:nvPr>
            <p:ph type="title"/>
          </p:nvPr>
        </p:nvSpPr>
        <p:spPr>
          <a:xfrm>
            <a:off x="396874" y="476672"/>
            <a:ext cx="8567613" cy="1143001"/>
          </a:xfrm>
          <a:prstGeom prst="rect">
            <a:avLst/>
          </a:prstGeom>
        </p:spPr>
        <p:txBody>
          <a:bodyPr/>
          <a:lstStyle/>
          <a:p>
            <a:pPr/>
            <a:r>
              <a:t>How can people become ‘unstuck’?</a:t>
            </a:r>
          </a:p>
        </p:txBody>
      </p:sp>
      <p:sp>
        <p:nvSpPr>
          <p:cNvPr id="83" name="Content Placeholder 2"/>
          <p:cNvSpPr txBox="1"/>
          <p:nvPr>
            <p:ph type="body" sz="quarter" idx="1"/>
          </p:nvPr>
        </p:nvSpPr>
        <p:spPr>
          <a:xfrm>
            <a:off x="422086" y="2852934"/>
            <a:ext cx="2637746" cy="3888434"/>
          </a:xfrm>
          <a:prstGeom prst="rect">
            <a:avLst/>
          </a:prstGeom>
        </p:spPr>
        <p:txBody>
          <a:bodyPr/>
          <a:lstStyle>
            <a:lvl1pPr marL="0" indent="0">
              <a:buSzTx/>
              <a:buNone/>
              <a:defRPr i="1">
                <a:solidFill>
                  <a:srgbClr val="0A648F"/>
                </a:solidFill>
              </a:defRPr>
            </a:lvl1pPr>
          </a:lstStyle>
          <a:p>
            <a:pPr/>
            <a:r>
              <a:t>Don’t put us into boxes or ‘scatter-gun’</a:t>
            </a:r>
          </a:p>
        </p:txBody>
      </p:sp>
      <p:pic>
        <p:nvPicPr>
          <p:cNvPr id="84" name="Picture 3" descr="Picture 3"/>
          <p:cNvPicPr>
            <a:picLocks noChangeAspect="1"/>
          </p:cNvPicPr>
          <p:nvPr/>
        </p:nvPicPr>
        <p:blipFill>
          <a:blip r:embed="rId2">
            <a:extLst/>
          </a:blip>
          <a:stretch>
            <a:fillRect/>
          </a:stretch>
        </p:blipFill>
        <p:spPr>
          <a:xfrm>
            <a:off x="3419871" y="2132856"/>
            <a:ext cx="4816260" cy="2871467"/>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86" name="Title 1"/>
          <p:cNvSpPr txBox="1"/>
          <p:nvPr>
            <p:ph type="title"/>
          </p:nvPr>
        </p:nvSpPr>
        <p:spPr>
          <a:xfrm>
            <a:off x="539552" y="232147"/>
            <a:ext cx="8207572" cy="1143001"/>
          </a:xfrm>
          <a:prstGeom prst="rect">
            <a:avLst/>
          </a:prstGeom>
        </p:spPr>
        <p:txBody>
          <a:bodyPr/>
          <a:lstStyle>
            <a:lvl1pPr algn="ctr"/>
          </a:lstStyle>
          <a:p>
            <a:pPr/>
            <a:r>
              <a:t>How can people become ‘unstuck’?</a:t>
            </a:r>
          </a:p>
        </p:txBody>
      </p:sp>
      <p:sp>
        <p:nvSpPr>
          <p:cNvPr id="87" name="Content Placeholder 2"/>
          <p:cNvSpPr txBox="1"/>
          <p:nvPr>
            <p:ph type="body" sz="quarter" idx="1"/>
          </p:nvPr>
        </p:nvSpPr>
        <p:spPr>
          <a:xfrm>
            <a:off x="275474" y="2930655"/>
            <a:ext cx="3792472" cy="859534"/>
          </a:xfrm>
          <a:prstGeom prst="rect">
            <a:avLst/>
          </a:prstGeom>
        </p:spPr>
        <p:txBody>
          <a:bodyPr/>
          <a:lstStyle>
            <a:lvl1pPr marL="0" indent="0" algn="ctr" defTabSz="877822">
              <a:buSzTx/>
              <a:buNone/>
              <a:defRPr i="1" sz="2600">
                <a:solidFill>
                  <a:srgbClr val="0A648F"/>
                </a:solidFill>
              </a:defRPr>
            </a:lvl1pPr>
          </a:lstStyle>
          <a:p>
            <a:pPr/>
            <a:r>
              <a:t>Give me the chance to try life outside</a:t>
            </a:r>
          </a:p>
        </p:txBody>
      </p:sp>
      <p:sp>
        <p:nvSpPr>
          <p:cNvPr id="88" name="Content Placeholder 2"/>
          <p:cNvSpPr/>
          <p:nvPr/>
        </p:nvSpPr>
        <p:spPr>
          <a:xfrm>
            <a:off x="4932038" y="4765702"/>
            <a:ext cx="4242754" cy="895548"/>
          </a:xfrm>
          <a:prstGeom prst="rect">
            <a:avLst/>
          </a:prstGeom>
          <a:solidFill>
            <a:srgbClr val="FFFFFE"/>
          </a:solidFill>
          <a:ln w="12700">
            <a:miter lim="400000"/>
          </a:ln>
        </p:spPr>
        <p:txBody>
          <a:bodyPr lIns="45718" tIns="45718" rIns="45718" bIns="45718"/>
          <a:lstStyle/>
          <a:p>
            <a:pPr algn="ctr">
              <a:spcBef>
                <a:spcPts val="600"/>
              </a:spcBef>
              <a:defRPr b="0">
                <a:solidFill>
                  <a:srgbClr val="000000"/>
                </a:solidFill>
                <a:latin typeface="Arial"/>
                <a:ea typeface="Arial"/>
                <a:cs typeface="Arial"/>
                <a:sym typeface="Arial"/>
              </a:defRPr>
            </a:pPr>
          </a:p>
        </p:txBody>
      </p:sp>
      <p:pic>
        <p:nvPicPr>
          <p:cNvPr id="89" name="Picture 9" descr="Picture 9"/>
          <p:cNvPicPr>
            <a:picLocks noChangeAspect="1"/>
          </p:cNvPicPr>
          <p:nvPr/>
        </p:nvPicPr>
        <p:blipFill>
          <a:blip r:embed="rId2">
            <a:extLst/>
          </a:blip>
          <a:stretch>
            <a:fillRect/>
          </a:stretch>
        </p:blipFill>
        <p:spPr>
          <a:xfrm>
            <a:off x="4211961" y="2080435"/>
            <a:ext cx="4824536" cy="287823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91" name="Title 1"/>
          <p:cNvSpPr txBox="1"/>
          <p:nvPr>
            <p:ph type="title"/>
          </p:nvPr>
        </p:nvSpPr>
        <p:spPr>
          <a:xfrm>
            <a:off x="396874" y="476672"/>
            <a:ext cx="8279580" cy="1143001"/>
          </a:xfrm>
          <a:prstGeom prst="rect">
            <a:avLst/>
          </a:prstGeom>
        </p:spPr>
        <p:txBody>
          <a:bodyPr/>
          <a:lstStyle/>
          <a:p>
            <a:pPr/>
            <a:r>
              <a:t>How can people become ‘unstuck’?</a:t>
            </a:r>
          </a:p>
        </p:txBody>
      </p:sp>
      <p:sp>
        <p:nvSpPr>
          <p:cNvPr id="92" name="Content Placeholder 2"/>
          <p:cNvSpPr txBox="1"/>
          <p:nvPr>
            <p:ph type="body" sz="quarter" idx="1"/>
          </p:nvPr>
        </p:nvSpPr>
        <p:spPr>
          <a:xfrm>
            <a:off x="539550" y="2852934"/>
            <a:ext cx="3095008" cy="3888434"/>
          </a:xfrm>
          <a:prstGeom prst="rect">
            <a:avLst/>
          </a:prstGeom>
        </p:spPr>
        <p:txBody>
          <a:bodyPr/>
          <a:lstStyle>
            <a:lvl1pPr marL="0" indent="0">
              <a:buSzTx/>
              <a:buNone/>
              <a:defRPr i="1">
                <a:solidFill>
                  <a:srgbClr val="0A648F"/>
                </a:solidFill>
              </a:defRPr>
            </a:lvl1pPr>
          </a:lstStyle>
          <a:p>
            <a:pPr/>
            <a:r>
              <a:t>Please help me with the trauma I’ve experienced</a:t>
            </a:r>
          </a:p>
        </p:txBody>
      </p:sp>
      <p:pic>
        <p:nvPicPr>
          <p:cNvPr id="93" name="Picture 3" descr="Picture 3"/>
          <p:cNvPicPr>
            <a:picLocks noChangeAspect="1"/>
          </p:cNvPicPr>
          <p:nvPr/>
        </p:nvPicPr>
        <p:blipFill>
          <a:blip r:embed="rId2">
            <a:extLst/>
          </a:blip>
          <a:stretch>
            <a:fillRect/>
          </a:stretch>
        </p:blipFill>
        <p:spPr>
          <a:xfrm>
            <a:off x="3779911" y="2204864"/>
            <a:ext cx="4633365" cy="2767826"/>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95" name="Title 1"/>
          <p:cNvSpPr txBox="1"/>
          <p:nvPr>
            <p:ph type="title"/>
          </p:nvPr>
        </p:nvSpPr>
        <p:spPr>
          <a:xfrm>
            <a:off x="396875" y="476672"/>
            <a:ext cx="8350250" cy="1143001"/>
          </a:xfrm>
          <a:prstGeom prst="rect">
            <a:avLst/>
          </a:prstGeom>
        </p:spPr>
        <p:txBody>
          <a:bodyPr/>
          <a:lstStyle>
            <a:lvl1pPr algn="ctr"/>
          </a:lstStyle>
          <a:p>
            <a:pPr/>
            <a:r>
              <a:t>How can people become ‘unstuck’?</a:t>
            </a:r>
          </a:p>
        </p:txBody>
      </p:sp>
      <p:sp>
        <p:nvSpPr>
          <p:cNvPr id="96" name="Content Placeholder 2"/>
          <p:cNvSpPr txBox="1"/>
          <p:nvPr>
            <p:ph type="body" sz="quarter" idx="1"/>
          </p:nvPr>
        </p:nvSpPr>
        <p:spPr>
          <a:xfrm>
            <a:off x="179512" y="2857500"/>
            <a:ext cx="3383037" cy="1143000"/>
          </a:xfrm>
          <a:prstGeom prst="rect">
            <a:avLst/>
          </a:prstGeom>
        </p:spPr>
        <p:txBody>
          <a:bodyPr/>
          <a:lstStyle>
            <a:lvl1pPr marL="0" indent="0" algn="ctr">
              <a:buSzTx/>
              <a:buNone/>
              <a:defRPr i="1">
                <a:solidFill>
                  <a:srgbClr val="0A648F"/>
                </a:solidFill>
              </a:defRPr>
            </a:lvl1pPr>
          </a:lstStyle>
          <a:p>
            <a:pPr/>
            <a:r>
              <a:t>Don’t let us fall through the cracks</a:t>
            </a:r>
          </a:p>
        </p:txBody>
      </p:sp>
      <p:pic>
        <p:nvPicPr>
          <p:cNvPr id="97" name="Picture 9" descr="Picture 9"/>
          <p:cNvPicPr>
            <a:picLocks noChangeAspect="1"/>
          </p:cNvPicPr>
          <p:nvPr/>
        </p:nvPicPr>
        <p:blipFill>
          <a:blip r:embed="rId2">
            <a:extLst/>
          </a:blip>
          <a:stretch>
            <a:fillRect/>
          </a:stretch>
        </p:blipFill>
        <p:spPr>
          <a:xfrm>
            <a:off x="3740944" y="1753622"/>
            <a:ext cx="5584416" cy="3331563"/>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99" name="Title 1"/>
          <p:cNvSpPr txBox="1"/>
          <p:nvPr>
            <p:ph type="title"/>
          </p:nvPr>
        </p:nvSpPr>
        <p:spPr>
          <a:xfrm>
            <a:off x="396874" y="476672"/>
            <a:ext cx="8279580" cy="1143001"/>
          </a:xfrm>
          <a:prstGeom prst="rect">
            <a:avLst/>
          </a:prstGeom>
        </p:spPr>
        <p:txBody>
          <a:bodyPr/>
          <a:lstStyle/>
          <a:p>
            <a:pPr/>
            <a:r>
              <a:t>How can people become ‘unstuck’?</a:t>
            </a:r>
          </a:p>
        </p:txBody>
      </p:sp>
      <p:pic>
        <p:nvPicPr>
          <p:cNvPr id="100" name="Content Placeholder 4" descr="Content Placeholder 4"/>
          <p:cNvPicPr>
            <a:picLocks noChangeAspect="1"/>
          </p:cNvPicPr>
          <p:nvPr/>
        </p:nvPicPr>
        <p:blipFill>
          <a:blip r:embed="rId2">
            <a:extLst/>
          </a:blip>
          <a:stretch>
            <a:fillRect/>
          </a:stretch>
        </p:blipFill>
        <p:spPr>
          <a:xfrm>
            <a:off x="3779911" y="1913090"/>
            <a:ext cx="5078873" cy="3031817"/>
          </a:xfrm>
          <a:prstGeom prst="rect">
            <a:avLst/>
          </a:prstGeom>
          <a:ln w="12700">
            <a:miter lim="400000"/>
          </a:ln>
        </p:spPr>
      </p:pic>
      <p:pic>
        <p:nvPicPr>
          <p:cNvPr id="101" name="Picture 3" descr="Picture 3"/>
          <p:cNvPicPr>
            <a:picLocks noChangeAspect="1"/>
          </p:cNvPicPr>
          <p:nvPr/>
        </p:nvPicPr>
        <p:blipFill>
          <a:blip r:embed="rId3">
            <a:extLst/>
          </a:blip>
          <a:stretch>
            <a:fillRect/>
          </a:stretch>
        </p:blipFill>
        <p:spPr>
          <a:xfrm>
            <a:off x="0" y="3284982"/>
            <a:ext cx="3956647" cy="853516"/>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03" name="Advocacy"/>
          <p:cNvSpPr txBox="1"/>
          <p:nvPr>
            <p:ph type="title"/>
          </p:nvPr>
        </p:nvSpPr>
        <p:spPr>
          <a:prstGeom prst="rect">
            <a:avLst/>
          </a:prstGeom>
        </p:spPr>
        <p:txBody>
          <a:bodyPr/>
          <a:lstStyle/>
          <a:p>
            <a:pPr/>
            <a:r>
              <a:t>Advocacy</a:t>
            </a:r>
          </a:p>
        </p:txBody>
      </p:sp>
      <p:sp>
        <p:nvSpPr>
          <p:cNvPr id="104" name="Part of the social care extension…"/>
          <p:cNvSpPr txBox="1"/>
          <p:nvPr>
            <p:ph type="body" idx="1"/>
          </p:nvPr>
        </p:nvSpPr>
        <p:spPr>
          <a:prstGeom prst="rect">
            <a:avLst/>
          </a:prstGeom>
        </p:spPr>
        <p:txBody>
          <a:bodyPr/>
          <a:lstStyle/>
          <a:p>
            <a:pPr/>
            <a:r>
              <a:t>Part of the social care extension</a:t>
            </a:r>
          </a:p>
          <a:p>
            <a:pPr/>
          </a:p>
          <a:p>
            <a:pPr/>
            <a:r>
              <a:t>Fairly low response rate</a:t>
            </a:r>
          </a:p>
          <a:p>
            <a:pPr/>
          </a:p>
          <a:p>
            <a:pPr/>
            <a:r>
              <a:t>Mix of statutory and independent</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06" name="What people said"/>
          <p:cNvSpPr txBox="1"/>
          <p:nvPr>
            <p:ph type="title"/>
          </p:nvPr>
        </p:nvSpPr>
        <p:spPr>
          <a:prstGeom prst="rect">
            <a:avLst/>
          </a:prstGeom>
        </p:spPr>
        <p:txBody>
          <a:bodyPr/>
          <a:lstStyle/>
          <a:p>
            <a:pPr/>
            <a:r>
              <a:t>What people said</a:t>
            </a:r>
          </a:p>
        </p:txBody>
      </p:sp>
      <p:sp>
        <p:nvSpPr>
          <p:cNvPr id="107" name="Double-click to edit"/>
          <p:cNvSpPr txBox="1"/>
          <p:nvPr>
            <p:ph type="body" idx="1"/>
          </p:nvPr>
        </p:nvSpPr>
        <p:spPr>
          <a:xfrm>
            <a:off x="99403" y="1831890"/>
            <a:ext cx="7772401" cy="4104458"/>
          </a:xfrm>
          <a:prstGeom prst="rect">
            <a:avLst/>
          </a:prstGeom>
        </p:spPr>
        <p:txBody>
          <a:bodyPr/>
          <a:lstStyle/>
          <a:p>
            <a:pPr marL="293914" indent="-293914">
              <a:spcBef>
                <a:spcPts val="500"/>
              </a:spcBef>
              <a:defRPr sz="2400"/>
            </a:pPr>
          </a:p>
        </p:txBody>
      </p:sp>
      <p:sp>
        <p:nvSpPr>
          <p:cNvPr id="108" name="“Advocates are brilliant... They come every Friday to speak to us and that.  They come to every meeting. They have their own views and stuff like that on you know how you progress and – yeah, they are really amazing people. They’re independent, they’re n"/>
          <p:cNvSpPr txBox="1"/>
          <p:nvPr/>
        </p:nvSpPr>
        <p:spPr>
          <a:xfrm>
            <a:off x="568468" y="2224892"/>
            <a:ext cx="6653202" cy="38653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just" defTabSz="457200">
              <a:defRPr b="0" i="1" sz="3100">
                <a:solidFill>
                  <a:srgbClr val="000000"/>
                </a:solidFill>
              </a:defRPr>
            </a:pPr>
            <a:r>
              <a:t>“Advocates are brilliant... They come every Friday to speak to us and that.  They come to every meeting. They have their own views and stuff like that on you know how you progress and – yeah, they are really amazing people. They’re independent, they’re not tied to [the] NHS</a:t>
            </a:r>
            <a:r>
              <a:rPr i="0"/>
              <a:t>.</a:t>
            </a:r>
            <a: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10" name="What advocates said"/>
          <p:cNvSpPr txBox="1"/>
          <p:nvPr>
            <p:ph type="title"/>
          </p:nvPr>
        </p:nvSpPr>
        <p:spPr>
          <a:prstGeom prst="rect">
            <a:avLst/>
          </a:prstGeom>
        </p:spPr>
        <p:txBody>
          <a:bodyPr/>
          <a:lstStyle/>
          <a:p>
            <a:pPr/>
            <a:r>
              <a:t>What advocates said</a:t>
            </a:r>
          </a:p>
        </p:txBody>
      </p:sp>
      <p:sp>
        <p:nvSpPr>
          <p:cNvPr id="111" name="Double-click to edit"/>
          <p:cNvSpPr txBox="1"/>
          <p:nvPr>
            <p:ph type="body" idx="1"/>
          </p:nvPr>
        </p:nvSpPr>
        <p:spPr>
          <a:prstGeom prst="rect">
            <a:avLst/>
          </a:prstGeom>
        </p:spPr>
        <p:txBody>
          <a:bodyPr/>
          <a:lstStyle/>
          <a:p>
            <a:pPr/>
          </a:p>
        </p:txBody>
      </p:sp>
      <p:sp>
        <p:nvSpPr>
          <p:cNvPr id="112" name="“Something needs to happen in terms of providers because that can really badly delay things as well - so once people have, you know, got a certain history attached to them, then it becomes harder and harder to find providers. I think that is a major issu"/>
          <p:cNvSpPr txBox="1"/>
          <p:nvPr/>
        </p:nvSpPr>
        <p:spPr>
          <a:xfrm>
            <a:off x="774836" y="2491547"/>
            <a:ext cx="7016477" cy="386815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457200" algn="just" defTabSz="457200">
              <a:defRPr b="0" i="1" sz="3000">
                <a:solidFill>
                  <a:srgbClr val="000000"/>
                </a:solidFill>
              </a:defRPr>
            </a:lvl1pPr>
          </a:lstStyle>
          <a:p>
            <a:pPr/>
            <a:r>
              <a:t>“Something needs to happen in terms of providers because that can really badly delay things as well - so once people have, you know, got a certain history attached to them, then it becomes harder and harder to find providers. I think that is a major issue.” </a:t>
            </a:r>
            <a:endParaRPr b="1"/>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14" name="Mixed experiences"/>
          <p:cNvSpPr txBox="1"/>
          <p:nvPr>
            <p:ph type="title"/>
          </p:nvPr>
        </p:nvSpPr>
        <p:spPr>
          <a:prstGeom prst="rect">
            <a:avLst/>
          </a:prstGeom>
        </p:spPr>
        <p:txBody>
          <a:bodyPr/>
          <a:lstStyle/>
          <a:p>
            <a:pPr/>
            <a:r>
              <a:t>Mixed experiences</a:t>
            </a:r>
          </a:p>
        </p:txBody>
      </p:sp>
      <p:sp>
        <p:nvSpPr>
          <p:cNvPr id="115" name="Double-click to edit"/>
          <p:cNvSpPr txBox="1"/>
          <p:nvPr>
            <p:ph type="body" idx="1"/>
          </p:nvPr>
        </p:nvSpPr>
        <p:spPr>
          <a:prstGeom prst="rect">
            <a:avLst/>
          </a:prstGeom>
        </p:spPr>
        <p:txBody>
          <a:bodyPr/>
          <a:lstStyle/>
          <a:p>
            <a:pPr/>
          </a:p>
        </p:txBody>
      </p:sp>
      <p:sp>
        <p:nvSpPr>
          <p:cNvPr id="116" name="“We have to fight to get people advocates and then it’s pot luck as to whether you get an advocate who can do the job or not, put bluntly.”…"/>
          <p:cNvSpPr txBox="1"/>
          <p:nvPr/>
        </p:nvSpPr>
        <p:spPr>
          <a:xfrm>
            <a:off x="283362" y="2270777"/>
            <a:ext cx="7772401" cy="36647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algn="just" defTabSz="457200">
              <a:defRPr b="0" i="1" sz="2100">
                <a:solidFill>
                  <a:srgbClr val="000000"/>
                </a:solidFill>
              </a:defRPr>
            </a:pPr>
            <a:r>
              <a:rPr i="0"/>
              <a:t>“</a:t>
            </a:r>
            <a:r>
              <a:t>We have to fight to get people advocates and then it’s pot luck as to whether you get an advocate who can do the job or not, put bluntly.”</a:t>
            </a:r>
            <a:r>
              <a:rPr i="0"/>
              <a:t> </a:t>
            </a:r>
            <a:endParaRPr i="0"/>
          </a:p>
          <a:p>
            <a:pPr algn="just" defTabSz="457200">
              <a:defRPr b="0" sz="2100">
                <a:solidFill>
                  <a:srgbClr val="000000"/>
                </a:solidFill>
              </a:defRPr>
            </a:pPr>
          </a:p>
          <a:p>
            <a:pPr marL="457200" algn="just" defTabSz="457200">
              <a:defRPr b="0" i="1" sz="2100">
                <a:solidFill>
                  <a:srgbClr val="000000"/>
                </a:solidFill>
              </a:defRPr>
            </a:pPr>
            <a:r>
              <a:t>“When it comes to being in the community it’s really hard to get an advocate.”</a:t>
            </a:r>
            <a:endParaRPr i="0"/>
          </a:p>
          <a:p>
            <a:pPr indent="457200" algn="just" defTabSz="457200">
              <a:defRPr b="0" sz="2100">
                <a:solidFill>
                  <a:srgbClr val="000000"/>
                </a:solidFill>
              </a:defRPr>
            </a:pPr>
          </a:p>
          <a:p>
            <a:pPr marL="457200" algn="just" defTabSz="457200">
              <a:defRPr b="0" i="1" sz="2100">
                <a:solidFill>
                  <a:srgbClr val="000000"/>
                </a:solidFill>
              </a:defRPr>
            </a:pPr>
            <a:r>
              <a:t>“I think we’ve had very mixed experiences. So I think where people have needed help from advocates, it’s hit and miss depending on the skills of the advocate really.”</a:t>
            </a:r>
            <a:r>
              <a:rPr i="0"/>
              <a:t> </a:t>
            </a:r>
            <a:endParaRPr i="0"/>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5" name="Why are we stuck in hospital?"/>
          <p:cNvSpPr txBox="1"/>
          <p:nvPr>
            <p:ph type="title"/>
          </p:nvPr>
        </p:nvSpPr>
        <p:spPr>
          <a:prstGeom prst="rect">
            <a:avLst/>
          </a:prstGeom>
        </p:spPr>
        <p:txBody>
          <a:bodyPr/>
          <a:lstStyle/>
          <a:p>
            <a:pPr/>
            <a:r>
              <a:t>Why are we stuck in hospital?</a:t>
            </a:r>
          </a:p>
        </p:txBody>
      </p:sp>
      <p:sp>
        <p:nvSpPr>
          <p:cNvPr id="46" name="University of Birmingham and Changing Our Lives…"/>
          <p:cNvSpPr txBox="1"/>
          <p:nvPr>
            <p:ph type="body" idx="1"/>
          </p:nvPr>
        </p:nvSpPr>
        <p:spPr>
          <a:prstGeom prst="rect">
            <a:avLst/>
          </a:prstGeom>
        </p:spPr>
        <p:txBody>
          <a:bodyPr/>
          <a:lstStyle/>
          <a:p>
            <a:pPr/>
          </a:p>
          <a:p>
            <a:pPr/>
            <a:r>
              <a:t>University of Birmingham and Changing Our Lives</a:t>
            </a:r>
          </a:p>
          <a:p>
            <a:pPr/>
            <a:r>
              <a:t>2 year study </a:t>
            </a:r>
          </a:p>
          <a:p>
            <a:pPr/>
            <a:r>
              <a:t>Funded by the National Institute for Health and Care Research (NIHR) Health and Social Care Delivery Research (HSDR) programme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18" name="Title 1"/>
          <p:cNvSpPr txBox="1"/>
          <p:nvPr>
            <p:ph type="title"/>
          </p:nvPr>
        </p:nvSpPr>
        <p:spPr>
          <a:xfrm>
            <a:off x="396875" y="489605"/>
            <a:ext cx="7772400" cy="1143002"/>
          </a:xfrm>
          <a:prstGeom prst="rect">
            <a:avLst/>
          </a:prstGeom>
        </p:spPr>
        <p:txBody>
          <a:bodyPr/>
          <a:lstStyle>
            <a:lvl1pPr algn="ctr"/>
          </a:lstStyle>
          <a:p>
            <a:pPr/>
            <a:r>
              <a:t>Sharing our findings</a:t>
            </a:r>
          </a:p>
        </p:txBody>
      </p:sp>
      <p:sp>
        <p:nvSpPr>
          <p:cNvPr id="119" name="Content Placeholder 2"/>
          <p:cNvSpPr txBox="1"/>
          <p:nvPr>
            <p:ph type="body" sz="half" idx="1"/>
          </p:nvPr>
        </p:nvSpPr>
        <p:spPr>
          <a:xfrm>
            <a:off x="5076056" y="1619671"/>
            <a:ext cx="3885308" cy="3888433"/>
          </a:xfrm>
          <a:prstGeom prst="rect">
            <a:avLst/>
          </a:prstGeom>
        </p:spPr>
        <p:txBody>
          <a:bodyPr/>
          <a:lstStyle/>
          <a:p>
            <a:pPr>
              <a:spcBef>
                <a:spcPts val="800"/>
              </a:spcBef>
              <a:defRPr sz="3600"/>
            </a:pPr>
            <a:r>
              <a:t>Policy guide</a:t>
            </a:r>
          </a:p>
          <a:p>
            <a:pPr>
              <a:spcBef>
                <a:spcPts val="800"/>
              </a:spcBef>
              <a:defRPr sz="3600"/>
            </a:pPr>
            <a:r>
              <a:t>Training film</a:t>
            </a:r>
          </a:p>
          <a:p>
            <a:pPr>
              <a:spcBef>
                <a:spcPts val="800"/>
              </a:spcBef>
              <a:defRPr sz="3600"/>
            </a:pPr>
            <a:r>
              <a:t>More accessible versions</a:t>
            </a:r>
          </a:p>
          <a:p>
            <a:pPr>
              <a:spcBef>
                <a:spcPts val="800"/>
              </a:spcBef>
              <a:defRPr sz="3600"/>
            </a:pPr>
            <a:r>
              <a:t>Exhibition</a:t>
            </a:r>
          </a:p>
          <a:p>
            <a:pPr>
              <a:spcBef>
                <a:spcPts val="800"/>
              </a:spcBef>
              <a:defRPr sz="3600"/>
            </a:pPr>
            <a:r>
              <a:t>Long report</a:t>
            </a:r>
          </a:p>
        </p:txBody>
      </p:sp>
      <p:pic>
        <p:nvPicPr>
          <p:cNvPr id="120" name="Picture 4" descr="Picture 4"/>
          <p:cNvPicPr>
            <a:picLocks noChangeAspect="1"/>
          </p:cNvPicPr>
          <p:nvPr/>
        </p:nvPicPr>
        <p:blipFill>
          <a:blip r:embed="rId2">
            <a:extLst/>
          </a:blip>
          <a:stretch>
            <a:fillRect/>
          </a:stretch>
        </p:blipFill>
        <p:spPr>
          <a:xfrm>
            <a:off x="396874" y="1619671"/>
            <a:ext cx="4175127" cy="4175127"/>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Title 1"/>
          <p:cNvSpPr txBox="1"/>
          <p:nvPr>
            <p:ph type="title"/>
          </p:nvPr>
        </p:nvSpPr>
        <p:spPr>
          <a:xfrm>
            <a:off x="396875" y="44623"/>
            <a:ext cx="7772400" cy="1143001"/>
          </a:xfrm>
          <a:prstGeom prst="rect">
            <a:avLst/>
          </a:prstGeom>
        </p:spPr>
        <p:txBody>
          <a:bodyPr/>
          <a:lstStyle/>
          <a:p>
            <a:pPr/>
            <a:r>
              <a:t>The Ikon – 7</a:t>
            </a:r>
            <a:r>
              <a:rPr baseline="30000"/>
              <a:t>th</a:t>
            </a:r>
            <a:r>
              <a:t> – 19</a:t>
            </a:r>
            <a:r>
              <a:rPr baseline="30000"/>
              <a:t>th</a:t>
            </a:r>
            <a:r>
              <a:t> March 2023</a:t>
            </a:r>
          </a:p>
        </p:txBody>
      </p:sp>
      <p:pic>
        <p:nvPicPr>
          <p:cNvPr id="123" name="Content Placeholder 4" descr="Content Placeholder 4"/>
          <p:cNvPicPr>
            <a:picLocks noChangeAspect="1"/>
          </p:cNvPicPr>
          <p:nvPr/>
        </p:nvPicPr>
        <p:blipFill>
          <a:blip r:embed="rId2">
            <a:extLst/>
          </a:blip>
          <a:srcRect l="2865" t="10171" r="2772" b="5066"/>
          <a:stretch>
            <a:fillRect/>
          </a:stretch>
        </p:blipFill>
        <p:spPr>
          <a:xfrm>
            <a:off x="135923" y="1187624"/>
            <a:ext cx="8900574" cy="4536505"/>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25" name="Title 1"/>
          <p:cNvSpPr txBox="1"/>
          <p:nvPr>
            <p:ph type="title"/>
          </p:nvPr>
        </p:nvSpPr>
        <p:spPr>
          <a:xfrm>
            <a:off x="396875" y="0"/>
            <a:ext cx="7772400" cy="1143000"/>
          </a:xfrm>
          <a:prstGeom prst="rect">
            <a:avLst/>
          </a:prstGeom>
        </p:spPr>
        <p:txBody>
          <a:bodyPr/>
          <a:lstStyle>
            <a:lvl1pPr algn="ctr"/>
          </a:lstStyle>
          <a:p>
            <a:pPr/>
            <a:r>
              <a:t>Acknowledgements</a:t>
            </a:r>
          </a:p>
        </p:txBody>
      </p:sp>
      <p:sp>
        <p:nvSpPr>
          <p:cNvPr id="126" name="Content Placeholder 2"/>
          <p:cNvSpPr txBox="1"/>
          <p:nvPr>
            <p:ph type="body" idx="1"/>
          </p:nvPr>
        </p:nvSpPr>
        <p:spPr>
          <a:xfrm>
            <a:off x="396875" y="1052736"/>
            <a:ext cx="7772400" cy="4104457"/>
          </a:xfrm>
          <a:prstGeom prst="rect">
            <a:avLst/>
          </a:prstGeom>
        </p:spPr>
        <p:txBody>
          <a:bodyPr/>
          <a:lstStyle/>
          <a:p>
            <a:pPr marL="0" indent="0" defTabSz="795527">
              <a:spcBef>
                <a:spcPts val="500"/>
              </a:spcBef>
              <a:buSzTx/>
              <a:buNone/>
              <a:defRPr sz="2200"/>
            </a:pPr>
            <a:r>
              <a:t>This project is funded by the National Institute for Health and Care Research (NIHR) Health and Social Care Delivery Research (HSDR) programme (project reference NIHR130298).  </a:t>
            </a:r>
          </a:p>
          <a:p>
            <a:pPr marL="0" indent="0" defTabSz="795527">
              <a:spcBef>
                <a:spcPts val="500"/>
              </a:spcBef>
              <a:buSzTx/>
              <a:buNone/>
              <a:defRPr sz="2200"/>
            </a:pPr>
          </a:p>
          <a:p>
            <a:pPr marL="0" indent="0" defTabSz="795527">
              <a:spcBef>
                <a:spcPts val="500"/>
              </a:spcBef>
              <a:buSzTx/>
              <a:buNone/>
              <a:defRPr sz="2200"/>
            </a:pPr>
            <a:r>
              <a:t>The views expressed are those of the author(s) and not necessarily those of the NIHR or the Department of Health and Social Care.</a:t>
            </a:r>
          </a:p>
          <a:p>
            <a:pPr marL="0" indent="0" defTabSz="795527">
              <a:spcBef>
                <a:spcPts val="500"/>
              </a:spcBef>
              <a:buSzTx/>
              <a:buNone/>
              <a:defRPr sz="2200"/>
            </a:pPr>
          </a:p>
          <a:p>
            <a:pPr marL="0" indent="0" defTabSz="795527">
              <a:spcBef>
                <a:spcPts val="500"/>
              </a:spcBef>
              <a:buSzTx/>
              <a:buNone/>
              <a:defRPr sz="2200"/>
            </a:pPr>
            <a:r>
              <a:t>Thank you to everyone who took part and who helped in so many different ways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28" name="What do you think?"/>
          <p:cNvSpPr txBox="1"/>
          <p:nvPr>
            <p:ph type="title"/>
          </p:nvPr>
        </p:nvSpPr>
        <p:spPr>
          <a:prstGeom prst="rect">
            <a:avLst/>
          </a:prstGeom>
        </p:spPr>
        <p:txBody>
          <a:bodyPr/>
          <a:lstStyle/>
          <a:p>
            <a:pPr/>
            <a:r>
              <a:t>What do you think?</a:t>
            </a:r>
          </a:p>
        </p:txBody>
      </p:sp>
      <p:pic>
        <p:nvPicPr>
          <p:cNvPr id="129" name="Picture 6" descr="Picture 6"/>
          <p:cNvPicPr>
            <a:picLocks noChangeAspect="1"/>
          </p:cNvPicPr>
          <p:nvPr/>
        </p:nvPicPr>
        <p:blipFill>
          <a:blip r:embed="rId2">
            <a:extLst/>
          </a:blip>
          <a:stretch>
            <a:fillRect/>
          </a:stretch>
        </p:blipFill>
        <p:spPr>
          <a:xfrm>
            <a:off x="3481801" y="1916832"/>
            <a:ext cx="5488000" cy="3274044"/>
          </a:xfrm>
          <a:prstGeom prst="rect">
            <a:avLst/>
          </a:prstGeom>
          <a:ln w="12700">
            <a:miter lim="400000"/>
          </a:ln>
        </p:spPr>
      </p:pic>
      <p:sp>
        <p:nvSpPr>
          <p:cNvPr id="130" name="Can you bring the oomph?"/>
          <p:cNvSpPr txBox="1"/>
          <p:nvPr/>
        </p:nvSpPr>
        <p:spPr>
          <a:xfrm>
            <a:off x="275565" y="2966691"/>
            <a:ext cx="3259297" cy="1085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b="0" sz="3500">
                <a:solidFill>
                  <a:srgbClr val="000000"/>
                </a:solidFill>
              </a:defRPr>
            </a:lvl1pPr>
          </a:lstStyle>
          <a:p>
            <a:pPr/>
            <a:r>
              <a:t>Can you bring the oomph?</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2" name="What we think"/>
          <p:cNvSpPr txBox="1"/>
          <p:nvPr>
            <p:ph type="title"/>
          </p:nvPr>
        </p:nvSpPr>
        <p:spPr>
          <a:prstGeom prst="rect">
            <a:avLst/>
          </a:prstGeom>
        </p:spPr>
        <p:txBody>
          <a:bodyPr/>
          <a:lstStyle/>
          <a:p>
            <a:pPr/>
            <a:r>
              <a:t>What we think</a:t>
            </a:r>
          </a:p>
        </p:txBody>
      </p:sp>
      <p:sp>
        <p:nvSpPr>
          <p:cNvPr id="133" name="Changing Our Lives approach to advocacy…"/>
          <p:cNvSpPr txBox="1"/>
          <p:nvPr>
            <p:ph type="body" idx="1"/>
          </p:nvPr>
        </p:nvSpPr>
        <p:spPr>
          <a:prstGeom prst="rect">
            <a:avLst/>
          </a:prstGeom>
        </p:spPr>
        <p:txBody>
          <a:bodyPr/>
          <a:lstStyle/>
          <a:p>
            <a:pPr/>
            <a:r>
              <a:t>Changing Our Lives approach to advocacy</a:t>
            </a:r>
          </a:p>
          <a:p>
            <a:pPr/>
          </a:p>
          <a:p>
            <a:pPr/>
          </a:p>
          <a:p>
            <a:pPr/>
            <a:r>
              <a:rPr u="sng">
                <a:solidFill>
                  <a:srgbClr val="0000FF"/>
                </a:solidFill>
                <a:uFill>
                  <a:solidFill>
                    <a:srgbClr val="0000FF"/>
                  </a:solidFill>
                </a:uFill>
                <a:hlinkClick r:id="rId2" invalidUrl="" action="" tgtFrame="" tooltip="" history="1" highlightClick="0" endSnd="0"/>
              </a:rPr>
              <a:t>https://youtu.be/HlAXepkh5cc</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35" name="Find out more"/>
          <p:cNvSpPr txBox="1"/>
          <p:nvPr>
            <p:ph type="title"/>
          </p:nvPr>
        </p:nvSpPr>
        <p:spPr>
          <a:prstGeom prst="rect">
            <a:avLst/>
          </a:prstGeom>
        </p:spPr>
        <p:txBody>
          <a:bodyPr/>
          <a:lstStyle/>
          <a:p>
            <a:pPr/>
            <a:r>
              <a:t>Find out more</a:t>
            </a:r>
          </a:p>
        </p:txBody>
      </p:sp>
      <p:sp>
        <p:nvSpPr>
          <p:cNvPr id="136" name="https://www.birmingham.ac.uk/schools/social-policy/departments/social-work-social-care/research/why-are-we-stuck-in-hospital.aspx">
            <a:hlinkClick r:id="rId2" invalidUrl="" action="" tgtFrame="" tooltip="" history="1" highlightClick="0" endSnd="0"/>
          </p:cNvPr>
          <p:cNvSpPr txBox="1"/>
          <p:nvPr>
            <p:ph type="body" idx="1"/>
          </p:nvPr>
        </p:nvSpPr>
        <p:spPr>
          <a:prstGeom prst="rect">
            <a:avLst/>
          </a:prstGeom>
        </p:spPr>
        <p:txBody>
          <a:bodyPr/>
          <a:lstStyle>
            <a:lvl1pPr marL="0" indent="0">
              <a:buClrTx/>
              <a:buSzTx/>
              <a:buNone/>
            </a:lvl1pPr>
          </a:lstStyle>
          <a:p>
            <a:pPr/>
            <a:r>
              <a:t>https://www.birmingham.ac.uk/schools/social-policy/departments/social-work-social-care/research/why-are-we-stuck-in-hospital.aspx</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48" name="Title 1"/>
          <p:cNvSpPr txBox="1"/>
          <p:nvPr>
            <p:ph type="title"/>
          </p:nvPr>
        </p:nvSpPr>
        <p:spPr>
          <a:xfrm>
            <a:off x="325760" y="57335"/>
            <a:ext cx="7772401" cy="1143001"/>
          </a:xfrm>
          <a:prstGeom prst="rect">
            <a:avLst/>
          </a:prstGeom>
        </p:spPr>
        <p:txBody>
          <a:bodyPr/>
          <a:lstStyle>
            <a:lvl1pPr algn="ctr"/>
          </a:lstStyle>
          <a:p>
            <a:pPr/>
            <a:r>
              <a:t>Background to research</a:t>
            </a:r>
          </a:p>
        </p:txBody>
      </p:sp>
      <p:sp>
        <p:nvSpPr>
          <p:cNvPr id="49" name="Content Placeholder 2"/>
          <p:cNvSpPr txBox="1"/>
          <p:nvPr>
            <p:ph type="body" sz="half" idx="1"/>
          </p:nvPr>
        </p:nvSpPr>
        <p:spPr>
          <a:xfrm>
            <a:off x="4572000" y="1484783"/>
            <a:ext cx="4392490" cy="4261211"/>
          </a:xfrm>
          <a:prstGeom prst="rect">
            <a:avLst/>
          </a:prstGeom>
          <a:solidFill>
            <a:srgbClr val="FFFFFE"/>
          </a:solidFill>
        </p:spPr>
        <p:txBody>
          <a:bodyPr/>
          <a:lstStyle/>
          <a:p>
            <a:pPr>
              <a:defRPr sz="2600"/>
            </a:pPr>
            <a:r>
              <a:t>Many people spend longer than they should in hospital</a:t>
            </a:r>
          </a:p>
          <a:p>
            <a:pPr>
              <a:defRPr sz="2600"/>
            </a:pPr>
            <a:r>
              <a:t>This means that they can not lead their chosen lives in the community</a:t>
            </a:r>
          </a:p>
          <a:p>
            <a:pPr>
              <a:defRPr sz="2600"/>
            </a:pPr>
            <a:r>
              <a:t>It also puts them at risk of harm</a:t>
            </a:r>
          </a:p>
          <a:p>
            <a:pPr>
              <a:defRPr sz="2600"/>
            </a:pPr>
            <a:r>
              <a:t>It is not a good use of public money</a:t>
            </a:r>
          </a:p>
        </p:txBody>
      </p:sp>
      <p:pic>
        <p:nvPicPr>
          <p:cNvPr id="50" name="Picture 4" descr="Picture 4"/>
          <p:cNvPicPr>
            <a:picLocks noChangeAspect="1"/>
          </p:cNvPicPr>
          <p:nvPr/>
        </p:nvPicPr>
        <p:blipFill>
          <a:blip r:embed="rId2">
            <a:extLst/>
          </a:blip>
          <a:stretch>
            <a:fillRect/>
          </a:stretch>
        </p:blipFill>
        <p:spPr>
          <a:xfrm>
            <a:off x="179511" y="1649308"/>
            <a:ext cx="4032450" cy="4473624"/>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2" name="Title 1"/>
          <p:cNvSpPr txBox="1"/>
          <p:nvPr>
            <p:ph type="title"/>
          </p:nvPr>
        </p:nvSpPr>
        <p:spPr>
          <a:xfrm>
            <a:off x="467543" y="332656"/>
            <a:ext cx="7772401" cy="1143001"/>
          </a:xfrm>
          <a:prstGeom prst="rect">
            <a:avLst/>
          </a:prstGeom>
        </p:spPr>
        <p:txBody>
          <a:bodyPr/>
          <a:lstStyle>
            <a:lvl1pPr algn="ctr"/>
          </a:lstStyle>
          <a:p>
            <a:pPr/>
            <a:r>
              <a:t>Methodology</a:t>
            </a:r>
          </a:p>
        </p:txBody>
      </p:sp>
      <p:sp>
        <p:nvSpPr>
          <p:cNvPr id="53" name="Content Placeholder 2"/>
          <p:cNvSpPr txBox="1"/>
          <p:nvPr>
            <p:ph type="body" sz="half" idx="1"/>
          </p:nvPr>
        </p:nvSpPr>
        <p:spPr>
          <a:xfrm>
            <a:off x="3707903" y="1340766"/>
            <a:ext cx="5328595" cy="4320484"/>
          </a:xfrm>
          <a:prstGeom prst="rect">
            <a:avLst/>
          </a:prstGeom>
          <a:solidFill>
            <a:srgbClr val="FFFFFE"/>
          </a:solidFill>
        </p:spPr>
        <p:txBody>
          <a:bodyPr/>
          <a:lstStyle/>
          <a:p>
            <a:pPr>
              <a:spcBef>
                <a:spcPts val="500"/>
              </a:spcBef>
              <a:defRPr sz="2400"/>
            </a:pPr>
            <a:r>
              <a:t>We wanted to learn of people’s lived experience of being ‘stuck in hospital’</a:t>
            </a:r>
          </a:p>
          <a:p>
            <a:pPr>
              <a:spcBef>
                <a:spcPts val="500"/>
              </a:spcBef>
              <a:defRPr sz="2400"/>
            </a:pPr>
            <a:r>
              <a:t>We spoke to 27 people with a learning disability and/or autistic people in 3 case study sites</a:t>
            </a:r>
          </a:p>
          <a:p>
            <a:pPr>
              <a:spcBef>
                <a:spcPts val="500"/>
              </a:spcBef>
              <a:defRPr sz="2400"/>
            </a:pPr>
            <a:r>
              <a:t>Also spoke with families, front line staff, commissioners, advocates and community based providers</a:t>
            </a:r>
          </a:p>
          <a:p>
            <a:pPr>
              <a:spcBef>
                <a:spcPts val="500"/>
              </a:spcBef>
              <a:defRPr sz="2400"/>
            </a:pPr>
            <a:r>
              <a:t>Reference group</a:t>
            </a:r>
          </a:p>
        </p:txBody>
      </p:sp>
      <p:pic>
        <p:nvPicPr>
          <p:cNvPr id="54" name="Picture 4" descr="Picture 4"/>
          <p:cNvPicPr>
            <a:picLocks noChangeAspect="1"/>
          </p:cNvPicPr>
          <p:nvPr/>
        </p:nvPicPr>
        <p:blipFill>
          <a:blip r:embed="rId2">
            <a:extLst/>
          </a:blip>
          <a:stretch>
            <a:fillRect/>
          </a:stretch>
        </p:blipFill>
        <p:spPr>
          <a:xfrm>
            <a:off x="323527" y="1628799"/>
            <a:ext cx="3670457" cy="447362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 name="Title 1"/>
          <p:cNvSpPr txBox="1"/>
          <p:nvPr>
            <p:ph type="title"/>
          </p:nvPr>
        </p:nvSpPr>
        <p:spPr>
          <a:prstGeom prst="rect">
            <a:avLst/>
          </a:prstGeom>
        </p:spPr>
        <p:txBody>
          <a:bodyPr/>
          <a:lstStyle/>
          <a:p>
            <a:pPr/>
          </a:p>
        </p:txBody>
      </p:sp>
      <p:pic>
        <p:nvPicPr>
          <p:cNvPr id="57" name="Content Placeholder 4" descr="Content Placeholder 4"/>
          <p:cNvPicPr>
            <a:picLocks noChangeAspect="1"/>
          </p:cNvPicPr>
          <p:nvPr/>
        </p:nvPicPr>
        <p:blipFill>
          <a:blip r:embed="rId2">
            <a:extLst/>
          </a:blip>
          <a:srcRect l="19800" t="16672" r="23776" b="11090"/>
          <a:stretch>
            <a:fillRect/>
          </a:stretch>
        </p:blipFill>
        <p:spPr>
          <a:xfrm>
            <a:off x="-1" y="116630"/>
            <a:ext cx="9180513" cy="659735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59" name="Title 1"/>
          <p:cNvSpPr txBox="1"/>
          <p:nvPr>
            <p:ph type="title"/>
          </p:nvPr>
        </p:nvSpPr>
        <p:spPr>
          <a:xfrm>
            <a:off x="396874" y="306059"/>
            <a:ext cx="8275119" cy="1143002"/>
          </a:xfrm>
          <a:prstGeom prst="rect">
            <a:avLst/>
          </a:prstGeom>
        </p:spPr>
        <p:txBody>
          <a:bodyPr/>
          <a:lstStyle>
            <a:lvl1pPr algn="ctr"/>
          </a:lstStyle>
          <a:p>
            <a:pPr/>
            <a:r>
              <a:t>How can people become ‘unstuck’?</a:t>
            </a:r>
          </a:p>
        </p:txBody>
      </p:sp>
      <p:sp>
        <p:nvSpPr>
          <p:cNvPr id="60" name="Content Placeholder 2"/>
          <p:cNvSpPr txBox="1"/>
          <p:nvPr>
            <p:ph type="body" sz="quarter" idx="1"/>
          </p:nvPr>
        </p:nvSpPr>
        <p:spPr>
          <a:xfrm>
            <a:off x="155527" y="2780926"/>
            <a:ext cx="3311029" cy="1728194"/>
          </a:xfrm>
          <a:prstGeom prst="rect">
            <a:avLst/>
          </a:prstGeom>
        </p:spPr>
        <p:txBody>
          <a:bodyPr/>
          <a:lstStyle>
            <a:lvl1pPr marL="0" indent="0" algn="ctr">
              <a:buSzTx/>
              <a:buNone/>
              <a:defRPr i="1">
                <a:solidFill>
                  <a:srgbClr val="0A648F"/>
                </a:solidFill>
              </a:defRPr>
            </a:lvl1pPr>
          </a:lstStyle>
          <a:p>
            <a:pPr/>
            <a:r>
              <a:t>Our lives are on hold – do your jobs and get some ‘oomph’</a:t>
            </a:r>
          </a:p>
        </p:txBody>
      </p:sp>
      <p:sp>
        <p:nvSpPr>
          <p:cNvPr id="61" name="Content Placeholder 2"/>
          <p:cNvSpPr/>
          <p:nvPr/>
        </p:nvSpPr>
        <p:spPr>
          <a:xfrm>
            <a:off x="5184897" y="4374462"/>
            <a:ext cx="3959103" cy="1251522"/>
          </a:xfrm>
          <a:prstGeom prst="rect">
            <a:avLst/>
          </a:prstGeom>
          <a:solidFill>
            <a:srgbClr val="FFFFFE"/>
          </a:solidFill>
          <a:ln w="12700">
            <a:miter lim="400000"/>
          </a:ln>
        </p:spPr>
        <p:txBody>
          <a:bodyPr lIns="45718" tIns="45718" rIns="45718" bIns="45718"/>
          <a:lstStyle/>
          <a:p>
            <a:pPr>
              <a:spcBef>
                <a:spcPts val="600"/>
              </a:spcBef>
              <a:defRPr b="0">
                <a:solidFill>
                  <a:srgbClr val="000000"/>
                </a:solidFill>
                <a:latin typeface="Arial"/>
                <a:ea typeface="Arial"/>
                <a:cs typeface="Arial"/>
                <a:sym typeface="Arial"/>
              </a:defRPr>
            </a:pPr>
          </a:p>
        </p:txBody>
      </p:sp>
      <p:pic>
        <p:nvPicPr>
          <p:cNvPr id="62" name="Picture 6" descr="Picture 6"/>
          <p:cNvPicPr>
            <a:picLocks noChangeAspect="1"/>
          </p:cNvPicPr>
          <p:nvPr/>
        </p:nvPicPr>
        <p:blipFill>
          <a:blip r:embed="rId2">
            <a:extLst/>
          </a:blip>
          <a:stretch>
            <a:fillRect/>
          </a:stretch>
        </p:blipFill>
        <p:spPr>
          <a:xfrm>
            <a:off x="3481801" y="1916832"/>
            <a:ext cx="5488000" cy="3274044"/>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64" name="Title 1"/>
          <p:cNvSpPr txBox="1"/>
          <p:nvPr>
            <p:ph type="title"/>
          </p:nvPr>
        </p:nvSpPr>
        <p:spPr>
          <a:xfrm>
            <a:off x="396872" y="476672"/>
            <a:ext cx="8855649" cy="1143001"/>
          </a:xfrm>
          <a:prstGeom prst="rect">
            <a:avLst/>
          </a:prstGeom>
        </p:spPr>
        <p:txBody>
          <a:bodyPr/>
          <a:lstStyle/>
          <a:p>
            <a:pPr/>
            <a:r>
              <a:t>How can people become ‘unstuck’?</a:t>
            </a:r>
          </a:p>
        </p:txBody>
      </p:sp>
      <p:sp>
        <p:nvSpPr>
          <p:cNvPr id="65" name="Content Placeholder 2"/>
          <p:cNvSpPr txBox="1"/>
          <p:nvPr>
            <p:ph type="body" sz="quarter" idx="1"/>
          </p:nvPr>
        </p:nvSpPr>
        <p:spPr>
          <a:xfrm>
            <a:off x="408197" y="2516571"/>
            <a:ext cx="3024340" cy="3888434"/>
          </a:xfrm>
          <a:prstGeom prst="rect">
            <a:avLst/>
          </a:prstGeom>
        </p:spPr>
        <p:txBody>
          <a:bodyPr/>
          <a:lstStyle>
            <a:lvl1pPr marL="0" indent="0">
              <a:spcBef>
                <a:spcPts val="0"/>
              </a:spcBef>
              <a:buSzTx/>
              <a:buNone/>
              <a:defRPr i="1">
                <a:solidFill>
                  <a:srgbClr val="0A648F"/>
                </a:solidFill>
              </a:defRPr>
            </a:lvl1pPr>
          </a:lstStyle>
          <a:p>
            <a:pPr/>
            <a:r>
              <a:t>See the person behind the labels</a:t>
            </a:r>
          </a:p>
        </p:txBody>
      </p:sp>
      <p:pic>
        <p:nvPicPr>
          <p:cNvPr id="66" name="Picture 3" descr="Picture 3"/>
          <p:cNvPicPr>
            <a:picLocks noChangeAspect="1"/>
          </p:cNvPicPr>
          <p:nvPr/>
        </p:nvPicPr>
        <p:blipFill>
          <a:blip r:embed="rId2">
            <a:extLst/>
          </a:blip>
          <a:stretch>
            <a:fillRect/>
          </a:stretch>
        </p:blipFill>
        <p:spPr>
          <a:xfrm>
            <a:off x="3562548" y="1700808"/>
            <a:ext cx="5173253" cy="309634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68" name="Title 1"/>
          <p:cNvSpPr txBox="1"/>
          <p:nvPr>
            <p:ph type="title"/>
          </p:nvPr>
        </p:nvSpPr>
        <p:spPr>
          <a:xfrm>
            <a:off x="565646" y="332935"/>
            <a:ext cx="8279580" cy="1143002"/>
          </a:xfrm>
          <a:prstGeom prst="rect">
            <a:avLst/>
          </a:prstGeom>
        </p:spPr>
        <p:txBody>
          <a:bodyPr/>
          <a:lstStyle>
            <a:lvl1pPr algn="ctr"/>
          </a:lstStyle>
          <a:p>
            <a:pPr/>
            <a:r>
              <a:t>How can people become ‘unstuck’?</a:t>
            </a:r>
          </a:p>
        </p:txBody>
      </p:sp>
      <p:sp>
        <p:nvSpPr>
          <p:cNvPr id="69" name="Content Placeholder 2"/>
          <p:cNvSpPr txBox="1"/>
          <p:nvPr>
            <p:ph type="body" sz="quarter" idx="1"/>
          </p:nvPr>
        </p:nvSpPr>
        <p:spPr>
          <a:xfrm>
            <a:off x="120531" y="2845660"/>
            <a:ext cx="3875405" cy="1728193"/>
          </a:xfrm>
          <a:prstGeom prst="rect">
            <a:avLst/>
          </a:prstGeom>
        </p:spPr>
        <p:txBody>
          <a:bodyPr/>
          <a:lstStyle>
            <a:lvl1pPr marL="0" indent="0" algn="ctr">
              <a:buSzTx/>
              <a:buNone/>
              <a:defRPr i="1">
                <a:solidFill>
                  <a:srgbClr val="0A648F"/>
                </a:solidFill>
              </a:defRPr>
            </a:lvl1pPr>
          </a:lstStyle>
          <a:p>
            <a:pPr/>
            <a:r>
              <a:t>Don’t make me jump through more hoops than is really needed</a:t>
            </a:r>
          </a:p>
        </p:txBody>
      </p:sp>
      <p:sp>
        <p:nvSpPr>
          <p:cNvPr id="70" name="Content Placeholder 2"/>
          <p:cNvSpPr/>
          <p:nvPr/>
        </p:nvSpPr>
        <p:spPr>
          <a:xfrm>
            <a:off x="5215692" y="4259474"/>
            <a:ext cx="3959103" cy="1251522"/>
          </a:xfrm>
          <a:prstGeom prst="rect">
            <a:avLst/>
          </a:prstGeom>
          <a:solidFill>
            <a:srgbClr val="FFFFFE"/>
          </a:solidFill>
          <a:ln w="12700">
            <a:miter lim="400000"/>
          </a:ln>
        </p:spPr>
        <p:txBody>
          <a:bodyPr lIns="45718" tIns="45718" rIns="45718" bIns="45718"/>
          <a:lstStyle/>
          <a:p>
            <a:pPr>
              <a:spcBef>
                <a:spcPts val="600"/>
              </a:spcBef>
              <a:defRPr b="0">
                <a:solidFill>
                  <a:srgbClr val="000000"/>
                </a:solidFill>
                <a:latin typeface="Arial"/>
                <a:ea typeface="Arial"/>
                <a:cs typeface="Arial"/>
                <a:sym typeface="Arial"/>
              </a:defRPr>
            </a:pPr>
          </a:p>
        </p:txBody>
      </p:sp>
      <p:pic>
        <p:nvPicPr>
          <p:cNvPr id="71" name="Picture 9" descr="Picture 9"/>
          <p:cNvPicPr>
            <a:picLocks noChangeAspect="1"/>
          </p:cNvPicPr>
          <p:nvPr/>
        </p:nvPicPr>
        <p:blipFill>
          <a:blip r:embed="rId2">
            <a:extLst/>
          </a:blip>
          <a:stretch>
            <a:fillRect/>
          </a:stretch>
        </p:blipFill>
        <p:spPr>
          <a:xfrm>
            <a:off x="3828834" y="1916832"/>
            <a:ext cx="5310843" cy="3168352"/>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73" name="Title 1"/>
          <p:cNvSpPr txBox="1"/>
          <p:nvPr>
            <p:ph type="title"/>
          </p:nvPr>
        </p:nvSpPr>
        <p:spPr>
          <a:xfrm>
            <a:off x="396874" y="476672"/>
            <a:ext cx="8279580" cy="1143001"/>
          </a:xfrm>
          <a:prstGeom prst="rect">
            <a:avLst/>
          </a:prstGeom>
        </p:spPr>
        <p:txBody>
          <a:bodyPr/>
          <a:lstStyle/>
          <a:p>
            <a:pPr/>
            <a:r>
              <a:t>How can people become ‘unstuck’?</a:t>
            </a:r>
          </a:p>
        </p:txBody>
      </p:sp>
      <p:sp>
        <p:nvSpPr>
          <p:cNvPr id="74" name="Content Placeholder 2"/>
          <p:cNvSpPr txBox="1"/>
          <p:nvPr>
            <p:ph type="body" sz="quarter" idx="1"/>
          </p:nvPr>
        </p:nvSpPr>
        <p:spPr>
          <a:xfrm>
            <a:off x="426789" y="2708918"/>
            <a:ext cx="2993084" cy="3888433"/>
          </a:xfrm>
          <a:prstGeom prst="rect">
            <a:avLst/>
          </a:prstGeom>
        </p:spPr>
        <p:txBody>
          <a:bodyPr/>
          <a:lstStyle>
            <a:lvl1pPr marL="0" indent="0">
              <a:buSzTx/>
              <a:buNone/>
              <a:defRPr i="1">
                <a:solidFill>
                  <a:srgbClr val="0A648F"/>
                </a:solidFill>
              </a:defRPr>
            </a:lvl1pPr>
          </a:lstStyle>
          <a:p>
            <a:pPr/>
            <a:r>
              <a:t>Make sure the criminal justice system is on board (if needed)</a:t>
            </a:r>
          </a:p>
        </p:txBody>
      </p:sp>
      <p:pic>
        <p:nvPicPr>
          <p:cNvPr id="75" name="Picture 3" descr="Picture 3"/>
          <p:cNvPicPr>
            <a:picLocks noChangeAspect="1"/>
          </p:cNvPicPr>
          <p:nvPr/>
        </p:nvPicPr>
        <p:blipFill>
          <a:blip r:embed="rId2">
            <a:extLst/>
          </a:blip>
          <a:stretch>
            <a:fillRect/>
          </a:stretch>
        </p:blipFill>
        <p:spPr>
          <a:xfrm>
            <a:off x="3635895" y="2204277"/>
            <a:ext cx="5314047" cy="316952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efault Design">
  <a:themeElements>
    <a:clrScheme name="Default Design">
      <a:dk1>
        <a:srgbClr val="91C8E1"/>
      </a:dk1>
      <a:lt1>
        <a:srgbClr val="E17D50"/>
      </a:lt1>
      <a:dk2>
        <a:srgbClr val="A7A7A7"/>
      </a:dk2>
      <a:lt2>
        <a:srgbClr val="535353"/>
      </a:lt2>
      <a:accent1>
        <a:srgbClr val="707070"/>
      </a:accent1>
      <a:accent2>
        <a:srgbClr val="ECECEC"/>
      </a:accent2>
      <a:accent3>
        <a:srgbClr val="AAAAAA"/>
      </a:accent3>
      <a:accent4>
        <a:srgbClr val="C9C9C9"/>
      </a:accent4>
      <a:accent5>
        <a:srgbClr val="5F5F5F"/>
      </a:accent5>
      <a:accent6>
        <a:srgbClr val="D6D6D6"/>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1C8E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Design">
  <a:themeElements>
    <a:clrScheme name="Default Design">
      <a:dk1>
        <a:srgbClr val="000000"/>
      </a:dk1>
      <a:lt1>
        <a:srgbClr val="FFFFFF"/>
      </a:lt1>
      <a:dk2>
        <a:srgbClr val="A7A7A7"/>
      </a:dk2>
      <a:lt2>
        <a:srgbClr val="535353"/>
      </a:lt2>
      <a:accent1>
        <a:srgbClr val="707070"/>
      </a:accent1>
      <a:accent2>
        <a:srgbClr val="ECECEC"/>
      </a:accent2>
      <a:accent3>
        <a:srgbClr val="AAAAAA"/>
      </a:accent3>
      <a:accent4>
        <a:srgbClr val="C9C9C9"/>
      </a:accent4>
      <a:accent5>
        <a:srgbClr val="5F5F5F"/>
      </a:accent5>
      <a:accent6>
        <a:srgbClr val="D6D6D6"/>
      </a:accent6>
      <a:hlink>
        <a:srgbClr val="0000FF"/>
      </a:hlink>
      <a:folHlink>
        <a:srgbClr val="FF00FF"/>
      </a:folHlink>
    </a:clrScheme>
    <a:fontScheme name="Default Design">
      <a:majorFont>
        <a:latin typeface="Calibri"/>
        <a:ea typeface="Calibri"/>
        <a:cs typeface="Calibri"/>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1C8E1"/>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1" baseline="0" cap="none" i="0" spc="0" strike="noStrike" sz="2800" u="none" kumimoji="0" normalizeH="0">
            <a:ln>
              <a:noFill/>
            </a:ln>
            <a:solidFill>
              <a:srgbClr val="E17D5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